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5"/>
  </p:notesMasterIdLst>
  <p:handoutMasterIdLst>
    <p:handoutMasterId r:id="rId46"/>
  </p:handoutMasterIdLst>
  <p:sldIdLst>
    <p:sldId id="256" r:id="rId5"/>
    <p:sldId id="268" r:id="rId6"/>
    <p:sldId id="272" r:id="rId7"/>
    <p:sldId id="276" r:id="rId8"/>
    <p:sldId id="273" r:id="rId9"/>
    <p:sldId id="271" r:id="rId10"/>
    <p:sldId id="274" r:id="rId11"/>
    <p:sldId id="275" r:id="rId12"/>
    <p:sldId id="277" r:id="rId13"/>
    <p:sldId id="279" r:id="rId14"/>
    <p:sldId id="280" r:id="rId15"/>
    <p:sldId id="281" r:id="rId16"/>
    <p:sldId id="282" r:id="rId17"/>
    <p:sldId id="283" r:id="rId18"/>
    <p:sldId id="260" r:id="rId19"/>
    <p:sldId id="259" r:id="rId20"/>
    <p:sldId id="284" r:id="rId21"/>
    <p:sldId id="285" r:id="rId22"/>
    <p:sldId id="286" r:id="rId23"/>
    <p:sldId id="293" r:id="rId24"/>
    <p:sldId id="289" r:id="rId25"/>
    <p:sldId id="295" r:id="rId26"/>
    <p:sldId id="296" r:id="rId27"/>
    <p:sldId id="290" r:id="rId28"/>
    <p:sldId id="294" r:id="rId29"/>
    <p:sldId id="291" r:id="rId30"/>
    <p:sldId id="292" r:id="rId31"/>
    <p:sldId id="297" r:id="rId32"/>
    <p:sldId id="298" r:id="rId33"/>
    <p:sldId id="299" r:id="rId34"/>
    <p:sldId id="300" r:id="rId35"/>
    <p:sldId id="301" r:id="rId36"/>
    <p:sldId id="302" r:id="rId37"/>
    <p:sldId id="303" r:id="rId38"/>
    <p:sldId id="305" r:id="rId39"/>
    <p:sldId id="304" r:id="rId40"/>
    <p:sldId id="306" r:id="rId41"/>
    <p:sldId id="307" r:id="rId42"/>
    <p:sldId id="308" r:id="rId43"/>
    <p:sldId id="26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14067"/>
    <a:srgbClr val="3F3F3F"/>
    <a:srgbClr val="014E7D"/>
    <a:srgbClr val="013657"/>
    <a:srgbClr val="01456F"/>
    <a:srgbClr val="014B79"/>
    <a:srgbClr val="0937C9"/>
    <a:srgbClr val="002774"/>
    <a:srgbClr val="929A4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74" autoAdjust="0"/>
  </p:normalViewPr>
  <p:slideViewPr>
    <p:cSldViewPr snapToGrid="0" showGuides="1">
      <p:cViewPr>
        <p:scale>
          <a:sx n="66" d="100"/>
          <a:sy n="66" d="100"/>
        </p:scale>
        <p:origin x="-900" y="-168"/>
      </p:cViewPr>
      <p:guideLst>
        <p:guide orient="horz" pos="2160"/>
        <p:guide pos="3840"/>
        <p:guide pos="597"/>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3" d="100"/>
          <a:sy n="63" d="100"/>
        </p:scale>
        <p:origin x="3134" y="7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54973-66BB-4C4E-B57F-A9BCBA3AC293}"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l-GR"/>
        </a:p>
      </dgm:t>
    </dgm:pt>
    <dgm:pt modelId="{9465CB69-99BD-4CD1-887C-278B541FF75E}">
      <dgm:prSet phldrT="[Κείμενο]" custT="1"/>
      <dgm:spPr/>
      <dgm:t>
        <a:bodyPr/>
        <a:lstStyle/>
        <a:p>
          <a:r>
            <a:rPr lang="el-GR" sz="1800" b="1" dirty="0" smtClean="0"/>
            <a:t>Συναισθηματική απορύθμιση</a:t>
          </a:r>
        </a:p>
      </dgm:t>
    </dgm:pt>
    <dgm:pt modelId="{385C55A5-8257-44C3-A3C9-98A7AC4CEE1D}" type="parTrans" cxnId="{915AB936-54E2-4B72-BE32-75052D1BF06D}">
      <dgm:prSet/>
      <dgm:spPr/>
      <dgm:t>
        <a:bodyPr/>
        <a:lstStyle/>
        <a:p>
          <a:endParaRPr lang="el-GR"/>
        </a:p>
      </dgm:t>
    </dgm:pt>
    <dgm:pt modelId="{743210EE-A4BA-41F0-ACFF-3389A10A760B}" type="sibTrans" cxnId="{915AB936-54E2-4B72-BE32-75052D1BF06D}">
      <dgm:prSet/>
      <dgm:spPr/>
      <dgm:t>
        <a:bodyPr/>
        <a:lstStyle/>
        <a:p>
          <a:endParaRPr lang="el-GR"/>
        </a:p>
      </dgm:t>
    </dgm:pt>
    <dgm:pt modelId="{5232BF36-C398-43BD-95FA-BE030327691E}">
      <dgm:prSet phldrT="[Κείμενο]" custT="1"/>
      <dgm:spPr/>
      <dgm:t>
        <a:bodyPr/>
        <a:lstStyle/>
        <a:p>
          <a:r>
            <a:rPr lang="el-GR" sz="1800" b="1" dirty="0" smtClean="0"/>
            <a:t>Υπερβολικές απαιτήσεις του παιδιού από την οικογένεια</a:t>
          </a:r>
          <a:endParaRPr lang="el-GR" sz="1800" b="1" dirty="0"/>
        </a:p>
      </dgm:t>
    </dgm:pt>
    <dgm:pt modelId="{F30C4277-E4E9-4C5F-BBA8-0BAE4C3AE32A}" type="parTrans" cxnId="{CE0E6049-B737-44D9-AE96-7381F413DD4F}">
      <dgm:prSet/>
      <dgm:spPr/>
      <dgm:t>
        <a:bodyPr/>
        <a:lstStyle/>
        <a:p>
          <a:endParaRPr lang="el-GR"/>
        </a:p>
      </dgm:t>
    </dgm:pt>
    <dgm:pt modelId="{13003052-B172-432E-8936-BCFF456A9380}" type="sibTrans" cxnId="{CE0E6049-B737-44D9-AE96-7381F413DD4F}">
      <dgm:prSet/>
      <dgm:spPr/>
      <dgm:t>
        <a:bodyPr/>
        <a:lstStyle/>
        <a:p>
          <a:endParaRPr lang="el-GR"/>
        </a:p>
      </dgm:t>
    </dgm:pt>
    <dgm:pt modelId="{8931219E-672E-4264-8CC2-63D7AE84DAD8}">
      <dgm:prSet phldrT="[Κείμενο]" custT="1"/>
      <dgm:spPr/>
      <dgm:t>
        <a:bodyPr/>
        <a:lstStyle/>
        <a:p>
          <a:r>
            <a:rPr lang="el-GR" sz="1800" b="1" dirty="0" smtClean="0"/>
            <a:t>Ακύρωση του παιδιού από τους γονείς</a:t>
          </a:r>
          <a:r>
            <a:rPr lang="en-US" sz="1800" b="1" dirty="0" smtClean="0"/>
            <a:t>: </a:t>
          </a:r>
          <a:r>
            <a:rPr lang="el-GR" sz="1800" b="1" dirty="0" smtClean="0"/>
            <a:t> το αγνοούν ή το τιμωρούν</a:t>
          </a:r>
          <a:endParaRPr lang="el-GR" sz="1800" b="1" dirty="0"/>
        </a:p>
      </dgm:t>
    </dgm:pt>
    <dgm:pt modelId="{C68B9F60-635F-4DC2-A806-0EA867571BFD}" type="parTrans" cxnId="{4A3132CD-1FC9-4B26-A17F-51DFAE90AAEF}">
      <dgm:prSet/>
      <dgm:spPr/>
      <dgm:t>
        <a:bodyPr/>
        <a:lstStyle/>
        <a:p>
          <a:endParaRPr lang="el-GR"/>
        </a:p>
      </dgm:t>
    </dgm:pt>
    <dgm:pt modelId="{D3C9B45D-D355-4621-893E-C0C330A46F13}" type="sibTrans" cxnId="{4A3132CD-1FC9-4B26-A17F-51DFAE90AAEF}">
      <dgm:prSet/>
      <dgm:spPr/>
      <dgm:t>
        <a:bodyPr/>
        <a:lstStyle/>
        <a:p>
          <a:endParaRPr lang="el-GR"/>
        </a:p>
      </dgm:t>
    </dgm:pt>
    <dgm:pt modelId="{2793D08F-91A9-4A2E-8F4B-94C81717BD93}">
      <dgm:prSet phldrT="[Κείμενο]" custT="1"/>
      <dgm:spPr/>
      <dgm:t>
        <a:bodyPr/>
        <a:lstStyle/>
        <a:p>
          <a:r>
            <a:rPr lang="el-GR" sz="1800" b="1" dirty="0" smtClean="0"/>
            <a:t>Συναισθηματικά ξεσπάσματα, στα οποία ανταποκρίνονται οι γονείς</a:t>
          </a:r>
          <a:endParaRPr lang="el-GR" sz="1800" b="1" dirty="0"/>
        </a:p>
      </dgm:t>
    </dgm:pt>
    <dgm:pt modelId="{4622966D-FEC3-485E-BE69-3A825D057FD6}" type="parTrans" cxnId="{51315A99-7ECC-4E83-B1BF-30F4B044421E}">
      <dgm:prSet/>
      <dgm:spPr/>
      <dgm:t>
        <a:bodyPr/>
        <a:lstStyle/>
        <a:p>
          <a:endParaRPr lang="el-GR"/>
        </a:p>
      </dgm:t>
    </dgm:pt>
    <dgm:pt modelId="{F04A9032-8BDA-4E69-810B-C7E760AEEB4E}" type="sibTrans" cxnId="{51315A99-7ECC-4E83-B1BF-30F4B044421E}">
      <dgm:prSet/>
      <dgm:spPr/>
      <dgm:t>
        <a:bodyPr/>
        <a:lstStyle/>
        <a:p>
          <a:endParaRPr lang="el-GR"/>
        </a:p>
      </dgm:t>
    </dgm:pt>
    <dgm:pt modelId="{8F67CB70-932D-40EA-BED6-075CC8D34970}" type="pres">
      <dgm:prSet presAssocID="{0A754973-66BB-4C4E-B57F-A9BCBA3AC293}" presName="cycle" presStyleCnt="0">
        <dgm:presLayoutVars>
          <dgm:dir/>
          <dgm:resizeHandles val="exact"/>
        </dgm:presLayoutVars>
      </dgm:prSet>
      <dgm:spPr/>
    </dgm:pt>
    <dgm:pt modelId="{05B5156A-63DD-43B5-BE4E-FCE99D58FDD7}" type="pres">
      <dgm:prSet presAssocID="{9465CB69-99BD-4CD1-887C-278B541FF75E}" presName="node" presStyleLbl="node1" presStyleIdx="0" presStyleCnt="4">
        <dgm:presLayoutVars>
          <dgm:bulletEnabled val="1"/>
        </dgm:presLayoutVars>
      </dgm:prSet>
      <dgm:spPr/>
      <dgm:t>
        <a:bodyPr/>
        <a:lstStyle/>
        <a:p>
          <a:endParaRPr lang="el-GR"/>
        </a:p>
      </dgm:t>
    </dgm:pt>
    <dgm:pt modelId="{CF319A94-8F12-41BB-89E1-48213840A065}" type="pres">
      <dgm:prSet presAssocID="{743210EE-A4BA-41F0-ACFF-3389A10A760B}" presName="sibTrans" presStyleLbl="sibTrans2D1" presStyleIdx="0" presStyleCnt="4"/>
      <dgm:spPr/>
    </dgm:pt>
    <dgm:pt modelId="{D485EF7D-9D86-4983-A367-D9137718861A}" type="pres">
      <dgm:prSet presAssocID="{743210EE-A4BA-41F0-ACFF-3389A10A760B}" presName="connectorText" presStyleLbl="sibTrans2D1" presStyleIdx="0" presStyleCnt="4"/>
      <dgm:spPr/>
    </dgm:pt>
    <dgm:pt modelId="{A8E288E6-82BF-4365-AB67-6E1CF3BC7DAD}" type="pres">
      <dgm:prSet presAssocID="{5232BF36-C398-43BD-95FA-BE030327691E}" presName="node" presStyleLbl="node1" presStyleIdx="1" presStyleCnt="4">
        <dgm:presLayoutVars>
          <dgm:bulletEnabled val="1"/>
        </dgm:presLayoutVars>
      </dgm:prSet>
      <dgm:spPr/>
      <dgm:t>
        <a:bodyPr/>
        <a:lstStyle/>
        <a:p>
          <a:endParaRPr lang="el-GR"/>
        </a:p>
      </dgm:t>
    </dgm:pt>
    <dgm:pt modelId="{E52D7ABA-3454-4A45-AD2C-AA1FDA160923}" type="pres">
      <dgm:prSet presAssocID="{13003052-B172-432E-8936-BCFF456A9380}" presName="sibTrans" presStyleLbl="sibTrans2D1" presStyleIdx="1" presStyleCnt="4"/>
      <dgm:spPr/>
    </dgm:pt>
    <dgm:pt modelId="{B62E8A5F-6345-46C7-AB08-CBCB980A36F4}" type="pres">
      <dgm:prSet presAssocID="{13003052-B172-432E-8936-BCFF456A9380}" presName="connectorText" presStyleLbl="sibTrans2D1" presStyleIdx="1" presStyleCnt="4"/>
      <dgm:spPr/>
    </dgm:pt>
    <dgm:pt modelId="{646CD329-F2E9-4940-9EC6-C76EFFEA0051}" type="pres">
      <dgm:prSet presAssocID="{8931219E-672E-4264-8CC2-63D7AE84DAD8}" presName="node" presStyleLbl="node1" presStyleIdx="2" presStyleCnt="4">
        <dgm:presLayoutVars>
          <dgm:bulletEnabled val="1"/>
        </dgm:presLayoutVars>
      </dgm:prSet>
      <dgm:spPr/>
      <dgm:t>
        <a:bodyPr/>
        <a:lstStyle/>
        <a:p>
          <a:endParaRPr lang="el-GR"/>
        </a:p>
      </dgm:t>
    </dgm:pt>
    <dgm:pt modelId="{1BB808C7-2F7F-4752-AF72-7F584D16F4C0}" type="pres">
      <dgm:prSet presAssocID="{D3C9B45D-D355-4621-893E-C0C330A46F13}" presName="sibTrans" presStyleLbl="sibTrans2D1" presStyleIdx="2" presStyleCnt="4"/>
      <dgm:spPr/>
    </dgm:pt>
    <dgm:pt modelId="{57645228-5714-4208-8EAE-84BBD4CCA60D}" type="pres">
      <dgm:prSet presAssocID="{D3C9B45D-D355-4621-893E-C0C330A46F13}" presName="connectorText" presStyleLbl="sibTrans2D1" presStyleIdx="2" presStyleCnt="4"/>
      <dgm:spPr/>
    </dgm:pt>
    <dgm:pt modelId="{2EE2E61E-515B-408B-889C-E17405FD1691}" type="pres">
      <dgm:prSet presAssocID="{2793D08F-91A9-4A2E-8F4B-94C81717BD93}" presName="node" presStyleLbl="node1" presStyleIdx="3" presStyleCnt="4">
        <dgm:presLayoutVars>
          <dgm:bulletEnabled val="1"/>
        </dgm:presLayoutVars>
      </dgm:prSet>
      <dgm:spPr/>
    </dgm:pt>
    <dgm:pt modelId="{CDC0C342-5618-40C3-991D-C157BFF3AC5D}" type="pres">
      <dgm:prSet presAssocID="{F04A9032-8BDA-4E69-810B-C7E760AEEB4E}" presName="sibTrans" presStyleLbl="sibTrans2D1" presStyleIdx="3" presStyleCnt="4"/>
      <dgm:spPr/>
    </dgm:pt>
    <dgm:pt modelId="{AC8842AF-EED2-495E-A096-79274666A71F}" type="pres">
      <dgm:prSet presAssocID="{F04A9032-8BDA-4E69-810B-C7E760AEEB4E}" presName="connectorText" presStyleLbl="sibTrans2D1" presStyleIdx="3" presStyleCnt="4"/>
      <dgm:spPr/>
    </dgm:pt>
  </dgm:ptLst>
  <dgm:cxnLst>
    <dgm:cxn modelId="{C4FF8FEE-6E51-4938-8B57-357977D3D2FF}" type="presOf" srcId="{13003052-B172-432E-8936-BCFF456A9380}" destId="{B62E8A5F-6345-46C7-AB08-CBCB980A36F4}" srcOrd="1" destOrd="0" presId="urn:microsoft.com/office/officeart/2005/8/layout/cycle2"/>
    <dgm:cxn modelId="{7573FDAF-9F51-46E3-B5A7-505006EE68FC}" type="presOf" srcId="{D3C9B45D-D355-4621-893E-C0C330A46F13}" destId="{1BB808C7-2F7F-4752-AF72-7F584D16F4C0}" srcOrd="0" destOrd="0" presId="urn:microsoft.com/office/officeart/2005/8/layout/cycle2"/>
    <dgm:cxn modelId="{E25D7CCC-74FC-45EF-92AC-F80961901587}" type="presOf" srcId="{9465CB69-99BD-4CD1-887C-278B541FF75E}" destId="{05B5156A-63DD-43B5-BE4E-FCE99D58FDD7}" srcOrd="0" destOrd="0" presId="urn:microsoft.com/office/officeart/2005/8/layout/cycle2"/>
    <dgm:cxn modelId="{F0767EFB-89C2-445B-97B6-63AC45D05619}" type="presOf" srcId="{F04A9032-8BDA-4E69-810B-C7E760AEEB4E}" destId="{AC8842AF-EED2-495E-A096-79274666A71F}" srcOrd="1" destOrd="0" presId="urn:microsoft.com/office/officeart/2005/8/layout/cycle2"/>
    <dgm:cxn modelId="{7A6BDA6B-D24C-4049-8B46-E8A34CFD435E}" type="presOf" srcId="{F04A9032-8BDA-4E69-810B-C7E760AEEB4E}" destId="{CDC0C342-5618-40C3-991D-C157BFF3AC5D}" srcOrd="0" destOrd="0" presId="urn:microsoft.com/office/officeart/2005/8/layout/cycle2"/>
    <dgm:cxn modelId="{E53412C5-4345-4068-9DC0-F4C1392D9D59}" type="presOf" srcId="{2793D08F-91A9-4A2E-8F4B-94C81717BD93}" destId="{2EE2E61E-515B-408B-889C-E17405FD1691}" srcOrd="0" destOrd="0" presId="urn:microsoft.com/office/officeart/2005/8/layout/cycle2"/>
    <dgm:cxn modelId="{5731329C-9C39-4F5F-AF5B-A1D692385C78}" type="presOf" srcId="{743210EE-A4BA-41F0-ACFF-3389A10A760B}" destId="{CF319A94-8F12-41BB-89E1-48213840A065}" srcOrd="0" destOrd="0" presId="urn:microsoft.com/office/officeart/2005/8/layout/cycle2"/>
    <dgm:cxn modelId="{08452555-B649-4C93-BA2A-F80247C1DF05}" type="presOf" srcId="{13003052-B172-432E-8936-BCFF456A9380}" destId="{E52D7ABA-3454-4A45-AD2C-AA1FDA160923}" srcOrd="0" destOrd="0" presId="urn:microsoft.com/office/officeart/2005/8/layout/cycle2"/>
    <dgm:cxn modelId="{D6E3D443-5253-4FCD-A2EE-F1B1F15F1BF0}" type="presOf" srcId="{0A754973-66BB-4C4E-B57F-A9BCBA3AC293}" destId="{8F67CB70-932D-40EA-BED6-075CC8D34970}" srcOrd="0" destOrd="0" presId="urn:microsoft.com/office/officeart/2005/8/layout/cycle2"/>
    <dgm:cxn modelId="{915AB936-54E2-4B72-BE32-75052D1BF06D}" srcId="{0A754973-66BB-4C4E-B57F-A9BCBA3AC293}" destId="{9465CB69-99BD-4CD1-887C-278B541FF75E}" srcOrd="0" destOrd="0" parTransId="{385C55A5-8257-44C3-A3C9-98A7AC4CEE1D}" sibTransId="{743210EE-A4BA-41F0-ACFF-3389A10A760B}"/>
    <dgm:cxn modelId="{4A3132CD-1FC9-4B26-A17F-51DFAE90AAEF}" srcId="{0A754973-66BB-4C4E-B57F-A9BCBA3AC293}" destId="{8931219E-672E-4264-8CC2-63D7AE84DAD8}" srcOrd="2" destOrd="0" parTransId="{C68B9F60-635F-4DC2-A806-0EA867571BFD}" sibTransId="{D3C9B45D-D355-4621-893E-C0C330A46F13}"/>
    <dgm:cxn modelId="{B517BEBB-7D47-4FCD-A145-C14D1DCCD7EB}" type="presOf" srcId="{8931219E-672E-4264-8CC2-63D7AE84DAD8}" destId="{646CD329-F2E9-4940-9EC6-C76EFFEA0051}" srcOrd="0" destOrd="0" presId="urn:microsoft.com/office/officeart/2005/8/layout/cycle2"/>
    <dgm:cxn modelId="{CE0E6049-B737-44D9-AE96-7381F413DD4F}" srcId="{0A754973-66BB-4C4E-B57F-A9BCBA3AC293}" destId="{5232BF36-C398-43BD-95FA-BE030327691E}" srcOrd="1" destOrd="0" parTransId="{F30C4277-E4E9-4C5F-BBA8-0BAE4C3AE32A}" sibTransId="{13003052-B172-432E-8936-BCFF456A9380}"/>
    <dgm:cxn modelId="{51315A99-7ECC-4E83-B1BF-30F4B044421E}" srcId="{0A754973-66BB-4C4E-B57F-A9BCBA3AC293}" destId="{2793D08F-91A9-4A2E-8F4B-94C81717BD93}" srcOrd="3" destOrd="0" parTransId="{4622966D-FEC3-485E-BE69-3A825D057FD6}" sibTransId="{F04A9032-8BDA-4E69-810B-C7E760AEEB4E}"/>
    <dgm:cxn modelId="{1C64B884-18BA-483E-B37E-C393B53C9029}" type="presOf" srcId="{743210EE-A4BA-41F0-ACFF-3389A10A760B}" destId="{D485EF7D-9D86-4983-A367-D9137718861A}" srcOrd="1" destOrd="0" presId="urn:microsoft.com/office/officeart/2005/8/layout/cycle2"/>
    <dgm:cxn modelId="{C6E6A60A-530B-4722-9515-5042C60FBB81}" type="presOf" srcId="{D3C9B45D-D355-4621-893E-C0C330A46F13}" destId="{57645228-5714-4208-8EAE-84BBD4CCA60D}" srcOrd="1" destOrd="0" presId="urn:microsoft.com/office/officeart/2005/8/layout/cycle2"/>
    <dgm:cxn modelId="{FA8BD378-EBFD-4C3B-8FD0-81A325556FD7}" type="presOf" srcId="{5232BF36-C398-43BD-95FA-BE030327691E}" destId="{A8E288E6-82BF-4365-AB67-6E1CF3BC7DAD}" srcOrd="0" destOrd="0" presId="urn:microsoft.com/office/officeart/2005/8/layout/cycle2"/>
    <dgm:cxn modelId="{F0A2BAC1-CEEA-4AC7-B9A1-F4523035656C}" type="presParOf" srcId="{8F67CB70-932D-40EA-BED6-075CC8D34970}" destId="{05B5156A-63DD-43B5-BE4E-FCE99D58FDD7}" srcOrd="0" destOrd="0" presId="urn:microsoft.com/office/officeart/2005/8/layout/cycle2"/>
    <dgm:cxn modelId="{28C25BDB-49C8-47BA-8D91-57A7A71E7227}" type="presParOf" srcId="{8F67CB70-932D-40EA-BED6-075CC8D34970}" destId="{CF319A94-8F12-41BB-89E1-48213840A065}" srcOrd="1" destOrd="0" presId="urn:microsoft.com/office/officeart/2005/8/layout/cycle2"/>
    <dgm:cxn modelId="{B041804D-851F-4038-A514-331A9CF2FAEC}" type="presParOf" srcId="{CF319A94-8F12-41BB-89E1-48213840A065}" destId="{D485EF7D-9D86-4983-A367-D9137718861A}" srcOrd="0" destOrd="0" presId="urn:microsoft.com/office/officeart/2005/8/layout/cycle2"/>
    <dgm:cxn modelId="{94F81F46-B876-4E28-B445-57FA46FA67A7}" type="presParOf" srcId="{8F67CB70-932D-40EA-BED6-075CC8D34970}" destId="{A8E288E6-82BF-4365-AB67-6E1CF3BC7DAD}" srcOrd="2" destOrd="0" presId="urn:microsoft.com/office/officeart/2005/8/layout/cycle2"/>
    <dgm:cxn modelId="{70EA42B1-65A2-4EF1-9495-2E223EFFC27A}" type="presParOf" srcId="{8F67CB70-932D-40EA-BED6-075CC8D34970}" destId="{E52D7ABA-3454-4A45-AD2C-AA1FDA160923}" srcOrd="3" destOrd="0" presId="urn:microsoft.com/office/officeart/2005/8/layout/cycle2"/>
    <dgm:cxn modelId="{96E276A6-E51A-429A-9245-6943978B4255}" type="presParOf" srcId="{E52D7ABA-3454-4A45-AD2C-AA1FDA160923}" destId="{B62E8A5F-6345-46C7-AB08-CBCB980A36F4}" srcOrd="0" destOrd="0" presId="urn:microsoft.com/office/officeart/2005/8/layout/cycle2"/>
    <dgm:cxn modelId="{5048A865-A226-4CDB-92AC-5488AE29DB25}" type="presParOf" srcId="{8F67CB70-932D-40EA-BED6-075CC8D34970}" destId="{646CD329-F2E9-4940-9EC6-C76EFFEA0051}" srcOrd="4" destOrd="0" presId="urn:microsoft.com/office/officeart/2005/8/layout/cycle2"/>
    <dgm:cxn modelId="{1DB7FCCE-153B-4C58-803C-6338D80B28AB}" type="presParOf" srcId="{8F67CB70-932D-40EA-BED6-075CC8D34970}" destId="{1BB808C7-2F7F-4752-AF72-7F584D16F4C0}" srcOrd="5" destOrd="0" presId="urn:microsoft.com/office/officeart/2005/8/layout/cycle2"/>
    <dgm:cxn modelId="{7F0FB5CF-F246-4C08-AAE3-45425B675E26}" type="presParOf" srcId="{1BB808C7-2F7F-4752-AF72-7F584D16F4C0}" destId="{57645228-5714-4208-8EAE-84BBD4CCA60D}" srcOrd="0" destOrd="0" presId="urn:microsoft.com/office/officeart/2005/8/layout/cycle2"/>
    <dgm:cxn modelId="{BE1F73B5-A1ED-4A27-A586-90C5CBF2BFE1}" type="presParOf" srcId="{8F67CB70-932D-40EA-BED6-075CC8D34970}" destId="{2EE2E61E-515B-408B-889C-E17405FD1691}" srcOrd="6" destOrd="0" presId="urn:microsoft.com/office/officeart/2005/8/layout/cycle2"/>
    <dgm:cxn modelId="{D5F5BFE4-510F-4E70-AC07-D7CE5C0BF790}" type="presParOf" srcId="{8F67CB70-932D-40EA-BED6-075CC8D34970}" destId="{CDC0C342-5618-40C3-991D-C157BFF3AC5D}" srcOrd="7" destOrd="0" presId="urn:microsoft.com/office/officeart/2005/8/layout/cycle2"/>
    <dgm:cxn modelId="{1449170D-1180-470F-B493-AE310ADE9A14}" type="presParOf" srcId="{CDC0C342-5618-40C3-991D-C157BFF3AC5D}" destId="{AC8842AF-EED2-495E-A096-79274666A71F}"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6F28C-88C6-4861-B003-FC89EE3392AD}"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l-GR"/>
        </a:p>
      </dgm:t>
    </dgm:pt>
    <dgm:pt modelId="{4764789C-7B08-4773-AFB4-1B2CC1FFF735}">
      <dgm:prSet phldrT="[Κείμενο]" custT="1"/>
      <dgm:spPr/>
      <dgm:t>
        <a:bodyPr/>
        <a:lstStyle/>
        <a:p>
          <a:r>
            <a:rPr lang="el-GR" sz="2000" b="1" dirty="0" smtClean="0"/>
            <a:t>Πακέτο Ερευνητικών Δραστηριοτήτων (ΠΑΚ1)</a:t>
          </a:r>
          <a:endParaRPr lang="el-GR" sz="2000" b="1" dirty="0"/>
        </a:p>
      </dgm:t>
    </dgm:pt>
    <dgm:pt modelId="{CCECFE67-C3DA-4731-8F09-000FF7317100}" type="parTrans" cxnId="{9F4186E7-2DAB-44D8-A872-3345932375B6}">
      <dgm:prSet/>
      <dgm:spPr/>
      <dgm:t>
        <a:bodyPr/>
        <a:lstStyle/>
        <a:p>
          <a:endParaRPr lang="el-GR"/>
        </a:p>
      </dgm:t>
    </dgm:pt>
    <dgm:pt modelId="{E17F426E-B2C7-4B7D-A909-99579BBCD6B3}" type="sibTrans" cxnId="{9F4186E7-2DAB-44D8-A872-3345932375B6}">
      <dgm:prSet/>
      <dgm:spPr/>
      <dgm:t>
        <a:bodyPr/>
        <a:lstStyle/>
        <a:p>
          <a:endParaRPr lang="el-GR"/>
        </a:p>
      </dgm:t>
    </dgm:pt>
    <dgm:pt modelId="{0FEC9C7E-C40D-47DF-9CF8-87245020D737}">
      <dgm:prSet phldrT="[Κείμενο]" custT="1"/>
      <dgm:spPr/>
      <dgm:t>
        <a:bodyPr/>
        <a:lstStyle/>
        <a:p>
          <a:r>
            <a:rPr lang="el-GR" sz="2000" b="1" dirty="0" smtClean="0"/>
            <a:t>Πακέτο Εκπαιδευτικών Δραστηριοτήτων (ΠΑΚ2)</a:t>
          </a:r>
          <a:endParaRPr lang="el-GR" sz="2000" b="1" dirty="0"/>
        </a:p>
      </dgm:t>
    </dgm:pt>
    <dgm:pt modelId="{2C199466-CD15-4FBB-9999-DFF26708C9B1}" type="parTrans" cxnId="{CDAECE45-28FF-4653-8B6C-234DACBBFC4B}">
      <dgm:prSet/>
      <dgm:spPr/>
      <dgm:t>
        <a:bodyPr/>
        <a:lstStyle/>
        <a:p>
          <a:endParaRPr lang="el-GR"/>
        </a:p>
      </dgm:t>
    </dgm:pt>
    <dgm:pt modelId="{34947326-3A9C-430A-9FAB-335B5340D3C8}" type="sibTrans" cxnId="{CDAECE45-28FF-4653-8B6C-234DACBBFC4B}">
      <dgm:prSet/>
      <dgm:spPr/>
      <dgm:t>
        <a:bodyPr/>
        <a:lstStyle/>
        <a:p>
          <a:endParaRPr lang="el-GR"/>
        </a:p>
      </dgm:t>
    </dgm:pt>
    <dgm:pt modelId="{330FCDBA-8F92-428D-A3DD-FE991A739A93}">
      <dgm:prSet phldrT="[Κείμενο]" custT="1"/>
      <dgm:spPr/>
      <dgm:t>
        <a:bodyPr/>
        <a:lstStyle/>
        <a:p>
          <a:r>
            <a:rPr lang="el-GR" sz="2000" b="1" dirty="0" smtClean="0"/>
            <a:t>Πακέτο Δραστηριοτήτων </a:t>
          </a:r>
          <a:r>
            <a:rPr lang="el-GR" sz="2000" b="1" dirty="0" smtClean="0"/>
            <a:t>Ευαισθητοποίησης – Ενδυνάμωσης – Δικτύωσης (ΠΑΚ3</a:t>
          </a:r>
          <a:r>
            <a:rPr lang="el-GR" sz="2000" b="1" dirty="0" smtClean="0"/>
            <a:t>)</a:t>
          </a:r>
          <a:endParaRPr lang="el-GR" sz="2000" b="1" dirty="0"/>
        </a:p>
      </dgm:t>
    </dgm:pt>
    <dgm:pt modelId="{1CDB5668-91A4-4637-99CA-1AE88FF79822}" type="parTrans" cxnId="{E0424ACD-0831-46DF-B998-B44B406ACB81}">
      <dgm:prSet/>
      <dgm:spPr/>
      <dgm:t>
        <a:bodyPr/>
        <a:lstStyle/>
        <a:p>
          <a:endParaRPr lang="el-GR"/>
        </a:p>
      </dgm:t>
    </dgm:pt>
    <dgm:pt modelId="{1544ABD1-59C4-4CDF-B4A0-FA21E9A62089}" type="sibTrans" cxnId="{E0424ACD-0831-46DF-B998-B44B406ACB81}">
      <dgm:prSet/>
      <dgm:spPr/>
      <dgm:t>
        <a:bodyPr/>
        <a:lstStyle/>
        <a:p>
          <a:endParaRPr lang="el-GR"/>
        </a:p>
      </dgm:t>
    </dgm:pt>
    <dgm:pt modelId="{1F03264C-ADF0-4592-A735-E56E2533987B}" type="pres">
      <dgm:prSet presAssocID="{4E26F28C-88C6-4861-B003-FC89EE3392AD}" presName="linear" presStyleCnt="0">
        <dgm:presLayoutVars>
          <dgm:dir/>
          <dgm:animLvl val="lvl"/>
          <dgm:resizeHandles val="exact"/>
        </dgm:presLayoutVars>
      </dgm:prSet>
      <dgm:spPr/>
      <dgm:t>
        <a:bodyPr/>
        <a:lstStyle/>
        <a:p>
          <a:endParaRPr lang="el-GR"/>
        </a:p>
      </dgm:t>
    </dgm:pt>
    <dgm:pt modelId="{542E06E5-4BE9-4331-8191-4542434B84B2}" type="pres">
      <dgm:prSet presAssocID="{4764789C-7B08-4773-AFB4-1B2CC1FFF735}" presName="parentLin" presStyleCnt="0"/>
      <dgm:spPr/>
      <dgm:t>
        <a:bodyPr/>
        <a:lstStyle/>
        <a:p>
          <a:endParaRPr lang="el-GR"/>
        </a:p>
      </dgm:t>
    </dgm:pt>
    <dgm:pt modelId="{10594760-1C1F-456C-849F-F98AAD9EF736}" type="pres">
      <dgm:prSet presAssocID="{4764789C-7B08-4773-AFB4-1B2CC1FFF735}" presName="parentLeftMargin" presStyleLbl="node1" presStyleIdx="0" presStyleCnt="3"/>
      <dgm:spPr/>
      <dgm:t>
        <a:bodyPr/>
        <a:lstStyle/>
        <a:p>
          <a:endParaRPr lang="el-GR"/>
        </a:p>
      </dgm:t>
    </dgm:pt>
    <dgm:pt modelId="{5A6BAB6A-A5CA-46CF-A3EE-DC35826F7064}" type="pres">
      <dgm:prSet presAssocID="{4764789C-7B08-4773-AFB4-1B2CC1FFF735}" presName="parentText" presStyleLbl="node1" presStyleIdx="0" presStyleCnt="3">
        <dgm:presLayoutVars>
          <dgm:chMax val="0"/>
          <dgm:bulletEnabled val="1"/>
        </dgm:presLayoutVars>
      </dgm:prSet>
      <dgm:spPr/>
      <dgm:t>
        <a:bodyPr/>
        <a:lstStyle/>
        <a:p>
          <a:endParaRPr lang="el-GR"/>
        </a:p>
      </dgm:t>
    </dgm:pt>
    <dgm:pt modelId="{F92510C9-F723-4FE3-A2CD-9C3FF7942441}" type="pres">
      <dgm:prSet presAssocID="{4764789C-7B08-4773-AFB4-1B2CC1FFF735}" presName="negativeSpace" presStyleCnt="0"/>
      <dgm:spPr/>
      <dgm:t>
        <a:bodyPr/>
        <a:lstStyle/>
        <a:p>
          <a:endParaRPr lang="el-GR"/>
        </a:p>
      </dgm:t>
    </dgm:pt>
    <dgm:pt modelId="{E89AA89D-0525-40A9-9B5A-C6B4148F2BF7}" type="pres">
      <dgm:prSet presAssocID="{4764789C-7B08-4773-AFB4-1B2CC1FFF735}" presName="childText" presStyleLbl="conFgAcc1" presStyleIdx="0" presStyleCnt="3">
        <dgm:presLayoutVars>
          <dgm:bulletEnabled val="1"/>
        </dgm:presLayoutVars>
      </dgm:prSet>
      <dgm:spPr/>
      <dgm:t>
        <a:bodyPr/>
        <a:lstStyle/>
        <a:p>
          <a:endParaRPr lang="el-GR"/>
        </a:p>
      </dgm:t>
    </dgm:pt>
    <dgm:pt modelId="{7F12AF49-1FE5-4D0B-9325-7169AE172758}" type="pres">
      <dgm:prSet presAssocID="{E17F426E-B2C7-4B7D-A909-99579BBCD6B3}" presName="spaceBetweenRectangles" presStyleCnt="0"/>
      <dgm:spPr/>
      <dgm:t>
        <a:bodyPr/>
        <a:lstStyle/>
        <a:p>
          <a:endParaRPr lang="el-GR"/>
        </a:p>
      </dgm:t>
    </dgm:pt>
    <dgm:pt modelId="{4325BA6C-013E-4EBD-A234-AB2B2A7C2F60}" type="pres">
      <dgm:prSet presAssocID="{0FEC9C7E-C40D-47DF-9CF8-87245020D737}" presName="parentLin" presStyleCnt="0"/>
      <dgm:spPr/>
      <dgm:t>
        <a:bodyPr/>
        <a:lstStyle/>
        <a:p>
          <a:endParaRPr lang="el-GR"/>
        </a:p>
      </dgm:t>
    </dgm:pt>
    <dgm:pt modelId="{0F0C17BC-1E70-4523-B6C1-F54871F37146}" type="pres">
      <dgm:prSet presAssocID="{0FEC9C7E-C40D-47DF-9CF8-87245020D737}" presName="parentLeftMargin" presStyleLbl="node1" presStyleIdx="0" presStyleCnt="3"/>
      <dgm:spPr/>
      <dgm:t>
        <a:bodyPr/>
        <a:lstStyle/>
        <a:p>
          <a:endParaRPr lang="el-GR"/>
        </a:p>
      </dgm:t>
    </dgm:pt>
    <dgm:pt modelId="{E62BFD0F-40FF-4F27-8199-8828B300AA2A}" type="pres">
      <dgm:prSet presAssocID="{0FEC9C7E-C40D-47DF-9CF8-87245020D737}" presName="parentText" presStyleLbl="node1" presStyleIdx="1" presStyleCnt="3">
        <dgm:presLayoutVars>
          <dgm:chMax val="0"/>
          <dgm:bulletEnabled val="1"/>
        </dgm:presLayoutVars>
      </dgm:prSet>
      <dgm:spPr/>
      <dgm:t>
        <a:bodyPr/>
        <a:lstStyle/>
        <a:p>
          <a:endParaRPr lang="el-GR"/>
        </a:p>
      </dgm:t>
    </dgm:pt>
    <dgm:pt modelId="{EABB4349-A0D4-403E-A155-89526D8FD17D}" type="pres">
      <dgm:prSet presAssocID="{0FEC9C7E-C40D-47DF-9CF8-87245020D737}" presName="negativeSpace" presStyleCnt="0"/>
      <dgm:spPr/>
      <dgm:t>
        <a:bodyPr/>
        <a:lstStyle/>
        <a:p>
          <a:endParaRPr lang="el-GR"/>
        </a:p>
      </dgm:t>
    </dgm:pt>
    <dgm:pt modelId="{62D7EA3B-06D3-4A2F-A405-9DBB9449A171}" type="pres">
      <dgm:prSet presAssocID="{0FEC9C7E-C40D-47DF-9CF8-87245020D737}" presName="childText" presStyleLbl="conFgAcc1" presStyleIdx="1" presStyleCnt="3">
        <dgm:presLayoutVars>
          <dgm:bulletEnabled val="1"/>
        </dgm:presLayoutVars>
      </dgm:prSet>
      <dgm:spPr/>
      <dgm:t>
        <a:bodyPr/>
        <a:lstStyle/>
        <a:p>
          <a:endParaRPr lang="el-GR"/>
        </a:p>
      </dgm:t>
    </dgm:pt>
    <dgm:pt modelId="{8122AF9B-7248-4825-9B0F-010BFACD7D98}" type="pres">
      <dgm:prSet presAssocID="{34947326-3A9C-430A-9FAB-335B5340D3C8}" presName="spaceBetweenRectangles" presStyleCnt="0"/>
      <dgm:spPr/>
      <dgm:t>
        <a:bodyPr/>
        <a:lstStyle/>
        <a:p>
          <a:endParaRPr lang="el-GR"/>
        </a:p>
      </dgm:t>
    </dgm:pt>
    <dgm:pt modelId="{98C9122C-E484-471A-961F-C1D734960DB3}" type="pres">
      <dgm:prSet presAssocID="{330FCDBA-8F92-428D-A3DD-FE991A739A93}" presName="parentLin" presStyleCnt="0"/>
      <dgm:spPr/>
      <dgm:t>
        <a:bodyPr/>
        <a:lstStyle/>
        <a:p>
          <a:endParaRPr lang="el-GR"/>
        </a:p>
      </dgm:t>
    </dgm:pt>
    <dgm:pt modelId="{7D1BB822-0E0D-46DD-8F5D-B44DDE048170}" type="pres">
      <dgm:prSet presAssocID="{330FCDBA-8F92-428D-A3DD-FE991A739A93}" presName="parentLeftMargin" presStyleLbl="node1" presStyleIdx="1" presStyleCnt="3"/>
      <dgm:spPr/>
      <dgm:t>
        <a:bodyPr/>
        <a:lstStyle/>
        <a:p>
          <a:endParaRPr lang="el-GR"/>
        </a:p>
      </dgm:t>
    </dgm:pt>
    <dgm:pt modelId="{E15AB504-7123-4E99-ABD1-2D8D66D99D41}" type="pres">
      <dgm:prSet presAssocID="{330FCDBA-8F92-428D-A3DD-FE991A739A93}" presName="parentText" presStyleLbl="node1" presStyleIdx="2" presStyleCnt="3">
        <dgm:presLayoutVars>
          <dgm:chMax val="0"/>
          <dgm:bulletEnabled val="1"/>
        </dgm:presLayoutVars>
      </dgm:prSet>
      <dgm:spPr/>
      <dgm:t>
        <a:bodyPr/>
        <a:lstStyle/>
        <a:p>
          <a:endParaRPr lang="el-GR"/>
        </a:p>
      </dgm:t>
    </dgm:pt>
    <dgm:pt modelId="{6DD66718-DAC1-4BD3-871B-1BF70893C73C}" type="pres">
      <dgm:prSet presAssocID="{330FCDBA-8F92-428D-A3DD-FE991A739A93}" presName="negativeSpace" presStyleCnt="0"/>
      <dgm:spPr/>
      <dgm:t>
        <a:bodyPr/>
        <a:lstStyle/>
        <a:p>
          <a:endParaRPr lang="el-GR"/>
        </a:p>
      </dgm:t>
    </dgm:pt>
    <dgm:pt modelId="{0AC90431-A3F8-4A92-BA84-A56DD50DA14F}" type="pres">
      <dgm:prSet presAssocID="{330FCDBA-8F92-428D-A3DD-FE991A739A93}" presName="childText" presStyleLbl="conFgAcc1" presStyleIdx="2" presStyleCnt="3">
        <dgm:presLayoutVars>
          <dgm:bulletEnabled val="1"/>
        </dgm:presLayoutVars>
      </dgm:prSet>
      <dgm:spPr/>
      <dgm:t>
        <a:bodyPr/>
        <a:lstStyle/>
        <a:p>
          <a:endParaRPr lang="el-GR"/>
        </a:p>
      </dgm:t>
    </dgm:pt>
  </dgm:ptLst>
  <dgm:cxnLst>
    <dgm:cxn modelId="{10D06BB1-8B30-4223-A967-CEE41B5C4C60}" type="presOf" srcId="{330FCDBA-8F92-428D-A3DD-FE991A739A93}" destId="{7D1BB822-0E0D-46DD-8F5D-B44DDE048170}" srcOrd="0" destOrd="0" presId="urn:microsoft.com/office/officeart/2005/8/layout/list1"/>
    <dgm:cxn modelId="{2E7243C1-4BAF-4F84-9E30-84065837BF08}" type="presOf" srcId="{4764789C-7B08-4773-AFB4-1B2CC1FFF735}" destId="{10594760-1C1F-456C-849F-F98AAD9EF736}" srcOrd="0" destOrd="0" presId="urn:microsoft.com/office/officeart/2005/8/layout/list1"/>
    <dgm:cxn modelId="{CCC0EFD1-1033-480F-900C-881E56545B21}" type="presOf" srcId="{330FCDBA-8F92-428D-A3DD-FE991A739A93}" destId="{E15AB504-7123-4E99-ABD1-2D8D66D99D41}" srcOrd="1" destOrd="0" presId="urn:microsoft.com/office/officeart/2005/8/layout/list1"/>
    <dgm:cxn modelId="{CDAECE45-28FF-4653-8B6C-234DACBBFC4B}" srcId="{4E26F28C-88C6-4861-B003-FC89EE3392AD}" destId="{0FEC9C7E-C40D-47DF-9CF8-87245020D737}" srcOrd="1" destOrd="0" parTransId="{2C199466-CD15-4FBB-9999-DFF26708C9B1}" sibTransId="{34947326-3A9C-430A-9FAB-335B5340D3C8}"/>
    <dgm:cxn modelId="{5F9143BB-802A-4C73-95AA-CFAA830FAE18}" type="presOf" srcId="{4764789C-7B08-4773-AFB4-1B2CC1FFF735}" destId="{5A6BAB6A-A5CA-46CF-A3EE-DC35826F7064}" srcOrd="1" destOrd="0" presId="urn:microsoft.com/office/officeart/2005/8/layout/list1"/>
    <dgm:cxn modelId="{9F4186E7-2DAB-44D8-A872-3345932375B6}" srcId="{4E26F28C-88C6-4861-B003-FC89EE3392AD}" destId="{4764789C-7B08-4773-AFB4-1B2CC1FFF735}" srcOrd="0" destOrd="0" parTransId="{CCECFE67-C3DA-4731-8F09-000FF7317100}" sibTransId="{E17F426E-B2C7-4B7D-A909-99579BBCD6B3}"/>
    <dgm:cxn modelId="{523EC47F-1DCE-4AFD-857D-3DD4D4C351D3}" type="presOf" srcId="{0FEC9C7E-C40D-47DF-9CF8-87245020D737}" destId="{0F0C17BC-1E70-4523-B6C1-F54871F37146}" srcOrd="0" destOrd="0" presId="urn:microsoft.com/office/officeart/2005/8/layout/list1"/>
    <dgm:cxn modelId="{BC916527-5862-42FA-B4F6-ACB917D17DA0}" type="presOf" srcId="{4E26F28C-88C6-4861-B003-FC89EE3392AD}" destId="{1F03264C-ADF0-4592-A735-E56E2533987B}" srcOrd="0" destOrd="0" presId="urn:microsoft.com/office/officeart/2005/8/layout/list1"/>
    <dgm:cxn modelId="{E0424ACD-0831-46DF-B998-B44B406ACB81}" srcId="{4E26F28C-88C6-4861-B003-FC89EE3392AD}" destId="{330FCDBA-8F92-428D-A3DD-FE991A739A93}" srcOrd="2" destOrd="0" parTransId="{1CDB5668-91A4-4637-99CA-1AE88FF79822}" sibTransId="{1544ABD1-59C4-4CDF-B4A0-FA21E9A62089}"/>
    <dgm:cxn modelId="{72C6D24E-5757-4D94-B014-01B6DE6A3040}" type="presOf" srcId="{0FEC9C7E-C40D-47DF-9CF8-87245020D737}" destId="{E62BFD0F-40FF-4F27-8199-8828B300AA2A}" srcOrd="1" destOrd="0" presId="urn:microsoft.com/office/officeart/2005/8/layout/list1"/>
    <dgm:cxn modelId="{BBBEBBEF-F6E9-413F-80DB-EBCCF8E9F543}" type="presParOf" srcId="{1F03264C-ADF0-4592-A735-E56E2533987B}" destId="{542E06E5-4BE9-4331-8191-4542434B84B2}" srcOrd="0" destOrd="0" presId="urn:microsoft.com/office/officeart/2005/8/layout/list1"/>
    <dgm:cxn modelId="{069DC917-884D-443D-BEE8-4D57E6DD1797}" type="presParOf" srcId="{542E06E5-4BE9-4331-8191-4542434B84B2}" destId="{10594760-1C1F-456C-849F-F98AAD9EF736}" srcOrd="0" destOrd="0" presId="urn:microsoft.com/office/officeart/2005/8/layout/list1"/>
    <dgm:cxn modelId="{1EF5C571-B81D-4692-B29A-DEC025B9BF23}" type="presParOf" srcId="{542E06E5-4BE9-4331-8191-4542434B84B2}" destId="{5A6BAB6A-A5CA-46CF-A3EE-DC35826F7064}" srcOrd="1" destOrd="0" presId="urn:microsoft.com/office/officeart/2005/8/layout/list1"/>
    <dgm:cxn modelId="{E35255CB-8F25-4189-BEA3-EEE5CE681A5A}" type="presParOf" srcId="{1F03264C-ADF0-4592-A735-E56E2533987B}" destId="{F92510C9-F723-4FE3-A2CD-9C3FF7942441}" srcOrd="1" destOrd="0" presId="urn:microsoft.com/office/officeart/2005/8/layout/list1"/>
    <dgm:cxn modelId="{70856038-970A-4594-8AC5-BBC13B3FDCAE}" type="presParOf" srcId="{1F03264C-ADF0-4592-A735-E56E2533987B}" destId="{E89AA89D-0525-40A9-9B5A-C6B4148F2BF7}" srcOrd="2" destOrd="0" presId="urn:microsoft.com/office/officeart/2005/8/layout/list1"/>
    <dgm:cxn modelId="{2F89309B-ABF8-4B61-969F-A70104D2E7CA}" type="presParOf" srcId="{1F03264C-ADF0-4592-A735-E56E2533987B}" destId="{7F12AF49-1FE5-4D0B-9325-7169AE172758}" srcOrd="3" destOrd="0" presId="urn:microsoft.com/office/officeart/2005/8/layout/list1"/>
    <dgm:cxn modelId="{BD6D4D72-E54D-4CFB-B2C5-EC977EF94627}" type="presParOf" srcId="{1F03264C-ADF0-4592-A735-E56E2533987B}" destId="{4325BA6C-013E-4EBD-A234-AB2B2A7C2F60}" srcOrd="4" destOrd="0" presId="urn:microsoft.com/office/officeart/2005/8/layout/list1"/>
    <dgm:cxn modelId="{E5E4522E-926C-4E79-83BB-576C53FF82CB}" type="presParOf" srcId="{4325BA6C-013E-4EBD-A234-AB2B2A7C2F60}" destId="{0F0C17BC-1E70-4523-B6C1-F54871F37146}" srcOrd="0" destOrd="0" presId="urn:microsoft.com/office/officeart/2005/8/layout/list1"/>
    <dgm:cxn modelId="{113B38AB-5707-4494-87B9-40C7A19094E9}" type="presParOf" srcId="{4325BA6C-013E-4EBD-A234-AB2B2A7C2F60}" destId="{E62BFD0F-40FF-4F27-8199-8828B300AA2A}" srcOrd="1" destOrd="0" presId="urn:microsoft.com/office/officeart/2005/8/layout/list1"/>
    <dgm:cxn modelId="{ECA1BCAA-3123-4DAB-899C-D8D66876456D}" type="presParOf" srcId="{1F03264C-ADF0-4592-A735-E56E2533987B}" destId="{EABB4349-A0D4-403E-A155-89526D8FD17D}" srcOrd="5" destOrd="0" presId="urn:microsoft.com/office/officeart/2005/8/layout/list1"/>
    <dgm:cxn modelId="{4ECCC1BF-24A0-44B0-A3B1-C67D4BFD697E}" type="presParOf" srcId="{1F03264C-ADF0-4592-A735-E56E2533987B}" destId="{62D7EA3B-06D3-4A2F-A405-9DBB9449A171}" srcOrd="6" destOrd="0" presId="urn:microsoft.com/office/officeart/2005/8/layout/list1"/>
    <dgm:cxn modelId="{F0B9A453-C0F5-48B2-A364-41FCAE311DFF}" type="presParOf" srcId="{1F03264C-ADF0-4592-A735-E56E2533987B}" destId="{8122AF9B-7248-4825-9B0F-010BFACD7D98}" srcOrd="7" destOrd="0" presId="urn:microsoft.com/office/officeart/2005/8/layout/list1"/>
    <dgm:cxn modelId="{CD276FEC-2776-4BDA-BD7B-ADF497903B21}" type="presParOf" srcId="{1F03264C-ADF0-4592-A735-E56E2533987B}" destId="{98C9122C-E484-471A-961F-C1D734960DB3}" srcOrd="8" destOrd="0" presId="urn:microsoft.com/office/officeart/2005/8/layout/list1"/>
    <dgm:cxn modelId="{8D0032F0-29ED-482A-BA15-1049B4EB5750}" type="presParOf" srcId="{98C9122C-E484-471A-961F-C1D734960DB3}" destId="{7D1BB822-0E0D-46DD-8F5D-B44DDE048170}" srcOrd="0" destOrd="0" presId="urn:microsoft.com/office/officeart/2005/8/layout/list1"/>
    <dgm:cxn modelId="{2E962152-4943-40CF-B8F7-64BF56AF1E53}" type="presParOf" srcId="{98C9122C-E484-471A-961F-C1D734960DB3}" destId="{E15AB504-7123-4E99-ABD1-2D8D66D99D41}" srcOrd="1" destOrd="0" presId="urn:microsoft.com/office/officeart/2005/8/layout/list1"/>
    <dgm:cxn modelId="{243237B8-1632-461C-8259-97685A729785}" type="presParOf" srcId="{1F03264C-ADF0-4592-A735-E56E2533987B}" destId="{6DD66718-DAC1-4BD3-871B-1BF70893C73C}" srcOrd="9" destOrd="0" presId="urn:microsoft.com/office/officeart/2005/8/layout/list1"/>
    <dgm:cxn modelId="{3671D4E9-6FA9-48EA-94AB-932013A9B6D0}" type="presParOf" srcId="{1F03264C-ADF0-4592-A735-E56E2533987B}" destId="{0AC90431-A3F8-4A92-BA84-A56DD50DA14F}"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DF6F88-69A9-4C1C-B39D-4BAD2451A720}" type="doc">
      <dgm:prSet loTypeId="urn:microsoft.com/office/officeart/2005/8/layout/pyramid4" loCatId="pyramid" qsTypeId="urn:microsoft.com/office/officeart/2005/8/quickstyle/simple2" qsCatId="simple" csTypeId="urn:microsoft.com/office/officeart/2005/8/colors/accent1_3" csCatId="accent1" phldr="1"/>
      <dgm:spPr/>
      <dgm:t>
        <a:bodyPr/>
        <a:lstStyle/>
        <a:p>
          <a:endParaRPr lang="el-GR"/>
        </a:p>
      </dgm:t>
    </dgm:pt>
    <dgm:pt modelId="{17DAAA56-D99C-461A-A8FB-A1526974B2CB}">
      <dgm:prSet phldrT="[Κείμενο]"/>
      <dgm:spPr/>
      <dgm:t>
        <a:bodyPr/>
        <a:lstStyle/>
        <a:p>
          <a:r>
            <a:rPr lang="en-US" dirty="0" smtClean="0"/>
            <a:t>ANXIETY</a:t>
          </a:r>
          <a:endParaRPr lang="el-GR" dirty="0"/>
        </a:p>
      </dgm:t>
    </dgm:pt>
    <dgm:pt modelId="{6F7DA92A-366C-4E77-BCFA-F064E716A62F}" type="parTrans" cxnId="{B0C2709E-E1E2-4023-B063-EF3C1F217F9B}">
      <dgm:prSet/>
      <dgm:spPr/>
      <dgm:t>
        <a:bodyPr/>
        <a:lstStyle/>
        <a:p>
          <a:endParaRPr lang="el-GR"/>
        </a:p>
      </dgm:t>
    </dgm:pt>
    <dgm:pt modelId="{9C12BB67-C641-42E6-BBCA-55AC33E36A20}" type="sibTrans" cxnId="{B0C2709E-E1E2-4023-B063-EF3C1F217F9B}">
      <dgm:prSet/>
      <dgm:spPr/>
      <dgm:t>
        <a:bodyPr/>
        <a:lstStyle/>
        <a:p>
          <a:endParaRPr lang="el-GR"/>
        </a:p>
      </dgm:t>
    </dgm:pt>
    <dgm:pt modelId="{C40A8E98-6512-45CE-8168-2B26CDD9391D}">
      <dgm:prSet phldrT="[Κείμενο]"/>
      <dgm:spPr/>
      <dgm:t>
        <a:bodyPr/>
        <a:lstStyle/>
        <a:p>
          <a:r>
            <a:rPr lang="en-US" dirty="0" smtClean="0"/>
            <a:t>ANGER</a:t>
          </a:r>
          <a:endParaRPr lang="el-GR" dirty="0"/>
        </a:p>
      </dgm:t>
    </dgm:pt>
    <dgm:pt modelId="{0463E5AE-5BBF-4BEC-A661-7FC80D71E578}" type="parTrans" cxnId="{F877B447-A741-4196-9ED9-7B4AA25EDAB0}">
      <dgm:prSet/>
      <dgm:spPr/>
      <dgm:t>
        <a:bodyPr/>
        <a:lstStyle/>
        <a:p>
          <a:endParaRPr lang="el-GR"/>
        </a:p>
      </dgm:t>
    </dgm:pt>
    <dgm:pt modelId="{90F7779D-0645-4B7F-AB7D-E580C2FD1F2D}" type="sibTrans" cxnId="{F877B447-A741-4196-9ED9-7B4AA25EDAB0}">
      <dgm:prSet/>
      <dgm:spPr/>
      <dgm:t>
        <a:bodyPr/>
        <a:lstStyle/>
        <a:p>
          <a:endParaRPr lang="el-GR"/>
        </a:p>
      </dgm:t>
    </dgm:pt>
    <dgm:pt modelId="{F5E6C7AA-0379-4AB8-A812-15D140758892}">
      <dgm:prSet phldrT="[Κείμενο]"/>
      <dgm:spPr/>
      <dgm:t>
        <a:bodyPr/>
        <a:lstStyle/>
        <a:p>
          <a:r>
            <a:rPr lang="en-US" dirty="0" smtClean="0"/>
            <a:t>FEAR</a:t>
          </a:r>
          <a:endParaRPr lang="el-GR" dirty="0"/>
        </a:p>
      </dgm:t>
    </dgm:pt>
    <dgm:pt modelId="{F27A87D9-6103-4EFC-B9DB-C10162C2A79F}" type="parTrans" cxnId="{99D819AA-1663-49FA-9FAB-D0A90274A56D}">
      <dgm:prSet/>
      <dgm:spPr/>
      <dgm:t>
        <a:bodyPr/>
        <a:lstStyle/>
        <a:p>
          <a:endParaRPr lang="el-GR"/>
        </a:p>
      </dgm:t>
    </dgm:pt>
    <dgm:pt modelId="{CFBE7A95-D5DE-44AA-99A7-1D9FD3F89B5D}" type="sibTrans" cxnId="{99D819AA-1663-49FA-9FAB-D0A90274A56D}">
      <dgm:prSet/>
      <dgm:spPr/>
      <dgm:t>
        <a:bodyPr/>
        <a:lstStyle/>
        <a:p>
          <a:endParaRPr lang="el-GR"/>
        </a:p>
      </dgm:t>
    </dgm:pt>
    <dgm:pt modelId="{86D5BF6E-D18A-4559-A79F-1BE51E85B117}">
      <dgm:prSet phldrT="[Κείμενο]"/>
      <dgm:spPr/>
      <dgm:t>
        <a:bodyPr/>
        <a:lstStyle/>
        <a:p>
          <a:r>
            <a:rPr lang="en-US" dirty="0" smtClean="0"/>
            <a:t>DISGUST</a:t>
          </a:r>
          <a:endParaRPr lang="el-GR" dirty="0"/>
        </a:p>
      </dgm:t>
    </dgm:pt>
    <dgm:pt modelId="{59299EA6-F639-4984-A532-A55425C0A860}" type="parTrans" cxnId="{0BC1F249-CE19-4E99-B8E5-AF3BE8EC2EC2}">
      <dgm:prSet/>
      <dgm:spPr/>
      <dgm:t>
        <a:bodyPr/>
        <a:lstStyle/>
        <a:p>
          <a:endParaRPr lang="el-GR"/>
        </a:p>
      </dgm:t>
    </dgm:pt>
    <dgm:pt modelId="{574631F2-E902-48D4-A36B-DFA1EBD43B0D}" type="sibTrans" cxnId="{0BC1F249-CE19-4E99-B8E5-AF3BE8EC2EC2}">
      <dgm:prSet/>
      <dgm:spPr/>
      <dgm:t>
        <a:bodyPr/>
        <a:lstStyle/>
        <a:p>
          <a:endParaRPr lang="el-GR"/>
        </a:p>
      </dgm:t>
    </dgm:pt>
    <dgm:pt modelId="{885B3D9D-8A3D-443F-8834-280B24F1BA30}" type="pres">
      <dgm:prSet presAssocID="{ECDF6F88-69A9-4C1C-B39D-4BAD2451A720}" presName="compositeShape" presStyleCnt="0">
        <dgm:presLayoutVars>
          <dgm:chMax val="9"/>
          <dgm:dir/>
          <dgm:resizeHandles val="exact"/>
        </dgm:presLayoutVars>
      </dgm:prSet>
      <dgm:spPr/>
    </dgm:pt>
    <dgm:pt modelId="{462D7AAA-D5B0-45E8-9075-13C8926931FC}" type="pres">
      <dgm:prSet presAssocID="{ECDF6F88-69A9-4C1C-B39D-4BAD2451A720}" presName="triangle1" presStyleLbl="node1" presStyleIdx="0" presStyleCnt="4" custLinFactNeighborX="536" custLinFactNeighborY="535">
        <dgm:presLayoutVars>
          <dgm:bulletEnabled val="1"/>
        </dgm:presLayoutVars>
      </dgm:prSet>
      <dgm:spPr/>
    </dgm:pt>
    <dgm:pt modelId="{C9D000FF-4F00-49F7-B9CC-A9AE68851406}" type="pres">
      <dgm:prSet presAssocID="{ECDF6F88-69A9-4C1C-B39D-4BAD2451A720}" presName="triangle2" presStyleLbl="node1" presStyleIdx="1" presStyleCnt="4">
        <dgm:presLayoutVars>
          <dgm:bulletEnabled val="1"/>
        </dgm:presLayoutVars>
      </dgm:prSet>
      <dgm:spPr/>
      <dgm:t>
        <a:bodyPr/>
        <a:lstStyle/>
        <a:p>
          <a:endParaRPr lang="el-GR"/>
        </a:p>
      </dgm:t>
    </dgm:pt>
    <dgm:pt modelId="{6DE7543D-871D-4DE0-A9FF-1E86128D64A8}" type="pres">
      <dgm:prSet presAssocID="{ECDF6F88-69A9-4C1C-B39D-4BAD2451A720}" presName="triangle3" presStyleLbl="node1" presStyleIdx="2" presStyleCnt="4">
        <dgm:presLayoutVars>
          <dgm:bulletEnabled val="1"/>
        </dgm:presLayoutVars>
      </dgm:prSet>
      <dgm:spPr/>
    </dgm:pt>
    <dgm:pt modelId="{6AE16EE8-BE2E-48EF-BCA1-49A8C44DE80A}" type="pres">
      <dgm:prSet presAssocID="{ECDF6F88-69A9-4C1C-B39D-4BAD2451A720}" presName="triangle4" presStyleLbl="node1" presStyleIdx="3" presStyleCnt="4">
        <dgm:presLayoutVars>
          <dgm:bulletEnabled val="1"/>
        </dgm:presLayoutVars>
      </dgm:prSet>
      <dgm:spPr/>
    </dgm:pt>
  </dgm:ptLst>
  <dgm:cxnLst>
    <dgm:cxn modelId="{B0C2709E-E1E2-4023-B063-EF3C1F217F9B}" srcId="{ECDF6F88-69A9-4C1C-B39D-4BAD2451A720}" destId="{17DAAA56-D99C-461A-A8FB-A1526974B2CB}" srcOrd="0" destOrd="0" parTransId="{6F7DA92A-366C-4E77-BCFA-F064E716A62F}" sibTransId="{9C12BB67-C641-42E6-BBCA-55AC33E36A20}"/>
    <dgm:cxn modelId="{0BC1F249-CE19-4E99-B8E5-AF3BE8EC2EC2}" srcId="{ECDF6F88-69A9-4C1C-B39D-4BAD2451A720}" destId="{86D5BF6E-D18A-4559-A79F-1BE51E85B117}" srcOrd="3" destOrd="0" parTransId="{59299EA6-F639-4984-A532-A55425C0A860}" sibTransId="{574631F2-E902-48D4-A36B-DFA1EBD43B0D}"/>
    <dgm:cxn modelId="{B8A95150-DB1E-477A-8F94-C490E1008D3B}" type="presOf" srcId="{F5E6C7AA-0379-4AB8-A812-15D140758892}" destId="{6DE7543D-871D-4DE0-A9FF-1E86128D64A8}" srcOrd="0" destOrd="0" presId="urn:microsoft.com/office/officeart/2005/8/layout/pyramid4"/>
    <dgm:cxn modelId="{F877B447-A741-4196-9ED9-7B4AA25EDAB0}" srcId="{ECDF6F88-69A9-4C1C-B39D-4BAD2451A720}" destId="{C40A8E98-6512-45CE-8168-2B26CDD9391D}" srcOrd="1" destOrd="0" parTransId="{0463E5AE-5BBF-4BEC-A661-7FC80D71E578}" sibTransId="{90F7779D-0645-4B7F-AB7D-E580C2FD1F2D}"/>
    <dgm:cxn modelId="{B8384E21-CB70-47F2-8A13-9F1EAA07F275}" type="presOf" srcId="{17DAAA56-D99C-461A-A8FB-A1526974B2CB}" destId="{462D7AAA-D5B0-45E8-9075-13C8926931FC}" srcOrd="0" destOrd="0" presId="urn:microsoft.com/office/officeart/2005/8/layout/pyramid4"/>
    <dgm:cxn modelId="{D9941E45-EC45-4BC2-AE28-18CA07FA69D5}" type="presOf" srcId="{86D5BF6E-D18A-4559-A79F-1BE51E85B117}" destId="{6AE16EE8-BE2E-48EF-BCA1-49A8C44DE80A}" srcOrd="0" destOrd="0" presId="urn:microsoft.com/office/officeart/2005/8/layout/pyramid4"/>
    <dgm:cxn modelId="{18CBCA3E-65A8-4066-B13B-61E290F1654F}" type="presOf" srcId="{ECDF6F88-69A9-4C1C-B39D-4BAD2451A720}" destId="{885B3D9D-8A3D-443F-8834-280B24F1BA30}" srcOrd="0" destOrd="0" presId="urn:microsoft.com/office/officeart/2005/8/layout/pyramid4"/>
    <dgm:cxn modelId="{99D819AA-1663-49FA-9FAB-D0A90274A56D}" srcId="{ECDF6F88-69A9-4C1C-B39D-4BAD2451A720}" destId="{F5E6C7AA-0379-4AB8-A812-15D140758892}" srcOrd="2" destOrd="0" parTransId="{F27A87D9-6103-4EFC-B9DB-C10162C2A79F}" sibTransId="{CFBE7A95-D5DE-44AA-99A7-1D9FD3F89B5D}"/>
    <dgm:cxn modelId="{1F65BA28-602A-4082-96E2-7DE67446F189}" type="presOf" srcId="{C40A8E98-6512-45CE-8168-2B26CDD9391D}" destId="{C9D000FF-4F00-49F7-B9CC-A9AE68851406}" srcOrd="0" destOrd="0" presId="urn:microsoft.com/office/officeart/2005/8/layout/pyramid4"/>
    <dgm:cxn modelId="{10C54353-7E2B-449E-8CDB-D72F022A83EF}" type="presParOf" srcId="{885B3D9D-8A3D-443F-8834-280B24F1BA30}" destId="{462D7AAA-D5B0-45E8-9075-13C8926931FC}" srcOrd="0" destOrd="0" presId="urn:microsoft.com/office/officeart/2005/8/layout/pyramid4"/>
    <dgm:cxn modelId="{9B3E0BD7-972C-4557-95E5-A64A1C15AEDA}" type="presParOf" srcId="{885B3D9D-8A3D-443F-8834-280B24F1BA30}" destId="{C9D000FF-4F00-49F7-B9CC-A9AE68851406}" srcOrd="1" destOrd="0" presId="urn:microsoft.com/office/officeart/2005/8/layout/pyramid4"/>
    <dgm:cxn modelId="{087A2FD5-A86D-4248-96CA-2E8BE6317DCF}" type="presParOf" srcId="{885B3D9D-8A3D-443F-8834-280B24F1BA30}" destId="{6DE7543D-871D-4DE0-A9FF-1E86128D64A8}" srcOrd="2" destOrd="0" presId="urn:microsoft.com/office/officeart/2005/8/layout/pyramid4"/>
    <dgm:cxn modelId="{0D9E9EC1-C5ED-4B02-B2B5-3E94AF08B177}" type="presParOf" srcId="{885B3D9D-8A3D-443F-8834-280B24F1BA30}" destId="{6AE16EE8-BE2E-48EF-BCA1-49A8C44DE80A}" srcOrd="3" destOrd="0" presId="urn:microsoft.com/office/officeart/2005/8/layout/pyramid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DF6F88-69A9-4C1C-B39D-4BAD2451A720}" type="doc">
      <dgm:prSet loTypeId="urn:microsoft.com/office/officeart/2005/8/layout/pyramid4" loCatId="pyramid" qsTypeId="urn:microsoft.com/office/officeart/2005/8/quickstyle/simple2" qsCatId="simple" csTypeId="urn:microsoft.com/office/officeart/2005/8/colors/accent1_3" csCatId="accent1" phldr="1"/>
      <dgm:spPr/>
      <dgm:t>
        <a:bodyPr/>
        <a:lstStyle/>
        <a:p>
          <a:endParaRPr lang="el-GR"/>
        </a:p>
      </dgm:t>
    </dgm:pt>
    <dgm:pt modelId="{17DAAA56-D99C-461A-A8FB-A1526974B2CB}">
      <dgm:prSet phldrT="[Κείμενο]"/>
      <dgm:spPr/>
      <dgm:t>
        <a:bodyPr/>
        <a:lstStyle/>
        <a:p>
          <a:r>
            <a:rPr lang="en-US" b="1" dirty="0" smtClean="0"/>
            <a:t>ANXIETY</a:t>
          </a:r>
          <a:endParaRPr lang="el-GR" b="1" dirty="0"/>
        </a:p>
      </dgm:t>
    </dgm:pt>
    <dgm:pt modelId="{6F7DA92A-366C-4E77-BCFA-F064E716A62F}" type="parTrans" cxnId="{B0C2709E-E1E2-4023-B063-EF3C1F217F9B}">
      <dgm:prSet/>
      <dgm:spPr/>
      <dgm:t>
        <a:bodyPr/>
        <a:lstStyle/>
        <a:p>
          <a:endParaRPr lang="el-GR"/>
        </a:p>
      </dgm:t>
    </dgm:pt>
    <dgm:pt modelId="{9C12BB67-C641-42E6-BBCA-55AC33E36A20}" type="sibTrans" cxnId="{B0C2709E-E1E2-4023-B063-EF3C1F217F9B}">
      <dgm:prSet/>
      <dgm:spPr/>
      <dgm:t>
        <a:bodyPr/>
        <a:lstStyle/>
        <a:p>
          <a:endParaRPr lang="el-GR"/>
        </a:p>
      </dgm:t>
    </dgm:pt>
    <dgm:pt modelId="{C40A8E98-6512-45CE-8168-2B26CDD9391D}">
      <dgm:prSet phldrT="[Κείμενο]"/>
      <dgm:spPr/>
      <dgm:t>
        <a:bodyPr/>
        <a:lstStyle/>
        <a:p>
          <a:r>
            <a:rPr lang="en-US" b="1" dirty="0" smtClean="0"/>
            <a:t>ANGER</a:t>
          </a:r>
          <a:endParaRPr lang="el-GR" b="1" dirty="0"/>
        </a:p>
      </dgm:t>
    </dgm:pt>
    <dgm:pt modelId="{0463E5AE-5BBF-4BEC-A661-7FC80D71E578}" type="parTrans" cxnId="{F877B447-A741-4196-9ED9-7B4AA25EDAB0}">
      <dgm:prSet/>
      <dgm:spPr/>
      <dgm:t>
        <a:bodyPr/>
        <a:lstStyle/>
        <a:p>
          <a:endParaRPr lang="el-GR"/>
        </a:p>
      </dgm:t>
    </dgm:pt>
    <dgm:pt modelId="{90F7779D-0645-4B7F-AB7D-E580C2FD1F2D}" type="sibTrans" cxnId="{F877B447-A741-4196-9ED9-7B4AA25EDAB0}">
      <dgm:prSet/>
      <dgm:spPr/>
      <dgm:t>
        <a:bodyPr/>
        <a:lstStyle/>
        <a:p>
          <a:endParaRPr lang="el-GR"/>
        </a:p>
      </dgm:t>
    </dgm:pt>
    <dgm:pt modelId="{F5E6C7AA-0379-4AB8-A812-15D140758892}">
      <dgm:prSet phldrT="[Κείμενο]"/>
      <dgm:spPr/>
      <dgm:t>
        <a:bodyPr/>
        <a:lstStyle/>
        <a:p>
          <a:r>
            <a:rPr lang="en-US" b="1" dirty="0" smtClean="0"/>
            <a:t>FEAR</a:t>
          </a:r>
          <a:endParaRPr lang="el-GR" b="1" dirty="0"/>
        </a:p>
      </dgm:t>
    </dgm:pt>
    <dgm:pt modelId="{F27A87D9-6103-4EFC-B9DB-C10162C2A79F}" type="parTrans" cxnId="{99D819AA-1663-49FA-9FAB-D0A90274A56D}">
      <dgm:prSet/>
      <dgm:spPr/>
      <dgm:t>
        <a:bodyPr/>
        <a:lstStyle/>
        <a:p>
          <a:endParaRPr lang="el-GR"/>
        </a:p>
      </dgm:t>
    </dgm:pt>
    <dgm:pt modelId="{CFBE7A95-D5DE-44AA-99A7-1D9FD3F89B5D}" type="sibTrans" cxnId="{99D819AA-1663-49FA-9FAB-D0A90274A56D}">
      <dgm:prSet/>
      <dgm:spPr/>
      <dgm:t>
        <a:bodyPr/>
        <a:lstStyle/>
        <a:p>
          <a:endParaRPr lang="el-GR"/>
        </a:p>
      </dgm:t>
    </dgm:pt>
    <dgm:pt modelId="{86D5BF6E-D18A-4559-A79F-1BE51E85B117}">
      <dgm:prSet phldrT="[Κείμενο]"/>
      <dgm:spPr/>
      <dgm:t>
        <a:bodyPr/>
        <a:lstStyle/>
        <a:p>
          <a:r>
            <a:rPr lang="en-US" b="1" dirty="0" smtClean="0"/>
            <a:t>DISGUST</a:t>
          </a:r>
          <a:endParaRPr lang="el-GR" b="1" dirty="0"/>
        </a:p>
      </dgm:t>
    </dgm:pt>
    <dgm:pt modelId="{59299EA6-F639-4984-A532-A55425C0A860}" type="parTrans" cxnId="{0BC1F249-CE19-4E99-B8E5-AF3BE8EC2EC2}">
      <dgm:prSet/>
      <dgm:spPr/>
      <dgm:t>
        <a:bodyPr/>
        <a:lstStyle/>
        <a:p>
          <a:endParaRPr lang="el-GR"/>
        </a:p>
      </dgm:t>
    </dgm:pt>
    <dgm:pt modelId="{574631F2-E902-48D4-A36B-DFA1EBD43B0D}" type="sibTrans" cxnId="{0BC1F249-CE19-4E99-B8E5-AF3BE8EC2EC2}">
      <dgm:prSet/>
      <dgm:spPr/>
      <dgm:t>
        <a:bodyPr/>
        <a:lstStyle/>
        <a:p>
          <a:endParaRPr lang="el-GR"/>
        </a:p>
      </dgm:t>
    </dgm:pt>
    <dgm:pt modelId="{885B3D9D-8A3D-443F-8834-280B24F1BA30}" type="pres">
      <dgm:prSet presAssocID="{ECDF6F88-69A9-4C1C-B39D-4BAD2451A720}" presName="compositeShape" presStyleCnt="0">
        <dgm:presLayoutVars>
          <dgm:chMax val="9"/>
          <dgm:dir/>
          <dgm:resizeHandles val="exact"/>
        </dgm:presLayoutVars>
      </dgm:prSet>
      <dgm:spPr/>
    </dgm:pt>
    <dgm:pt modelId="{462D7AAA-D5B0-45E8-9075-13C8926931FC}" type="pres">
      <dgm:prSet presAssocID="{ECDF6F88-69A9-4C1C-B39D-4BAD2451A720}" presName="triangle1" presStyleLbl="node1" presStyleIdx="0" presStyleCnt="4" custLinFactNeighborX="536" custLinFactNeighborY="535">
        <dgm:presLayoutVars>
          <dgm:bulletEnabled val="1"/>
        </dgm:presLayoutVars>
      </dgm:prSet>
      <dgm:spPr/>
    </dgm:pt>
    <dgm:pt modelId="{C9D000FF-4F00-49F7-B9CC-A9AE68851406}" type="pres">
      <dgm:prSet presAssocID="{ECDF6F88-69A9-4C1C-B39D-4BAD2451A720}" presName="triangle2" presStyleLbl="node1" presStyleIdx="1" presStyleCnt="4">
        <dgm:presLayoutVars>
          <dgm:bulletEnabled val="1"/>
        </dgm:presLayoutVars>
      </dgm:prSet>
      <dgm:spPr/>
      <dgm:t>
        <a:bodyPr/>
        <a:lstStyle/>
        <a:p>
          <a:endParaRPr lang="el-GR"/>
        </a:p>
      </dgm:t>
    </dgm:pt>
    <dgm:pt modelId="{6DE7543D-871D-4DE0-A9FF-1E86128D64A8}" type="pres">
      <dgm:prSet presAssocID="{ECDF6F88-69A9-4C1C-B39D-4BAD2451A720}" presName="triangle3" presStyleLbl="node1" presStyleIdx="2" presStyleCnt="4">
        <dgm:presLayoutVars>
          <dgm:bulletEnabled val="1"/>
        </dgm:presLayoutVars>
      </dgm:prSet>
      <dgm:spPr/>
    </dgm:pt>
    <dgm:pt modelId="{6AE16EE8-BE2E-48EF-BCA1-49A8C44DE80A}" type="pres">
      <dgm:prSet presAssocID="{ECDF6F88-69A9-4C1C-B39D-4BAD2451A720}" presName="triangle4" presStyleLbl="node1" presStyleIdx="3" presStyleCnt="4">
        <dgm:presLayoutVars>
          <dgm:bulletEnabled val="1"/>
        </dgm:presLayoutVars>
      </dgm:prSet>
      <dgm:spPr/>
    </dgm:pt>
  </dgm:ptLst>
  <dgm:cxnLst>
    <dgm:cxn modelId="{B0C2709E-E1E2-4023-B063-EF3C1F217F9B}" srcId="{ECDF6F88-69A9-4C1C-B39D-4BAD2451A720}" destId="{17DAAA56-D99C-461A-A8FB-A1526974B2CB}" srcOrd="0" destOrd="0" parTransId="{6F7DA92A-366C-4E77-BCFA-F064E716A62F}" sibTransId="{9C12BB67-C641-42E6-BBCA-55AC33E36A20}"/>
    <dgm:cxn modelId="{70EBCF53-D385-46EA-A75A-319BB7BCB60D}" type="presOf" srcId="{86D5BF6E-D18A-4559-A79F-1BE51E85B117}" destId="{6AE16EE8-BE2E-48EF-BCA1-49A8C44DE80A}" srcOrd="0" destOrd="0" presId="urn:microsoft.com/office/officeart/2005/8/layout/pyramid4"/>
    <dgm:cxn modelId="{0BC1F249-CE19-4E99-B8E5-AF3BE8EC2EC2}" srcId="{ECDF6F88-69A9-4C1C-B39D-4BAD2451A720}" destId="{86D5BF6E-D18A-4559-A79F-1BE51E85B117}" srcOrd="3" destOrd="0" parTransId="{59299EA6-F639-4984-A532-A55425C0A860}" sibTransId="{574631F2-E902-48D4-A36B-DFA1EBD43B0D}"/>
    <dgm:cxn modelId="{BE28CC72-D7D6-489E-B9A0-4E6D3B0D0EF1}" type="presOf" srcId="{17DAAA56-D99C-461A-A8FB-A1526974B2CB}" destId="{462D7AAA-D5B0-45E8-9075-13C8926931FC}" srcOrd="0" destOrd="0" presId="urn:microsoft.com/office/officeart/2005/8/layout/pyramid4"/>
    <dgm:cxn modelId="{F877B447-A741-4196-9ED9-7B4AA25EDAB0}" srcId="{ECDF6F88-69A9-4C1C-B39D-4BAD2451A720}" destId="{C40A8E98-6512-45CE-8168-2B26CDD9391D}" srcOrd="1" destOrd="0" parTransId="{0463E5AE-5BBF-4BEC-A661-7FC80D71E578}" sibTransId="{90F7779D-0645-4B7F-AB7D-E580C2FD1F2D}"/>
    <dgm:cxn modelId="{E86935A6-94A6-4522-86DC-D6045C85C4D9}" type="presOf" srcId="{ECDF6F88-69A9-4C1C-B39D-4BAD2451A720}" destId="{885B3D9D-8A3D-443F-8834-280B24F1BA30}" srcOrd="0" destOrd="0" presId="urn:microsoft.com/office/officeart/2005/8/layout/pyramid4"/>
    <dgm:cxn modelId="{C28A241C-9B65-4D21-9CBC-79CC12586593}" type="presOf" srcId="{F5E6C7AA-0379-4AB8-A812-15D140758892}" destId="{6DE7543D-871D-4DE0-A9FF-1E86128D64A8}" srcOrd="0" destOrd="0" presId="urn:microsoft.com/office/officeart/2005/8/layout/pyramid4"/>
    <dgm:cxn modelId="{99D819AA-1663-49FA-9FAB-D0A90274A56D}" srcId="{ECDF6F88-69A9-4C1C-B39D-4BAD2451A720}" destId="{F5E6C7AA-0379-4AB8-A812-15D140758892}" srcOrd="2" destOrd="0" parTransId="{F27A87D9-6103-4EFC-B9DB-C10162C2A79F}" sibTransId="{CFBE7A95-D5DE-44AA-99A7-1D9FD3F89B5D}"/>
    <dgm:cxn modelId="{72EE6960-8DB4-4FAB-A80B-776E26780319}" type="presOf" srcId="{C40A8E98-6512-45CE-8168-2B26CDD9391D}" destId="{C9D000FF-4F00-49F7-B9CC-A9AE68851406}" srcOrd="0" destOrd="0" presId="urn:microsoft.com/office/officeart/2005/8/layout/pyramid4"/>
    <dgm:cxn modelId="{FDD22D29-9E83-4C1D-A734-6DBF85D13B74}" type="presParOf" srcId="{885B3D9D-8A3D-443F-8834-280B24F1BA30}" destId="{462D7AAA-D5B0-45E8-9075-13C8926931FC}" srcOrd="0" destOrd="0" presId="urn:microsoft.com/office/officeart/2005/8/layout/pyramid4"/>
    <dgm:cxn modelId="{FCFE9126-C116-4B8A-9937-B008DEA34C10}" type="presParOf" srcId="{885B3D9D-8A3D-443F-8834-280B24F1BA30}" destId="{C9D000FF-4F00-49F7-B9CC-A9AE68851406}" srcOrd="1" destOrd="0" presId="urn:microsoft.com/office/officeart/2005/8/layout/pyramid4"/>
    <dgm:cxn modelId="{EC853B55-8BC3-4D2C-8F33-17A0883F717E}" type="presParOf" srcId="{885B3D9D-8A3D-443F-8834-280B24F1BA30}" destId="{6DE7543D-871D-4DE0-A9FF-1E86128D64A8}" srcOrd="2" destOrd="0" presId="urn:microsoft.com/office/officeart/2005/8/layout/pyramid4"/>
    <dgm:cxn modelId="{A66FEC9B-6661-4C36-80DA-CA8138DC2B4C}" type="presParOf" srcId="{885B3D9D-8A3D-443F-8834-280B24F1BA30}" destId="{6AE16EE8-BE2E-48EF-BCA1-49A8C44DE80A}" srcOrd="3" destOrd="0" presId="urn:microsoft.com/office/officeart/2005/8/layout/pyramid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B5156A-63DD-43B5-BE4E-FCE99D58FDD7}">
      <dsp:nvSpPr>
        <dsp:cNvPr id="0" name=""/>
        <dsp:cNvSpPr/>
      </dsp:nvSpPr>
      <dsp:spPr>
        <a:xfrm>
          <a:off x="4851911" y="875"/>
          <a:ext cx="2038233" cy="203823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Συναισθηματική απορύθμιση</a:t>
          </a:r>
        </a:p>
      </dsp:txBody>
      <dsp:txXfrm>
        <a:off x="4851911" y="875"/>
        <a:ext cx="2038233" cy="2038233"/>
      </dsp:txXfrm>
    </dsp:sp>
    <dsp:sp modelId="{CF319A94-8F12-41BB-89E1-48213840A065}">
      <dsp:nvSpPr>
        <dsp:cNvPr id="0" name=""/>
        <dsp:cNvSpPr/>
      </dsp:nvSpPr>
      <dsp:spPr>
        <a:xfrm rot="2700000">
          <a:off x="6671532" y="1748116"/>
          <a:ext cx="543145" cy="687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l-GR" sz="2900" kern="1200"/>
        </a:p>
      </dsp:txBody>
      <dsp:txXfrm rot="2700000">
        <a:off x="6671532" y="1748116"/>
        <a:ext cx="543145" cy="687903"/>
      </dsp:txXfrm>
    </dsp:sp>
    <dsp:sp modelId="{A8E288E6-82BF-4365-AB67-6E1CF3BC7DAD}">
      <dsp:nvSpPr>
        <dsp:cNvPr id="0" name=""/>
        <dsp:cNvSpPr/>
      </dsp:nvSpPr>
      <dsp:spPr>
        <a:xfrm>
          <a:off x="7017805" y="2166768"/>
          <a:ext cx="2038233" cy="203823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Υπερβολικές απαιτήσεις του παιδιού από την οικογένεια</a:t>
          </a:r>
          <a:endParaRPr lang="el-GR" sz="1800" b="1" kern="1200" dirty="0"/>
        </a:p>
      </dsp:txBody>
      <dsp:txXfrm>
        <a:off x="7017805" y="2166768"/>
        <a:ext cx="2038233" cy="2038233"/>
      </dsp:txXfrm>
    </dsp:sp>
    <dsp:sp modelId="{E52D7ABA-3454-4A45-AD2C-AA1FDA160923}">
      <dsp:nvSpPr>
        <dsp:cNvPr id="0" name=""/>
        <dsp:cNvSpPr/>
      </dsp:nvSpPr>
      <dsp:spPr>
        <a:xfrm rot="8100000">
          <a:off x="6693272" y="3914010"/>
          <a:ext cx="543145" cy="687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l-GR" sz="2900" kern="1200"/>
        </a:p>
      </dsp:txBody>
      <dsp:txXfrm rot="8100000">
        <a:off x="6693272" y="3914010"/>
        <a:ext cx="543145" cy="687903"/>
      </dsp:txXfrm>
    </dsp:sp>
    <dsp:sp modelId="{646CD329-F2E9-4940-9EC6-C76EFFEA0051}">
      <dsp:nvSpPr>
        <dsp:cNvPr id="0" name=""/>
        <dsp:cNvSpPr/>
      </dsp:nvSpPr>
      <dsp:spPr>
        <a:xfrm>
          <a:off x="4851911" y="4332661"/>
          <a:ext cx="2038233" cy="203823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Ακύρωση του παιδιού από τους γονείς</a:t>
          </a:r>
          <a:r>
            <a:rPr lang="en-US" sz="1800" b="1" kern="1200" dirty="0" smtClean="0"/>
            <a:t>: </a:t>
          </a:r>
          <a:r>
            <a:rPr lang="el-GR" sz="1800" b="1" kern="1200" dirty="0" smtClean="0"/>
            <a:t> το αγνοούν ή το τιμωρούν</a:t>
          </a:r>
          <a:endParaRPr lang="el-GR" sz="1800" b="1" kern="1200" dirty="0"/>
        </a:p>
      </dsp:txBody>
      <dsp:txXfrm>
        <a:off x="4851911" y="4332661"/>
        <a:ext cx="2038233" cy="2038233"/>
      </dsp:txXfrm>
    </dsp:sp>
    <dsp:sp modelId="{1BB808C7-2F7F-4752-AF72-7F584D16F4C0}">
      <dsp:nvSpPr>
        <dsp:cNvPr id="0" name=""/>
        <dsp:cNvSpPr/>
      </dsp:nvSpPr>
      <dsp:spPr>
        <a:xfrm rot="13500000">
          <a:off x="4527378" y="3935749"/>
          <a:ext cx="543145" cy="687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l-GR" sz="2900" kern="1200"/>
        </a:p>
      </dsp:txBody>
      <dsp:txXfrm rot="13500000">
        <a:off x="4527378" y="3935749"/>
        <a:ext cx="543145" cy="687903"/>
      </dsp:txXfrm>
    </dsp:sp>
    <dsp:sp modelId="{2EE2E61E-515B-408B-889C-E17405FD1691}">
      <dsp:nvSpPr>
        <dsp:cNvPr id="0" name=""/>
        <dsp:cNvSpPr/>
      </dsp:nvSpPr>
      <dsp:spPr>
        <a:xfrm>
          <a:off x="2686018" y="2166768"/>
          <a:ext cx="2038233" cy="203823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Συναισθηματικά ξεσπάσματα, στα οποία ανταποκρίνονται οι γονείς</a:t>
          </a:r>
          <a:endParaRPr lang="el-GR" sz="1800" b="1" kern="1200" dirty="0"/>
        </a:p>
      </dsp:txBody>
      <dsp:txXfrm>
        <a:off x="2686018" y="2166768"/>
        <a:ext cx="2038233" cy="2038233"/>
      </dsp:txXfrm>
    </dsp:sp>
    <dsp:sp modelId="{CDC0C342-5618-40C3-991D-C157BFF3AC5D}">
      <dsp:nvSpPr>
        <dsp:cNvPr id="0" name=""/>
        <dsp:cNvSpPr/>
      </dsp:nvSpPr>
      <dsp:spPr>
        <a:xfrm rot="18900000">
          <a:off x="4505639" y="1769856"/>
          <a:ext cx="543145" cy="687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l-GR" sz="2900" kern="1200"/>
        </a:p>
      </dsp:txBody>
      <dsp:txXfrm rot="18900000">
        <a:off x="4505639" y="1769856"/>
        <a:ext cx="543145" cy="68790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9AA89D-0525-40A9-9B5A-C6B4148F2BF7}">
      <dsp:nvSpPr>
        <dsp:cNvPr id="0" name=""/>
        <dsp:cNvSpPr/>
      </dsp:nvSpPr>
      <dsp:spPr>
        <a:xfrm>
          <a:off x="0" y="526585"/>
          <a:ext cx="11299373" cy="88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6BAB6A-A5CA-46CF-A3EE-DC35826F7064}">
      <dsp:nvSpPr>
        <dsp:cNvPr id="0" name=""/>
        <dsp:cNvSpPr/>
      </dsp:nvSpPr>
      <dsp:spPr>
        <a:xfrm>
          <a:off x="564968" y="9985"/>
          <a:ext cx="7909561" cy="10332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3" tIns="0" rIns="298963" bIns="0" numCol="1" spcCol="1270" anchor="ctr" anchorCtr="0">
          <a:noAutofit/>
        </a:bodyPr>
        <a:lstStyle/>
        <a:p>
          <a:pPr lvl="0" algn="l" defTabSz="889000">
            <a:lnSpc>
              <a:spcPct val="90000"/>
            </a:lnSpc>
            <a:spcBef>
              <a:spcPct val="0"/>
            </a:spcBef>
            <a:spcAft>
              <a:spcPct val="35000"/>
            </a:spcAft>
          </a:pPr>
          <a:r>
            <a:rPr lang="el-GR" sz="2000" b="1" kern="1200" dirty="0" smtClean="0"/>
            <a:t>Πακέτο Ερευνητικών Δραστηριοτήτων (ΠΑΚ1)</a:t>
          </a:r>
          <a:endParaRPr lang="el-GR" sz="2000" b="1" kern="1200" dirty="0"/>
        </a:p>
      </dsp:txBody>
      <dsp:txXfrm>
        <a:off x="564968" y="9985"/>
        <a:ext cx="7909561" cy="1033200"/>
      </dsp:txXfrm>
    </dsp:sp>
    <dsp:sp modelId="{62D7EA3B-06D3-4A2F-A405-9DBB9449A171}">
      <dsp:nvSpPr>
        <dsp:cNvPr id="0" name=""/>
        <dsp:cNvSpPr/>
      </dsp:nvSpPr>
      <dsp:spPr>
        <a:xfrm>
          <a:off x="0" y="2114185"/>
          <a:ext cx="11299373" cy="88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2BFD0F-40FF-4F27-8199-8828B300AA2A}">
      <dsp:nvSpPr>
        <dsp:cNvPr id="0" name=""/>
        <dsp:cNvSpPr/>
      </dsp:nvSpPr>
      <dsp:spPr>
        <a:xfrm>
          <a:off x="564968" y="1597585"/>
          <a:ext cx="7909561" cy="10332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3" tIns="0" rIns="298963" bIns="0" numCol="1" spcCol="1270" anchor="ctr" anchorCtr="0">
          <a:noAutofit/>
        </a:bodyPr>
        <a:lstStyle/>
        <a:p>
          <a:pPr lvl="0" algn="l" defTabSz="889000">
            <a:lnSpc>
              <a:spcPct val="90000"/>
            </a:lnSpc>
            <a:spcBef>
              <a:spcPct val="0"/>
            </a:spcBef>
            <a:spcAft>
              <a:spcPct val="35000"/>
            </a:spcAft>
          </a:pPr>
          <a:r>
            <a:rPr lang="el-GR" sz="2000" b="1" kern="1200" dirty="0" smtClean="0"/>
            <a:t>Πακέτο Εκπαιδευτικών Δραστηριοτήτων (ΠΑΚ2)</a:t>
          </a:r>
          <a:endParaRPr lang="el-GR" sz="2000" b="1" kern="1200" dirty="0"/>
        </a:p>
      </dsp:txBody>
      <dsp:txXfrm>
        <a:off x="564968" y="1597585"/>
        <a:ext cx="7909561" cy="1033200"/>
      </dsp:txXfrm>
    </dsp:sp>
    <dsp:sp modelId="{0AC90431-A3F8-4A92-BA84-A56DD50DA14F}">
      <dsp:nvSpPr>
        <dsp:cNvPr id="0" name=""/>
        <dsp:cNvSpPr/>
      </dsp:nvSpPr>
      <dsp:spPr>
        <a:xfrm>
          <a:off x="0" y="3701785"/>
          <a:ext cx="11299373" cy="88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5AB504-7123-4E99-ABD1-2D8D66D99D41}">
      <dsp:nvSpPr>
        <dsp:cNvPr id="0" name=""/>
        <dsp:cNvSpPr/>
      </dsp:nvSpPr>
      <dsp:spPr>
        <a:xfrm>
          <a:off x="564968" y="3185185"/>
          <a:ext cx="7909561" cy="10332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3" tIns="0" rIns="298963" bIns="0" numCol="1" spcCol="1270" anchor="ctr" anchorCtr="0">
          <a:noAutofit/>
        </a:bodyPr>
        <a:lstStyle/>
        <a:p>
          <a:pPr lvl="0" algn="l" defTabSz="889000">
            <a:lnSpc>
              <a:spcPct val="90000"/>
            </a:lnSpc>
            <a:spcBef>
              <a:spcPct val="0"/>
            </a:spcBef>
            <a:spcAft>
              <a:spcPct val="35000"/>
            </a:spcAft>
          </a:pPr>
          <a:r>
            <a:rPr lang="el-GR" sz="2000" b="1" kern="1200" dirty="0" smtClean="0"/>
            <a:t>Πακέτο Δραστηριοτήτων </a:t>
          </a:r>
          <a:r>
            <a:rPr lang="el-GR" sz="2000" b="1" kern="1200" dirty="0" smtClean="0"/>
            <a:t>Ευαισθητοποίησης – Ενδυνάμωσης – Δικτύωσης (ΠΑΚ3</a:t>
          </a:r>
          <a:r>
            <a:rPr lang="el-GR" sz="2000" b="1" kern="1200" dirty="0" smtClean="0"/>
            <a:t>)</a:t>
          </a:r>
          <a:endParaRPr lang="el-GR" sz="2000" b="1" kern="1200" dirty="0"/>
        </a:p>
      </dsp:txBody>
      <dsp:txXfrm>
        <a:off x="564968" y="3185185"/>
        <a:ext cx="7909561" cy="10332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2D7AAA-D5B0-45E8-9075-13C8926931FC}">
      <dsp:nvSpPr>
        <dsp:cNvPr id="0" name=""/>
        <dsp:cNvSpPr/>
      </dsp:nvSpPr>
      <dsp:spPr>
        <a:xfrm>
          <a:off x="2353740" y="14494"/>
          <a:ext cx="2709333" cy="2709333"/>
        </a:xfrm>
        <a:prstGeom prst="triangl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ANXIETY</a:t>
          </a:r>
          <a:endParaRPr lang="el-GR" sz="2500" kern="1200" dirty="0"/>
        </a:p>
      </dsp:txBody>
      <dsp:txXfrm>
        <a:off x="2353740" y="14494"/>
        <a:ext cx="2709333" cy="2709333"/>
      </dsp:txXfrm>
    </dsp:sp>
    <dsp:sp modelId="{C9D000FF-4F00-49F7-B9CC-A9AE68851406}">
      <dsp:nvSpPr>
        <dsp:cNvPr id="0" name=""/>
        <dsp:cNvSpPr/>
      </dsp:nvSpPr>
      <dsp:spPr>
        <a:xfrm>
          <a:off x="984551" y="2709333"/>
          <a:ext cx="2709333" cy="2709333"/>
        </a:xfrm>
        <a:prstGeom prst="triangle">
          <a:avLst/>
        </a:prstGeom>
        <a:solidFill>
          <a:schemeClr val="accent1">
            <a:shade val="80000"/>
            <a:hueOff val="212252"/>
            <a:satOff val="-31524"/>
            <a:lumOff val="157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ANGER</a:t>
          </a:r>
          <a:endParaRPr lang="el-GR" sz="2500" kern="1200" dirty="0"/>
        </a:p>
      </dsp:txBody>
      <dsp:txXfrm>
        <a:off x="984551" y="2709333"/>
        <a:ext cx="2709333" cy="2709333"/>
      </dsp:txXfrm>
    </dsp:sp>
    <dsp:sp modelId="{6DE7543D-871D-4DE0-A9FF-1E86128D64A8}">
      <dsp:nvSpPr>
        <dsp:cNvPr id="0" name=""/>
        <dsp:cNvSpPr/>
      </dsp:nvSpPr>
      <dsp:spPr>
        <a:xfrm rot="10800000">
          <a:off x="2339218" y="2709333"/>
          <a:ext cx="2709333" cy="2709333"/>
        </a:xfrm>
        <a:prstGeom prst="triangle">
          <a:avLst/>
        </a:prstGeom>
        <a:solidFill>
          <a:schemeClr val="accent1">
            <a:shade val="80000"/>
            <a:hueOff val="424504"/>
            <a:satOff val="-63048"/>
            <a:lumOff val="314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FEAR</a:t>
          </a:r>
          <a:endParaRPr lang="el-GR" sz="2500" kern="1200" dirty="0"/>
        </a:p>
      </dsp:txBody>
      <dsp:txXfrm rot="10800000">
        <a:off x="2339218" y="2709333"/>
        <a:ext cx="2709333" cy="2709333"/>
      </dsp:txXfrm>
    </dsp:sp>
    <dsp:sp modelId="{6AE16EE8-BE2E-48EF-BCA1-49A8C44DE80A}">
      <dsp:nvSpPr>
        <dsp:cNvPr id="0" name=""/>
        <dsp:cNvSpPr/>
      </dsp:nvSpPr>
      <dsp:spPr>
        <a:xfrm>
          <a:off x="3693885" y="2709333"/>
          <a:ext cx="2709333" cy="2709333"/>
        </a:xfrm>
        <a:prstGeom prst="triangle">
          <a:avLst/>
        </a:prstGeom>
        <a:solidFill>
          <a:schemeClr val="accent1">
            <a:shade val="80000"/>
            <a:hueOff val="636757"/>
            <a:satOff val="-94572"/>
            <a:lumOff val="4719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DISGUST</a:t>
          </a:r>
          <a:endParaRPr lang="el-GR" sz="2500" kern="1200" dirty="0"/>
        </a:p>
      </dsp:txBody>
      <dsp:txXfrm>
        <a:off x="3693885" y="2709333"/>
        <a:ext cx="2709333" cy="270933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2D7AAA-D5B0-45E8-9075-13C8926931FC}">
      <dsp:nvSpPr>
        <dsp:cNvPr id="0" name=""/>
        <dsp:cNvSpPr/>
      </dsp:nvSpPr>
      <dsp:spPr>
        <a:xfrm>
          <a:off x="1825942" y="11333"/>
          <a:ext cx="2118480" cy="2118480"/>
        </a:xfrm>
        <a:prstGeom prst="triangl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ANXIETY</a:t>
          </a:r>
          <a:endParaRPr lang="el-GR" sz="1900" b="1" kern="1200" dirty="0"/>
        </a:p>
      </dsp:txBody>
      <dsp:txXfrm>
        <a:off x="1825942" y="11333"/>
        <a:ext cx="2118480" cy="2118480"/>
      </dsp:txXfrm>
    </dsp:sp>
    <dsp:sp modelId="{C9D000FF-4F00-49F7-B9CC-A9AE68851406}">
      <dsp:nvSpPr>
        <dsp:cNvPr id="0" name=""/>
        <dsp:cNvSpPr/>
      </dsp:nvSpPr>
      <dsp:spPr>
        <a:xfrm>
          <a:off x="755347" y="2118480"/>
          <a:ext cx="2118480" cy="2118480"/>
        </a:xfrm>
        <a:prstGeom prst="triangle">
          <a:avLst/>
        </a:prstGeom>
        <a:solidFill>
          <a:schemeClr val="accent1">
            <a:shade val="80000"/>
            <a:hueOff val="212252"/>
            <a:satOff val="-31524"/>
            <a:lumOff val="157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ANGER</a:t>
          </a:r>
          <a:endParaRPr lang="el-GR" sz="1900" b="1" kern="1200" dirty="0"/>
        </a:p>
      </dsp:txBody>
      <dsp:txXfrm>
        <a:off x="755347" y="2118480"/>
        <a:ext cx="2118480" cy="2118480"/>
      </dsp:txXfrm>
    </dsp:sp>
    <dsp:sp modelId="{6DE7543D-871D-4DE0-A9FF-1E86128D64A8}">
      <dsp:nvSpPr>
        <dsp:cNvPr id="0" name=""/>
        <dsp:cNvSpPr/>
      </dsp:nvSpPr>
      <dsp:spPr>
        <a:xfrm rot="10800000">
          <a:off x="1814587" y="2118480"/>
          <a:ext cx="2118480" cy="2118480"/>
        </a:xfrm>
        <a:prstGeom prst="triangle">
          <a:avLst/>
        </a:prstGeom>
        <a:solidFill>
          <a:schemeClr val="accent1">
            <a:shade val="80000"/>
            <a:hueOff val="424504"/>
            <a:satOff val="-63048"/>
            <a:lumOff val="314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FEAR</a:t>
          </a:r>
          <a:endParaRPr lang="el-GR" sz="1900" b="1" kern="1200" dirty="0"/>
        </a:p>
      </dsp:txBody>
      <dsp:txXfrm rot="10800000">
        <a:off x="1814587" y="2118480"/>
        <a:ext cx="2118480" cy="2118480"/>
      </dsp:txXfrm>
    </dsp:sp>
    <dsp:sp modelId="{6AE16EE8-BE2E-48EF-BCA1-49A8C44DE80A}">
      <dsp:nvSpPr>
        <dsp:cNvPr id="0" name=""/>
        <dsp:cNvSpPr/>
      </dsp:nvSpPr>
      <dsp:spPr>
        <a:xfrm>
          <a:off x="2873827" y="2118480"/>
          <a:ext cx="2118480" cy="2118480"/>
        </a:xfrm>
        <a:prstGeom prst="triangle">
          <a:avLst/>
        </a:prstGeom>
        <a:solidFill>
          <a:schemeClr val="accent1">
            <a:shade val="80000"/>
            <a:hueOff val="636757"/>
            <a:satOff val="-94572"/>
            <a:lumOff val="4719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DISGUST</a:t>
          </a:r>
          <a:endParaRPr lang="el-GR" sz="1900" b="1" kern="1200" dirty="0"/>
        </a:p>
      </dsp:txBody>
      <dsp:txXfrm>
        <a:off x="2873827" y="2118480"/>
        <a:ext cx="2118480" cy="211848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IN" smtClean="0"/>
              <a:pPr/>
              <a:t>12-12-2018</a:t>
            </a:fld>
            <a:endParaRPr lang="en-IN" dirty="0"/>
          </a:p>
        </p:txBody>
      </p:sp>
      <p:sp>
        <p:nvSpPr>
          <p:cNvPr id="4" name="Footer Placeholder 3">
            <a:extLst>
              <a:ext uri="{FF2B5EF4-FFF2-40B4-BE49-F238E27FC236}">
                <a16:creationId xmlns=""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IN" smtClean="0"/>
              <a:pPr/>
              <a:t>‹#›</a:t>
            </a:fld>
            <a:endParaRPr lang="en-IN" dirty="0"/>
          </a:p>
        </p:txBody>
      </p:sp>
    </p:spTree>
    <p:extLst>
      <p:ext uri="{BB962C8B-B14F-4D97-AF65-F5344CB8AC3E}">
        <p14:creationId xmlns=""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IN" smtClean="0"/>
              <a:pPr/>
              <a:t>12-12-2018</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IN" smtClean="0"/>
              <a:pPr/>
              <a:t>‹#›</a:t>
            </a:fld>
            <a:endParaRPr lang="en-IN" dirty="0"/>
          </a:p>
        </p:txBody>
      </p:sp>
    </p:spTree>
    <p:extLst>
      <p:ext uri="{BB962C8B-B14F-4D97-AF65-F5344CB8AC3E}">
        <p14:creationId xmlns=""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l-GR" smtClean="0"/>
              <a:t>Κάντε κλικ στο εικονίδιο για να προσθέσετε μια εικόνα</a:t>
            </a:r>
            <a:endParaRPr lang="en-IN" dirty="0"/>
          </a:p>
        </p:txBody>
      </p:sp>
      <p:cxnSp>
        <p:nvCxnSpPr>
          <p:cNvPr id="18" name="Straight Connector 17">
            <a:extLst>
              <a:ext uri="{FF2B5EF4-FFF2-40B4-BE49-F238E27FC236}">
                <a16:creationId xmlns=""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a:extLst>
              <a:ext uri="{FF2B5EF4-FFF2-40B4-BE49-F238E27FC236}">
                <a16:creationId xmlns=""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IN" dirty="0"/>
          </a:p>
        </p:txBody>
      </p:sp>
      <p:cxnSp>
        <p:nvCxnSpPr>
          <p:cNvPr id="9" name="Straight Connector 8">
            <a:extLst>
              <a:ext uri="{FF2B5EF4-FFF2-40B4-BE49-F238E27FC236}">
                <a16:creationId xmlns=""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50045013"/>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11" name="Right Triangle 10">
            <a:extLst>
              <a:ext uri="{FF2B5EF4-FFF2-40B4-BE49-F238E27FC236}">
                <a16:creationId xmlns=""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a:extLst>
              <a:ext uri="{FF2B5EF4-FFF2-40B4-BE49-F238E27FC236}">
                <a16:creationId xmlns=""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34561729"/>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
        <p:nvSpPr>
          <p:cNvPr id="19" name="Right Triangle 18">
            <a:extLst>
              <a:ext uri="{FF2B5EF4-FFF2-40B4-BE49-F238E27FC236}">
                <a16:creationId xmlns=""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a:extLst>
              <a:ext uri="{FF2B5EF4-FFF2-40B4-BE49-F238E27FC236}">
                <a16:creationId xmlns=""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a:extLst>
              <a:ext uri="{FF2B5EF4-FFF2-40B4-BE49-F238E27FC236}">
                <a16:creationId xmlns=""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 xmlns:p14="http://schemas.microsoft.com/office/powerpoint/2010/main" val="100786568"/>
      </p:ext>
    </p:extLst>
  </p:cSld>
  <p:clrMapOvr>
    <a:masterClrMapping/>
  </p:clrMapOvr>
  <p:extLst mod="1">
    <p:ext uri="{DCECCB84-F9BA-43D5-87BE-67443E8EF086}">
      <p15:sldGuideLst xmlns=""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Τίτλος και Αντικείμενο">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6"/>
                </a:solidFill>
                <a:latin typeface="Arial Black" panose="020B0A04020102020204" pitchFamily="34" charset="0"/>
              </a:rPr>
              <a:t>FR</a:t>
            </a:r>
            <a:endParaRPr lang="en-IN" sz="3400" b="1" dirty="0">
              <a:solidFill>
                <a:schemeClr val="accent6"/>
              </a:solidFill>
              <a:latin typeface="Arial Black" panose="020B0A04020102020204" pitchFamily="34" charset="0"/>
            </a:endParaRPr>
          </a:p>
        </p:txBody>
      </p:sp>
      <p:sp>
        <p:nvSpPr>
          <p:cNvPr id="36" name="Parallelogram 35">
            <a:extLst>
              <a:ext uri="{FF2B5EF4-FFF2-40B4-BE49-F238E27FC236}">
                <a16:creationId xmlns=""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29" name="Content Placeholder 2">
            <a:extLst>
              <a:ext uri="{FF2B5EF4-FFF2-40B4-BE49-F238E27FC236}">
                <a16:creationId xmlns=""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 xmlns:p14="http://schemas.microsoft.com/office/powerpoint/2010/main" val="2543430437"/>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6"/>
                </a:solidFill>
                <a:latin typeface="Arial Black" panose="020B0A04020102020204" pitchFamily="34" charset="0"/>
              </a:rPr>
              <a:t>FR</a:t>
            </a:r>
            <a:endParaRPr lang="en-IN" sz="3400" b="1" dirty="0">
              <a:solidFill>
                <a:schemeClr val="accent6"/>
              </a:solidFill>
              <a:latin typeface="Arial Black" panose="020B0A04020102020204" pitchFamily="34" charset="0"/>
            </a:endParaRPr>
          </a:p>
        </p:txBody>
      </p:sp>
      <p:sp>
        <p:nvSpPr>
          <p:cNvPr id="36" name="Parallelogram 35">
            <a:extLst>
              <a:ext uri="{FF2B5EF4-FFF2-40B4-BE49-F238E27FC236}">
                <a16:creationId xmlns=""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14" name="Content Placeholder 2">
            <a:extLst>
              <a:ext uri="{FF2B5EF4-FFF2-40B4-BE49-F238E27FC236}">
                <a16:creationId xmlns=""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5" name="Content Placeholder 3">
            <a:extLst>
              <a:ext uri="{FF2B5EF4-FFF2-40B4-BE49-F238E27FC236}">
                <a16:creationId xmlns=""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 xmlns:p14="http://schemas.microsoft.com/office/powerpoint/2010/main" val="1284813166"/>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6"/>
                </a:solidFill>
                <a:latin typeface="Arial Black" panose="020B0A04020102020204" pitchFamily="34" charset="0"/>
              </a:rPr>
              <a:t>FR</a:t>
            </a:r>
            <a:endParaRPr lang="en-IN" sz="3400" b="1" dirty="0">
              <a:solidFill>
                <a:schemeClr val="accent6"/>
              </a:solidFill>
              <a:latin typeface="Arial Black" panose="020B0A04020102020204" pitchFamily="34" charset="0"/>
            </a:endParaRPr>
          </a:p>
        </p:txBody>
      </p:sp>
      <p:sp>
        <p:nvSpPr>
          <p:cNvPr id="36" name="Parallelogram 35">
            <a:extLst>
              <a:ext uri="{FF2B5EF4-FFF2-40B4-BE49-F238E27FC236}">
                <a16:creationId xmlns=""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18" name="Text Placeholder 2">
            <a:extLst>
              <a:ext uri="{FF2B5EF4-FFF2-40B4-BE49-F238E27FC236}">
                <a16:creationId xmlns=""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accent6"/>
                </a:solidFill>
              </a:defRPr>
            </a:lvl1pPr>
          </a:lstStyle>
          <a:p>
            <a:pPr marL="228600" lvl="0" indent="-228600"/>
            <a:r>
              <a:rPr lang="el-GR" smtClean="0"/>
              <a:t>Kλικ για επεξεργασία των στυλ του υποδείγματος</a:t>
            </a:r>
          </a:p>
        </p:txBody>
      </p:sp>
      <p:sp>
        <p:nvSpPr>
          <p:cNvPr id="20" name="Text Placeholder 4">
            <a:extLst>
              <a:ext uri="{FF2B5EF4-FFF2-40B4-BE49-F238E27FC236}">
                <a16:creationId xmlns=""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21" name="Content Placeholder 5">
            <a:extLst>
              <a:ext uri="{FF2B5EF4-FFF2-40B4-BE49-F238E27FC236}">
                <a16:creationId xmlns=""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4" name="Content Placeholder 3">
            <a:extLst>
              <a:ext uri="{FF2B5EF4-FFF2-40B4-BE49-F238E27FC236}">
                <a16:creationId xmlns=""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 xmlns:p14="http://schemas.microsoft.com/office/powerpoint/2010/main" val="245226781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11" name="Right Triangle 10">
            <a:extLst>
              <a:ext uri="{FF2B5EF4-FFF2-40B4-BE49-F238E27FC236}">
                <a16:creationId xmlns=""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Kλικ για επεξεργασία των στυλ του υποδείγματος</a:t>
            </a:r>
          </a:p>
        </p:txBody>
      </p:sp>
      <p:sp>
        <p:nvSpPr>
          <p:cNvPr id="14" name="Content Placeholder 2">
            <a:extLst>
              <a:ext uri="{FF2B5EF4-FFF2-40B4-BE49-F238E27FC236}">
                <a16:creationId xmlns=""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 xmlns:p14="http://schemas.microsoft.com/office/powerpoint/2010/main" val="25526537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11" name="Right Triangle 10">
            <a:extLst>
              <a:ext uri="{FF2B5EF4-FFF2-40B4-BE49-F238E27FC236}">
                <a16:creationId xmlns=""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Kλικ για επεξεργασία των στυλ του υποδείγματος</a:t>
            </a:r>
          </a:p>
        </p:txBody>
      </p:sp>
      <p:sp>
        <p:nvSpPr>
          <p:cNvPr id="12" name="Picture Placeholder 2">
            <a:extLst>
              <a:ext uri="{FF2B5EF4-FFF2-40B4-BE49-F238E27FC236}">
                <a16:creationId xmlns=""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Tree>
    <p:extLst>
      <p:ext uri="{BB962C8B-B14F-4D97-AF65-F5344CB8AC3E}">
        <p14:creationId xmlns="" xmlns:p14="http://schemas.microsoft.com/office/powerpoint/2010/main" val="261430260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Κενή">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6" name="Group 25">
            <a:extLst>
              <a:ext uri="{FF2B5EF4-FFF2-40B4-BE49-F238E27FC236}">
                <a16:creationId xmlns=""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 xmlns:a16="http://schemas.microsoft.com/office/drawing/2014/main" id="{578C43A6-50C6-704E-BADC-6D83BADE7316}"/>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pPr/>
              <a:t>‹#›</a:t>
            </a:fld>
            <a:endParaRPr lang="en-IN" dirty="0"/>
          </a:p>
        </p:txBody>
      </p:sp>
    </p:spTree>
    <p:extLst>
      <p:ext uri="{BB962C8B-B14F-4D97-AF65-F5344CB8AC3E}">
        <p14:creationId xmlns="" xmlns:p14="http://schemas.microsoft.com/office/powerpoint/2010/main" val="3419906843"/>
      </p:ext>
    </p:extLst>
  </p:cSld>
  <p:clrMapOvr>
    <a:masterClrMapping/>
  </p:clrMapOvr>
  <p:extLst mod="1">
    <p:ext uri="{DCECCB84-F9BA-43D5-87BE-67443E8EF086}">
      <p15:sldGuideLst xmlns=""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7" name="Group 26">
            <a:extLst>
              <a:ext uri="{FF2B5EF4-FFF2-40B4-BE49-F238E27FC236}">
                <a16:creationId xmlns=""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9" name="Straight Connector 28">
              <a:extLst>
                <a:ext uri="{FF2B5EF4-FFF2-40B4-BE49-F238E27FC236}">
                  <a16:creationId xmlns=""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1" name="Parallelogram 30">
            <a:extLst>
              <a:ext uri="{FF2B5EF4-FFF2-40B4-BE49-F238E27FC236}">
                <a16:creationId xmlns=""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3" name="Title 1">
            <a:extLst>
              <a:ext uri="{FF2B5EF4-FFF2-40B4-BE49-F238E27FC236}">
                <a16:creationId xmlns=""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dirty="0"/>
              <a:t>Click to Edit Master Title Style </a:t>
            </a:r>
            <a:endParaRPr lang="en-IN" dirty="0"/>
          </a:p>
        </p:txBody>
      </p:sp>
      <p:sp>
        <p:nvSpPr>
          <p:cNvPr id="2" name="Footer Placeholder 1">
            <a:extLst>
              <a:ext uri="{FF2B5EF4-FFF2-40B4-BE49-F238E27FC236}">
                <a16:creationId xmlns="" xmlns:a16="http://schemas.microsoft.com/office/drawing/2014/main" id="{CB69A007-934D-7A4B-9EFA-82044EF4DC33}"/>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pPr/>
              <a:t>‹#›</a:t>
            </a:fld>
            <a:endParaRPr lang="en-IN" dirty="0"/>
          </a:p>
        </p:txBody>
      </p:sp>
    </p:spTree>
    <p:extLst>
      <p:ext uri="{BB962C8B-B14F-4D97-AF65-F5344CB8AC3E}">
        <p14:creationId xmlns="" xmlns:p14="http://schemas.microsoft.com/office/powerpoint/2010/main" val="658419099"/>
      </p:ext>
    </p:extLst>
  </p:cSld>
  <p:clrMapOvr>
    <a:masterClrMapping/>
  </p:clrMapOvr>
  <p:extLst mod="1">
    <p:ext uri="{DCECCB84-F9BA-43D5-87BE-67443E8EF086}">
      <p15:sldGuideLst xmlns=""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5CE2EB-00DF-4EBA-BF1F-D37805D45585}"/>
              </a:ext>
            </a:extLst>
          </p:cNvPr>
          <p:cNvSpPr>
            <a:spLocks noGrp="1"/>
          </p:cNvSpPr>
          <p:nvPr>
            <p:ph type="title"/>
          </p:nvPr>
        </p:nvSpPr>
        <p:spPr/>
        <p:txBody>
          <a:bodyPr/>
          <a:lstStyle/>
          <a:p>
            <a:r>
              <a:rPr lang="el-GR" smtClean="0"/>
              <a:t>Kλικ για επεξεργασία του τίτλου</a:t>
            </a:r>
            <a:endParaRPr lang="en-US" dirty="0"/>
          </a:p>
        </p:txBody>
      </p:sp>
    </p:spTree>
    <p:extLst>
      <p:ext uri="{BB962C8B-B14F-4D97-AF65-F5344CB8AC3E}">
        <p14:creationId xmlns=""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a:extLst>
              <a:ext uri="{FF2B5EF4-FFF2-40B4-BE49-F238E27FC236}">
                <a16:creationId xmlns=""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a:extLst>
              <a:ext uri="{FF2B5EF4-FFF2-40B4-BE49-F238E27FC236}">
                <a16:creationId xmlns=""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l-GR" smtClean="0"/>
              <a:t>Κάντε κλικ στο εικονίδιο για να προσθέσετε μια εικόνα</a:t>
            </a:r>
            <a:endParaRPr lang="en-IN" dirty="0"/>
          </a:p>
        </p:txBody>
      </p:sp>
      <p:cxnSp>
        <p:nvCxnSpPr>
          <p:cNvPr id="16" name="Straight Connector 15">
            <a:extLst>
              <a:ext uri="{FF2B5EF4-FFF2-40B4-BE49-F238E27FC236}">
                <a16:creationId xmlns=""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 xmlns:p14="http://schemas.microsoft.com/office/powerpoint/2010/main" val="1123998309"/>
      </p:ext>
    </p:extLst>
  </p:cSld>
  <p:clrMapOvr>
    <a:masterClrMapping/>
  </p:clrMapOvr>
  <p:extLst mod="1">
    <p:ext uri="{DCECCB84-F9BA-43D5-87BE-67443E8EF086}">
      <p15:sldGuideLst xmlns=""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IN" dirty="0"/>
          </a:p>
        </p:txBody>
      </p:sp>
      <p:sp>
        <p:nvSpPr>
          <p:cNvPr id="24" name="Right Triangle 23">
            <a:extLst>
              <a:ext uri="{FF2B5EF4-FFF2-40B4-BE49-F238E27FC236}">
                <a16:creationId xmlns=""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Title 1">
            <a:extLst>
              <a:ext uri="{FF2B5EF4-FFF2-40B4-BE49-F238E27FC236}">
                <a16:creationId xmlns=""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l-GR" smtClean="0"/>
              <a:t>Κάντε κλικ στο εικονίδιο για να προσθέσετε μια εικόνα</a:t>
            </a:r>
            <a:endParaRPr lang="en-IN" dirty="0"/>
          </a:p>
        </p:txBody>
      </p:sp>
      <p:sp>
        <p:nvSpPr>
          <p:cNvPr id="4" name="Footer Placeholder 3">
            <a:extLst>
              <a:ext uri="{FF2B5EF4-FFF2-40B4-BE49-F238E27FC236}">
                <a16:creationId xmlns="" xmlns:a16="http://schemas.microsoft.com/office/drawing/2014/main" id="{5ADB14A5-A767-774C-85B8-68EF914689F6}"/>
              </a:ext>
            </a:extLst>
          </p:cNvPr>
          <p:cNvSpPr>
            <a:spLocks noGrp="1"/>
          </p:cNvSpPr>
          <p:nvPr>
            <p:ph type="ftr" sz="quarter" idx="14"/>
          </p:nvPr>
        </p:nvSpPr>
        <p:spPr/>
        <p:txBody>
          <a:bodyPr/>
          <a:lstStyle/>
          <a:p>
            <a:r>
              <a:rPr lang="en-IN" dirty="0"/>
              <a:t>Add a footer</a:t>
            </a:r>
          </a:p>
        </p:txBody>
      </p:sp>
      <p:sp>
        <p:nvSpPr>
          <p:cNvPr id="6" name="Slide Number Placeholder 5">
            <a:extLst>
              <a:ext uri="{FF2B5EF4-FFF2-40B4-BE49-F238E27FC236}">
                <a16:creationId xmlns=""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pPr/>
              <a:t>‹#›</a:t>
            </a:fld>
            <a:endParaRPr lang="en-IN" dirty="0"/>
          </a:p>
        </p:txBody>
      </p:sp>
    </p:spTree>
    <p:extLst>
      <p:ext uri="{BB962C8B-B14F-4D97-AF65-F5344CB8AC3E}">
        <p14:creationId xmlns="" xmlns:p14="http://schemas.microsoft.com/office/powerpoint/2010/main" val="3442230584"/>
      </p:ext>
    </p:extLst>
  </p:cSld>
  <p:clrMapOvr>
    <a:masterClrMapping/>
  </p:clrMapOvr>
  <p:extLst mod="1">
    <p:ext uri="{DCECCB84-F9BA-43D5-87BE-67443E8EF086}">
      <p15:sldGuideLst xmlns=""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l-GR" smtClean="0"/>
              <a:t>Κάντε κλικ στο εικονίδιο για να προσθέσετε μια εικόνα</a:t>
            </a:r>
            <a:endParaRPr lang="en-IN" dirty="0"/>
          </a:p>
        </p:txBody>
      </p:sp>
      <p:sp>
        <p:nvSpPr>
          <p:cNvPr id="3" name="Content Placeholder 2">
            <a:extLst>
              <a:ext uri="{FF2B5EF4-FFF2-40B4-BE49-F238E27FC236}">
                <a16:creationId xmlns=""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IN" dirty="0"/>
          </a:p>
        </p:txBody>
      </p:sp>
      <p:sp>
        <p:nvSpPr>
          <p:cNvPr id="25" name="Parallelogram 24">
            <a:extLst>
              <a:ext uri="{FF2B5EF4-FFF2-40B4-BE49-F238E27FC236}">
                <a16:creationId xmlns=""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17" name="TextBox 16">
            <a:extLst>
              <a:ext uri="{FF2B5EF4-FFF2-40B4-BE49-F238E27FC236}">
                <a16:creationId xmlns="" xmlns:a16="http://schemas.microsoft.com/office/drawing/2014/main" id="{3EB154C1-CE47-4220-9832-4FD0868A64A8}"/>
              </a:ext>
            </a:extLst>
          </p:cNvPr>
          <p:cNvSpPr txBox="1"/>
          <p:nvPr userDrawn="1"/>
        </p:nvSpPr>
        <p:spPr>
          <a:xfrm>
            <a:off x="11073384" y="237744"/>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sp>
        <p:nvSpPr>
          <p:cNvPr id="19" name="Title 1">
            <a:extLst>
              <a:ext uri="{FF2B5EF4-FFF2-40B4-BE49-F238E27FC236}">
                <a16:creationId xmlns=""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 xmlns:a16="http://schemas.microsoft.com/office/drawing/2014/main" id="{6E55A0B9-F639-8643-9C4D-B93B8EE21A79}"/>
              </a:ext>
            </a:extLst>
          </p:cNvPr>
          <p:cNvSpPr>
            <a:spLocks noGrp="1"/>
          </p:cNvSpPr>
          <p:nvPr>
            <p:ph type="ftr" sz="quarter" idx="15"/>
          </p:nvPr>
        </p:nvSpPr>
        <p:spPr/>
        <p:txBody>
          <a:bodyPr/>
          <a:lstStyle/>
          <a:p>
            <a:r>
              <a:rPr lang="en-IN" dirty="0"/>
              <a:t>Add a footer</a:t>
            </a:r>
          </a:p>
        </p:txBody>
      </p:sp>
      <p:sp>
        <p:nvSpPr>
          <p:cNvPr id="4" name="Slide Number Placeholder 3">
            <a:extLst>
              <a:ext uri="{FF2B5EF4-FFF2-40B4-BE49-F238E27FC236}">
                <a16:creationId xmlns=""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pPr/>
              <a:t>‹#›</a:t>
            </a:fld>
            <a:endParaRPr lang="en-IN" dirty="0"/>
          </a:p>
        </p:txBody>
      </p:sp>
    </p:spTree>
    <p:extLst>
      <p:ext uri="{BB962C8B-B14F-4D97-AF65-F5344CB8AC3E}">
        <p14:creationId xmlns="" xmlns:p14="http://schemas.microsoft.com/office/powerpoint/2010/main" val="4283110927"/>
      </p:ext>
    </p:extLst>
  </p:cSld>
  <p:clrMapOvr>
    <a:masterClrMapping/>
  </p:clrMapOvr>
  <p:extLst mod="1">
    <p:ext uri="{DCECCB84-F9BA-43D5-87BE-67443E8EF086}">
      <p15:sldGuideLst xmlns=""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18" name="Content Placeholder 3">
            <a:extLst>
              <a:ext uri="{FF2B5EF4-FFF2-40B4-BE49-F238E27FC236}">
                <a16:creationId xmlns=""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l-GR" smtClean="0"/>
              <a:t>Kλικ για επεξεργασία των στυλ του υποδείγματος</a:t>
            </a:r>
          </a:p>
          <a:p>
            <a:pPr lvl="1">
              <a:buClr>
                <a:schemeClr val="accent2"/>
              </a:buClr>
            </a:pPr>
            <a:r>
              <a:rPr lang="el-GR" smtClean="0"/>
              <a:t>Δεύτερου επιπέδου</a:t>
            </a:r>
          </a:p>
          <a:p>
            <a:pPr lvl="2">
              <a:buClr>
                <a:schemeClr val="accent2"/>
              </a:buClr>
            </a:pPr>
            <a:r>
              <a:rPr lang="el-GR" smtClean="0"/>
              <a:t>Τρίτου επιπέδου</a:t>
            </a:r>
          </a:p>
          <a:p>
            <a:pPr lvl="3">
              <a:buClr>
                <a:schemeClr val="accent2"/>
              </a:buClr>
            </a:pPr>
            <a:r>
              <a:rPr lang="el-GR" smtClean="0"/>
              <a:t>Τέταρτου επιπέδου</a:t>
            </a:r>
          </a:p>
          <a:p>
            <a:pPr lvl="4">
              <a:buClr>
                <a:schemeClr val="accent2"/>
              </a:buClr>
            </a:pPr>
            <a:r>
              <a:rPr lang="el-GR" smtClean="0"/>
              <a:t>Πέμπτου επιπέδου</a:t>
            </a:r>
            <a:endParaRPr lang="en-IN" dirty="0"/>
          </a:p>
        </p:txBody>
      </p:sp>
      <p:sp>
        <p:nvSpPr>
          <p:cNvPr id="19" name="Text Placeholder 4">
            <a:extLst>
              <a:ext uri="{FF2B5EF4-FFF2-40B4-BE49-F238E27FC236}">
                <a16:creationId xmlns=""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20" name="Content Placeholder 5">
            <a:extLst>
              <a:ext uri="{FF2B5EF4-FFF2-40B4-BE49-F238E27FC236}">
                <a16:creationId xmlns=""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l-GR" smtClean="0"/>
              <a:t>Kλικ για επεξεργασία των στυλ του υποδείγματος</a:t>
            </a:r>
          </a:p>
          <a:p>
            <a:pPr lvl="1">
              <a:buClr>
                <a:schemeClr val="accent2"/>
              </a:buClr>
            </a:pPr>
            <a:r>
              <a:rPr lang="el-GR" smtClean="0"/>
              <a:t>Δεύτερου επιπέδου</a:t>
            </a:r>
          </a:p>
          <a:p>
            <a:pPr lvl="2">
              <a:buClr>
                <a:schemeClr val="accent2"/>
              </a:buClr>
            </a:pPr>
            <a:r>
              <a:rPr lang="el-GR" smtClean="0"/>
              <a:t>Τρίτου επιπέδου</a:t>
            </a:r>
          </a:p>
          <a:p>
            <a:pPr lvl="3">
              <a:buClr>
                <a:schemeClr val="accent2"/>
              </a:buClr>
            </a:pPr>
            <a:r>
              <a:rPr lang="el-GR" smtClean="0"/>
              <a:t>Τέταρτου επιπέδου</a:t>
            </a:r>
          </a:p>
          <a:p>
            <a:pPr lvl="4">
              <a:buClr>
                <a:schemeClr val="accent2"/>
              </a:buClr>
            </a:pPr>
            <a:r>
              <a:rPr lang="el-GR" smtClean="0"/>
              <a:t>Πέμπτου επιπέδου</a:t>
            </a:r>
            <a:endParaRPr lang="en-IN" dirty="0"/>
          </a:p>
        </p:txBody>
      </p:sp>
      <p:sp>
        <p:nvSpPr>
          <p:cNvPr id="24" name="Text Placeholder 4">
            <a:extLst>
              <a:ext uri="{FF2B5EF4-FFF2-40B4-BE49-F238E27FC236}">
                <a16:creationId xmlns=""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5" name="TextBox 24">
            <a:extLst>
              <a:ext uri="{FF2B5EF4-FFF2-40B4-BE49-F238E27FC236}">
                <a16:creationId xmlns=""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sp>
        <p:nvSpPr>
          <p:cNvPr id="36" name="Parallelogram 35">
            <a:extLst>
              <a:ext uri="{FF2B5EF4-FFF2-40B4-BE49-F238E27FC236}">
                <a16:creationId xmlns=""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27" name="Title 1">
            <a:extLst>
              <a:ext uri="{FF2B5EF4-FFF2-40B4-BE49-F238E27FC236}">
                <a16:creationId xmlns=""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Tree>
    <p:extLst>
      <p:ext uri="{BB962C8B-B14F-4D97-AF65-F5344CB8AC3E}">
        <p14:creationId xmlns="" xmlns:p14="http://schemas.microsoft.com/office/powerpoint/2010/main" val="325654026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8" name="Group 27">
            <a:extLst>
              <a:ext uri="{FF2B5EF4-FFF2-40B4-BE49-F238E27FC236}">
                <a16:creationId xmlns=""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a:extLst>
              <a:ext uri="{FF2B5EF4-FFF2-40B4-BE49-F238E27FC236}">
                <a16:creationId xmlns=""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 xmlns:a16="http://schemas.microsoft.com/office/drawing/2014/main" id="{D6990C03-1647-2044-B335-6F5F19E4E5FC}"/>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17" name="Title 1">
            <a:extLst>
              <a:ext uri="{FF2B5EF4-FFF2-40B4-BE49-F238E27FC236}">
                <a16:creationId xmlns=""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5" name="Text Placeholder 4">
            <a:extLst>
              <a:ext uri="{FF2B5EF4-FFF2-40B4-BE49-F238E27FC236}">
                <a16:creationId xmlns=""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a:extLst>
              <a:ext uri="{FF2B5EF4-FFF2-40B4-BE49-F238E27FC236}">
                <a16:creationId xmlns=""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l-GR" noProof="0" smtClean="0"/>
              <a:t>Κάντε κλικ στο εικονίδιο για να προσθέσετε ένα γράφημα</a:t>
            </a:r>
            <a:endParaRPr lang="en-US" noProof="0" dirty="0"/>
          </a:p>
        </p:txBody>
      </p:sp>
    </p:spTree>
    <p:extLst>
      <p:ext uri="{BB962C8B-B14F-4D97-AF65-F5344CB8AC3E}">
        <p14:creationId xmlns="" xmlns:p14="http://schemas.microsoft.com/office/powerpoint/2010/main" val="2200477079"/>
      </p:ext>
    </p:extLst>
  </p:cSld>
  <p:clrMapOvr>
    <a:masterClrMapping/>
  </p:clrMapOvr>
  <p:extLst mod="1">
    <p:ext uri="{DCECCB84-F9BA-43D5-87BE-67443E8EF086}">
      <p15:sldGuideLst xmlns=""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a:extLst>
              <a:ext uri="{FF2B5EF4-FFF2-40B4-BE49-F238E27FC236}">
                <a16:creationId xmlns=""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l-GR" noProof="0" smtClean="0"/>
              <a:t>Κάντε κλικ στο εικονίδιο για να προσθέσετε έναν πίνακα</a:t>
            </a:r>
            <a:endParaRPr lang="en-GB" noProof="0" dirty="0"/>
          </a:p>
        </p:txBody>
      </p:sp>
      <p:sp>
        <p:nvSpPr>
          <p:cNvPr id="16" name="TextBox 15">
            <a:extLst>
              <a:ext uri="{FF2B5EF4-FFF2-40B4-BE49-F238E27FC236}">
                <a16:creationId xmlns=""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6" name="Group 25">
            <a:extLst>
              <a:ext uri="{FF2B5EF4-FFF2-40B4-BE49-F238E27FC236}">
                <a16:creationId xmlns=""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a:extLst>
              <a:ext uri="{FF2B5EF4-FFF2-40B4-BE49-F238E27FC236}">
                <a16:creationId xmlns=""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 xmlns:a16="http://schemas.microsoft.com/office/drawing/2014/main" id="{5750A33E-CEFE-4D43-9554-513B01B1D3D9}"/>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pPr/>
              <a:t>‹#›</a:t>
            </a:fld>
            <a:endParaRPr lang="en-IN" dirty="0"/>
          </a:p>
        </p:txBody>
      </p:sp>
      <p:sp>
        <p:nvSpPr>
          <p:cNvPr id="17" name="Title 1">
            <a:extLst>
              <a:ext uri="{FF2B5EF4-FFF2-40B4-BE49-F238E27FC236}">
                <a16:creationId xmlns=""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Tree>
    <p:extLst>
      <p:ext uri="{BB962C8B-B14F-4D97-AF65-F5344CB8AC3E}">
        <p14:creationId xmlns="" xmlns:p14="http://schemas.microsoft.com/office/powerpoint/2010/main" val="3415060917"/>
      </p:ext>
    </p:extLst>
  </p:cSld>
  <p:clrMapOvr>
    <a:masterClrMapping/>
  </p:clrMapOvr>
  <p:extLst mod="1">
    <p:ext uri="{DCECCB84-F9BA-43D5-87BE-67443E8EF086}">
      <p15:sldGuideLst xmlns=""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a:extLst>
              <a:ext uri="{FF2B5EF4-FFF2-40B4-BE49-F238E27FC236}">
                <a16:creationId xmlns=""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 xmlns:p14="http://schemas.microsoft.com/office/powerpoint/2010/main" val="4237576771"/>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9" name="Text Placeholder 3">
            <a:extLst>
              <a:ext uri="{FF2B5EF4-FFF2-40B4-BE49-F238E27FC236}">
                <a16:creationId xmlns=""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5" name="Shape 4186">
            <a:extLst>
              <a:ext uri="{FF2B5EF4-FFF2-40B4-BE49-F238E27FC236}">
                <a16:creationId xmlns=""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9" name="Shape 4379">
            <a:extLst>
              <a:ext uri="{FF2B5EF4-FFF2-40B4-BE49-F238E27FC236}">
                <a16:creationId xmlns=""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487">
            <a:extLst>
              <a:ext uri="{FF2B5EF4-FFF2-40B4-BE49-F238E27FC236}">
                <a16:creationId xmlns=""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Right Triangle 20">
            <a:extLst>
              <a:ext uri="{FF2B5EF4-FFF2-40B4-BE49-F238E27FC236}">
                <a16:creationId xmlns=""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l-GR" smtClean="0"/>
              <a:t>Κάντε κλικ στο εικονίδιο για να προσθέσετε μια εικόνα</a:t>
            </a:r>
            <a:endParaRPr lang="en-IN" dirty="0"/>
          </a:p>
        </p:txBody>
      </p:sp>
    </p:spTree>
    <p:extLst>
      <p:ext uri="{BB962C8B-B14F-4D97-AF65-F5344CB8AC3E}">
        <p14:creationId xmlns="" xmlns:p14="http://schemas.microsoft.com/office/powerpoint/2010/main" val="3839051282"/>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dirty="0"/>
              <a:t>Add a footer</a:t>
            </a:r>
          </a:p>
        </p:txBody>
      </p:sp>
      <p:sp>
        <p:nvSpPr>
          <p:cNvPr id="6" name="Slide Number Placeholder 5">
            <a:extLst>
              <a:ext uri="{FF2B5EF4-FFF2-40B4-BE49-F238E27FC236}">
                <a16:creationId xmlns=""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l-GR" smtClean="0"/>
              <a:t>Kλικ για επεξεργασία του τίτλου</a:t>
            </a:r>
            <a:endParaRPr lang="en-US" dirty="0"/>
          </a:p>
        </p:txBody>
      </p:sp>
    </p:spTree>
    <p:extLst>
      <p:ext uri="{BB962C8B-B14F-4D97-AF65-F5344CB8AC3E}">
        <p14:creationId xmlns=""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11" r:id="rId11"/>
    <p:sldLayoutId id="2147483712" r:id="rId12"/>
    <p:sldLayoutId id="2147483713" r:id="rId13"/>
    <p:sldLayoutId id="2147483714" r:id="rId14"/>
    <p:sldLayoutId id="2147483715" r:id="rId15"/>
    <p:sldLayoutId id="2147483716" r:id="rId16"/>
    <p:sldLayoutId id="2147483692" r:id="rId17"/>
    <p:sldLayoutId id="2147483697" r:id="rId18"/>
    <p:sldLayoutId id="2147483674" r:id="rId19"/>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 xmlns:a16="http://schemas.microsoft.com/office/drawing/2014/main" id="{257F6BCE-75BB-4ECD-BEA5-21C36A9CC0E9}"/>
              </a:ext>
            </a:extLst>
          </p:cNvPr>
          <p:cNvPicPr>
            <a:picLocks noGrp="1" noChangeAspect="1"/>
          </p:cNvPicPr>
          <p:nvPr>
            <p:ph type="pic" sz="quarter" idx="13"/>
          </p:nvPr>
        </p:nvPicPr>
        <p:blipFill>
          <a:blip r:embed="rId2"/>
          <a:stretch>
            <a:fillRect/>
          </a:stretch>
        </p:blipFill>
        <p:spPr>
          <a:xfrm>
            <a:off x="1731023" y="1352549"/>
            <a:ext cx="4428523" cy="4200525"/>
          </a:xfrm>
        </p:spPr>
      </p:pic>
      <p:sp>
        <p:nvSpPr>
          <p:cNvPr id="18" name="Hexagon 17" descr="Solid dark colored hexagon in the middle of image accent">
            <a:extLst>
              <a:ext uri="{FF2B5EF4-FFF2-40B4-BE49-F238E27FC236}">
                <a16:creationId xmlns="" xmlns:a16="http://schemas.microsoft.com/office/drawing/2014/main" id="{0E6B042D-E9CB-40E0-AAE9-6AD11F53E044}"/>
              </a:ext>
            </a:extLst>
          </p:cNvPr>
          <p:cNvSpPr/>
          <p:nvPr/>
        </p:nvSpPr>
        <p:spPr>
          <a:xfrm rot="16200000">
            <a:off x="2664733" y="2451507"/>
            <a:ext cx="2509156" cy="208017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descr="Company name and logo group of information&#10;">
            <a:extLst>
              <a:ext uri="{FF2B5EF4-FFF2-40B4-BE49-F238E27FC236}">
                <a16:creationId xmlns="" xmlns:a16="http://schemas.microsoft.com/office/drawing/2014/main" id="{5B07AEC6-55AE-4E18-BEEA-A226E87C7897}"/>
              </a:ext>
            </a:extLst>
          </p:cNvPr>
          <p:cNvGrpSpPr/>
          <p:nvPr/>
        </p:nvGrpSpPr>
        <p:grpSpPr>
          <a:xfrm>
            <a:off x="2897792" y="2918678"/>
            <a:ext cx="1991634" cy="1347218"/>
            <a:chOff x="2897792" y="2965333"/>
            <a:chExt cx="1991634" cy="1347218"/>
          </a:xfrm>
        </p:grpSpPr>
        <p:sp>
          <p:nvSpPr>
            <p:cNvPr id="20" name="TextBox 19">
              <a:extLst>
                <a:ext uri="{FF2B5EF4-FFF2-40B4-BE49-F238E27FC236}">
                  <a16:creationId xmlns="" xmlns:a16="http://schemas.microsoft.com/office/drawing/2014/main" id="{94DF2E04-7632-4FED-B0BF-8FB243D982A3}"/>
                </a:ext>
              </a:extLst>
            </p:cNvPr>
            <p:cNvSpPr txBox="1"/>
            <p:nvPr/>
          </p:nvSpPr>
          <p:spPr>
            <a:xfrm>
              <a:off x="2952677" y="2965333"/>
              <a:ext cx="1936749" cy="1015663"/>
            </a:xfrm>
            <a:prstGeom prst="rect">
              <a:avLst/>
            </a:prstGeom>
            <a:noFill/>
          </p:spPr>
          <p:txBody>
            <a:bodyPr wrap="none" rtlCol="0">
              <a:spAutoFit/>
            </a:bodyPr>
            <a:lstStyle/>
            <a:p>
              <a:r>
                <a:rPr lang="en-US" sz="6000" b="1" dirty="0" smtClean="0">
                  <a:solidFill>
                    <a:schemeClr val="bg1"/>
                  </a:solidFill>
                  <a:latin typeface="Arial Black" panose="020B0A04020102020204" pitchFamily="34" charset="0"/>
                </a:rPr>
                <a:t>BPD</a:t>
              </a:r>
              <a:endParaRPr lang="en-IN" sz="6000" b="1" dirty="0">
                <a:solidFill>
                  <a:schemeClr val="bg1"/>
                </a:solidFill>
                <a:latin typeface="Arial Black" panose="020B0A04020102020204" pitchFamily="34" charset="0"/>
              </a:endParaRPr>
            </a:p>
          </p:txBody>
        </p:sp>
        <p:sp>
          <p:nvSpPr>
            <p:cNvPr id="21" name="TextBox 20">
              <a:extLst>
                <a:ext uri="{FF2B5EF4-FFF2-40B4-BE49-F238E27FC236}">
                  <a16:creationId xmlns="" xmlns:a16="http://schemas.microsoft.com/office/drawing/2014/main" id="{FC9A1C71-347B-44A9-88B4-692D9731582D}"/>
                </a:ext>
              </a:extLst>
            </p:cNvPr>
            <p:cNvSpPr txBox="1"/>
            <p:nvPr/>
          </p:nvSpPr>
          <p:spPr>
            <a:xfrm>
              <a:off x="2897792" y="3727776"/>
              <a:ext cx="1892375" cy="584775"/>
            </a:xfrm>
            <a:prstGeom prst="rect">
              <a:avLst/>
            </a:prstGeom>
            <a:noFill/>
          </p:spPr>
          <p:txBody>
            <a:bodyPr wrap="square" rtlCol="0">
              <a:spAutoFit/>
            </a:bodyPr>
            <a:lstStyle/>
            <a:p>
              <a:pPr algn="ctr"/>
              <a:r>
                <a:rPr lang="en-IN" sz="3200" b="1" dirty="0" smtClean="0">
                  <a:solidFill>
                    <a:schemeClr val="bg1"/>
                  </a:solidFill>
                  <a:cs typeface="Calibri Light" panose="020F0302020204030204" pitchFamily="34" charset="0"/>
                </a:rPr>
                <a:t>IMoCI</a:t>
              </a:r>
              <a:endParaRPr lang="en-IN" sz="3200" b="1" dirty="0">
                <a:solidFill>
                  <a:schemeClr val="bg1"/>
                </a:solidFill>
                <a:cs typeface="Calibri Light" panose="020F0302020204030204" pitchFamily="34" charset="0"/>
              </a:endParaRPr>
            </a:p>
          </p:txBody>
        </p:sp>
      </p:grpSp>
      <p:sp>
        <p:nvSpPr>
          <p:cNvPr id="2" name="Title 1">
            <a:extLst>
              <a:ext uri="{FF2B5EF4-FFF2-40B4-BE49-F238E27FC236}">
                <a16:creationId xmlns="" xmlns:a16="http://schemas.microsoft.com/office/drawing/2014/main" id="{3D638ACE-163E-40EB-A458-E794C67EA2A6}"/>
              </a:ext>
            </a:extLst>
          </p:cNvPr>
          <p:cNvSpPr>
            <a:spLocks noGrp="1"/>
          </p:cNvSpPr>
          <p:nvPr>
            <p:ph type="ctrTitle"/>
          </p:nvPr>
        </p:nvSpPr>
        <p:spPr>
          <a:xfrm>
            <a:off x="6375722" y="2252827"/>
            <a:ext cx="5496964" cy="1616252"/>
          </a:xfrm>
        </p:spPr>
        <p:txBody>
          <a:bodyPr>
            <a:noAutofit/>
          </a:bodyPr>
          <a:lstStyle/>
          <a:p>
            <a:r>
              <a:rPr lang="el-GR" sz="3200" dirty="0" smtClean="0"/>
              <a:t>Παροχή Υπηρεσιών Ψυχικής Υγείας σε Άτομα με Μεταιχμιακή Διαταραχή Προσωπικότητας</a:t>
            </a:r>
            <a:endParaRPr lang="en-IN" sz="3200" dirty="0"/>
          </a:p>
        </p:txBody>
      </p:sp>
      <p:sp>
        <p:nvSpPr>
          <p:cNvPr id="3" name="Subtitle 2">
            <a:extLst>
              <a:ext uri="{FF2B5EF4-FFF2-40B4-BE49-F238E27FC236}">
                <a16:creationId xmlns="" xmlns:a16="http://schemas.microsoft.com/office/drawing/2014/main" id="{5C9205DF-8F5E-49F7-B00E-6F58293F5130}"/>
              </a:ext>
            </a:extLst>
          </p:cNvPr>
          <p:cNvSpPr>
            <a:spLocks noGrp="1"/>
          </p:cNvSpPr>
          <p:nvPr>
            <p:ph type="subTitle" idx="1"/>
          </p:nvPr>
        </p:nvSpPr>
        <p:spPr>
          <a:xfrm>
            <a:off x="6375214" y="3974827"/>
            <a:ext cx="4854339" cy="1257574"/>
          </a:xfrm>
        </p:spPr>
        <p:txBody>
          <a:bodyPr/>
          <a:lstStyle/>
          <a:p>
            <a:r>
              <a:rPr lang="el-GR" sz="2000" dirty="0" smtClean="0"/>
              <a:t>Δημιουργία ενός Συμπεριληπτικού Μοντέλου Κλινικής Παρέμβασης</a:t>
            </a:r>
            <a:endParaRPr lang="en-IN" sz="2000" dirty="0"/>
          </a:p>
        </p:txBody>
      </p:sp>
      <p:sp>
        <p:nvSpPr>
          <p:cNvPr id="9" name="Subtitle 2">
            <a:extLst>
              <a:ext uri="{FF2B5EF4-FFF2-40B4-BE49-F238E27FC236}">
                <a16:creationId xmlns="" xmlns:a16="http://schemas.microsoft.com/office/drawing/2014/main" id="{5C9205DF-8F5E-49F7-B00E-6F58293F5130}"/>
              </a:ext>
            </a:extLst>
          </p:cNvPr>
          <p:cNvSpPr txBox="1">
            <a:spLocks/>
          </p:cNvSpPr>
          <p:nvPr/>
        </p:nvSpPr>
        <p:spPr>
          <a:xfrm>
            <a:off x="4785900" y="5310140"/>
            <a:ext cx="6230443" cy="1257574"/>
          </a:xfrm>
          <a:prstGeom prst="rect">
            <a:avLst/>
          </a:prstGeom>
        </p:spPr>
        <p:txBody>
          <a:body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l-GR" b="1" i="0" u="none" strike="noStrike" kern="1200" cap="none" spc="300" normalizeH="0" baseline="0" noProof="0" dirty="0" smtClean="0">
                <a:ln>
                  <a:noFill/>
                </a:ln>
                <a:solidFill>
                  <a:schemeClr val="accent6"/>
                </a:solidFill>
                <a:effectLst/>
                <a:uLnTx/>
                <a:uFillTx/>
                <a:latin typeface="+mn-lt"/>
                <a:ea typeface="+mn-ea"/>
                <a:cs typeface="Calibri" panose="020F0502020204030204" pitchFamily="34" charset="0"/>
              </a:rPr>
              <a:t>Χρυσοβαλάντης Παπαθανασίου</a:t>
            </a:r>
          </a:p>
          <a:p>
            <a:pPr marL="0" marR="0" lvl="0" indent="0" algn="l" defTabSz="914400" rtl="0" eaLnBrk="1" fontAlgn="auto" latinLnBrk="0" hangingPunct="1">
              <a:spcBef>
                <a:spcPts val="1000"/>
              </a:spcBef>
              <a:spcAft>
                <a:spcPts val="0"/>
              </a:spcAft>
              <a:buClr>
                <a:srgbClr val="2E7A40"/>
              </a:buClr>
              <a:buSzTx/>
              <a:buFont typeface="Arial" panose="020B0604020202020204" pitchFamily="34" charset="0"/>
              <a:buNone/>
              <a:tabLst/>
              <a:defRPr/>
            </a:pPr>
            <a:r>
              <a:rPr lang="el-GR" sz="1400" spc="300" dirty="0" smtClean="0">
                <a:solidFill>
                  <a:schemeClr val="accent6"/>
                </a:solidFill>
                <a:cs typeface="Calibri" panose="020F0502020204030204" pitchFamily="34" charset="0"/>
              </a:rPr>
              <a:t>Δρ</a:t>
            </a:r>
            <a:r>
              <a:rPr lang="en-US" sz="1400" spc="300" dirty="0" smtClean="0">
                <a:solidFill>
                  <a:schemeClr val="accent6"/>
                </a:solidFill>
                <a:cs typeface="Calibri" panose="020F0502020204030204" pitchFamily="34" charset="0"/>
              </a:rPr>
              <a:t>.</a:t>
            </a:r>
            <a:r>
              <a:rPr lang="el-GR" sz="1400" spc="300" dirty="0" smtClean="0">
                <a:solidFill>
                  <a:schemeClr val="accent6"/>
                </a:solidFill>
                <a:cs typeface="Calibri" panose="020F0502020204030204" pitchFamily="34" charset="0"/>
              </a:rPr>
              <a:t> Ψυχολογίας </a:t>
            </a:r>
            <a:r>
              <a:rPr lang="en-US" sz="1400" spc="300" dirty="0" smtClean="0">
                <a:solidFill>
                  <a:schemeClr val="accent6"/>
                </a:solidFill>
                <a:cs typeface="Calibri" panose="020F0502020204030204" pitchFamily="34" charset="0"/>
              </a:rPr>
              <a:t>Aix-Marseille Universit</a:t>
            </a:r>
            <a:r>
              <a:rPr lang="fr-FR" sz="1400" spc="300" dirty="0" smtClean="0">
                <a:solidFill>
                  <a:schemeClr val="accent6"/>
                </a:solidFill>
                <a:cs typeface="Calibri" panose="020F0502020204030204" pitchFamily="34" charset="0"/>
              </a:rPr>
              <a:t>é</a:t>
            </a:r>
          </a:p>
          <a:p>
            <a:pPr marL="0" marR="0" lvl="0" indent="0" algn="l" defTabSz="914400" rtl="0" eaLnBrk="1" fontAlgn="auto" latinLnBrk="0" hangingPunct="1">
              <a:spcBef>
                <a:spcPts val="1000"/>
              </a:spcBef>
              <a:spcAft>
                <a:spcPts val="0"/>
              </a:spcAft>
              <a:buClr>
                <a:srgbClr val="2E7A40"/>
              </a:buClr>
              <a:buSzTx/>
              <a:buFont typeface="Arial" panose="020B0604020202020204" pitchFamily="34" charset="0"/>
              <a:buNone/>
              <a:tabLst/>
              <a:defRPr/>
            </a:pPr>
            <a:r>
              <a:rPr lang="el-GR" sz="1400" spc="300" dirty="0" smtClean="0">
                <a:solidFill>
                  <a:schemeClr val="accent6"/>
                </a:solidFill>
                <a:cs typeface="Calibri" panose="020F0502020204030204" pitchFamily="34" charset="0"/>
              </a:rPr>
              <a:t>Μεταδιδακτορικός Ερευνητής Τμήματος Ψυχολογίας Παντείου Πανεπιστημίου – Υπότροφος ΙΚΥ</a:t>
            </a:r>
          </a:p>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endParaRPr kumimoji="0" lang="el-GR" sz="1600" b="0" i="0" u="none" strike="noStrike" kern="1200" cap="none" spc="300" normalizeH="0" baseline="0" noProof="0" dirty="0" smtClean="0">
              <a:ln>
                <a:noFill/>
              </a:ln>
              <a:solidFill>
                <a:schemeClr val="accent6"/>
              </a:solidFill>
              <a:effectLst/>
              <a:uLnTx/>
              <a:uFillTx/>
              <a:latin typeface="+mn-lt"/>
              <a:ea typeface="+mn-ea"/>
              <a:cs typeface="Calibri" panose="020F0502020204030204" pitchFamily="34" charset="0"/>
            </a:endParaRPr>
          </a:p>
        </p:txBody>
      </p:sp>
    </p:spTree>
    <p:extLst>
      <p:ext uri="{BB962C8B-B14F-4D97-AF65-F5344CB8AC3E}">
        <p14:creationId xmlns="" xmlns:p14="http://schemas.microsoft.com/office/powerpoint/2010/main" val="3980699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03200" y="1177855"/>
            <a:ext cx="7342622" cy="1215566"/>
          </a:xfrm>
        </p:spPr>
        <p:txBody>
          <a:bodyPr>
            <a:normAutofit fontScale="90000"/>
          </a:bodyPr>
          <a:lstStyle/>
          <a:p>
            <a:r>
              <a:rPr lang="el-GR" dirty="0" smtClean="0"/>
              <a:t>Θεωρία των </a:t>
            </a:r>
            <a:r>
              <a:rPr lang="el-GR" dirty="0" err="1" smtClean="0"/>
              <a:t>αντικειμενότροπων</a:t>
            </a:r>
            <a:r>
              <a:rPr lang="el-GR" dirty="0" smtClean="0"/>
              <a:t> </a:t>
            </a:r>
            <a:r>
              <a:rPr lang="el-GR" dirty="0" smtClean="0"/>
              <a:t>σχέσεων</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70122" y="2403819"/>
            <a:ext cx="7342631" cy="608895"/>
          </a:xfrm>
        </p:spPr>
        <p:txBody>
          <a:bodyPr/>
          <a:lstStyle/>
          <a:p>
            <a:r>
              <a:rPr lang="en-US" dirty="0" smtClean="0"/>
              <a:t>Otto </a:t>
            </a:r>
            <a:r>
              <a:rPr lang="en-US" dirty="0" err="1" smtClean="0"/>
              <a:t>Kernberg</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70122" y="3000971"/>
            <a:ext cx="11515477" cy="3857029"/>
          </a:xfrm>
        </p:spPr>
        <p:txBody>
          <a:bodyPr>
            <a:normAutofit fontScale="85000" lnSpcReduction="10000"/>
          </a:bodyPr>
          <a:lstStyle/>
          <a:p>
            <a:r>
              <a:rPr lang="el-GR" dirty="0" smtClean="0"/>
              <a:t>Εκδοχή της ψυχαναλυτικής θεωρίας που εστιάζει στον τρόπο που τα παιδιά εσωτερικεύουν  (</a:t>
            </a:r>
            <a:r>
              <a:rPr lang="el-GR" dirty="0" err="1" smtClean="0"/>
              <a:t>ενδοβάλλουν</a:t>
            </a:r>
            <a:r>
              <a:rPr lang="el-GR" dirty="0" smtClean="0"/>
              <a:t>) τις εικόνες για τα σημαντικά πρόσωπα της ζωής τους, όπως οι γονείς τους. Αυτές οι </a:t>
            </a:r>
            <a:r>
              <a:rPr lang="el-GR" dirty="0" err="1" smtClean="0"/>
              <a:t>εσωτερικευμένες</a:t>
            </a:r>
            <a:r>
              <a:rPr lang="el-GR" dirty="0" smtClean="0"/>
              <a:t> εικόνες (αναπαραστάσεις αντικειμένου) γίνονται μέρος του ΕΓΩ και επηρεάζουν τον τρόπο που το άτομο αντιδρά. Οι αξίες που </a:t>
            </a:r>
            <a:r>
              <a:rPr lang="el-GR" dirty="0" err="1" smtClean="0"/>
              <a:t>ενδοβάλει</a:t>
            </a:r>
            <a:r>
              <a:rPr lang="el-GR" dirty="0" smtClean="0"/>
              <a:t> κάποιος ως παιδί μπορεί να έρθουν σε σύγκρουση με τις επιθυμίες που έχει ως ενήλικας. Π.χ. ένας άνδρας που έχει υιοθετήσει τις απόψεις των γονιών του για τον ανδρισμό και την αρρενωπότητα, ανακαλύπτει ότι </a:t>
            </a:r>
            <a:r>
              <a:rPr lang="el-GR" dirty="0" smtClean="0"/>
              <a:t>έλκεται σεξουαλικά </a:t>
            </a:r>
            <a:r>
              <a:rPr lang="el-GR" dirty="0" smtClean="0"/>
              <a:t>από άτομα του ίδιου φύλου</a:t>
            </a:r>
            <a:r>
              <a:rPr lang="el-GR" dirty="0" smtClean="0"/>
              <a:t>.</a:t>
            </a:r>
          </a:p>
          <a:p>
            <a:r>
              <a:rPr lang="el-GR" dirty="0" smtClean="0"/>
              <a:t>Ο </a:t>
            </a:r>
            <a:r>
              <a:rPr lang="en-US" dirty="0" smtClean="0"/>
              <a:t>Otto </a:t>
            </a:r>
            <a:r>
              <a:rPr lang="en-US" dirty="0" err="1" smtClean="0"/>
              <a:t>Kernberg</a:t>
            </a:r>
            <a:r>
              <a:rPr lang="en-US" dirty="0" smtClean="0"/>
              <a:t> (1985) </a:t>
            </a:r>
            <a:r>
              <a:rPr lang="el-GR" dirty="0" smtClean="0"/>
              <a:t>προτείνει ότι οι αρνητικές εμπειρίες της παιδικής ηλικίας οδηγούν στο παιδί να εσωτερικεύσει διαταραγμένες αναπαραστάσεις αντικειμένου, που δεν </a:t>
            </a:r>
            <a:r>
              <a:rPr lang="el-GR" dirty="0" err="1" smtClean="0"/>
              <a:t>απαρτιώνουν</a:t>
            </a:r>
            <a:r>
              <a:rPr lang="el-GR" dirty="0" smtClean="0"/>
              <a:t> τις όψεις των οικείων που χαρακτηρίζονται από αγάπη με αυτές που χαρακτηρίζονται από έλλειψη αγάπης. Αποτέλεσμα των διαταραγμένων σχέσεων με το αντικείμενο = ανασφαλές ΕΓΩ (βασικό χαρακτηριστικό ΜΔΠ) = συνεχή επιβεβαίωση.</a:t>
            </a:r>
          </a:p>
          <a:p>
            <a:r>
              <a:rPr lang="el-GR" dirty="0" smtClean="0"/>
              <a:t>Διατήρηση της ικανότητας να έχουν επαφή με την πραγματικότητα. Μηχανισμός άμυνας</a:t>
            </a:r>
            <a:r>
              <a:rPr lang="en-US" dirty="0" smtClean="0"/>
              <a:t>: </a:t>
            </a:r>
            <a:r>
              <a:rPr lang="el-GR" dirty="0" smtClean="0"/>
              <a:t>ΣΧΑΣΗ</a:t>
            </a:r>
            <a:r>
              <a:rPr lang="en-US" dirty="0" smtClean="0"/>
              <a:t> = </a:t>
            </a:r>
            <a:r>
              <a:rPr lang="el-GR" dirty="0" smtClean="0"/>
              <a:t>διχοτομούν τα αντικείμενα σε απολύτων καλά και απολύτως κακά (αδυναμία απαρτίωσης των θετικών και αρνητικών στοιχείων των άλλων ή του εαυτού) = δυσκολία ρύθμισης των συναισθημάτων.  </a:t>
            </a:r>
            <a:endParaRPr lang="el-GR" dirty="0" smtClean="0"/>
          </a:p>
          <a:p>
            <a:pPr lvl="0">
              <a:buNone/>
            </a:pPr>
            <a:endParaRPr lang="el-GR"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10</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9980454" y="1"/>
            <a:ext cx="2211546" cy="2830286"/>
          </a:xfrm>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17714" y="800484"/>
            <a:ext cx="7342622" cy="1215566"/>
          </a:xfrm>
        </p:spPr>
        <p:txBody>
          <a:bodyPr>
            <a:normAutofit/>
          </a:bodyPr>
          <a:lstStyle/>
          <a:p>
            <a:r>
              <a:rPr lang="el-GR" dirty="0" smtClean="0"/>
              <a:t>Θεωρία Προδιάθεσης-Στρες</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328179" y="1939362"/>
            <a:ext cx="7342631" cy="608895"/>
          </a:xfrm>
        </p:spPr>
        <p:txBody>
          <a:bodyPr/>
          <a:lstStyle/>
          <a:p>
            <a:r>
              <a:rPr lang="en-US" dirty="0" smtClean="0"/>
              <a:t>Marsha </a:t>
            </a:r>
            <a:r>
              <a:rPr lang="en-US" dirty="0" err="1" smtClean="0"/>
              <a:t>Linehan</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26580" y="2609085"/>
            <a:ext cx="11515477" cy="3857029"/>
          </a:xfrm>
        </p:spPr>
        <p:txBody>
          <a:bodyPr>
            <a:normAutofit/>
          </a:bodyPr>
          <a:lstStyle/>
          <a:p>
            <a:r>
              <a:rPr lang="el-GR" dirty="0" smtClean="0"/>
              <a:t>Η γενετική προδιάθεση του ατόμου για συναισθηματική απορύθμιση αλληλεπιδρά με εμπειρίες ακύρωσης και προάγει τις δυσκολίες που σχετίζονται με τη ΜΔΠ.</a:t>
            </a:r>
          </a:p>
          <a:p>
            <a:r>
              <a:rPr lang="el-GR" dirty="0" smtClean="0"/>
              <a:t>Σε ένα ακυρωτικό οικογενειακό περιβάλλον τα συναισθήματα υποτιμούνται και δεν γίνονται σεβαστά</a:t>
            </a:r>
            <a:r>
              <a:rPr lang="en-US" dirty="0" smtClean="0"/>
              <a:t>: </a:t>
            </a:r>
            <a:r>
              <a:rPr lang="el-GR" dirty="0" smtClean="0"/>
              <a:t>τα συναισθήματα αγνοούνται ή τιμωρούνται. Ακραία μορφή ακύρωσης</a:t>
            </a:r>
            <a:r>
              <a:rPr lang="en-US" dirty="0" smtClean="0"/>
              <a:t>: </a:t>
            </a:r>
            <a:r>
              <a:rPr lang="el-GR" dirty="0" smtClean="0"/>
              <a:t>κακοποίηση (σεξουαλική και μη), όπου ο γονιός ισχυρίζεται ότι αγαπάει το παιδί ενώ το βλάπτει.</a:t>
            </a:r>
          </a:p>
          <a:p>
            <a:r>
              <a:rPr lang="el-GR" dirty="0" smtClean="0"/>
              <a:t>Οι δύο κύριοι παράγοντες της ΜΔΠ, η συναισθηματική απορύθμιση και η ακύρωση, αλληλεπιδρούν μεταξύ τους με δυναμικό τρόπο σε έναν φαύλο κύκλο συνεχούς εναλλαγής. </a:t>
            </a:r>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11</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006642" y="0"/>
            <a:ext cx="2185358" cy="2481943"/>
          </a:xfrm>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IN" smtClean="0"/>
              <a:pPr/>
              <a:t>12</a:t>
            </a:fld>
            <a:endParaRPr lang="en-IN" dirty="0"/>
          </a:p>
        </p:txBody>
      </p:sp>
      <p:graphicFrame>
        <p:nvGraphicFramePr>
          <p:cNvPr id="10" name="9 - Θέση γραφήματος"/>
          <p:cNvGraphicFramePr>
            <a:graphicFrameLocks noGrp="1"/>
          </p:cNvGraphicFramePr>
          <p:nvPr>
            <p:ph type="chart" sz="quarter" idx="10"/>
          </p:nvPr>
        </p:nvGraphicFramePr>
        <p:xfrm>
          <a:off x="449942" y="246743"/>
          <a:ext cx="11742057" cy="6371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12 - Δεξιό βέλος"/>
          <p:cNvSpPr/>
          <p:nvPr/>
        </p:nvSpPr>
        <p:spPr>
          <a:xfrm>
            <a:off x="3759200" y="711200"/>
            <a:ext cx="1117600" cy="725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 Placeholder 8">
            <a:extLst>
              <a:ext uri="{FF2B5EF4-FFF2-40B4-BE49-F238E27FC236}">
                <a16:creationId xmlns="" xmlns:a16="http://schemas.microsoft.com/office/drawing/2014/main" id="{53469036-D1FB-4164-96AE-B6D8CECCFC96}"/>
              </a:ext>
            </a:extLst>
          </p:cNvPr>
          <p:cNvSpPr>
            <a:spLocks noGrp="1"/>
          </p:cNvSpPr>
          <p:nvPr>
            <p:ph type="body" sz="quarter" idx="4294967295"/>
          </p:nvPr>
        </p:nvSpPr>
        <p:spPr>
          <a:xfrm>
            <a:off x="0" y="865306"/>
            <a:ext cx="3831772" cy="629666"/>
          </a:xfrm>
          <a:prstGeom prst="rect">
            <a:avLst/>
          </a:prstGeom>
        </p:spPr>
        <p:txBody>
          <a:bodyPr/>
          <a:lstStyle/>
          <a:p>
            <a:pPr algn="ctr">
              <a:buNone/>
            </a:pPr>
            <a:r>
              <a:rPr lang="el-GR" sz="1800" b="1" dirty="0" smtClean="0"/>
              <a:t>Βιολογική προδιάθεση του παιδιού</a:t>
            </a:r>
            <a:endParaRPr lang="en-IN" sz="1800" b="1" dirty="0"/>
          </a:p>
        </p:txBody>
      </p:sp>
      <p:pic>
        <p:nvPicPr>
          <p:cNvPr id="16" name="Picture Placeholder 7">
            <a:extLst>
              <a:ext uri="{FF2B5EF4-FFF2-40B4-BE49-F238E27FC236}">
                <a16:creationId xmlns="" xmlns:a16="http://schemas.microsoft.com/office/drawing/2014/main" id="{2D599535-C841-457B-BE92-EECA801ED768}"/>
              </a:ext>
            </a:extLst>
          </p:cNvPr>
          <p:cNvPicPr>
            <a:picLocks noChangeAspect="1"/>
          </p:cNvPicPr>
          <p:nvPr/>
        </p:nvPicPr>
        <p:blipFill>
          <a:blip r:embed="rId7"/>
          <a:stretch>
            <a:fillRect/>
          </a:stretch>
        </p:blipFill>
        <p:spPr>
          <a:xfrm>
            <a:off x="10065133" y="0"/>
            <a:ext cx="2126868" cy="233680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sp>
        <p:nvSpPr>
          <p:cNvPr id="19" name="18 - Ορθογώνιο"/>
          <p:cNvSpPr/>
          <p:nvPr/>
        </p:nvSpPr>
        <p:spPr>
          <a:xfrm>
            <a:off x="10401780" y="688592"/>
            <a:ext cx="1345240"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BPD</a:t>
            </a:r>
            <a:endParaRPr lang="el-GR"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 xmlns:p14="http://schemas.microsoft.com/office/powerpoint/2010/main" val="310042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2D599535-C841-457B-BE92-EECA801ED768}"/>
              </a:ext>
            </a:extLst>
          </p:cNvPr>
          <p:cNvPicPr>
            <a:picLocks noGrp="1" noChangeAspect="1"/>
          </p:cNvPicPr>
          <p:nvPr>
            <p:ph type="pic" sz="quarter" idx="13"/>
          </p:nvPr>
        </p:nvPicPr>
        <p:blipFill>
          <a:blip r:embed="rId2"/>
          <a:stretch>
            <a:fillRect/>
          </a:stretch>
        </p:blipFill>
        <p:spPr>
          <a:xfrm>
            <a:off x="1683398" y="798286"/>
            <a:ext cx="4702888" cy="5152571"/>
          </a:xfrm>
        </p:spPr>
      </p:pic>
      <p:sp>
        <p:nvSpPr>
          <p:cNvPr id="10" name="Hexagon 9" descr="Solid dark colored hexagon in the middle of image accent">
            <a:extLst>
              <a:ext uri="{FF2B5EF4-FFF2-40B4-BE49-F238E27FC236}">
                <a16:creationId xmlns="" xmlns:a16="http://schemas.microsoft.com/office/drawing/2014/main" id="{84367257-921F-4C31-9DD7-8B0616248FDF}"/>
              </a:ext>
            </a:extLst>
          </p:cNvPr>
          <p:cNvSpPr/>
          <p:nvPr/>
        </p:nvSpPr>
        <p:spPr>
          <a:xfrm rot="16200000">
            <a:off x="2612571" y="2148113"/>
            <a:ext cx="2815775" cy="25545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 name="Group 5" descr="Company initials and name grouped block">
            <a:extLst>
              <a:ext uri="{FF2B5EF4-FFF2-40B4-BE49-F238E27FC236}">
                <a16:creationId xmlns="" xmlns:a16="http://schemas.microsoft.com/office/drawing/2014/main" id="{91C1EA1C-1F3E-4109-905A-96F1DC0515BC}"/>
              </a:ext>
            </a:extLst>
          </p:cNvPr>
          <p:cNvGrpSpPr/>
          <p:nvPr/>
        </p:nvGrpSpPr>
        <p:grpSpPr>
          <a:xfrm>
            <a:off x="3031569" y="2873828"/>
            <a:ext cx="1936748" cy="1384333"/>
            <a:chOff x="3307868" y="2989085"/>
            <a:chExt cx="1627149" cy="919858"/>
          </a:xfrm>
        </p:grpSpPr>
        <p:sp>
          <p:nvSpPr>
            <p:cNvPr id="7" name="TextBox 6">
              <a:extLst>
                <a:ext uri="{FF2B5EF4-FFF2-40B4-BE49-F238E27FC236}">
                  <a16:creationId xmlns="" xmlns:a16="http://schemas.microsoft.com/office/drawing/2014/main" id="{4835BE9C-E4C1-41B7-ACD8-7ABEC8DF5F24}"/>
                </a:ext>
              </a:extLst>
            </p:cNvPr>
            <p:cNvSpPr txBox="1"/>
            <p:nvPr/>
          </p:nvSpPr>
          <p:spPr>
            <a:xfrm>
              <a:off x="3307868" y="2989085"/>
              <a:ext cx="1627149" cy="674885"/>
            </a:xfrm>
            <a:prstGeom prst="rect">
              <a:avLst/>
            </a:prstGeom>
            <a:noFill/>
          </p:spPr>
          <p:txBody>
            <a:bodyPr wrap="none" rtlCol="0">
              <a:spAutoFit/>
            </a:bodyPr>
            <a:lstStyle/>
            <a:p>
              <a:pPr algn="ctr"/>
              <a:r>
                <a:rPr lang="fr-FR" sz="6000" b="1" dirty="0" smtClean="0">
                  <a:latin typeface="Arial Black" panose="020B0A04020102020204" pitchFamily="34" charset="0"/>
                </a:rPr>
                <a:t>BPD</a:t>
              </a:r>
              <a:endParaRPr lang="en-IN" sz="6000" b="1" dirty="0">
                <a:latin typeface="Arial Black" panose="020B0A04020102020204" pitchFamily="34" charset="0"/>
              </a:endParaRPr>
            </a:p>
          </p:txBody>
        </p:sp>
        <p:sp>
          <p:nvSpPr>
            <p:cNvPr id="9" name="TextBox 8">
              <a:extLst>
                <a:ext uri="{FF2B5EF4-FFF2-40B4-BE49-F238E27FC236}">
                  <a16:creationId xmlns="" xmlns:a16="http://schemas.microsoft.com/office/drawing/2014/main" id="{64052DBB-CC72-4F59-92CE-00AB25EFF3F6}"/>
                </a:ext>
              </a:extLst>
            </p:cNvPr>
            <p:cNvSpPr txBox="1"/>
            <p:nvPr/>
          </p:nvSpPr>
          <p:spPr>
            <a:xfrm>
              <a:off x="3648201" y="3520373"/>
              <a:ext cx="1008990" cy="388570"/>
            </a:xfrm>
            <a:prstGeom prst="rect">
              <a:avLst/>
            </a:prstGeom>
            <a:noFill/>
          </p:spPr>
          <p:txBody>
            <a:bodyPr wrap="none" rtlCol="0">
              <a:spAutoFit/>
            </a:bodyPr>
            <a:lstStyle/>
            <a:p>
              <a:pPr algn="ctr"/>
              <a:r>
                <a:rPr lang="en-IN" sz="3200" b="1" dirty="0" smtClean="0">
                  <a:cs typeface="Calibri Light" panose="020F0302020204030204" pitchFamily="34" charset="0"/>
                </a:rPr>
                <a:t>IMoCI</a:t>
              </a:r>
              <a:endParaRPr lang="en-IN" sz="3200" b="1" dirty="0">
                <a:cs typeface="Calibri Light" panose="020F0302020204030204" pitchFamily="34" charset="0"/>
              </a:endParaRPr>
            </a:p>
          </p:txBody>
        </p:sp>
      </p:grpSp>
      <p:sp>
        <p:nvSpPr>
          <p:cNvPr id="4" name="Title 3">
            <a:extLst>
              <a:ext uri="{FF2B5EF4-FFF2-40B4-BE49-F238E27FC236}">
                <a16:creationId xmlns="" xmlns:a16="http://schemas.microsoft.com/office/drawing/2014/main" id="{291CA16A-993E-43BA-BDDC-9E427CF951B2}"/>
              </a:ext>
            </a:extLst>
          </p:cNvPr>
          <p:cNvSpPr>
            <a:spLocks noGrp="1"/>
          </p:cNvSpPr>
          <p:nvPr>
            <p:ph type="title"/>
          </p:nvPr>
        </p:nvSpPr>
        <p:spPr>
          <a:xfrm>
            <a:off x="6820871" y="2016449"/>
            <a:ext cx="4911633" cy="1789855"/>
          </a:xfrm>
        </p:spPr>
        <p:txBody>
          <a:bodyPr/>
          <a:lstStyle/>
          <a:p>
            <a:r>
              <a:rPr lang="en-US" dirty="0" smtClean="0"/>
              <a:t>BPD-</a:t>
            </a:r>
            <a:r>
              <a:rPr lang="en-US" dirty="0" err="1" smtClean="0"/>
              <a:t>IMoCI</a:t>
            </a:r>
            <a:endParaRPr lang="en-IN" b="0" dirty="0">
              <a:latin typeface="Calibri Light" panose="020F0302020204030204" pitchFamily="34" charset="0"/>
            </a:endParaRPr>
          </a:p>
        </p:txBody>
      </p:sp>
      <p:sp>
        <p:nvSpPr>
          <p:cNvPr id="5" name="Text Placeholder 4">
            <a:extLst>
              <a:ext uri="{FF2B5EF4-FFF2-40B4-BE49-F238E27FC236}">
                <a16:creationId xmlns="" xmlns:a16="http://schemas.microsoft.com/office/drawing/2014/main" id="{F063A021-7C19-4C85-B48B-EFEA732C1906}"/>
              </a:ext>
            </a:extLst>
          </p:cNvPr>
          <p:cNvSpPr>
            <a:spLocks noGrp="1"/>
          </p:cNvSpPr>
          <p:nvPr>
            <p:ph type="body" idx="1"/>
          </p:nvPr>
        </p:nvSpPr>
        <p:spPr>
          <a:xfrm>
            <a:off x="6878928" y="3922674"/>
            <a:ext cx="4911633" cy="910580"/>
          </a:xfrm>
        </p:spPr>
        <p:txBody>
          <a:bodyPr/>
          <a:lstStyle/>
          <a:p>
            <a:r>
              <a:rPr lang="en-US" dirty="0" smtClean="0"/>
              <a:t>The Project</a:t>
            </a:r>
            <a:endParaRPr lang="en-US" dirty="0"/>
          </a:p>
        </p:txBody>
      </p:sp>
    </p:spTree>
    <p:extLst>
      <p:ext uri="{BB962C8B-B14F-4D97-AF65-F5344CB8AC3E}">
        <p14:creationId xmlns="" xmlns:p14="http://schemas.microsoft.com/office/powerpoint/2010/main" val="4292661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6604000" y="0"/>
            <a:ext cx="5588000" cy="6858000"/>
          </a:xfrm>
        </p:spPr>
      </p:pic>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14</a:t>
            </a:fld>
            <a:endParaRPr lang="en-IN" dirty="0"/>
          </a:p>
        </p:txBody>
      </p:sp>
      <p:pic>
        <p:nvPicPr>
          <p:cNvPr id="15" name="Picture 2" descr="C:\Users\Val\Desktop\IKY-Stylianidis\Logos\Greek logos\Psychology_Panteion_logo-01.png"/>
          <p:cNvPicPr>
            <a:picLocks noChangeAspect="1" noChangeArrowheads="1"/>
          </p:cNvPicPr>
          <p:nvPr/>
        </p:nvPicPr>
        <p:blipFill>
          <a:blip r:embed="rId3" cstate="print"/>
          <a:srcRect/>
          <a:stretch>
            <a:fillRect/>
          </a:stretch>
        </p:blipFill>
        <p:spPr bwMode="auto">
          <a:xfrm>
            <a:off x="1306286" y="843712"/>
            <a:ext cx="3132868" cy="3091265"/>
          </a:xfrm>
          <a:prstGeom prst="rect">
            <a:avLst/>
          </a:prstGeom>
          <a:noFill/>
        </p:spPr>
      </p:pic>
      <p:pic>
        <p:nvPicPr>
          <p:cNvPr id="16" name="Picture 3" descr="C:\Users\Val\Desktop\IKY-Stylianidis\Logos\Greek logos\Header_PSY_Panteion_GR-01.png"/>
          <p:cNvPicPr>
            <a:picLocks noChangeAspect="1" noChangeArrowheads="1"/>
          </p:cNvPicPr>
          <p:nvPr/>
        </p:nvPicPr>
        <p:blipFill>
          <a:blip r:embed="rId4" cstate="print"/>
          <a:srcRect/>
          <a:stretch>
            <a:fillRect/>
          </a:stretch>
        </p:blipFill>
        <p:spPr bwMode="auto">
          <a:xfrm>
            <a:off x="595085" y="3178628"/>
            <a:ext cx="4976229" cy="1017060"/>
          </a:xfrm>
          <a:prstGeom prst="rect">
            <a:avLst/>
          </a:prstGeom>
          <a:noFill/>
        </p:spPr>
      </p:pic>
      <p:pic>
        <p:nvPicPr>
          <p:cNvPr id="17" name="Picture 3" descr="C:\Users\Val\Desktop\IKY-Stylianidis\Logos\Greek logos\1986_LogoIKY - Αντιγραφή.jpg"/>
          <p:cNvPicPr>
            <a:picLocks noChangeAspect="1" noChangeArrowheads="1"/>
          </p:cNvPicPr>
          <p:nvPr/>
        </p:nvPicPr>
        <p:blipFill>
          <a:blip r:embed="rId5" cstate="print"/>
          <a:srcRect/>
          <a:stretch>
            <a:fillRect/>
          </a:stretch>
        </p:blipFill>
        <p:spPr bwMode="auto">
          <a:xfrm>
            <a:off x="313117" y="4632536"/>
            <a:ext cx="1849512" cy="1722358"/>
          </a:xfrm>
          <a:prstGeom prst="rect">
            <a:avLst/>
          </a:prstGeom>
          <a:noFill/>
        </p:spPr>
      </p:pic>
      <p:pic>
        <p:nvPicPr>
          <p:cNvPr id="18" name="Picture 2" descr="C:\Users\Val\Desktop\IKY-Stylianidis\Logos\Greek logos\New_full.jpg"/>
          <p:cNvPicPr>
            <a:picLocks noChangeAspect="1" noChangeArrowheads="1"/>
          </p:cNvPicPr>
          <p:nvPr/>
        </p:nvPicPr>
        <p:blipFill>
          <a:blip r:embed="rId6" cstate="print"/>
          <a:srcRect/>
          <a:stretch>
            <a:fillRect/>
          </a:stretch>
        </p:blipFill>
        <p:spPr bwMode="auto">
          <a:xfrm>
            <a:off x="2210544" y="4932046"/>
            <a:ext cx="4886941" cy="1114833"/>
          </a:xfrm>
          <a:prstGeom prst="rect">
            <a:avLst/>
          </a:prstGeom>
          <a:noFill/>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 xmlns:a16="http://schemas.microsoft.com/office/drawing/2014/main" id="{1ABD613F-111C-41D6-9F8E-8B2C42A5E047}"/>
              </a:ext>
            </a:extLst>
          </p:cNvPr>
          <p:cNvSpPr>
            <a:spLocks noGrp="1"/>
          </p:cNvSpPr>
          <p:nvPr>
            <p:ph type="title"/>
          </p:nvPr>
        </p:nvSpPr>
        <p:spPr>
          <a:xfrm>
            <a:off x="371721" y="0"/>
            <a:ext cx="7342622" cy="1215566"/>
          </a:xfrm>
        </p:spPr>
        <p:txBody>
          <a:bodyPr/>
          <a:lstStyle/>
          <a:p>
            <a:r>
              <a:rPr lang="el-GR" dirty="0" smtClean="0"/>
              <a:t>Επιλογή θέματος</a:t>
            </a:r>
            <a:endParaRPr lang="en-IN" b="0" dirty="0"/>
          </a:p>
        </p:txBody>
      </p:sp>
      <p:sp>
        <p:nvSpPr>
          <p:cNvPr id="42" name="Content Placeholder 6">
            <a:extLst>
              <a:ext uri="{FF2B5EF4-FFF2-40B4-BE49-F238E27FC236}">
                <a16:creationId xmlns="" xmlns:a16="http://schemas.microsoft.com/office/drawing/2014/main" id="{55EACD59-7C51-4810-94C6-BCB4D12346DC}"/>
              </a:ext>
            </a:extLst>
          </p:cNvPr>
          <p:cNvSpPr>
            <a:spLocks noGrp="1"/>
          </p:cNvSpPr>
          <p:nvPr>
            <p:ph idx="1"/>
          </p:nvPr>
        </p:nvSpPr>
        <p:spPr>
          <a:xfrm>
            <a:off x="319315" y="1393372"/>
            <a:ext cx="8374742" cy="5181599"/>
          </a:xfrm>
        </p:spPr>
        <p:txBody>
          <a:bodyPr>
            <a:normAutofit fontScale="92500" lnSpcReduction="10000"/>
          </a:bodyPr>
          <a:lstStyle/>
          <a:p>
            <a:r>
              <a:rPr lang="el-GR" dirty="0" smtClean="0"/>
              <a:t>Τα ΑΜΔΠ </a:t>
            </a:r>
            <a:r>
              <a:rPr lang="el-GR" dirty="0" smtClean="0"/>
              <a:t>βρίσκονται σε </a:t>
            </a:r>
            <a:r>
              <a:rPr lang="el-GR" b="1" dirty="0" smtClean="0"/>
              <a:t>συνεχή αναζήτηση ψυχιατρικής φροντίδας</a:t>
            </a:r>
            <a:r>
              <a:rPr lang="el-GR" dirty="0" smtClean="0"/>
              <a:t>. ΗΒ</a:t>
            </a:r>
            <a:r>
              <a:rPr lang="en-US" dirty="0" smtClean="0"/>
              <a:t>: </a:t>
            </a:r>
            <a:r>
              <a:rPr lang="el-GR" dirty="0" smtClean="0"/>
              <a:t>αντιπροσωπεύουν το 15-25% του συνόλου των αναφερόμενων ψυχιατρικών περιστατικών (</a:t>
            </a:r>
            <a:r>
              <a:rPr lang="en-US" dirty="0" smtClean="0"/>
              <a:t>Kaplan et al</a:t>
            </a:r>
            <a:r>
              <a:rPr lang="el-GR" dirty="0" smtClean="0"/>
              <a:t>., 1994), το 11% των εξωτερικών ασθενών (</a:t>
            </a:r>
            <a:r>
              <a:rPr lang="en-US" dirty="0" err="1" smtClean="0"/>
              <a:t>Linehan</a:t>
            </a:r>
            <a:r>
              <a:rPr lang="en-US" dirty="0" smtClean="0"/>
              <a:t> et al</a:t>
            </a:r>
            <a:r>
              <a:rPr lang="el-GR" dirty="0" smtClean="0"/>
              <a:t>., 1991) και το 36-67% των νοσηλευομένων σε ψυχιατρικές κλινικές (</a:t>
            </a:r>
            <a:r>
              <a:rPr lang="en-US" dirty="0" smtClean="0"/>
              <a:t>NIMHE</a:t>
            </a:r>
            <a:r>
              <a:rPr lang="el-GR" dirty="0" smtClean="0"/>
              <a:t>, 2003). Υψηλά ποσοστά θνησιμότητας. </a:t>
            </a:r>
          </a:p>
          <a:p>
            <a:r>
              <a:rPr lang="el-GR" dirty="0" smtClean="0"/>
              <a:t>Η υπάρχουσα βιβλιογραφία επικεντρώνεται στην κλινική αιτιολογία, στα χαρακτηριστικά της διαταραχής και στη θεραπεία. </a:t>
            </a:r>
            <a:r>
              <a:rPr lang="el-GR" u="sng" dirty="0" smtClean="0"/>
              <a:t>Ελάχιστες έρευνες έχουν εστιάσει στη σχέση Επαγγελματιών Ψυχικής Υγείας (ΕΨΕ) και ΑΜΔΠ</a:t>
            </a:r>
            <a:r>
              <a:rPr lang="el-GR" dirty="0" smtClean="0"/>
              <a:t>.</a:t>
            </a:r>
          </a:p>
          <a:p>
            <a:r>
              <a:rPr lang="el-GR" dirty="0" smtClean="0"/>
              <a:t>Η </a:t>
            </a:r>
            <a:r>
              <a:rPr lang="el-GR" dirty="0" smtClean="0"/>
              <a:t>διαθέσιμη βιβλιογραφία πάνω στις βιωματικές εμπειρίες (</a:t>
            </a:r>
            <a:r>
              <a:rPr lang="en-US" dirty="0" smtClean="0"/>
              <a:t>lived experiences</a:t>
            </a:r>
            <a:r>
              <a:rPr lang="el-GR" dirty="0" smtClean="0"/>
              <a:t>) τονίζει ότι οι περισσότεροι ΑΜΔΠ εκλαμβάνουν τη </a:t>
            </a:r>
            <a:r>
              <a:rPr lang="el-GR" b="1" dirty="0" smtClean="0"/>
              <a:t>συμπεριφορά των ΕΨΥ ως αρνητική </a:t>
            </a:r>
            <a:r>
              <a:rPr lang="el-GR" dirty="0" smtClean="0"/>
              <a:t>(</a:t>
            </a:r>
            <a:r>
              <a:rPr lang="en-US" dirty="0" smtClean="0"/>
              <a:t>Castillo</a:t>
            </a:r>
            <a:r>
              <a:rPr lang="el-GR" dirty="0" smtClean="0"/>
              <a:t>, 2000, 2001, 2003, </a:t>
            </a:r>
            <a:r>
              <a:rPr lang="en-US" dirty="0" smtClean="0"/>
              <a:t>Fallon</a:t>
            </a:r>
            <a:r>
              <a:rPr lang="el-GR" dirty="0" smtClean="0"/>
              <a:t>, 2003, </a:t>
            </a:r>
            <a:r>
              <a:rPr lang="en-US" dirty="0" err="1" smtClean="0"/>
              <a:t>Nehls</a:t>
            </a:r>
            <a:r>
              <a:rPr lang="el-GR" dirty="0" smtClean="0"/>
              <a:t>, 1999). Το εύρημα αυτό επιβεβαιώνεται από τους ίδιους τους ΕΨΥ (</a:t>
            </a:r>
            <a:r>
              <a:rPr lang="en-US" dirty="0" smtClean="0"/>
              <a:t>Fraser</a:t>
            </a:r>
            <a:r>
              <a:rPr lang="el-GR" dirty="0" smtClean="0"/>
              <a:t> &amp; </a:t>
            </a:r>
            <a:r>
              <a:rPr lang="en-US" dirty="0" smtClean="0"/>
              <a:t>Gallop</a:t>
            </a:r>
            <a:r>
              <a:rPr lang="el-GR" dirty="0" smtClean="0"/>
              <a:t>, 1993, </a:t>
            </a:r>
            <a:r>
              <a:rPr lang="en-US" dirty="0" err="1" smtClean="0"/>
              <a:t>Veysey</a:t>
            </a:r>
            <a:r>
              <a:rPr lang="el-GR" dirty="0" smtClean="0"/>
              <a:t>, 2014, </a:t>
            </a:r>
            <a:r>
              <a:rPr lang="en-US" dirty="0" smtClean="0"/>
              <a:t>Markham</a:t>
            </a:r>
            <a:r>
              <a:rPr lang="el-GR" dirty="0" smtClean="0"/>
              <a:t>, 2003, </a:t>
            </a:r>
            <a:r>
              <a:rPr lang="en-US" dirty="0" smtClean="0"/>
              <a:t>Castillo</a:t>
            </a:r>
            <a:r>
              <a:rPr lang="el-GR" dirty="0" smtClean="0"/>
              <a:t>, 2001, </a:t>
            </a:r>
            <a:r>
              <a:rPr lang="en-US" dirty="0" smtClean="0"/>
              <a:t>Markham</a:t>
            </a:r>
            <a:r>
              <a:rPr lang="el-GR" dirty="0" smtClean="0"/>
              <a:t> &amp; </a:t>
            </a:r>
            <a:r>
              <a:rPr lang="en-US" dirty="0" err="1" smtClean="0"/>
              <a:t>Trower</a:t>
            </a:r>
            <a:r>
              <a:rPr lang="el-GR" dirty="0" smtClean="0"/>
              <a:t>, 2003, </a:t>
            </a:r>
            <a:r>
              <a:rPr lang="en-US" dirty="0" smtClean="0"/>
              <a:t>Gallop et al</a:t>
            </a:r>
            <a:r>
              <a:rPr lang="el-GR" dirty="0" smtClean="0"/>
              <a:t>., 1989, </a:t>
            </a:r>
            <a:r>
              <a:rPr lang="en-US" dirty="0" smtClean="0"/>
              <a:t>Castillo</a:t>
            </a:r>
            <a:r>
              <a:rPr lang="el-GR" dirty="0" smtClean="0"/>
              <a:t>, 2000). </a:t>
            </a:r>
          </a:p>
          <a:p>
            <a:pPr lvl="0"/>
            <a:endParaRPr lang="en-US" dirty="0"/>
          </a:p>
        </p:txBody>
      </p:sp>
      <p:pic>
        <p:nvPicPr>
          <p:cNvPr id="59" name="Picture Placeholder 58">
            <a:extLst>
              <a:ext uri="{FF2B5EF4-FFF2-40B4-BE49-F238E27FC236}">
                <a16:creationId xmlns="" xmlns:a16="http://schemas.microsoft.com/office/drawing/2014/main" id="{3FCCC668-2247-4814-9CC5-9C5D4B447AA3}"/>
              </a:ext>
            </a:extLst>
          </p:cNvPr>
          <p:cNvPicPr>
            <a:picLocks noGrp="1" noChangeAspect="1"/>
          </p:cNvPicPr>
          <p:nvPr>
            <p:ph type="pic" sz="quarter" idx="14"/>
          </p:nvPr>
        </p:nvPicPr>
        <p:blipFill>
          <a:blip r:embed="rId2"/>
          <a:stretch>
            <a:fillRect/>
          </a:stretch>
        </p:blipFill>
        <p:spPr>
          <a:xfrm rot="16200000">
            <a:off x="6477001" y="1143001"/>
            <a:ext cx="6857998" cy="4571999"/>
          </a:xfrm>
        </p:spPr>
      </p:pic>
      <p:sp>
        <p:nvSpPr>
          <p:cNvPr id="10" name="Slide Number Placeholder 9">
            <a:extLst>
              <a:ext uri="{FF2B5EF4-FFF2-40B4-BE49-F238E27FC236}">
                <a16:creationId xmlns=""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IN" smtClean="0"/>
              <a:pPr/>
              <a:t>15</a:t>
            </a:fld>
            <a:endParaRPr lang="en-IN" dirty="0"/>
          </a:p>
        </p:txBody>
      </p:sp>
    </p:spTree>
    <p:extLst>
      <p:ext uri="{BB962C8B-B14F-4D97-AF65-F5344CB8AC3E}">
        <p14:creationId xmlns="" xmlns:p14="http://schemas.microsoft.com/office/powerpoint/2010/main" val="3205466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0" y="756942"/>
            <a:ext cx="7342622" cy="1215566"/>
          </a:xfrm>
        </p:spPr>
        <p:txBody>
          <a:bodyPr>
            <a:normAutofit/>
          </a:bodyPr>
          <a:lstStyle/>
          <a:p>
            <a:r>
              <a:rPr lang="el-GR" sz="4000" dirty="0" smtClean="0"/>
              <a:t>Πακέτα δραστηριοτήτων</a:t>
            </a:r>
            <a:endParaRPr lang="en-IN" sz="4000" b="0" dirty="0"/>
          </a:p>
        </p:txBody>
      </p:sp>
      <p:pic>
        <p:nvPicPr>
          <p:cNvPr id="13"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9927771" y="1"/>
            <a:ext cx="2264228" cy="2778825"/>
          </a:xfrm>
        </p:spPr>
      </p:pic>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16</a:t>
            </a:fld>
            <a:endParaRPr lang="en-IN" dirty="0"/>
          </a:p>
        </p:txBody>
      </p:sp>
      <p:graphicFrame>
        <p:nvGraphicFramePr>
          <p:cNvPr id="10" name="3 - Θέση περιεχομένου"/>
          <p:cNvGraphicFramePr>
            <a:graphicFrameLocks noGrp="1"/>
          </p:cNvGraphicFramePr>
          <p:nvPr>
            <p:ph idx="1"/>
          </p:nvPr>
        </p:nvGraphicFramePr>
        <p:xfrm>
          <a:off x="224970" y="2264229"/>
          <a:ext cx="11299373" cy="4593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46742" y="0"/>
            <a:ext cx="7342622" cy="1215566"/>
          </a:xfrm>
        </p:spPr>
        <p:txBody>
          <a:bodyPr>
            <a:normAutofit/>
          </a:bodyPr>
          <a:lstStyle/>
          <a:p>
            <a:r>
              <a:rPr lang="el-GR" dirty="0" smtClean="0"/>
              <a:t>ΠΑΚ1</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99151" y="1155590"/>
            <a:ext cx="7342631" cy="608895"/>
          </a:xfrm>
        </p:spPr>
        <p:txBody>
          <a:bodyPr/>
          <a:lstStyle/>
          <a:p>
            <a:r>
              <a:rPr lang="el-GR" dirty="0" smtClean="0"/>
              <a:t>Έρευνα</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70122" y="3000971"/>
            <a:ext cx="11515477" cy="3857029"/>
          </a:xfrm>
        </p:spPr>
        <p:txBody>
          <a:bodyPr>
            <a:normAutofit fontScale="92500"/>
          </a:bodyPr>
          <a:lstStyle/>
          <a:p>
            <a:pPr>
              <a:buNone/>
            </a:pPr>
            <a:r>
              <a:rPr lang="el-GR" b="1" dirty="0" smtClean="0"/>
              <a:t>Μικτές τεχνικές (</a:t>
            </a:r>
            <a:r>
              <a:rPr lang="el-GR" b="1" dirty="0" err="1" smtClean="0"/>
              <a:t>Τριγωνοποίηση</a:t>
            </a:r>
            <a:r>
              <a:rPr lang="el-GR" b="1" dirty="0" smtClean="0"/>
              <a:t>)</a:t>
            </a:r>
            <a:endParaRPr lang="en-US" b="1" dirty="0" smtClean="0"/>
          </a:p>
          <a:p>
            <a:r>
              <a:rPr lang="el-GR" b="1" dirty="0" err="1" smtClean="0"/>
              <a:t>Ημι</a:t>
            </a:r>
            <a:r>
              <a:rPr lang="el-GR" b="1" dirty="0" smtClean="0"/>
              <a:t>-δομημένες</a:t>
            </a:r>
            <a:r>
              <a:rPr lang="el-GR" dirty="0" smtClean="0"/>
              <a:t> (</a:t>
            </a:r>
            <a:r>
              <a:rPr lang="en-US" dirty="0" smtClean="0"/>
              <a:t>semi</a:t>
            </a:r>
            <a:r>
              <a:rPr lang="el-GR" dirty="0" smtClean="0"/>
              <a:t>-</a:t>
            </a:r>
            <a:r>
              <a:rPr lang="en-US" dirty="0" smtClean="0"/>
              <a:t>structured</a:t>
            </a:r>
            <a:r>
              <a:rPr lang="el-GR" dirty="0" smtClean="0"/>
              <a:t>), </a:t>
            </a:r>
            <a:r>
              <a:rPr lang="el-GR" b="1" dirty="0" smtClean="0"/>
              <a:t>σε βάθος</a:t>
            </a:r>
            <a:r>
              <a:rPr lang="el-GR" dirty="0" smtClean="0"/>
              <a:t> (</a:t>
            </a:r>
            <a:r>
              <a:rPr lang="en-US" dirty="0" smtClean="0"/>
              <a:t>in</a:t>
            </a:r>
            <a:r>
              <a:rPr lang="el-GR" dirty="0" smtClean="0"/>
              <a:t>-</a:t>
            </a:r>
            <a:r>
              <a:rPr lang="en-US" dirty="0" smtClean="0"/>
              <a:t>depth</a:t>
            </a:r>
            <a:r>
              <a:rPr lang="el-GR" dirty="0" smtClean="0"/>
              <a:t>), </a:t>
            </a:r>
            <a:r>
              <a:rPr lang="el-GR" b="1" dirty="0" smtClean="0"/>
              <a:t>πρόσωπο με πρόσωπο</a:t>
            </a:r>
            <a:r>
              <a:rPr lang="el-GR" dirty="0" smtClean="0"/>
              <a:t> (</a:t>
            </a:r>
            <a:r>
              <a:rPr lang="en-US" dirty="0" smtClean="0"/>
              <a:t>face</a:t>
            </a:r>
            <a:r>
              <a:rPr lang="el-GR" dirty="0" smtClean="0"/>
              <a:t>-</a:t>
            </a:r>
            <a:r>
              <a:rPr lang="en-US" dirty="0" smtClean="0"/>
              <a:t>to</a:t>
            </a:r>
            <a:r>
              <a:rPr lang="el-GR" dirty="0" smtClean="0"/>
              <a:t>-</a:t>
            </a:r>
            <a:r>
              <a:rPr lang="en-US" dirty="0" smtClean="0"/>
              <a:t>face</a:t>
            </a:r>
            <a:r>
              <a:rPr lang="el-GR" dirty="0" smtClean="0"/>
              <a:t>) </a:t>
            </a:r>
            <a:r>
              <a:rPr lang="el-GR" b="1" dirty="0" smtClean="0"/>
              <a:t>συνεντεύξεις με κλινικούς θεραπευτές</a:t>
            </a:r>
            <a:r>
              <a:rPr lang="el-GR" dirty="0" smtClean="0"/>
              <a:t> (ψυχίατροι και κλινικοί ψυχολόγοι) (</a:t>
            </a:r>
            <a:r>
              <a:rPr lang="en-US" b="1" dirty="0" smtClean="0">
                <a:solidFill>
                  <a:srgbClr val="FF0000"/>
                </a:solidFill>
              </a:rPr>
              <a:t>Discourse Analysis</a:t>
            </a:r>
            <a:r>
              <a:rPr lang="el-GR" dirty="0" smtClean="0"/>
              <a:t>)</a:t>
            </a:r>
          </a:p>
          <a:p>
            <a:r>
              <a:rPr lang="el-GR" b="1" dirty="0" smtClean="0"/>
              <a:t>Ομάδες εστίασης</a:t>
            </a:r>
            <a:r>
              <a:rPr lang="el-GR" dirty="0" smtClean="0"/>
              <a:t> (</a:t>
            </a:r>
            <a:r>
              <a:rPr lang="en-US" dirty="0" smtClean="0"/>
              <a:t>focus groups</a:t>
            </a:r>
            <a:r>
              <a:rPr lang="el-GR" dirty="0" smtClean="0"/>
              <a:t>) </a:t>
            </a:r>
            <a:r>
              <a:rPr lang="el-GR" b="1" dirty="0" smtClean="0"/>
              <a:t>με ψυχιατρικούς/</a:t>
            </a:r>
            <a:r>
              <a:rPr lang="el-GR" b="1" dirty="0" err="1" smtClean="0"/>
              <a:t>ές</a:t>
            </a:r>
            <a:r>
              <a:rPr lang="el-GR" b="1" dirty="0" smtClean="0"/>
              <a:t> νοσηλευτές/</a:t>
            </a:r>
            <a:r>
              <a:rPr lang="el-GR" b="1" dirty="0" err="1" smtClean="0"/>
              <a:t>τριες</a:t>
            </a:r>
            <a:r>
              <a:rPr lang="el-GR" b="1" dirty="0" smtClean="0"/>
              <a:t> </a:t>
            </a:r>
            <a:r>
              <a:rPr lang="en-US" dirty="0" smtClean="0"/>
              <a:t>(</a:t>
            </a:r>
            <a:r>
              <a:rPr lang="en-US" b="1" dirty="0" smtClean="0">
                <a:solidFill>
                  <a:srgbClr val="FFC000"/>
                </a:solidFill>
              </a:rPr>
              <a:t>Grounded Theory</a:t>
            </a:r>
            <a:r>
              <a:rPr lang="en-US" dirty="0" smtClean="0"/>
              <a:t>)</a:t>
            </a:r>
            <a:endParaRPr lang="el-GR" dirty="0" smtClean="0"/>
          </a:p>
          <a:p>
            <a:r>
              <a:rPr lang="el-GR" b="1" dirty="0" smtClean="0"/>
              <a:t>Εθνογραφική έρευνα </a:t>
            </a:r>
            <a:r>
              <a:rPr lang="el-GR" dirty="0" smtClean="0"/>
              <a:t>(</a:t>
            </a:r>
            <a:r>
              <a:rPr lang="en-US" dirty="0" smtClean="0"/>
              <a:t>ethnography</a:t>
            </a:r>
            <a:r>
              <a:rPr lang="el-GR" dirty="0" smtClean="0"/>
              <a:t>): Συμμετοχική </a:t>
            </a:r>
            <a:r>
              <a:rPr lang="el-GR" dirty="0" smtClean="0"/>
              <a:t>παρατήρηση σε ψυχιατρική κλινική</a:t>
            </a:r>
            <a:endParaRPr lang="el-GR" dirty="0" smtClean="0"/>
          </a:p>
          <a:p>
            <a:r>
              <a:rPr lang="el-GR" b="1" dirty="0" err="1" smtClean="0"/>
              <a:t>Ημι</a:t>
            </a:r>
            <a:r>
              <a:rPr lang="el-GR" b="1" dirty="0" smtClean="0"/>
              <a:t>-δομημένες</a:t>
            </a:r>
            <a:r>
              <a:rPr lang="el-GR" dirty="0" smtClean="0"/>
              <a:t> (</a:t>
            </a:r>
            <a:r>
              <a:rPr lang="en-US" dirty="0" smtClean="0"/>
              <a:t>semi</a:t>
            </a:r>
            <a:r>
              <a:rPr lang="el-GR" dirty="0" smtClean="0"/>
              <a:t>-</a:t>
            </a:r>
            <a:r>
              <a:rPr lang="en-US" dirty="0" smtClean="0"/>
              <a:t>structured</a:t>
            </a:r>
            <a:r>
              <a:rPr lang="el-GR" dirty="0" smtClean="0"/>
              <a:t>), </a:t>
            </a:r>
            <a:r>
              <a:rPr lang="el-GR" b="1" dirty="0" smtClean="0"/>
              <a:t>σε βάθος</a:t>
            </a:r>
            <a:r>
              <a:rPr lang="el-GR" dirty="0" smtClean="0"/>
              <a:t> (</a:t>
            </a:r>
            <a:r>
              <a:rPr lang="en-US" dirty="0" smtClean="0"/>
              <a:t>in</a:t>
            </a:r>
            <a:r>
              <a:rPr lang="el-GR" dirty="0" smtClean="0"/>
              <a:t>-</a:t>
            </a:r>
            <a:r>
              <a:rPr lang="en-US" dirty="0" smtClean="0"/>
              <a:t>depth</a:t>
            </a:r>
            <a:r>
              <a:rPr lang="el-GR" dirty="0" smtClean="0"/>
              <a:t>), </a:t>
            </a:r>
            <a:r>
              <a:rPr lang="el-GR" b="1" dirty="0" smtClean="0"/>
              <a:t>πρόσωπο με πρόσωπο</a:t>
            </a:r>
            <a:r>
              <a:rPr lang="el-GR" dirty="0" smtClean="0"/>
              <a:t> (</a:t>
            </a:r>
            <a:r>
              <a:rPr lang="en-US" dirty="0" smtClean="0"/>
              <a:t>face</a:t>
            </a:r>
            <a:r>
              <a:rPr lang="el-GR" dirty="0" smtClean="0"/>
              <a:t>-</a:t>
            </a:r>
            <a:r>
              <a:rPr lang="en-US" dirty="0" smtClean="0"/>
              <a:t>to</a:t>
            </a:r>
            <a:r>
              <a:rPr lang="el-GR" dirty="0" smtClean="0"/>
              <a:t>-</a:t>
            </a:r>
            <a:r>
              <a:rPr lang="en-US" dirty="0" smtClean="0"/>
              <a:t>face</a:t>
            </a:r>
            <a:r>
              <a:rPr lang="el-GR" dirty="0" smtClean="0"/>
              <a:t>) </a:t>
            </a:r>
            <a:r>
              <a:rPr lang="el-GR" b="1" dirty="0" smtClean="0"/>
              <a:t>συνεντεύξεις με ΑΜΔΠ</a:t>
            </a:r>
            <a:r>
              <a:rPr lang="en-US" dirty="0" smtClean="0"/>
              <a:t>. (</a:t>
            </a:r>
            <a:r>
              <a:rPr lang="en-US" b="1" dirty="0" smtClean="0">
                <a:solidFill>
                  <a:srgbClr val="00B050"/>
                </a:solidFill>
              </a:rPr>
              <a:t>Interpretative Phenomenological Analysis</a:t>
            </a:r>
            <a:r>
              <a:rPr lang="en-US" dirty="0" smtClean="0"/>
              <a:t>)</a:t>
            </a:r>
            <a:endParaRPr lang="el-GR" dirty="0" smtClean="0"/>
          </a:p>
          <a:p>
            <a:r>
              <a:rPr lang="en-US" b="1" dirty="0" smtClean="0"/>
              <a:t>Internet Study </a:t>
            </a:r>
            <a:r>
              <a:rPr lang="el-GR" dirty="0" smtClean="0"/>
              <a:t>(</a:t>
            </a:r>
            <a:r>
              <a:rPr lang="en-US" b="1" dirty="0" smtClean="0">
                <a:solidFill>
                  <a:srgbClr val="002060"/>
                </a:solidFill>
              </a:rPr>
              <a:t>Thematic Analysis</a:t>
            </a:r>
            <a:r>
              <a:rPr lang="el-GR" dirty="0" smtClean="0"/>
              <a:t>)</a:t>
            </a:r>
          </a:p>
          <a:p>
            <a:r>
              <a:rPr lang="el-GR" b="1" dirty="0" smtClean="0"/>
              <a:t>Συγχρονική μελέτη με επαγγελματίες ψυχικής υγείας </a:t>
            </a:r>
            <a:r>
              <a:rPr lang="el-GR" dirty="0" smtClean="0"/>
              <a:t>(</a:t>
            </a:r>
            <a:r>
              <a:rPr lang="en-US" b="1" dirty="0" smtClean="0">
                <a:solidFill>
                  <a:srgbClr val="7030A0"/>
                </a:solidFill>
              </a:rPr>
              <a:t>SPSS</a:t>
            </a:r>
            <a:r>
              <a:rPr lang="el-GR" dirty="0" smtClean="0"/>
              <a:t>). </a:t>
            </a:r>
          </a:p>
          <a:p>
            <a:pPr lvl="0">
              <a:buNone/>
            </a:pPr>
            <a:endParaRPr lang="el-GR"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17</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rot="13148290">
            <a:off x="6776331" y="44831"/>
            <a:ext cx="4704995" cy="3924359"/>
          </a:xfrm>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46742" y="0"/>
            <a:ext cx="7342622" cy="1215566"/>
          </a:xfrm>
        </p:spPr>
        <p:txBody>
          <a:bodyPr>
            <a:normAutofit/>
          </a:bodyPr>
          <a:lstStyle/>
          <a:p>
            <a:r>
              <a:rPr lang="el-GR" dirty="0" smtClean="0"/>
              <a:t>ΠΑΚ2</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99151" y="1155590"/>
            <a:ext cx="7342631" cy="608895"/>
          </a:xfrm>
        </p:spPr>
        <p:txBody>
          <a:bodyPr/>
          <a:lstStyle/>
          <a:p>
            <a:r>
              <a:rPr lang="el-GR" dirty="0" smtClean="0"/>
              <a:t>Ε</a:t>
            </a:r>
            <a:r>
              <a:rPr lang="el-GR" dirty="0" smtClean="0"/>
              <a:t>κπαίδευση</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99151" y="3726685"/>
            <a:ext cx="11515477" cy="2267715"/>
          </a:xfrm>
        </p:spPr>
        <p:txBody>
          <a:bodyPr>
            <a:normAutofit/>
          </a:bodyPr>
          <a:lstStyle/>
          <a:p>
            <a:r>
              <a:rPr lang="el-GR" dirty="0" smtClean="0"/>
              <a:t>Διαλέξεις σε επαγγελματίες ψυχικής υγείας και φοιτητές </a:t>
            </a:r>
          </a:p>
          <a:p>
            <a:r>
              <a:rPr lang="el-GR" dirty="0" smtClean="0"/>
              <a:t>Σχεδιασμός και υλοποίηση ενός βραχυπρόθεσμου (</a:t>
            </a:r>
            <a:r>
              <a:rPr lang="en-US" dirty="0" smtClean="0"/>
              <a:t>short</a:t>
            </a:r>
            <a:r>
              <a:rPr lang="el-GR" dirty="0" smtClean="0"/>
              <a:t>-</a:t>
            </a:r>
            <a:r>
              <a:rPr lang="en-US" dirty="0" smtClean="0"/>
              <a:t>term</a:t>
            </a:r>
            <a:r>
              <a:rPr lang="el-GR" dirty="0" smtClean="0"/>
              <a:t>) προγράμματος εκπαίδευσης ΕΨΥ που εργάζονται με ΑΜΔΠ, βάσει των αποτελεσμάτων της έρευνας. </a:t>
            </a:r>
            <a:endParaRPr lang="el-GR"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18</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5965371" y="0"/>
            <a:ext cx="6226629" cy="3502478"/>
          </a:xfrm>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75770" y="217714"/>
            <a:ext cx="7342622" cy="1215566"/>
          </a:xfrm>
        </p:spPr>
        <p:txBody>
          <a:bodyPr>
            <a:normAutofit/>
          </a:bodyPr>
          <a:lstStyle/>
          <a:p>
            <a:r>
              <a:rPr lang="el-GR" dirty="0" smtClean="0"/>
              <a:t>ΠΑΚ3</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99151" y="1315247"/>
            <a:ext cx="7342631" cy="608895"/>
          </a:xfrm>
        </p:spPr>
        <p:txBody>
          <a:bodyPr/>
          <a:lstStyle/>
          <a:p>
            <a:r>
              <a:rPr lang="el-GR" dirty="0" smtClean="0"/>
              <a:t>Ευαισθητοποίηση – Ενδυνάμωση – Δικτύωση</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55609" y="2072057"/>
            <a:ext cx="11515477" cy="4314229"/>
          </a:xfrm>
        </p:spPr>
        <p:txBody>
          <a:bodyPr>
            <a:normAutofit/>
          </a:bodyPr>
          <a:lstStyle/>
          <a:p>
            <a:r>
              <a:rPr lang="el-GR" b="1" u="sng" dirty="0" smtClean="0"/>
              <a:t>Ευαισθητοποίηση</a:t>
            </a:r>
          </a:p>
          <a:p>
            <a:r>
              <a:rPr lang="el-GR" dirty="0" smtClean="0"/>
              <a:t>Ενημερωτικό υλικό (αφίσες, φυλλάδια), αρθρογραφία στον Τύπο, </a:t>
            </a:r>
            <a:r>
              <a:rPr lang="en-US" dirty="0" smtClean="0"/>
              <a:t>blog</a:t>
            </a:r>
            <a:r>
              <a:rPr lang="el-GR" dirty="0" smtClean="0"/>
              <a:t>, διαγωνισμός φωτογραφίας…</a:t>
            </a:r>
            <a:endParaRPr lang="el-GR" dirty="0" smtClean="0"/>
          </a:p>
          <a:p>
            <a:r>
              <a:rPr lang="el-GR" b="1" u="sng" dirty="0" smtClean="0"/>
              <a:t>Ενδυνάμωση</a:t>
            </a:r>
          </a:p>
          <a:p>
            <a:r>
              <a:rPr lang="el-GR" dirty="0" smtClean="0"/>
              <a:t>Διαδικτυακή ομάδα αυτοβοήθειας, οδηγός αυτοβοήθειας…</a:t>
            </a:r>
          </a:p>
          <a:p>
            <a:r>
              <a:rPr lang="el-GR" b="1" u="sng" dirty="0" smtClean="0"/>
              <a:t>Δικτύωση</a:t>
            </a:r>
            <a:endParaRPr lang="en-US" b="1" u="sng" dirty="0" smtClean="0"/>
          </a:p>
          <a:p>
            <a:r>
              <a:rPr lang="el-GR" dirty="0" smtClean="0"/>
              <a:t>Δίκτυο συνεργαζόμενων δομών παροχής υπηρεσιών ψυχικής υγείας, ομάδα επαγγελματιών ψυχικής υγείας με ενδιαφέρον στη ΜΔΠ…</a:t>
            </a:r>
            <a:endParaRPr lang="el-GR" dirty="0" smtClean="0"/>
          </a:p>
          <a:p>
            <a:endParaRPr lang="el-GR"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19</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8631161" y="-1"/>
            <a:ext cx="3560839" cy="2002971"/>
          </a:xfrm>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2D599535-C841-457B-BE92-EECA801ED768}"/>
              </a:ext>
            </a:extLst>
          </p:cNvPr>
          <p:cNvPicPr>
            <a:picLocks noGrp="1" noChangeAspect="1"/>
          </p:cNvPicPr>
          <p:nvPr>
            <p:ph type="pic" sz="quarter" idx="13"/>
          </p:nvPr>
        </p:nvPicPr>
        <p:blipFill>
          <a:blip r:embed="rId2"/>
          <a:stretch>
            <a:fillRect/>
          </a:stretch>
        </p:blipFill>
        <p:spPr>
          <a:xfrm>
            <a:off x="1683398" y="856343"/>
            <a:ext cx="4702888" cy="5167085"/>
          </a:xfrm>
        </p:spPr>
      </p:pic>
      <p:sp>
        <p:nvSpPr>
          <p:cNvPr id="10" name="Hexagon 9" descr="Solid dark colored hexagon in the middle of image accent">
            <a:extLst>
              <a:ext uri="{FF2B5EF4-FFF2-40B4-BE49-F238E27FC236}">
                <a16:creationId xmlns="" xmlns:a16="http://schemas.microsoft.com/office/drawing/2014/main" id="{84367257-921F-4C31-9DD7-8B0616248FDF}"/>
              </a:ext>
            </a:extLst>
          </p:cNvPr>
          <p:cNvSpPr/>
          <p:nvPr/>
        </p:nvSpPr>
        <p:spPr>
          <a:xfrm rot="16200000">
            <a:off x="2685142" y="2148113"/>
            <a:ext cx="2815775" cy="25545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 name="Group 5" descr="Company initials and name grouped block">
            <a:extLst>
              <a:ext uri="{FF2B5EF4-FFF2-40B4-BE49-F238E27FC236}">
                <a16:creationId xmlns="" xmlns:a16="http://schemas.microsoft.com/office/drawing/2014/main" id="{91C1EA1C-1F3E-4109-905A-96F1DC0515BC}"/>
              </a:ext>
            </a:extLst>
          </p:cNvPr>
          <p:cNvGrpSpPr/>
          <p:nvPr/>
        </p:nvGrpSpPr>
        <p:grpSpPr>
          <a:xfrm>
            <a:off x="3104141" y="2873828"/>
            <a:ext cx="1936748" cy="1384333"/>
            <a:chOff x="3307868" y="2989085"/>
            <a:chExt cx="1627149" cy="919858"/>
          </a:xfrm>
        </p:grpSpPr>
        <p:sp>
          <p:nvSpPr>
            <p:cNvPr id="7" name="TextBox 6">
              <a:extLst>
                <a:ext uri="{FF2B5EF4-FFF2-40B4-BE49-F238E27FC236}">
                  <a16:creationId xmlns="" xmlns:a16="http://schemas.microsoft.com/office/drawing/2014/main" id="{4835BE9C-E4C1-41B7-ACD8-7ABEC8DF5F24}"/>
                </a:ext>
              </a:extLst>
            </p:cNvPr>
            <p:cNvSpPr txBox="1"/>
            <p:nvPr/>
          </p:nvSpPr>
          <p:spPr>
            <a:xfrm>
              <a:off x="3307868" y="2989085"/>
              <a:ext cx="1627149" cy="674885"/>
            </a:xfrm>
            <a:prstGeom prst="rect">
              <a:avLst/>
            </a:prstGeom>
            <a:noFill/>
          </p:spPr>
          <p:txBody>
            <a:bodyPr wrap="none" rtlCol="0">
              <a:spAutoFit/>
            </a:bodyPr>
            <a:lstStyle/>
            <a:p>
              <a:pPr algn="ctr"/>
              <a:r>
                <a:rPr lang="fr-FR" sz="6000" b="1" dirty="0" smtClean="0">
                  <a:latin typeface="Arial Black" panose="020B0A04020102020204" pitchFamily="34" charset="0"/>
                </a:rPr>
                <a:t>BPD</a:t>
              </a:r>
              <a:endParaRPr lang="en-IN" sz="6000" b="1" dirty="0">
                <a:latin typeface="Arial Black" panose="020B0A04020102020204" pitchFamily="34" charset="0"/>
              </a:endParaRPr>
            </a:p>
          </p:txBody>
        </p:sp>
        <p:sp>
          <p:nvSpPr>
            <p:cNvPr id="9" name="TextBox 8">
              <a:extLst>
                <a:ext uri="{FF2B5EF4-FFF2-40B4-BE49-F238E27FC236}">
                  <a16:creationId xmlns="" xmlns:a16="http://schemas.microsoft.com/office/drawing/2014/main" id="{64052DBB-CC72-4F59-92CE-00AB25EFF3F6}"/>
                </a:ext>
              </a:extLst>
            </p:cNvPr>
            <p:cNvSpPr txBox="1"/>
            <p:nvPr/>
          </p:nvSpPr>
          <p:spPr>
            <a:xfrm>
              <a:off x="3648201" y="3520373"/>
              <a:ext cx="1008990" cy="388570"/>
            </a:xfrm>
            <a:prstGeom prst="rect">
              <a:avLst/>
            </a:prstGeom>
            <a:noFill/>
          </p:spPr>
          <p:txBody>
            <a:bodyPr wrap="none" rtlCol="0">
              <a:spAutoFit/>
            </a:bodyPr>
            <a:lstStyle/>
            <a:p>
              <a:pPr algn="ctr"/>
              <a:r>
                <a:rPr lang="en-IN" sz="3200" b="1" dirty="0" smtClean="0">
                  <a:cs typeface="Calibri Light" panose="020F0302020204030204" pitchFamily="34" charset="0"/>
                </a:rPr>
                <a:t>IMoCI</a:t>
              </a:r>
              <a:endParaRPr lang="en-IN" sz="3200" b="1" dirty="0">
                <a:cs typeface="Calibri Light" panose="020F0302020204030204" pitchFamily="34" charset="0"/>
              </a:endParaRPr>
            </a:p>
          </p:txBody>
        </p:sp>
      </p:grpSp>
      <p:sp>
        <p:nvSpPr>
          <p:cNvPr id="4" name="Title 3">
            <a:extLst>
              <a:ext uri="{FF2B5EF4-FFF2-40B4-BE49-F238E27FC236}">
                <a16:creationId xmlns="" xmlns:a16="http://schemas.microsoft.com/office/drawing/2014/main" id="{291CA16A-993E-43BA-BDDC-9E427CF951B2}"/>
              </a:ext>
            </a:extLst>
          </p:cNvPr>
          <p:cNvSpPr>
            <a:spLocks noGrp="1"/>
          </p:cNvSpPr>
          <p:nvPr>
            <p:ph type="title"/>
          </p:nvPr>
        </p:nvSpPr>
        <p:spPr>
          <a:xfrm>
            <a:off x="6820871" y="2016449"/>
            <a:ext cx="4911633" cy="1789855"/>
          </a:xfrm>
        </p:spPr>
        <p:txBody>
          <a:bodyPr/>
          <a:lstStyle/>
          <a:p>
            <a:r>
              <a:rPr lang="el-GR" dirty="0" smtClean="0"/>
              <a:t>Μεταιχμιακή Διαταραχή Προσωπικότητας</a:t>
            </a:r>
            <a:endParaRPr lang="en-IN" b="0" dirty="0">
              <a:latin typeface="Calibri Light" panose="020F0302020204030204" pitchFamily="34" charset="0"/>
            </a:endParaRPr>
          </a:p>
        </p:txBody>
      </p:sp>
      <p:sp>
        <p:nvSpPr>
          <p:cNvPr id="5" name="Text Placeholder 4">
            <a:extLst>
              <a:ext uri="{FF2B5EF4-FFF2-40B4-BE49-F238E27FC236}">
                <a16:creationId xmlns="" xmlns:a16="http://schemas.microsoft.com/office/drawing/2014/main" id="{F063A021-7C19-4C85-B48B-EFEA732C1906}"/>
              </a:ext>
            </a:extLst>
          </p:cNvPr>
          <p:cNvSpPr>
            <a:spLocks noGrp="1"/>
          </p:cNvSpPr>
          <p:nvPr>
            <p:ph type="body" idx="1"/>
          </p:nvPr>
        </p:nvSpPr>
        <p:spPr>
          <a:xfrm>
            <a:off x="6878928" y="3922674"/>
            <a:ext cx="4911633" cy="910580"/>
          </a:xfrm>
        </p:spPr>
        <p:txBody>
          <a:bodyPr/>
          <a:lstStyle/>
          <a:p>
            <a:r>
              <a:rPr lang="el-GR" dirty="0" smtClean="0"/>
              <a:t>Κλινικές πτυχές</a:t>
            </a:r>
            <a:endParaRPr lang="en-US" dirty="0"/>
          </a:p>
        </p:txBody>
      </p:sp>
    </p:spTree>
    <p:extLst>
      <p:ext uri="{BB962C8B-B14F-4D97-AF65-F5344CB8AC3E}">
        <p14:creationId xmlns="" xmlns:p14="http://schemas.microsoft.com/office/powerpoint/2010/main" val="4292661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 xmlns:a16="http://schemas.microsoft.com/office/drawing/2014/main" id="{6B070BD8-8610-4F64-A93A-41F46C39ECA6}"/>
              </a:ext>
            </a:extLst>
          </p:cNvPr>
          <p:cNvPicPr>
            <a:picLocks noGrp="1" noChangeAspect="1"/>
          </p:cNvPicPr>
          <p:nvPr>
            <p:ph type="pic" sz="quarter" idx="13"/>
          </p:nvPr>
        </p:nvPicPr>
        <p:blipFill>
          <a:blip r:embed="rId2"/>
          <a:stretch>
            <a:fillRect/>
          </a:stretch>
        </p:blipFill>
        <p:spPr>
          <a:xfrm>
            <a:off x="373744" y="1054193"/>
            <a:ext cx="11473542" cy="5562413"/>
          </a:xfrm>
        </p:spPr>
      </p:pic>
      <p:sp>
        <p:nvSpPr>
          <p:cNvPr id="11" name="Title 10">
            <a:extLst>
              <a:ext uri="{FF2B5EF4-FFF2-40B4-BE49-F238E27FC236}">
                <a16:creationId xmlns="" xmlns:a16="http://schemas.microsoft.com/office/drawing/2014/main" id="{69D4BCF2-C773-495F-A4D5-860FB6A2FA91}"/>
              </a:ext>
            </a:extLst>
          </p:cNvPr>
          <p:cNvSpPr>
            <a:spLocks noGrp="1"/>
          </p:cNvSpPr>
          <p:nvPr>
            <p:ph type="title"/>
          </p:nvPr>
        </p:nvSpPr>
        <p:spPr>
          <a:xfrm>
            <a:off x="359229" y="0"/>
            <a:ext cx="8333222" cy="939798"/>
          </a:xfrm>
        </p:spPr>
        <p:txBody>
          <a:bodyPr/>
          <a:lstStyle/>
          <a:p>
            <a:r>
              <a:rPr lang="en-US" dirty="0" smtClean="0"/>
              <a:t>b</a:t>
            </a:r>
            <a:r>
              <a:rPr lang="en-US" dirty="0" smtClean="0">
                <a:solidFill>
                  <a:schemeClr val="tx1"/>
                </a:solidFill>
              </a:rPr>
              <a:t>pd-imoci.gr</a:t>
            </a:r>
            <a:endParaRPr lang="en-IN" b="0" dirty="0">
              <a:solidFill>
                <a:schemeClr val="tx1"/>
              </a:solidFill>
              <a:latin typeface="Calibri Light" panose="020F0302020204030204" pitchFamily="34" charset="0"/>
              <a:cs typeface="Calibri Light" panose="020F0302020204030204" pitchFamily="34" charset="0"/>
            </a:endParaRPr>
          </a:p>
        </p:txBody>
      </p:sp>
      <p:pic>
        <p:nvPicPr>
          <p:cNvPr id="4" name="Picture 3" descr="C:\Users\Val\Desktop\IKY-Stylianidis\bpd-imoci.gr\bpd-imoci.png"/>
          <p:cNvPicPr>
            <a:picLocks noChangeAspect="1" noChangeArrowheads="1"/>
          </p:cNvPicPr>
          <p:nvPr/>
        </p:nvPicPr>
        <p:blipFill>
          <a:blip r:embed="rId3"/>
          <a:srcRect/>
          <a:stretch>
            <a:fillRect/>
          </a:stretch>
        </p:blipFill>
        <p:spPr bwMode="auto">
          <a:xfrm>
            <a:off x="8821058" y="4542971"/>
            <a:ext cx="1905000" cy="1905000"/>
          </a:xfrm>
          <a:prstGeom prst="rect">
            <a:avLst/>
          </a:prstGeom>
          <a:noFill/>
        </p:spPr>
      </p:pic>
      <p:sp>
        <p:nvSpPr>
          <p:cNvPr id="5" name="Title 13">
            <a:extLst>
              <a:ext uri="{FF2B5EF4-FFF2-40B4-BE49-F238E27FC236}">
                <a16:creationId xmlns="" xmlns:a16="http://schemas.microsoft.com/office/drawing/2014/main" id="{E3E5EE03-FBF6-46F5-8085-716AC6CE1C8C}"/>
              </a:ext>
            </a:extLst>
          </p:cNvPr>
          <p:cNvSpPr txBox="1">
            <a:spLocks/>
          </p:cNvSpPr>
          <p:nvPr/>
        </p:nvSpPr>
        <p:spPr>
          <a:xfrm>
            <a:off x="5196114" y="0"/>
            <a:ext cx="6807200" cy="1147763"/>
          </a:xfrm>
          <a:prstGeom prst="rect">
            <a:avLst/>
          </a:prstGeom>
        </p:spPr>
        <p:txBody>
          <a:bodyPr vert="horz" lIns="91440" tIns="45720" rIns="91440" bIns="0" rtlCol="0" anchor="b">
            <a:normAutofit fontScale="97500" lnSpcReduction="10000"/>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l-GR" sz="4400" b="1" i="0" u="none" strike="noStrike" kern="1200" cap="none" spc="0" normalizeH="0" baseline="0" noProof="0" smtClean="0">
                <a:ln>
                  <a:noFill/>
                </a:ln>
                <a:solidFill>
                  <a:schemeClr val="accent1"/>
                </a:solidFill>
                <a:effectLst/>
                <a:uLnTx/>
                <a:uFillTx/>
                <a:latin typeface="+mj-lt"/>
                <a:ea typeface="+mj-ea"/>
                <a:cs typeface="+mj-cs"/>
              </a:rPr>
              <a:t>Ευαισθητοποίηση</a:t>
            </a:r>
            <a:r>
              <a:rPr kumimoji="0" lang="en-US" sz="4400" b="1" i="0" u="none" strike="noStrike" kern="1200" cap="none" spc="0" normalizeH="0" baseline="0" noProof="0" smtClean="0">
                <a:ln>
                  <a:noFill/>
                </a:ln>
                <a:solidFill>
                  <a:schemeClr val="accent1"/>
                </a:solidFill>
                <a:effectLst/>
                <a:uLnTx/>
                <a:uFillTx/>
                <a:latin typeface="+mj-lt"/>
                <a:ea typeface="+mj-ea"/>
                <a:cs typeface="+mj-cs"/>
              </a:rPr>
              <a:t> – </a:t>
            </a:r>
            <a:r>
              <a:rPr kumimoji="0" lang="el-GR" sz="4400" b="1" i="0" u="none" strike="noStrike" kern="1200" cap="none" spc="0" normalizeH="0" baseline="0" noProof="0" smtClean="0">
                <a:ln>
                  <a:noFill/>
                </a:ln>
                <a:solidFill>
                  <a:schemeClr val="accent1"/>
                </a:solidFill>
                <a:effectLst/>
                <a:uLnTx/>
                <a:uFillTx/>
                <a:latin typeface="+mj-lt"/>
                <a:ea typeface="+mj-ea"/>
                <a:cs typeface="+mj-cs"/>
              </a:rPr>
              <a:t>Ενδυνάμωση – Δικτύωση</a:t>
            </a:r>
            <a:endParaRPr kumimoji="0" lang="en-IN" sz="4400" b="0" i="0" u="none" strike="noStrike" kern="1200" cap="none" spc="0" normalizeH="0" baseline="0" noProof="0" dirty="0">
              <a:ln>
                <a:noFill/>
              </a:ln>
              <a:solidFill>
                <a:schemeClr val="accent1"/>
              </a:solidFill>
              <a:effectLst/>
              <a:uLnTx/>
              <a:uFillTx/>
              <a:latin typeface="+mj-lt"/>
              <a:ea typeface="+mj-ea"/>
              <a:cs typeface="+mj-cs"/>
            </a:endParaRPr>
          </a:p>
        </p:txBody>
      </p:sp>
    </p:spTree>
    <p:extLst>
      <p:ext uri="{BB962C8B-B14F-4D97-AF65-F5344CB8AC3E}">
        <p14:creationId xmlns="" xmlns:p14="http://schemas.microsoft.com/office/powerpoint/2010/main" val="2009224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 xmlns:a16="http://schemas.microsoft.com/office/drawing/2014/main" id="{E3E5EE03-FBF6-46F5-8085-716AC6CE1C8C}"/>
              </a:ext>
            </a:extLst>
          </p:cNvPr>
          <p:cNvSpPr>
            <a:spLocks noGrp="1"/>
          </p:cNvSpPr>
          <p:nvPr>
            <p:ph type="title"/>
          </p:nvPr>
        </p:nvSpPr>
        <p:spPr>
          <a:xfrm>
            <a:off x="300964" y="508000"/>
            <a:ext cx="6215951" cy="725714"/>
          </a:xfrm>
        </p:spPr>
        <p:txBody>
          <a:bodyPr>
            <a:normAutofit fontScale="90000"/>
          </a:bodyPr>
          <a:lstStyle/>
          <a:p>
            <a:r>
              <a:rPr lang="en-ZA" dirty="0" smtClean="0"/>
              <a:t>Social Media</a:t>
            </a:r>
            <a:r>
              <a:rPr lang="el-GR" dirty="0" smtClean="0"/>
              <a:t> </a:t>
            </a:r>
            <a:r>
              <a:rPr lang="en-US" dirty="0" smtClean="0"/>
              <a:t>&amp; Digital Mental Health</a:t>
            </a:r>
            <a:endParaRPr lang="en-IN" b="0" dirty="0"/>
          </a:p>
        </p:txBody>
      </p:sp>
      <p:sp>
        <p:nvSpPr>
          <p:cNvPr id="15" name="Text Placeholder 14">
            <a:extLst>
              <a:ext uri="{FF2B5EF4-FFF2-40B4-BE49-F238E27FC236}">
                <a16:creationId xmlns="" xmlns:a16="http://schemas.microsoft.com/office/drawing/2014/main" id="{24E18385-8BEA-4522-ABAA-5AB38F0D4FC2}"/>
              </a:ext>
            </a:extLst>
          </p:cNvPr>
          <p:cNvSpPr>
            <a:spLocks noGrp="1"/>
          </p:cNvSpPr>
          <p:nvPr>
            <p:ph type="body" idx="1"/>
          </p:nvPr>
        </p:nvSpPr>
        <p:spPr>
          <a:xfrm>
            <a:off x="1289955" y="1088890"/>
            <a:ext cx="2904673" cy="781188"/>
          </a:xfrm>
        </p:spPr>
        <p:txBody>
          <a:bodyPr/>
          <a:lstStyle/>
          <a:p>
            <a:pPr algn="ctr"/>
            <a:r>
              <a:rPr lang="el-GR" dirty="0" smtClean="0"/>
              <a:t>Ευαισθητοποίηση</a:t>
            </a:r>
            <a:endParaRPr lang="en-IN" dirty="0"/>
          </a:p>
        </p:txBody>
      </p:sp>
      <p:sp>
        <p:nvSpPr>
          <p:cNvPr id="17" name="Text Placeholder 16">
            <a:extLst>
              <a:ext uri="{FF2B5EF4-FFF2-40B4-BE49-F238E27FC236}">
                <a16:creationId xmlns="" xmlns:a16="http://schemas.microsoft.com/office/drawing/2014/main" id="{640A3223-3DA3-4CF2-82B6-1447667547BD}"/>
              </a:ext>
            </a:extLst>
          </p:cNvPr>
          <p:cNvSpPr>
            <a:spLocks noGrp="1"/>
          </p:cNvSpPr>
          <p:nvPr>
            <p:ph type="body" sz="quarter" idx="14"/>
          </p:nvPr>
        </p:nvSpPr>
        <p:spPr>
          <a:xfrm>
            <a:off x="8305800" y="1146944"/>
            <a:ext cx="2100944" cy="781188"/>
          </a:xfrm>
        </p:spPr>
        <p:txBody>
          <a:bodyPr>
            <a:normAutofit fontScale="92500"/>
          </a:bodyPr>
          <a:lstStyle/>
          <a:p>
            <a:pPr algn="ctr"/>
            <a:r>
              <a:rPr lang="el-GR" dirty="0" smtClean="0"/>
              <a:t>Ενδυνάμωση</a:t>
            </a:r>
            <a:endParaRPr lang="en-IN" dirty="0"/>
          </a:p>
        </p:txBody>
      </p:sp>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IN" smtClean="0"/>
              <a:pPr/>
              <a:t>21</a:t>
            </a:fld>
            <a:endParaRPr lang="en-IN" dirty="0"/>
          </a:p>
        </p:txBody>
      </p:sp>
      <p:pic>
        <p:nvPicPr>
          <p:cNvPr id="12" name="Picture 2" descr="C:\Users\Val\Desktop\IKY-Stylianidis\NEW TECHNOLOGIES-INTERNET-SOCIAL NETWORKS\bpdgreecefb1.jpg"/>
          <p:cNvPicPr>
            <a:picLocks noChangeAspect="1" noChangeArrowheads="1"/>
          </p:cNvPicPr>
          <p:nvPr/>
        </p:nvPicPr>
        <p:blipFill>
          <a:blip r:embed="rId2" cstate="print"/>
          <a:srcRect/>
          <a:stretch>
            <a:fillRect/>
          </a:stretch>
        </p:blipFill>
        <p:spPr bwMode="auto">
          <a:xfrm>
            <a:off x="0" y="1886857"/>
            <a:ext cx="5588000" cy="4971144"/>
          </a:xfrm>
          <a:prstGeom prst="rect">
            <a:avLst/>
          </a:prstGeom>
          <a:noFill/>
        </p:spPr>
      </p:pic>
      <p:pic>
        <p:nvPicPr>
          <p:cNvPr id="13" name="Picture 2" descr="C:\Users\Val\Desktop\IKY-Stylianidis\NEW TECHNOLOGIES-INTERNET-SOCIAL NETWORKS\bpdgreece2.jpg"/>
          <p:cNvPicPr>
            <a:picLocks noChangeAspect="1" noChangeArrowheads="1"/>
          </p:cNvPicPr>
          <p:nvPr/>
        </p:nvPicPr>
        <p:blipFill>
          <a:blip r:embed="rId3" cstate="print"/>
          <a:srcRect r="-254" b="4851"/>
          <a:stretch>
            <a:fillRect/>
          </a:stretch>
        </p:blipFill>
        <p:spPr bwMode="auto">
          <a:xfrm>
            <a:off x="6244230" y="1913181"/>
            <a:ext cx="5947770" cy="4944819"/>
          </a:xfrm>
          <a:prstGeom prst="rect">
            <a:avLst/>
          </a:prstGeom>
          <a:noFill/>
        </p:spPr>
      </p:pic>
      <p:pic>
        <p:nvPicPr>
          <p:cNvPr id="3074" name="Picture 2" descr="C:\Users\Val\Desktop\ΔΙΑΛΕΞΗ BPD ΠΑΝΤΕΙΟ\facebook-logo-39A76724E4-seeklogo.com.png"/>
          <p:cNvPicPr>
            <a:picLocks noChangeAspect="1" noChangeArrowheads="1"/>
          </p:cNvPicPr>
          <p:nvPr/>
        </p:nvPicPr>
        <p:blipFill>
          <a:blip r:embed="rId4"/>
          <a:srcRect/>
          <a:stretch>
            <a:fillRect/>
          </a:stretch>
        </p:blipFill>
        <p:spPr bwMode="auto">
          <a:xfrm>
            <a:off x="10797135" y="233593"/>
            <a:ext cx="1061036" cy="1068157"/>
          </a:xfrm>
          <a:prstGeom prst="rect">
            <a:avLst/>
          </a:prstGeom>
          <a:noFill/>
        </p:spPr>
      </p:pic>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46742" y="0"/>
            <a:ext cx="7342622" cy="1215566"/>
          </a:xfrm>
        </p:spPr>
        <p:txBody>
          <a:bodyPr>
            <a:normAutofit/>
          </a:bodyPr>
          <a:lstStyle/>
          <a:p>
            <a:r>
              <a:rPr lang="el-GR" dirty="0" smtClean="0"/>
              <a:t>Ενδυνάμωση</a:t>
            </a:r>
            <a:endParaRPr lang="en-IN" b="0"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22</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5899629" y="0"/>
            <a:ext cx="6292372" cy="4049486"/>
          </a:xfrm>
        </p:spPr>
      </p:pic>
      <p:pic>
        <p:nvPicPr>
          <p:cNvPr id="8194" name="Picture 2" descr="C:\Users\Val\Desktop\IKY-Stylianidis\skype bpd-imoci support group\skype self-help bpd.jpg"/>
          <p:cNvPicPr>
            <a:picLocks noChangeAspect="1" noChangeArrowheads="1"/>
          </p:cNvPicPr>
          <p:nvPr/>
        </p:nvPicPr>
        <p:blipFill>
          <a:blip r:embed="rId3"/>
          <a:srcRect/>
          <a:stretch>
            <a:fillRect/>
          </a:stretch>
        </p:blipFill>
        <p:spPr bwMode="auto">
          <a:xfrm>
            <a:off x="355600" y="1306287"/>
            <a:ext cx="5551714" cy="5551714"/>
          </a:xfrm>
          <a:prstGeom prst="rect">
            <a:avLst/>
          </a:prstGeom>
          <a:noFill/>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0" y="0"/>
            <a:ext cx="7342622" cy="1215566"/>
          </a:xfrm>
        </p:spPr>
        <p:txBody>
          <a:bodyPr>
            <a:normAutofit/>
          </a:bodyPr>
          <a:lstStyle/>
          <a:p>
            <a:r>
              <a:rPr lang="el-GR" dirty="0" smtClean="0"/>
              <a:t>Ευαισθητοποίηση</a:t>
            </a:r>
            <a:endParaRPr lang="en-IN" b="0"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23</a:t>
            </a:fld>
            <a:endParaRPr lang="en-IN" dirty="0"/>
          </a:p>
        </p:txBody>
      </p:sp>
      <p:pic>
        <p:nvPicPr>
          <p:cNvPr id="10242" name="Picture 2" descr="C:\Users\Val\Desktop\ΔΙΑΛΕΞΗ BPD ΠΑΝΤΕΙΟ\Screenshot_2018-12-12 Borderline personality disorder Τα παιδιά που έρχονται απ' το χάος.png"/>
          <p:cNvPicPr>
            <a:picLocks noChangeAspect="1" noChangeArrowheads="1"/>
          </p:cNvPicPr>
          <p:nvPr/>
        </p:nvPicPr>
        <p:blipFill>
          <a:blip r:embed="rId2"/>
          <a:srcRect/>
          <a:stretch>
            <a:fillRect/>
          </a:stretch>
        </p:blipFill>
        <p:spPr bwMode="auto">
          <a:xfrm>
            <a:off x="3424306" y="1304244"/>
            <a:ext cx="8767694" cy="5553756"/>
          </a:xfrm>
          <a:prstGeom prst="rect">
            <a:avLst/>
          </a:prstGeom>
          <a:noFill/>
        </p:spPr>
      </p:pic>
      <p:pic>
        <p:nvPicPr>
          <p:cNvPr id="10243" name="Picture 3" descr="C:\Users\Val\Desktop\ΔΙΑΛΕΞΗ BPD ΠΑΝΤΕΙΟ\lifo_logo_sm.gif.jpg"/>
          <p:cNvPicPr>
            <a:picLocks noChangeAspect="1" noChangeArrowheads="1"/>
          </p:cNvPicPr>
          <p:nvPr/>
        </p:nvPicPr>
        <p:blipFill>
          <a:blip r:embed="rId3"/>
          <a:srcRect/>
          <a:stretch>
            <a:fillRect/>
          </a:stretch>
        </p:blipFill>
        <p:spPr bwMode="auto">
          <a:xfrm>
            <a:off x="10096500" y="0"/>
            <a:ext cx="2095500" cy="1247775"/>
          </a:xfrm>
          <a:prstGeom prst="rect">
            <a:avLst/>
          </a:prstGeom>
          <a:noFill/>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1"/>
          </p:nvPr>
        </p:nvSpPr>
        <p:spPr/>
        <p:txBody>
          <a:bodyPr/>
          <a:lstStyle>
            <a:lvl1pPr algn="r">
              <a:defRPr sz="1200">
                <a:solidFill>
                  <a:schemeClr val="tx1">
                    <a:lumMod val="50000"/>
                    <a:lumOff val="50000"/>
                  </a:schemeClr>
                </a:solidFill>
              </a:defRPr>
            </a:lvl1pPr>
          </a:lstStyle>
          <a:p>
            <a:fld id="{8699F50C-BE38-4BD0-BA84-9B090E1F2B9B}" type="slidenum">
              <a:rPr lang="en-IN" smtClean="0"/>
              <a:pPr/>
              <a:t>24</a:t>
            </a:fld>
            <a:endParaRPr lang="en-IN" dirty="0"/>
          </a:p>
        </p:txBody>
      </p:sp>
      <p:sp>
        <p:nvSpPr>
          <p:cNvPr id="14"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04800" y="209550"/>
            <a:ext cx="6807200" cy="545193"/>
          </a:xfrm>
        </p:spPr>
        <p:txBody>
          <a:bodyPr>
            <a:normAutofit fontScale="90000"/>
          </a:bodyPr>
          <a:lstStyle/>
          <a:p>
            <a:r>
              <a:rPr lang="el-GR" dirty="0" smtClean="0"/>
              <a:t>Ενημερωτικό Υλικό</a:t>
            </a:r>
            <a:endParaRPr lang="en-IN" b="0" dirty="0"/>
          </a:p>
        </p:txBody>
      </p:sp>
      <p:pic>
        <p:nvPicPr>
          <p:cNvPr id="4099" name="Picture 3" descr="C:\Users\Val\Desktop\ΔΙΑΛΕΞΗ BPD ΠΑΝΤΕΙΟ\bpd_imoci_WMHD2018GR.jpg"/>
          <p:cNvPicPr>
            <a:picLocks noChangeAspect="1" noChangeArrowheads="1"/>
          </p:cNvPicPr>
          <p:nvPr/>
        </p:nvPicPr>
        <p:blipFill>
          <a:blip r:embed="rId2"/>
          <a:srcRect/>
          <a:stretch>
            <a:fillRect/>
          </a:stretch>
        </p:blipFill>
        <p:spPr bwMode="auto">
          <a:xfrm>
            <a:off x="319314" y="1175657"/>
            <a:ext cx="2854850" cy="4281262"/>
          </a:xfrm>
          <a:prstGeom prst="rect">
            <a:avLst/>
          </a:prstGeom>
          <a:noFill/>
        </p:spPr>
      </p:pic>
      <p:pic>
        <p:nvPicPr>
          <p:cNvPr id="4100" name="Picture 4" descr="C:\Users\Val\Desktop\ΔΙΑΛΕΞΗ BPD ΠΑΝΤΕΙΟ\bpd_imoci_WMHD2018EN.jpg"/>
          <p:cNvPicPr>
            <a:picLocks noChangeAspect="1" noChangeArrowheads="1"/>
          </p:cNvPicPr>
          <p:nvPr/>
        </p:nvPicPr>
        <p:blipFill>
          <a:blip r:embed="rId3"/>
          <a:srcRect/>
          <a:stretch>
            <a:fillRect/>
          </a:stretch>
        </p:blipFill>
        <p:spPr bwMode="auto">
          <a:xfrm>
            <a:off x="3306083" y="2137108"/>
            <a:ext cx="2833460" cy="4249184"/>
          </a:xfrm>
          <a:prstGeom prst="rect">
            <a:avLst/>
          </a:prstGeom>
          <a:noFill/>
        </p:spPr>
      </p:pic>
      <p:pic>
        <p:nvPicPr>
          <p:cNvPr id="4101" name="Picture 5" descr="C:\Users\Val\Desktop\ΔΙΑΛΕΞΗ BPD ΠΑΝΤΕΙΟ\Χωρίς τίτλο.png"/>
          <p:cNvPicPr>
            <a:picLocks noChangeAspect="1" noChangeArrowheads="1"/>
          </p:cNvPicPr>
          <p:nvPr/>
        </p:nvPicPr>
        <p:blipFill>
          <a:blip r:embed="rId4"/>
          <a:srcRect/>
          <a:stretch>
            <a:fillRect/>
          </a:stretch>
        </p:blipFill>
        <p:spPr bwMode="auto">
          <a:xfrm>
            <a:off x="6492421" y="1061131"/>
            <a:ext cx="2601913" cy="5535613"/>
          </a:xfrm>
          <a:prstGeom prst="rect">
            <a:avLst/>
          </a:prstGeom>
          <a:ln>
            <a:noFill/>
          </a:ln>
          <a:effectLst>
            <a:outerShdw blurRad="292100" dist="139700" dir="2700000" algn="tl" rotWithShape="0">
              <a:srgbClr val="333333">
                <a:alpha val="65000"/>
              </a:srgbClr>
            </a:outerShdw>
          </a:effectLst>
        </p:spPr>
      </p:pic>
      <p:pic>
        <p:nvPicPr>
          <p:cNvPr id="4102" name="Picture 6" descr="C:\Users\Val\Desktop\ΔΙΑΛΕΞΗ BPD ΠΑΝΤΕΙΟ\Χωρίς τίτλο αγγλικά.png"/>
          <p:cNvPicPr>
            <a:picLocks noChangeAspect="1" noChangeArrowheads="1"/>
          </p:cNvPicPr>
          <p:nvPr/>
        </p:nvPicPr>
        <p:blipFill>
          <a:blip r:embed="rId5"/>
          <a:srcRect/>
          <a:stretch>
            <a:fillRect/>
          </a:stretch>
        </p:blipFill>
        <p:spPr bwMode="auto">
          <a:xfrm>
            <a:off x="9445702" y="261256"/>
            <a:ext cx="2746298" cy="5566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1"/>
          </p:nvPr>
        </p:nvSpPr>
        <p:spPr/>
        <p:txBody>
          <a:bodyPr/>
          <a:lstStyle>
            <a:lvl1pPr algn="r">
              <a:defRPr sz="1200">
                <a:solidFill>
                  <a:schemeClr val="tx1">
                    <a:lumMod val="50000"/>
                    <a:lumOff val="50000"/>
                  </a:schemeClr>
                </a:solidFill>
              </a:defRPr>
            </a:lvl1pPr>
          </a:lstStyle>
          <a:p>
            <a:fld id="{8699F50C-BE38-4BD0-BA84-9B090E1F2B9B}" type="slidenum">
              <a:rPr lang="en-IN" smtClean="0"/>
              <a:pPr/>
              <a:t>25</a:t>
            </a:fld>
            <a:endParaRPr lang="en-IN" dirty="0"/>
          </a:p>
        </p:txBody>
      </p:sp>
      <p:sp>
        <p:nvSpPr>
          <p:cNvPr id="14"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04800" y="209550"/>
            <a:ext cx="6807200" cy="545193"/>
          </a:xfrm>
        </p:spPr>
        <p:txBody>
          <a:bodyPr>
            <a:normAutofit fontScale="90000"/>
          </a:bodyPr>
          <a:lstStyle/>
          <a:p>
            <a:r>
              <a:rPr lang="el-GR" dirty="0" smtClean="0"/>
              <a:t>Οδηγοί</a:t>
            </a:r>
            <a:endParaRPr lang="en-IN" b="0" dirty="0"/>
          </a:p>
        </p:txBody>
      </p:sp>
      <p:pic>
        <p:nvPicPr>
          <p:cNvPr id="9218" name="Picture 2" descr="C:\Users\Val\Desktop\ΔΙΑΛΕΞΗ BPD ΠΑΝΤΕΙΟ\εθνογραφια.png"/>
          <p:cNvPicPr>
            <a:picLocks noChangeAspect="1" noChangeArrowheads="1"/>
          </p:cNvPicPr>
          <p:nvPr/>
        </p:nvPicPr>
        <p:blipFill>
          <a:blip r:embed="rId2"/>
          <a:srcRect/>
          <a:stretch>
            <a:fillRect/>
          </a:stretch>
        </p:blipFill>
        <p:spPr bwMode="auto">
          <a:xfrm>
            <a:off x="821191" y="892269"/>
            <a:ext cx="4070123" cy="5789746"/>
          </a:xfrm>
          <a:prstGeom prst="rect">
            <a:avLst/>
          </a:prstGeom>
          <a:ln>
            <a:noFill/>
          </a:ln>
          <a:effectLst>
            <a:outerShdw blurRad="292100" dist="139700" dir="2700000" algn="tl" rotWithShape="0">
              <a:srgbClr val="333333">
                <a:alpha val="65000"/>
              </a:srgbClr>
            </a:outerShdw>
          </a:effectLst>
        </p:spPr>
      </p:pic>
      <p:pic>
        <p:nvPicPr>
          <p:cNvPr id="9219" name="Picture 3" descr="C:\Users\Val\Desktop\ΔΙΑΛΕΞΗ BPD ΠΑΝΤΕΙΟ\αυτοβοηθεια.png"/>
          <p:cNvPicPr>
            <a:picLocks noChangeAspect="1" noChangeArrowheads="1"/>
          </p:cNvPicPr>
          <p:nvPr/>
        </p:nvPicPr>
        <p:blipFill>
          <a:blip r:embed="rId3"/>
          <a:srcRect/>
          <a:stretch>
            <a:fillRect/>
          </a:stretch>
        </p:blipFill>
        <p:spPr bwMode="auto">
          <a:xfrm>
            <a:off x="5689600" y="892451"/>
            <a:ext cx="4078514" cy="5780760"/>
          </a:xfrm>
          <a:prstGeom prst="rect">
            <a:avLst/>
          </a:prstGeom>
          <a:ln>
            <a:noFill/>
          </a:ln>
          <a:effectLst>
            <a:outerShdw blurRad="292100" dist="139700" dir="2700000" algn="tl" rotWithShape="0">
              <a:srgbClr val="333333">
                <a:alpha val="65000"/>
              </a:srgbClr>
            </a:outerShdw>
          </a:effectLst>
        </p:spPr>
      </p:pic>
      <p:sp>
        <p:nvSpPr>
          <p:cNvPr id="8" name="Hexagon 18" descr="Solid dark colored hexagon in the middle of image accent">
            <a:extLst>
              <a:ext uri="{FF2B5EF4-FFF2-40B4-BE49-F238E27FC236}">
                <a16:creationId xmlns="" xmlns:a16="http://schemas.microsoft.com/office/drawing/2014/main" id="{7CE8B54A-D8B2-498F-ACFB-31AC2DEB83FA}"/>
              </a:ext>
            </a:extLst>
          </p:cNvPr>
          <p:cNvSpPr/>
          <p:nvPr/>
        </p:nvSpPr>
        <p:spPr>
          <a:xfrm rot="16200000">
            <a:off x="10991852" y="53523"/>
            <a:ext cx="992413" cy="885368"/>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1"/>
          </p:nvPr>
        </p:nvSpPr>
        <p:spPr/>
        <p:txBody>
          <a:bodyPr/>
          <a:lstStyle>
            <a:lvl1pPr algn="r">
              <a:defRPr sz="1200">
                <a:solidFill>
                  <a:schemeClr val="tx1">
                    <a:lumMod val="50000"/>
                    <a:lumOff val="50000"/>
                  </a:schemeClr>
                </a:solidFill>
              </a:defRPr>
            </a:lvl1pPr>
          </a:lstStyle>
          <a:p>
            <a:fld id="{8699F50C-BE38-4BD0-BA84-9B090E1F2B9B}" type="slidenum">
              <a:rPr lang="en-IN" smtClean="0"/>
              <a:pPr/>
              <a:t>26</a:t>
            </a:fld>
            <a:endParaRPr lang="en-IN" dirty="0"/>
          </a:p>
        </p:txBody>
      </p:sp>
      <p:sp>
        <p:nvSpPr>
          <p:cNvPr id="14"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04800" y="209550"/>
            <a:ext cx="6807200" cy="545193"/>
          </a:xfrm>
        </p:spPr>
        <p:txBody>
          <a:bodyPr>
            <a:normAutofit fontScale="90000"/>
          </a:bodyPr>
          <a:lstStyle/>
          <a:p>
            <a:r>
              <a:rPr lang="el-GR" dirty="0" smtClean="0"/>
              <a:t>Δικτύωση</a:t>
            </a:r>
            <a:endParaRPr lang="en-IN" b="0" dirty="0"/>
          </a:p>
        </p:txBody>
      </p:sp>
      <p:pic>
        <p:nvPicPr>
          <p:cNvPr id="5122" name="Picture 2" descr="C:\Users\Val\Desktop\ΔΙΑΛΕΞΗ BPD ΠΑΝΤΕΙΟ\bpd_imoci_SEMICOLON.png"/>
          <p:cNvPicPr>
            <a:picLocks noChangeAspect="1" noChangeArrowheads="1"/>
          </p:cNvPicPr>
          <p:nvPr/>
        </p:nvPicPr>
        <p:blipFill>
          <a:blip r:embed="rId2"/>
          <a:srcRect/>
          <a:stretch>
            <a:fillRect/>
          </a:stretch>
        </p:blipFill>
        <p:spPr bwMode="auto">
          <a:xfrm>
            <a:off x="374196" y="1103086"/>
            <a:ext cx="6179680" cy="2958646"/>
          </a:xfrm>
          <a:prstGeom prst="rect">
            <a:avLst/>
          </a:prstGeom>
          <a:noFill/>
        </p:spPr>
      </p:pic>
      <p:pic>
        <p:nvPicPr>
          <p:cNvPr id="5123" name="Picture 3" descr="C:\Users\Val\Desktop\ΔΙΑΛΕΞΗ BPD ΠΑΝΤΕΙΟ\bpd_imoci_EPA2018-768x511.jpg"/>
          <p:cNvPicPr>
            <a:picLocks noChangeAspect="1" noChangeArrowheads="1"/>
          </p:cNvPicPr>
          <p:nvPr/>
        </p:nvPicPr>
        <p:blipFill>
          <a:blip r:embed="rId3"/>
          <a:srcRect/>
          <a:stretch>
            <a:fillRect/>
          </a:stretch>
        </p:blipFill>
        <p:spPr bwMode="auto">
          <a:xfrm>
            <a:off x="1190172" y="4231216"/>
            <a:ext cx="3947886" cy="2626784"/>
          </a:xfrm>
          <a:prstGeom prst="rect">
            <a:avLst/>
          </a:prstGeom>
          <a:noFill/>
        </p:spPr>
      </p:pic>
      <p:pic>
        <p:nvPicPr>
          <p:cNvPr id="5124" name="Picture 4" descr="C:\Users\Val\Desktop\ΔΙΑΛΕΞΗ BPD ΠΑΝΤΕΙΟ\09_gamian_72dpi1.jpg"/>
          <p:cNvPicPr>
            <a:picLocks noChangeAspect="1" noChangeArrowheads="1"/>
          </p:cNvPicPr>
          <p:nvPr/>
        </p:nvPicPr>
        <p:blipFill>
          <a:blip r:embed="rId4"/>
          <a:srcRect/>
          <a:stretch>
            <a:fillRect/>
          </a:stretch>
        </p:blipFill>
        <p:spPr bwMode="auto">
          <a:xfrm>
            <a:off x="4227286" y="4442277"/>
            <a:ext cx="1999344" cy="2183494"/>
          </a:xfrm>
          <a:prstGeom prst="rect">
            <a:avLst/>
          </a:prstGeom>
          <a:noFill/>
        </p:spPr>
      </p:pic>
      <p:pic>
        <p:nvPicPr>
          <p:cNvPr id="9" name="Picture 3" descr="C:\Users\Val\Desktop\IKY-Stylianidis\logos\unnamed.jpg"/>
          <p:cNvPicPr>
            <a:picLocks noChangeAspect="1" noChangeArrowheads="1"/>
          </p:cNvPicPr>
          <p:nvPr/>
        </p:nvPicPr>
        <p:blipFill>
          <a:blip r:embed="rId5" cstate="print"/>
          <a:srcRect/>
          <a:stretch>
            <a:fillRect/>
          </a:stretch>
        </p:blipFill>
        <p:spPr bwMode="auto">
          <a:xfrm>
            <a:off x="7547429" y="1146627"/>
            <a:ext cx="4644571" cy="1474467"/>
          </a:xfrm>
          <a:prstGeom prst="rect">
            <a:avLst/>
          </a:prstGeom>
          <a:noFill/>
        </p:spPr>
      </p:pic>
      <p:pic>
        <p:nvPicPr>
          <p:cNvPr id="10" name="Picture 2" descr="C:\Users\Val\Desktop\IKY-Stylianidis\logos\AIGINITEIO.jpg"/>
          <p:cNvPicPr>
            <a:picLocks noChangeAspect="1" noChangeArrowheads="1"/>
          </p:cNvPicPr>
          <p:nvPr/>
        </p:nvPicPr>
        <p:blipFill>
          <a:blip r:embed="rId6" cstate="print"/>
          <a:srcRect/>
          <a:stretch>
            <a:fillRect/>
          </a:stretch>
        </p:blipFill>
        <p:spPr bwMode="auto">
          <a:xfrm>
            <a:off x="6676574" y="1"/>
            <a:ext cx="5515426" cy="827314"/>
          </a:xfrm>
          <a:prstGeom prst="rect">
            <a:avLst/>
          </a:prstGeom>
          <a:noFill/>
        </p:spPr>
      </p:pic>
      <p:pic>
        <p:nvPicPr>
          <p:cNvPr id="11" name="Picture 5" descr="C:\Users\Val\Desktop\IKY-Stylianidis\logos\pronoise-epapsy-logo.jpg"/>
          <p:cNvPicPr>
            <a:picLocks noChangeAspect="1" noChangeArrowheads="1"/>
          </p:cNvPicPr>
          <p:nvPr/>
        </p:nvPicPr>
        <p:blipFill>
          <a:blip r:embed="rId7" cstate="print"/>
          <a:srcRect/>
          <a:stretch>
            <a:fillRect/>
          </a:stretch>
        </p:blipFill>
        <p:spPr bwMode="auto">
          <a:xfrm>
            <a:off x="8087544" y="2783047"/>
            <a:ext cx="4104456" cy="2016452"/>
          </a:xfrm>
          <a:prstGeom prst="rect">
            <a:avLst/>
          </a:prstGeom>
          <a:noFill/>
        </p:spPr>
      </p:pic>
      <p:pic>
        <p:nvPicPr>
          <p:cNvPr id="12" name="Picture 4" descr="C:\Users\Val\Desktop\IKY-Stylianidis\logos\logo_ψνα.png"/>
          <p:cNvPicPr>
            <a:picLocks noChangeAspect="1" noChangeArrowheads="1"/>
          </p:cNvPicPr>
          <p:nvPr/>
        </p:nvPicPr>
        <p:blipFill>
          <a:blip r:embed="rId8" cstate="print"/>
          <a:srcRect/>
          <a:stretch>
            <a:fillRect/>
          </a:stretch>
        </p:blipFill>
        <p:spPr bwMode="auto">
          <a:xfrm>
            <a:off x="9257195" y="4956945"/>
            <a:ext cx="1629154" cy="1574484"/>
          </a:xfrm>
          <a:prstGeom prst="rect">
            <a:avLst/>
          </a:prstGeom>
          <a:noFill/>
        </p:spPr>
      </p:pic>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1"/>
          </p:nvPr>
        </p:nvSpPr>
        <p:spPr/>
        <p:txBody>
          <a:bodyPr/>
          <a:lstStyle>
            <a:lvl1pPr algn="r">
              <a:defRPr sz="1200">
                <a:solidFill>
                  <a:schemeClr val="tx1">
                    <a:lumMod val="50000"/>
                    <a:lumOff val="50000"/>
                  </a:schemeClr>
                </a:solidFill>
              </a:defRPr>
            </a:lvl1pPr>
          </a:lstStyle>
          <a:p>
            <a:fld id="{8699F50C-BE38-4BD0-BA84-9B090E1F2B9B}" type="slidenum">
              <a:rPr lang="en-IN" smtClean="0"/>
              <a:pPr/>
              <a:t>27</a:t>
            </a:fld>
            <a:endParaRPr lang="en-IN" dirty="0"/>
          </a:p>
        </p:txBody>
      </p:sp>
      <p:sp>
        <p:nvSpPr>
          <p:cNvPr id="14"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04800" y="0"/>
            <a:ext cx="6807200" cy="545193"/>
          </a:xfrm>
        </p:spPr>
        <p:txBody>
          <a:bodyPr>
            <a:normAutofit fontScale="90000"/>
          </a:bodyPr>
          <a:lstStyle/>
          <a:p>
            <a:r>
              <a:rPr lang="el-GR" dirty="0" smtClean="0"/>
              <a:t>Επιστημονική παρουσία</a:t>
            </a:r>
            <a:endParaRPr lang="en-IN" b="0" dirty="0"/>
          </a:p>
        </p:txBody>
      </p:sp>
      <p:pic>
        <p:nvPicPr>
          <p:cNvPr id="6146" name="Picture 2" descr="C:\Users\Val\Desktop\ΔΙΑΛΕΞΗ BPD ΠΑΝΤΕΙΟ\ePoster-1.jpg"/>
          <p:cNvPicPr>
            <a:picLocks noChangeAspect="1" noChangeArrowheads="1"/>
          </p:cNvPicPr>
          <p:nvPr/>
        </p:nvPicPr>
        <p:blipFill>
          <a:blip r:embed="rId2"/>
          <a:srcRect/>
          <a:stretch>
            <a:fillRect/>
          </a:stretch>
        </p:blipFill>
        <p:spPr bwMode="auto">
          <a:xfrm>
            <a:off x="799703" y="646612"/>
            <a:ext cx="4367383" cy="6211388"/>
          </a:xfrm>
          <a:prstGeom prst="rect">
            <a:avLst/>
          </a:prstGeom>
          <a:noFill/>
        </p:spPr>
      </p:pic>
      <p:sp>
        <p:nvSpPr>
          <p:cNvPr id="7" name="Hexagon 18" descr="Solid dark colored hexagon in the middle of image accent">
            <a:extLst>
              <a:ext uri="{FF2B5EF4-FFF2-40B4-BE49-F238E27FC236}">
                <a16:creationId xmlns="" xmlns:a16="http://schemas.microsoft.com/office/drawing/2014/main" id="{7CE8B54A-D8B2-498F-ACFB-31AC2DEB83FA}"/>
              </a:ext>
            </a:extLst>
          </p:cNvPr>
          <p:cNvSpPr/>
          <p:nvPr/>
        </p:nvSpPr>
        <p:spPr>
          <a:xfrm rot="16200000">
            <a:off x="10991852" y="53523"/>
            <a:ext cx="992413" cy="885368"/>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148" name="Picture 4" descr="C:\Users\Val\Desktop\ΔΙΑΛΕΞΗ BPD ΠΑΝΤΕΙΟ\poster_bpd_imoci_congress_barcelona_papathanasiou - Αντιγραφή.jpg"/>
          <p:cNvPicPr>
            <a:picLocks noChangeAspect="1" noChangeArrowheads="1"/>
          </p:cNvPicPr>
          <p:nvPr/>
        </p:nvPicPr>
        <p:blipFill>
          <a:blip r:embed="rId3"/>
          <a:srcRect/>
          <a:stretch>
            <a:fillRect/>
          </a:stretch>
        </p:blipFill>
        <p:spPr bwMode="auto">
          <a:xfrm>
            <a:off x="6445703" y="625889"/>
            <a:ext cx="4381953" cy="6232111"/>
          </a:xfrm>
          <a:prstGeom prst="rect">
            <a:avLst/>
          </a:prstGeom>
          <a:noFill/>
        </p:spPr>
      </p:pic>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2D599535-C841-457B-BE92-EECA801ED768}"/>
              </a:ext>
            </a:extLst>
          </p:cNvPr>
          <p:cNvPicPr>
            <a:picLocks noGrp="1" noChangeAspect="1"/>
          </p:cNvPicPr>
          <p:nvPr>
            <p:ph type="pic" sz="quarter" idx="13"/>
          </p:nvPr>
        </p:nvPicPr>
        <p:blipFill>
          <a:blip r:embed="rId2"/>
          <a:stretch>
            <a:fillRect/>
          </a:stretch>
        </p:blipFill>
        <p:spPr>
          <a:xfrm>
            <a:off x="1683398" y="856343"/>
            <a:ext cx="4702888" cy="5167085"/>
          </a:xfrm>
        </p:spPr>
      </p:pic>
      <p:sp>
        <p:nvSpPr>
          <p:cNvPr id="10" name="Hexagon 9" descr="Solid dark colored hexagon in the middle of image accent">
            <a:extLst>
              <a:ext uri="{FF2B5EF4-FFF2-40B4-BE49-F238E27FC236}">
                <a16:creationId xmlns="" xmlns:a16="http://schemas.microsoft.com/office/drawing/2014/main" id="{84367257-921F-4C31-9DD7-8B0616248FDF}"/>
              </a:ext>
            </a:extLst>
          </p:cNvPr>
          <p:cNvSpPr/>
          <p:nvPr/>
        </p:nvSpPr>
        <p:spPr>
          <a:xfrm rot="16200000">
            <a:off x="2685142" y="2148113"/>
            <a:ext cx="2815775" cy="25545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 name="Group 5" descr="Company initials and name grouped block">
            <a:extLst>
              <a:ext uri="{FF2B5EF4-FFF2-40B4-BE49-F238E27FC236}">
                <a16:creationId xmlns="" xmlns:a16="http://schemas.microsoft.com/office/drawing/2014/main" id="{91C1EA1C-1F3E-4109-905A-96F1DC0515BC}"/>
              </a:ext>
            </a:extLst>
          </p:cNvPr>
          <p:cNvGrpSpPr/>
          <p:nvPr/>
        </p:nvGrpSpPr>
        <p:grpSpPr>
          <a:xfrm>
            <a:off x="3104141" y="2873828"/>
            <a:ext cx="1936748" cy="1384333"/>
            <a:chOff x="3307868" y="2989085"/>
            <a:chExt cx="1627149" cy="919858"/>
          </a:xfrm>
        </p:grpSpPr>
        <p:sp>
          <p:nvSpPr>
            <p:cNvPr id="7" name="TextBox 6">
              <a:extLst>
                <a:ext uri="{FF2B5EF4-FFF2-40B4-BE49-F238E27FC236}">
                  <a16:creationId xmlns="" xmlns:a16="http://schemas.microsoft.com/office/drawing/2014/main" id="{4835BE9C-E4C1-41B7-ACD8-7ABEC8DF5F24}"/>
                </a:ext>
              </a:extLst>
            </p:cNvPr>
            <p:cNvSpPr txBox="1"/>
            <p:nvPr/>
          </p:nvSpPr>
          <p:spPr>
            <a:xfrm>
              <a:off x="3307868" y="2989085"/>
              <a:ext cx="1627149" cy="674885"/>
            </a:xfrm>
            <a:prstGeom prst="rect">
              <a:avLst/>
            </a:prstGeom>
            <a:noFill/>
          </p:spPr>
          <p:txBody>
            <a:bodyPr wrap="none" rtlCol="0">
              <a:spAutoFit/>
            </a:bodyPr>
            <a:lstStyle/>
            <a:p>
              <a:pPr algn="ctr"/>
              <a:r>
                <a:rPr lang="fr-FR" sz="6000" b="1" dirty="0" smtClean="0">
                  <a:latin typeface="Arial Black" panose="020B0A04020102020204" pitchFamily="34" charset="0"/>
                </a:rPr>
                <a:t>BPD</a:t>
              </a:r>
              <a:endParaRPr lang="en-IN" sz="6000" b="1" dirty="0">
                <a:latin typeface="Arial Black" panose="020B0A04020102020204" pitchFamily="34" charset="0"/>
              </a:endParaRPr>
            </a:p>
          </p:txBody>
        </p:sp>
        <p:sp>
          <p:nvSpPr>
            <p:cNvPr id="9" name="TextBox 8">
              <a:extLst>
                <a:ext uri="{FF2B5EF4-FFF2-40B4-BE49-F238E27FC236}">
                  <a16:creationId xmlns="" xmlns:a16="http://schemas.microsoft.com/office/drawing/2014/main" id="{64052DBB-CC72-4F59-92CE-00AB25EFF3F6}"/>
                </a:ext>
              </a:extLst>
            </p:cNvPr>
            <p:cNvSpPr txBox="1"/>
            <p:nvPr/>
          </p:nvSpPr>
          <p:spPr>
            <a:xfrm>
              <a:off x="3648201" y="3520373"/>
              <a:ext cx="1008990" cy="388570"/>
            </a:xfrm>
            <a:prstGeom prst="rect">
              <a:avLst/>
            </a:prstGeom>
            <a:noFill/>
          </p:spPr>
          <p:txBody>
            <a:bodyPr wrap="none" rtlCol="0">
              <a:spAutoFit/>
            </a:bodyPr>
            <a:lstStyle/>
            <a:p>
              <a:pPr algn="ctr"/>
              <a:r>
                <a:rPr lang="en-IN" sz="3200" b="1" dirty="0" smtClean="0">
                  <a:cs typeface="Calibri Light" panose="020F0302020204030204" pitchFamily="34" charset="0"/>
                </a:rPr>
                <a:t>IMoCI</a:t>
              </a:r>
              <a:endParaRPr lang="en-IN" sz="3200" b="1" dirty="0">
                <a:cs typeface="Calibri Light" panose="020F0302020204030204" pitchFamily="34" charset="0"/>
              </a:endParaRPr>
            </a:p>
          </p:txBody>
        </p:sp>
      </p:grpSp>
      <p:sp>
        <p:nvSpPr>
          <p:cNvPr id="4" name="Title 3">
            <a:extLst>
              <a:ext uri="{FF2B5EF4-FFF2-40B4-BE49-F238E27FC236}">
                <a16:creationId xmlns="" xmlns:a16="http://schemas.microsoft.com/office/drawing/2014/main" id="{291CA16A-993E-43BA-BDDC-9E427CF951B2}"/>
              </a:ext>
            </a:extLst>
          </p:cNvPr>
          <p:cNvSpPr>
            <a:spLocks noGrp="1"/>
          </p:cNvSpPr>
          <p:nvPr>
            <p:ph type="title"/>
          </p:nvPr>
        </p:nvSpPr>
        <p:spPr>
          <a:xfrm>
            <a:off x="6820871" y="2016449"/>
            <a:ext cx="4911633" cy="1789855"/>
          </a:xfrm>
        </p:spPr>
        <p:txBody>
          <a:bodyPr/>
          <a:lstStyle/>
          <a:p>
            <a:r>
              <a:rPr lang="el-GR" dirty="0" smtClean="0"/>
              <a:t>ΕΡΕΥΝΑ</a:t>
            </a:r>
            <a:endParaRPr lang="en-IN" b="0" dirty="0">
              <a:latin typeface="Calibri Light" panose="020F0302020204030204" pitchFamily="34" charset="0"/>
            </a:endParaRPr>
          </a:p>
        </p:txBody>
      </p:sp>
      <p:sp>
        <p:nvSpPr>
          <p:cNvPr id="5" name="Text Placeholder 4">
            <a:extLst>
              <a:ext uri="{FF2B5EF4-FFF2-40B4-BE49-F238E27FC236}">
                <a16:creationId xmlns="" xmlns:a16="http://schemas.microsoft.com/office/drawing/2014/main" id="{F063A021-7C19-4C85-B48B-EFEA732C1906}"/>
              </a:ext>
            </a:extLst>
          </p:cNvPr>
          <p:cNvSpPr>
            <a:spLocks noGrp="1"/>
          </p:cNvSpPr>
          <p:nvPr>
            <p:ph type="body" idx="1"/>
          </p:nvPr>
        </p:nvSpPr>
        <p:spPr>
          <a:xfrm>
            <a:off x="6849899" y="3922674"/>
            <a:ext cx="4911633" cy="910580"/>
          </a:xfrm>
        </p:spPr>
        <p:txBody>
          <a:bodyPr/>
          <a:lstStyle/>
          <a:p>
            <a:r>
              <a:rPr lang="en-US" dirty="0" smtClean="0"/>
              <a:t>FOCUS GROUPS </a:t>
            </a:r>
            <a:r>
              <a:rPr lang="el-GR" dirty="0" smtClean="0"/>
              <a:t>ΜΕ ΨΥΧΙΑΤΡΙΚΟΥΣ ΝΟΣΗΛΕΥΤΕΣ</a:t>
            </a:r>
            <a:endParaRPr lang="en-US" dirty="0"/>
          </a:p>
        </p:txBody>
      </p:sp>
    </p:spTree>
    <p:extLst>
      <p:ext uri="{BB962C8B-B14F-4D97-AF65-F5344CB8AC3E}">
        <p14:creationId xmlns="" xmlns:p14="http://schemas.microsoft.com/office/powerpoint/2010/main" val="4292661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362857" y="2452914"/>
            <a:ext cx="11422742" cy="4405085"/>
          </a:xfrm>
        </p:spPr>
        <p:txBody>
          <a:bodyPr>
            <a:normAutofit/>
          </a:bodyPr>
          <a:lstStyle/>
          <a:p>
            <a:pPr lvl="0">
              <a:buNone/>
            </a:pPr>
            <a:r>
              <a:rPr lang="el-GR" b="1" dirty="0" smtClean="0"/>
              <a:t>Σκοπός</a:t>
            </a:r>
            <a:r>
              <a:rPr lang="en-US" b="1" dirty="0" smtClean="0"/>
              <a:t>:</a:t>
            </a:r>
            <a:r>
              <a:rPr lang="el-GR" b="1" dirty="0" smtClean="0"/>
              <a:t> </a:t>
            </a:r>
            <a:r>
              <a:rPr lang="el-GR" dirty="0" smtClean="0"/>
              <a:t>Η καταγραφή των εμπειριών  ψυχιατρικών νοσηλευτών αναφορικά με την παροχή φροντίδας σε ασθενείς με ΜΔΠ.</a:t>
            </a:r>
            <a:endParaRPr lang="en-US" dirty="0" smtClean="0"/>
          </a:p>
          <a:p>
            <a:pPr lvl="0">
              <a:buNone/>
            </a:pPr>
            <a:r>
              <a:rPr lang="el-GR" b="1" dirty="0" smtClean="0"/>
              <a:t>Υλικό &amp; Μέθοδοι</a:t>
            </a:r>
            <a:r>
              <a:rPr lang="en-US" b="1" dirty="0" smtClean="0"/>
              <a:t>:</a:t>
            </a:r>
            <a:r>
              <a:rPr lang="el-GR" b="1" dirty="0" smtClean="0"/>
              <a:t> </a:t>
            </a:r>
            <a:r>
              <a:rPr lang="el-GR" dirty="0" smtClean="0"/>
              <a:t>Διεξαγωγή δύο ομάδων εστίασης με νοσηλευτές ψυχιατρικών κλινικών γενικών νοσοκομείων (ένα νοσοκομείο της Αθήνας και ένα της επαρχίας).  Στην πρώτη ομάδα εστίασης συμμετείχαν 8 νοσηλευτές και στη δεύτερη ομάδα εστίασης συμμετείχαν 4 νοσηλευτές. Για τη διεξαγωγή της ομάδας εστίασης χρησιμοποιήθηκε ένας ειδικά διαμορφωμένος από τους ερευνητές οδηγός συνέντευξης, ο οποίος αποτελούνταν από τους παρακάτω άξονες</a:t>
            </a:r>
            <a:r>
              <a:rPr lang="en-US" dirty="0" smtClean="0"/>
              <a:t>: </a:t>
            </a:r>
            <a:r>
              <a:rPr lang="el-GR" dirty="0" smtClean="0"/>
              <a:t>α) νοσηλευτική εμπειρία, β) διάγνωση-αίτια-θεραπεία ΜΔΠ, γ) αποδόσεις ευθύνης και κυρώσεις, δ) παροχή νοσηλευτικής φροντίδας σε ΑΜΔΠ, ε) θεραπευτική σχέση, στ) δομές, ζ) </a:t>
            </a:r>
            <a:r>
              <a:rPr lang="el-GR" dirty="0" err="1" smtClean="0"/>
              <a:t>εκπαίδευση.Τα</a:t>
            </a:r>
            <a:r>
              <a:rPr lang="el-GR" dirty="0" smtClean="0"/>
              <a:t> δεδομένα αναλύθηκαν βάσει της Θεματικής Ανάλυσης. </a:t>
            </a:r>
            <a:endParaRPr lang="en-US"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29</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33827" y="1625600"/>
            <a:ext cx="10406743" cy="545193"/>
          </a:xfrm>
        </p:spPr>
        <p:txBody>
          <a:bodyPr>
            <a:noAutofit/>
          </a:bodyPr>
          <a:lstStyle/>
          <a:p>
            <a:r>
              <a:rPr lang="en-US" sz="2800" dirty="0" smtClean="0"/>
              <a:t>‘Sisyphean </a:t>
            </a:r>
            <a:r>
              <a:rPr lang="en-US" sz="2800" dirty="0" smtClean="0"/>
              <a:t>Task</a:t>
            </a:r>
            <a:r>
              <a:rPr lang="en-US" sz="2800" dirty="0" smtClean="0"/>
              <a:t>’: </a:t>
            </a:r>
            <a:r>
              <a:rPr lang="en-US" sz="2800" dirty="0" smtClean="0"/>
              <a:t>Mental Health Nurses</a:t>
            </a:r>
            <a:r>
              <a:rPr lang="en-US" sz="2800" dirty="0" smtClean="0"/>
              <a:t>’ E</a:t>
            </a:r>
            <a:r>
              <a:rPr lang="en-US" sz="2800" dirty="0" smtClean="0"/>
              <a:t>xperiences </a:t>
            </a:r>
            <a:r>
              <a:rPr lang="en-US" sz="2800" dirty="0" smtClean="0"/>
              <a:t>of </a:t>
            </a:r>
            <a:r>
              <a:rPr lang="en-US" sz="2800" dirty="0" smtClean="0"/>
              <a:t>Caring Patients with Borderline Personality </a:t>
            </a:r>
            <a:r>
              <a:rPr lang="en-US" sz="2800" dirty="0" smtClean="0"/>
              <a:t>D</a:t>
            </a:r>
            <a:r>
              <a:rPr lang="en-US" sz="2800" dirty="0" smtClean="0"/>
              <a:t>isorder</a:t>
            </a:r>
            <a:endParaRPr lang="en-IN" sz="2800" b="0"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p:txBody>
          <a:bodyPr>
            <a:normAutofit fontScale="90000"/>
          </a:bodyPr>
          <a:lstStyle/>
          <a:p>
            <a:r>
              <a:rPr lang="el-GR" dirty="0" smtClean="0"/>
              <a:t>Ομάδα Β</a:t>
            </a:r>
            <a:r>
              <a:rPr lang="en-US" dirty="0" smtClean="0"/>
              <a:t>: </a:t>
            </a:r>
            <a:r>
              <a:rPr lang="el-GR" dirty="0" smtClean="0"/>
              <a:t>Άτομα που έχουν </a:t>
            </a:r>
            <a:r>
              <a:rPr lang="el-GR" dirty="0" smtClean="0"/>
              <a:t>δ</a:t>
            </a:r>
            <a:r>
              <a:rPr lang="el-GR" dirty="0" smtClean="0"/>
              <a:t>ραματική/ασταθή παρουσία</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p:txBody>
          <a:bodyPr/>
          <a:lstStyle/>
          <a:p>
            <a:r>
              <a:rPr lang="da-DK" dirty="0" smtClean="0"/>
              <a:t>DSM-V</a:t>
            </a:r>
            <a:r>
              <a:rPr lang="en-US" dirty="0" smtClean="0"/>
              <a:t>: CLUSTER B</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531378" y="3196915"/>
            <a:ext cx="7030565" cy="3145828"/>
          </a:xfrm>
        </p:spPr>
        <p:txBody>
          <a:bodyPr>
            <a:normAutofit lnSpcReduction="10000"/>
          </a:bodyPr>
          <a:lstStyle/>
          <a:p>
            <a:pPr lvl="0"/>
            <a:r>
              <a:rPr lang="el-GR" dirty="0" smtClean="0"/>
              <a:t>Ομάδα </a:t>
            </a:r>
            <a:r>
              <a:rPr lang="en-US" dirty="0" smtClean="0"/>
              <a:t>B</a:t>
            </a:r>
            <a:r>
              <a:rPr lang="en-US" dirty="0" smtClean="0"/>
              <a:t>: </a:t>
            </a:r>
            <a:r>
              <a:rPr lang="el-GR" dirty="0" smtClean="0"/>
              <a:t>Μεταιχμιακή, Δραματική, Ναρκισσιστική, Αντικοινωνική Διαταραχή Προσωπικότητας</a:t>
            </a:r>
            <a:endParaRPr lang="en-US" dirty="0"/>
          </a:p>
          <a:p>
            <a:pPr lvl="0"/>
            <a:r>
              <a:rPr lang="el-GR" dirty="0" smtClean="0"/>
              <a:t>Συμπτώματα</a:t>
            </a:r>
            <a:r>
              <a:rPr lang="en-US" dirty="0" smtClean="0"/>
              <a:t>: </a:t>
            </a:r>
            <a:r>
              <a:rPr lang="el-GR" dirty="0" smtClean="0"/>
              <a:t>έντονα ασταθή συμπεριφορά, υπερβολικές συναισθηματικές εκδηλώσεις,  διογκωμένη αυτοεκτίμηση, συμπεριφορές εκτός του συνηθισμένου ρόλου.</a:t>
            </a:r>
            <a:endParaRPr lang="en-US" dirty="0"/>
          </a:p>
          <a:p>
            <a:pPr lvl="0"/>
            <a:r>
              <a:rPr lang="el-GR" dirty="0" smtClean="0"/>
              <a:t>Γνωρίζουμε περισσότερα για την αιτιολογία των διαταραχών της προσωπικότητας Β από </a:t>
            </a:r>
            <a:r>
              <a:rPr lang="el-GR" dirty="0" err="1" smtClean="0"/>
              <a:t>ό,τι</a:t>
            </a:r>
            <a:r>
              <a:rPr lang="el-GR" dirty="0" smtClean="0"/>
              <a:t> για τις διαταραχές των άλλων ομάδων (</a:t>
            </a:r>
            <a:r>
              <a:rPr lang="en-US" dirty="0" err="1" smtClean="0"/>
              <a:t>Krig</a:t>
            </a:r>
            <a:r>
              <a:rPr lang="en-US" dirty="0" smtClean="0"/>
              <a:t> et al., 2010</a:t>
            </a:r>
            <a:r>
              <a:rPr lang="el-GR" dirty="0" smtClean="0"/>
              <a:t>).</a:t>
            </a:r>
            <a:endParaRPr lang="en-US" dirty="0"/>
          </a:p>
        </p:txBody>
      </p:sp>
      <p:pic>
        <p:nvPicPr>
          <p:cNvPr id="13"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6604000" y="0"/>
            <a:ext cx="5588000" cy="6858000"/>
          </a:xfrm>
        </p:spPr>
      </p:pic>
      <p:sp>
        <p:nvSpPr>
          <p:cNvPr id="11" name="Footer Placeholder 10">
            <a:extLst>
              <a:ext uri="{FF2B5EF4-FFF2-40B4-BE49-F238E27FC236}">
                <a16:creationId xmlns="" xmlns:a16="http://schemas.microsoft.com/office/drawing/2014/main" id="{47F4D2C2-B71A-4089-A3FE-603C32706CA6}"/>
              </a:ext>
            </a:extLst>
          </p:cNvPr>
          <p:cNvSpPr>
            <a:spLocks noGrp="1"/>
          </p:cNvSpPr>
          <p:nvPr>
            <p:ph type="ftr" sz="quarter" idx="14"/>
          </p:nvPr>
        </p:nvSpPr>
        <p:spPr/>
        <p:txBody>
          <a:bodyPr/>
          <a:lstStyle/>
          <a:p>
            <a:r>
              <a:rPr lang="en-IN" dirty="0"/>
              <a:t>Add a footer</a:t>
            </a:r>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a:t>
            </a:fld>
            <a:endParaRPr lang="en-IN"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362856" y="2191656"/>
            <a:ext cx="11829143" cy="4666343"/>
          </a:xfrm>
        </p:spPr>
        <p:txBody>
          <a:bodyPr>
            <a:normAutofit fontScale="77500" lnSpcReduction="20000"/>
          </a:bodyPr>
          <a:lstStyle/>
          <a:p>
            <a:pPr>
              <a:buNone/>
            </a:pPr>
            <a:r>
              <a:rPr lang="el-GR" sz="2800" b="1" dirty="0" smtClean="0"/>
              <a:t>ΘΕΜΑΤΑ – ΥΠΟΘΕΜΑΤΑ</a:t>
            </a:r>
            <a:endParaRPr lang="el-GR" sz="2800" dirty="0" smtClean="0"/>
          </a:p>
          <a:p>
            <a:pPr>
              <a:buNone/>
            </a:pPr>
            <a:r>
              <a:rPr lang="en-US" sz="2800" b="1" dirty="0" smtClean="0">
                <a:solidFill>
                  <a:schemeClr val="accent4">
                    <a:lumMod val="75000"/>
                  </a:schemeClr>
                </a:solidFill>
              </a:rPr>
              <a:t>1</a:t>
            </a:r>
            <a:r>
              <a:rPr lang="el-GR" sz="2800" b="1" dirty="0" smtClean="0">
                <a:solidFill>
                  <a:schemeClr val="accent4">
                    <a:lumMod val="75000"/>
                  </a:schemeClr>
                </a:solidFill>
              </a:rPr>
              <a:t>.</a:t>
            </a:r>
            <a:r>
              <a:rPr lang="el-GR" sz="2800" dirty="0" smtClean="0">
                <a:solidFill>
                  <a:schemeClr val="accent4">
                    <a:lumMod val="75000"/>
                  </a:schemeClr>
                </a:solidFill>
              </a:rPr>
              <a:t> </a:t>
            </a:r>
            <a:r>
              <a:rPr lang="el-GR" sz="2800" b="1" dirty="0" smtClean="0">
                <a:solidFill>
                  <a:schemeClr val="accent4">
                    <a:lumMod val="75000"/>
                  </a:schemeClr>
                </a:solidFill>
              </a:rPr>
              <a:t>Αναπαραστάσεις </a:t>
            </a:r>
            <a:r>
              <a:rPr lang="el-GR" sz="2800" b="1" dirty="0" smtClean="0">
                <a:solidFill>
                  <a:schemeClr val="accent4">
                    <a:lumMod val="75000"/>
                  </a:schemeClr>
                </a:solidFill>
              </a:rPr>
              <a:t>της ψυχικής ασθένειας (Το αίνιγμα της Σφίγγας - Αβεβαιότητα)</a:t>
            </a:r>
            <a:endParaRPr lang="el-GR" sz="2800" dirty="0" smtClean="0">
              <a:solidFill>
                <a:schemeClr val="accent4">
                  <a:lumMod val="75000"/>
                </a:schemeClr>
              </a:solidFill>
            </a:endParaRPr>
          </a:p>
          <a:p>
            <a:pPr lvl="0"/>
            <a:r>
              <a:rPr lang="el-GR" sz="2800" dirty="0" smtClean="0"/>
              <a:t>Ψυχή </a:t>
            </a:r>
            <a:r>
              <a:rPr lang="en-US" sz="2800" dirty="0" err="1" smtClean="0"/>
              <a:t>vs</a:t>
            </a:r>
            <a:r>
              <a:rPr lang="el-GR" sz="2800" dirty="0" smtClean="0"/>
              <a:t>. Σώμα</a:t>
            </a:r>
          </a:p>
          <a:p>
            <a:pPr lvl="0"/>
            <a:r>
              <a:rPr lang="en-US" sz="2800" dirty="0" smtClean="0"/>
              <a:t>Nature </a:t>
            </a:r>
            <a:r>
              <a:rPr lang="en-US" sz="2800" dirty="0" err="1" smtClean="0"/>
              <a:t>vs</a:t>
            </a:r>
            <a:r>
              <a:rPr lang="el-GR" sz="2800" dirty="0" smtClean="0"/>
              <a:t>. </a:t>
            </a:r>
            <a:r>
              <a:rPr lang="en-US" sz="2800" dirty="0" smtClean="0"/>
              <a:t>Nurture</a:t>
            </a:r>
            <a:endParaRPr lang="el-GR" sz="2800" dirty="0" smtClean="0"/>
          </a:p>
          <a:p>
            <a:pPr>
              <a:buNone/>
            </a:pPr>
            <a:r>
              <a:rPr lang="el-GR" sz="2800" dirty="0" smtClean="0"/>
              <a:t> </a:t>
            </a:r>
          </a:p>
          <a:p>
            <a:pPr>
              <a:buNone/>
            </a:pPr>
            <a:r>
              <a:rPr lang="el-GR" sz="2800" b="1" dirty="0" smtClean="0">
                <a:solidFill>
                  <a:schemeClr val="accent4">
                    <a:lumMod val="75000"/>
                  </a:schemeClr>
                </a:solidFill>
              </a:rPr>
              <a:t>2.</a:t>
            </a:r>
            <a:r>
              <a:rPr lang="el-GR" sz="2800" dirty="0" smtClean="0">
                <a:solidFill>
                  <a:schemeClr val="accent4">
                    <a:lumMod val="75000"/>
                  </a:schemeClr>
                </a:solidFill>
              </a:rPr>
              <a:t> </a:t>
            </a:r>
            <a:r>
              <a:rPr lang="el-GR" sz="2800" b="1" dirty="0" smtClean="0">
                <a:solidFill>
                  <a:schemeClr val="accent4">
                    <a:lumMod val="75000"/>
                  </a:schemeClr>
                </a:solidFill>
              </a:rPr>
              <a:t>Νοσηλευτική </a:t>
            </a:r>
            <a:r>
              <a:rPr lang="el-GR" sz="2800" b="1" dirty="0" smtClean="0">
                <a:solidFill>
                  <a:schemeClr val="accent4">
                    <a:lumMod val="75000"/>
                  </a:schemeClr>
                </a:solidFill>
              </a:rPr>
              <a:t>εργασία με ΑΜΔΠ (Κυνηγώντας Χίμαιρες - Ανέφικτο)</a:t>
            </a:r>
            <a:endParaRPr lang="el-GR" sz="2800" dirty="0" smtClean="0">
              <a:solidFill>
                <a:schemeClr val="accent4">
                  <a:lumMod val="75000"/>
                </a:schemeClr>
              </a:solidFill>
            </a:endParaRPr>
          </a:p>
          <a:p>
            <a:pPr lvl="0"/>
            <a:r>
              <a:rPr lang="el-GR" sz="2800" dirty="0" smtClean="0"/>
              <a:t>Στάσεις, πεποιθήσεις και συναισθηματικές αντιδράσεις νοσηλευτών</a:t>
            </a:r>
          </a:p>
          <a:p>
            <a:pPr lvl="0"/>
            <a:r>
              <a:rPr lang="el-GR" sz="2800" dirty="0" smtClean="0"/>
              <a:t>Στρατηγικές διαχείρισης ασθενών και Θεραπευτική Σχέση</a:t>
            </a:r>
          </a:p>
          <a:p>
            <a:pPr>
              <a:buNone/>
            </a:pPr>
            <a:r>
              <a:rPr lang="el-GR" sz="2800" dirty="0" smtClean="0"/>
              <a:t> </a:t>
            </a:r>
          </a:p>
          <a:p>
            <a:pPr>
              <a:buNone/>
            </a:pPr>
            <a:r>
              <a:rPr lang="el-GR" sz="2800" b="1" dirty="0" smtClean="0">
                <a:solidFill>
                  <a:schemeClr val="accent4">
                    <a:lumMod val="75000"/>
                  </a:schemeClr>
                </a:solidFill>
              </a:rPr>
              <a:t>3</a:t>
            </a:r>
            <a:r>
              <a:rPr lang="el-GR" sz="2800" dirty="0" smtClean="0">
                <a:solidFill>
                  <a:schemeClr val="accent4">
                    <a:lumMod val="75000"/>
                  </a:schemeClr>
                </a:solidFill>
              </a:rPr>
              <a:t>. </a:t>
            </a:r>
            <a:r>
              <a:rPr lang="el-GR" sz="2800" b="1" dirty="0" smtClean="0">
                <a:solidFill>
                  <a:schemeClr val="accent4">
                    <a:lumMod val="75000"/>
                  </a:schemeClr>
                </a:solidFill>
              </a:rPr>
              <a:t>Σύστημα </a:t>
            </a:r>
            <a:r>
              <a:rPr lang="el-GR" sz="2800" b="1" dirty="0" smtClean="0">
                <a:solidFill>
                  <a:schemeClr val="accent4">
                    <a:lumMod val="75000"/>
                  </a:schemeClr>
                </a:solidFill>
              </a:rPr>
              <a:t>Υπηρεσιών Ψυχικής Υγείας (Ο Λαβύρινθος του Μινώταυρου -</a:t>
            </a:r>
            <a:r>
              <a:rPr lang="el-GR" sz="2800" b="1" dirty="0" smtClean="0">
                <a:solidFill>
                  <a:schemeClr val="accent4">
                    <a:lumMod val="75000"/>
                  </a:schemeClr>
                </a:solidFill>
              </a:rPr>
              <a:t> </a:t>
            </a:r>
            <a:r>
              <a:rPr lang="el-GR" sz="2800" b="1" dirty="0" smtClean="0">
                <a:solidFill>
                  <a:schemeClr val="accent4">
                    <a:lumMod val="75000"/>
                  </a:schemeClr>
                </a:solidFill>
              </a:rPr>
              <a:t>Αποπροσανατολισμός)</a:t>
            </a:r>
            <a:endParaRPr lang="el-GR" sz="2800" dirty="0" smtClean="0">
              <a:solidFill>
                <a:schemeClr val="accent4">
                  <a:lumMod val="75000"/>
                </a:schemeClr>
              </a:solidFill>
            </a:endParaRPr>
          </a:p>
          <a:p>
            <a:pPr lvl="0"/>
            <a:r>
              <a:rPr lang="el-GR" sz="2800" dirty="0" smtClean="0"/>
              <a:t>Οργάνωση &amp; Διοίκηση Δομών</a:t>
            </a:r>
          </a:p>
          <a:p>
            <a:pPr lvl="0"/>
            <a:r>
              <a:rPr lang="el-GR" sz="2800" dirty="0" smtClean="0"/>
              <a:t>Νοσηλευτικό Προσωπικό: Καθήκοντα και εκπαιδευτικές ανάγκες</a:t>
            </a:r>
          </a:p>
          <a:p>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30</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33828" y="1030515"/>
            <a:ext cx="10130972" cy="545193"/>
          </a:xfrm>
        </p:spPr>
        <p:txBody>
          <a:bodyPr>
            <a:normAutofit/>
          </a:bodyPr>
          <a:lstStyle/>
          <a:p>
            <a:r>
              <a:rPr lang="el-GR" sz="3600" dirty="0" smtClean="0"/>
              <a:t>Αποτελέσματα</a:t>
            </a:r>
            <a:endParaRPr lang="en-IN" b="0" dirty="0"/>
          </a:p>
        </p:txBody>
      </p:sp>
      <p:sp>
        <p:nvSpPr>
          <p:cNvPr id="6"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328180" y="1576504"/>
            <a:ext cx="9672163" cy="608895"/>
          </a:xfrm>
        </p:spPr>
        <p:txBody>
          <a:bodyPr/>
          <a:lstStyle/>
          <a:p>
            <a:r>
              <a:rPr lang="el-GR" sz="2400" dirty="0" smtClean="0"/>
              <a:t>Πυρηνικό θέμα</a:t>
            </a:r>
            <a:r>
              <a:rPr lang="en-US" sz="2400" dirty="0" smtClean="0"/>
              <a:t>: </a:t>
            </a:r>
            <a:r>
              <a:rPr lang="el-GR" sz="2400" b="1" dirty="0" smtClean="0"/>
              <a:t>Ο Αγώνας του Σίσυφου (Ματαιότητα)</a:t>
            </a:r>
            <a:endParaRPr lang="en-IN" sz="2400" b="1"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362857" y="2743200"/>
            <a:ext cx="11422742" cy="4114800"/>
          </a:xfrm>
        </p:spPr>
        <p:txBody>
          <a:bodyPr>
            <a:normAutofit/>
          </a:bodyPr>
          <a:lstStyle/>
          <a:p>
            <a:pPr lvl="0">
              <a:buNone/>
            </a:pPr>
            <a:r>
              <a:rPr lang="el-GR" b="1" dirty="0" smtClean="0"/>
              <a:t>Σκοπός</a:t>
            </a:r>
            <a:r>
              <a:rPr lang="en-US" b="1" dirty="0" smtClean="0"/>
              <a:t>:</a:t>
            </a:r>
            <a:r>
              <a:rPr lang="el-GR" b="1" dirty="0" smtClean="0"/>
              <a:t> </a:t>
            </a:r>
            <a:r>
              <a:rPr lang="el-GR" dirty="0" smtClean="0"/>
              <a:t>Η</a:t>
            </a:r>
            <a:r>
              <a:rPr lang="en-US" dirty="0" smtClean="0"/>
              <a:t> </a:t>
            </a:r>
            <a:r>
              <a:rPr lang="el-GR" dirty="0" smtClean="0"/>
              <a:t>διερεύνηση των </a:t>
            </a:r>
            <a:endParaRPr lang="en-US" dirty="0" smtClean="0"/>
          </a:p>
          <a:p>
            <a:pPr lvl="0">
              <a:buNone/>
            </a:pPr>
            <a:r>
              <a:rPr lang="el-GR" b="1" dirty="0" smtClean="0"/>
              <a:t>Υλικό &amp; Μέθοδοι</a:t>
            </a:r>
            <a:r>
              <a:rPr lang="en-US" b="1" dirty="0" smtClean="0"/>
              <a:t>:</a:t>
            </a:r>
            <a:r>
              <a:rPr lang="el-GR" b="1" dirty="0" smtClean="0"/>
              <a:t> </a:t>
            </a:r>
            <a:r>
              <a:rPr lang="el-GR" dirty="0" smtClean="0"/>
              <a:t>Στην έρευνα συμμετείχαν 40 επαγγελματίες ψυχικής υγείας (20 ψυχίατροι και 20 ψυχολόγοι), οι οποίοι εργάζονται κλινικά με ΑΜΔΠ. </a:t>
            </a:r>
            <a:r>
              <a:rPr lang="el-GR" dirty="0" smtClean="0"/>
              <a:t>Ως μέθοδος χρησιμοποιήθηκε η </a:t>
            </a:r>
            <a:r>
              <a:rPr lang="el-GR" dirty="0" err="1" smtClean="0"/>
              <a:t>ημι</a:t>
            </a:r>
            <a:r>
              <a:rPr lang="el-GR" dirty="0" smtClean="0"/>
              <a:t>-δομημένη (</a:t>
            </a:r>
            <a:r>
              <a:rPr lang="en-US" dirty="0" smtClean="0"/>
              <a:t>semi-structured</a:t>
            </a:r>
            <a:r>
              <a:rPr lang="el-GR" dirty="0" smtClean="0"/>
              <a:t>), σε βάθος</a:t>
            </a:r>
            <a:r>
              <a:rPr lang="en-US" dirty="0" smtClean="0"/>
              <a:t> (in-depth)</a:t>
            </a:r>
            <a:r>
              <a:rPr lang="el-GR" dirty="0" smtClean="0"/>
              <a:t>, πρόσωπο με πρόσωπο</a:t>
            </a:r>
            <a:r>
              <a:rPr lang="en-US" dirty="0" smtClean="0"/>
              <a:t> (face-to-face)</a:t>
            </a:r>
            <a:r>
              <a:rPr lang="el-GR" dirty="0" smtClean="0"/>
              <a:t> συνέντευξη. Για τη διεξαγωγή της συνέντευξης χρησιμοποιήθηκε </a:t>
            </a:r>
            <a:r>
              <a:rPr lang="el-GR" dirty="0" smtClean="0"/>
              <a:t>ένας ειδικά διαμορφωμένος από τους ερευνητές οδηγός συνέντευξης, ο οποίος αποτελούνταν από τους παρακάτω άξονες</a:t>
            </a:r>
            <a:r>
              <a:rPr lang="en-US" dirty="0" smtClean="0"/>
              <a:t>:</a:t>
            </a:r>
            <a:r>
              <a:rPr lang="el-GR" dirty="0" smtClean="0"/>
              <a:t> α) αναπαραστάσεις, β) θεραπευτική σχέση, γ) κλινική εργασία. Η ανάλυση των δεδομένων πραγματοποιήθηκε βάσει της εμπειρικά θεμελιωμένης θεωρίας (</a:t>
            </a:r>
            <a:r>
              <a:rPr lang="en-US" dirty="0" smtClean="0"/>
              <a:t>grounder theory</a:t>
            </a:r>
            <a:r>
              <a:rPr lang="el-GR" dirty="0" smtClean="0"/>
              <a:t>).</a:t>
            </a:r>
            <a:endParaRPr lang="en-US"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31</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876540" y="1"/>
            <a:ext cx="1315460" cy="1378856"/>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48342" y="2162628"/>
            <a:ext cx="11059886" cy="545193"/>
          </a:xfrm>
        </p:spPr>
        <p:txBody>
          <a:bodyPr>
            <a:noAutofit/>
          </a:bodyPr>
          <a:lstStyle/>
          <a:p>
            <a:r>
              <a:rPr lang="en-US" sz="3200" dirty="0" smtClean="0"/>
              <a:t>Psychiatrists’ and Psychologists’ Negative Emotional Reactions (NERs) towards People </a:t>
            </a:r>
            <a:r>
              <a:rPr lang="en-US" sz="3200" dirty="0" smtClean="0"/>
              <a:t>Diagnosed </a:t>
            </a:r>
            <a:r>
              <a:rPr lang="en-US" sz="3200" dirty="0" smtClean="0"/>
              <a:t>with Borderline Personality Disorder</a:t>
            </a:r>
            <a:endParaRPr lang="en-IN" sz="3200"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32</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33828" y="1030515"/>
            <a:ext cx="10130972" cy="545193"/>
          </a:xfrm>
        </p:spPr>
        <p:txBody>
          <a:bodyPr>
            <a:normAutofit/>
          </a:bodyPr>
          <a:lstStyle/>
          <a:p>
            <a:r>
              <a:rPr lang="el-GR" sz="3600" dirty="0" smtClean="0"/>
              <a:t>Αποτελέσματα</a:t>
            </a:r>
            <a:endParaRPr lang="en-IN" b="0" dirty="0"/>
          </a:p>
        </p:txBody>
      </p:sp>
      <p:pic>
        <p:nvPicPr>
          <p:cNvPr id="11266" name="Picture 2" descr="C:\Users\Val\Desktop\IKY-Stylianidis\5th ICBPDAD\Figures\figures-poster\fear figure.jpg"/>
          <p:cNvPicPr>
            <a:picLocks noChangeAspect="1" noChangeArrowheads="1"/>
          </p:cNvPicPr>
          <p:nvPr/>
        </p:nvPicPr>
        <p:blipFill>
          <a:blip r:embed="rId3"/>
          <a:srcRect/>
          <a:stretch>
            <a:fillRect/>
          </a:stretch>
        </p:blipFill>
        <p:spPr bwMode="auto">
          <a:xfrm>
            <a:off x="885371" y="1589714"/>
            <a:ext cx="8824686" cy="5268286"/>
          </a:xfrm>
          <a:prstGeom prst="rect">
            <a:avLst/>
          </a:prstGeom>
          <a:noFill/>
        </p:spPr>
      </p:pic>
      <p:sp>
        <p:nvSpPr>
          <p:cNvPr id="13"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6966859" y="6002363"/>
            <a:ext cx="5225142" cy="608895"/>
          </a:xfrm>
        </p:spPr>
        <p:txBody>
          <a:bodyPr/>
          <a:lstStyle/>
          <a:p>
            <a:pPr algn="r"/>
            <a:r>
              <a:rPr lang="en-US" sz="1400" dirty="0" smtClean="0"/>
              <a:t>Perceived dangerousness, subsequent ‘bidirectional’ fear, and avoidant behaviour (Primary Appraisal)</a:t>
            </a:r>
            <a:endParaRPr lang="en-IN" sz="1400" dirty="0"/>
          </a:p>
        </p:txBody>
      </p:sp>
      <p:sp>
        <p:nvSpPr>
          <p:cNvPr id="11267" name="AutoShape 3"/>
          <p:cNvSpPr>
            <a:spLocks noChangeArrowheads="1"/>
          </p:cNvSpPr>
          <p:nvPr/>
        </p:nvSpPr>
        <p:spPr bwMode="auto">
          <a:xfrm>
            <a:off x="6921045" y="1856468"/>
            <a:ext cx="1514475" cy="1371600"/>
          </a:xfrm>
          <a:prstGeom prst="roundRect">
            <a:avLst>
              <a:gd name="adj" fmla="val 16667"/>
            </a:avLst>
          </a:prstGeom>
          <a:gradFill rotWithShape="0">
            <a:gsLst>
              <a:gs pos="0">
                <a:srgbClr val="B2A1C7"/>
              </a:gs>
              <a:gs pos="50000">
                <a:srgbClr val="E5DFEC"/>
              </a:gs>
              <a:gs pos="100000">
                <a:srgbClr val="B2A1C7"/>
              </a:gs>
            </a:gsLst>
            <a:lin ang="18900000" scaled="1"/>
          </a:gradFill>
          <a:ln w="12700">
            <a:solidFill>
              <a:srgbClr val="B2A1C7"/>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Relapse</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Aggression and violence</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Self-injury</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Suicide attempt</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Suicide</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1268" name="AutoShape 4"/>
          <p:cNvSpPr>
            <a:spLocks noChangeArrowheads="1"/>
          </p:cNvSpPr>
          <p:nvPr/>
        </p:nvSpPr>
        <p:spPr bwMode="auto">
          <a:xfrm>
            <a:off x="2703060" y="4963886"/>
            <a:ext cx="2086656" cy="1714046"/>
          </a:xfrm>
          <a:prstGeom prst="roundRect">
            <a:avLst>
              <a:gd name="adj" fmla="val 16667"/>
            </a:avLst>
          </a:prstGeom>
          <a:gradFill rotWithShape="0">
            <a:gsLst>
              <a:gs pos="0">
                <a:srgbClr val="92CDDC"/>
              </a:gs>
              <a:gs pos="50000">
                <a:srgbClr val="DAEEF3"/>
              </a:gs>
              <a:gs pos="100000">
                <a:srgbClr val="92CDDC"/>
              </a:gs>
            </a:gsLst>
            <a:lin ang="18900000" scaled="1"/>
          </a:gradFill>
          <a:ln w="12700">
            <a:solidFill>
              <a:srgbClr val="92CDDC"/>
            </a:solidFill>
            <a:round/>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Burnout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Damaged self-esteem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Interpersonal conflicts at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Victim of aggression and violence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Legal disputes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Bad reputation</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5" name="14 - Ευθύγραμμο βέλος σύνδεσης"/>
          <p:cNvCxnSpPr/>
          <p:nvPr/>
        </p:nvCxnSpPr>
        <p:spPr>
          <a:xfrm flipV="1">
            <a:off x="9332686" y="2960914"/>
            <a:ext cx="899885" cy="5515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9289143" y="4934857"/>
            <a:ext cx="1001486" cy="464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 Έλλειψη"/>
          <p:cNvSpPr/>
          <p:nvPr/>
        </p:nvSpPr>
        <p:spPr>
          <a:xfrm>
            <a:off x="10363200" y="2322286"/>
            <a:ext cx="1640114" cy="95794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direct strategies</a:t>
            </a:r>
            <a:endParaRPr lang="el-GR" dirty="0"/>
          </a:p>
        </p:txBody>
      </p:sp>
      <p:sp>
        <p:nvSpPr>
          <p:cNvPr id="22" name="21 - Έλλειψη"/>
          <p:cNvSpPr/>
          <p:nvPr/>
        </p:nvSpPr>
        <p:spPr>
          <a:xfrm>
            <a:off x="10370458" y="4927600"/>
            <a:ext cx="1640114" cy="95794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indirect strategies</a:t>
            </a:r>
            <a:endParaRPr lang="el-GR"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362858" y="2481942"/>
            <a:ext cx="11103428" cy="3962401"/>
          </a:xfrm>
        </p:spPr>
        <p:txBody>
          <a:bodyPr>
            <a:normAutofit/>
          </a:bodyPr>
          <a:lstStyle/>
          <a:p>
            <a:endParaRPr lang="el-GR" dirty="0" smtClean="0"/>
          </a:p>
          <a:p>
            <a:r>
              <a:rPr lang="el-GR" i="1" dirty="0" smtClean="0"/>
              <a:t>«(</a:t>
            </a:r>
            <a:r>
              <a:rPr lang="el-GR" i="1" dirty="0" smtClean="0"/>
              <a:t>Φοβάμαι) τον αυτοκτονικό ιδεασμό και τις απόπειρες. Με φοβίζει… δηλαδή, δεν θα ήθελα σε καμία περίπτωση να γυρίσει κάποιος και να πει ότι δε με βοήθησες και έκανα απόπειρα. Με φοβίζει αυτό. Πάρα πολύ. </a:t>
            </a:r>
            <a:r>
              <a:rPr lang="el-GR" b="1" i="1" u="sng" dirty="0" smtClean="0"/>
              <a:t>(Με φοβίζει) και για τους δύο. </a:t>
            </a:r>
            <a:r>
              <a:rPr lang="el-GR" i="1" dirty="0" smtClean="0"/>
              <a:t>Για εκείνον και για τις ενοχές που θα έχω εγώ. Για τις ενοχές ότι είμαι αναποτελεσματική, ότι δεν τον βοήθησα, ότι θα έχω τύψεις στη συνείδησή μου ότι έκανε κάτι και εγώ δεν… και φυσικά για το ίδιο το άτομο, αλλά ίσως και για εμένα σε πολύ μεγάλο βαθμό, ίσως σε περισσότερο βαθμό να σου πω την αλήθεια. </a:t>
            </a:r>
            <a:r>
              <a:rPr lang="en-US" i="1" dirty="0" smtClean="0"/>
              <a:t>60-40 </a:t>
            </a:r>
            <a:r>
              <a:rPr lang="el-GR" i="1" dirty="0" smtClean="0"/>
              <a:t>δηλαδή</a:t>
            </a:r>
            <a:r>
              <a:rPr lang="en-US" i="1" dirty="0" smtClean="0"/>
              <a:t>.</a:t>
            </a:r>
            <a:r>
              <a:rPr lang="el-GR" i="1" dirty="0" smtClean="0"/>
              <a:t>» </a:t>
            </a:r>
            <a:r>
              <a:rPr lang="en-US" i="1" dirty="0" smtClean="0"/>
              <a:t> </a:t>
            </a:r>
            <a:r>
              <a:rPr lang="en-US" dirty="0" smtClean="0"/>
              <a:t>(</a:t>
            </a:r>
            <a:r>
              <a:rPr lang="el-GR" dirty="0" smtClean="0"/>
              <a:t>Γυναίκα Ψυχολόγος</a:t>
            </a:r>
            <a:r>
              <a:rPr lang="en-US" dirty="0" smtClean="0"/>
              <a:t>)</a:t>
            </a:r>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33</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33828" y="1030515"/>
            <a:ext cx="10130972" cy="545193"/>
          </a:xfrm>
        </p:spPr>
        <p:txBody>
          <a:bodyPr>
            <a:normAutofit/>
          </a:bodyPr>
          <a:lstStyle/>
          <a:p>
            <a:r>
              <a:rPr lang="el-GR" sz="3600" dirty="0" smtClean="0"/>
              <a:t>Αποτελέσματα</a:t>
            </a:r>
            <a:endParaRPr lang="en-IN" b="0" dirty="0"/>
          </a:p>
        </p:txBody>
      </p:sp>
      <p:sp>
        <p:nvSpPr>
          <p:cNvPr id="6"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328180" y="1953876"/>
            <a:ext cx="9672163" cy="608895"/>
          </a:xfrm>
        </p:spPr>
        <p:txBody>
          <a:bodyPr/>
          <a:lstStyle/>
          <a:p>
            <a:r>
              <a:rPr lang="el-GR" sz="2400" b="1" dirty="0" smtClean="0"/>
              <a:t>Φόβος δύο κατευθύνσεων</a:t>
            </a:r>
            <a:endParaRPr lang="en-IN" sz="2400" b="1"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34</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33828" y="1030515"/>
            <a:ext cx="10130972" cy="545193"/>
          </a:xfrm>
        </p:spPr>
        <p:txBody>
          <a:bodyPr>
            <a:normAutofit/>
          </a:bodyPr>
          <a:lstStyle/>
          <a:p>
            <a:r>
              <a:rPr lang="el-GR" sz="3600" dirty="0" smtClean="0"/>
              <a:t>Αποτελέσματα</a:t>
            </a:r>
            <a:endParaRPr lang="en-IN" b="0" dirty="0"/>
          </a:p>
        </p:txBody>
      </p:sp>
      <p:sp>
        <p:nvSpPr>
          <p:cNvPr id="13"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32229" y="5929791"/>
            <a:ext cx="6066971" cy="608895"/>
          </a:xfrm>
        </p:spPr>
        <p:txBody>
          <a:bodyPr/>
          <a:lstStyle/>
          <a:p>
            <a:r>
              <a:rPr lang="en-US" sz="1800" b="1" dirty="0" smtClean="0"/>
              <a:t>The BPD-NER Triangle</a:t>
            </a:r>
            <a:endParaRPr lang="en-IN" sz="1800" dirty="0"/>
          </a:p>
        </p:txBody>
      </p:sp>
      <p:graphicFrame>
        <p:nvGraphicFramePr>
          <p:cNvPr id="7" name="6 - Διάγραμμα"/>
          <p:cNvGraphicFramePr/>
          <p:nvPr/>
        </p:nvGraphicFramePr>
        <p:xfrm>
          <a:off x="4804229" y="385837"/>
          <a:ext cx="738777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35</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33828" y="1030515"/>
            <a:ext cx="10130972" cy="545193"/>
          </a:xfrm>
        </p:spPr>
        <p:txBody>
          <a:bodyPr>
            <a:normAutofit/>
          </a:bodyPr>
          <a:lstStyle/>
          <a:p>
            <a:r>
              <a:rPr lang="el-GR" sz="3600" dirty="0" smtClean="0"/>
              <a:t>Αποτελέσματα</a:t>
            </a:r>
            <a:endParaRPr lang="en-IN" b="0" dirty="0"/>
          </a:p>
        </p:txBody>
      </p:sp>
      <p:sp>
        <p:nvSpPr>
          <p:cNvPr id="13"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090058" y="6249105"/>
            <a:ext cx="8752114" cy="608895"/>
          </a:xfrm>
        </p:spPr>
        <p:txBody>
          <a:bodyPr/>
          <a:lstStyle/>
          <a:p>
            <a:pPr algn="ctr"/>
            <a:r>
              <a:rPr lang="en-US" sz="1800" b="1" dirty="0" smtClean="0"/>
              <a:t>The BPD-NER </a:t>
            </a:r>
            <a:r>
              <a:rPr lang="en-US" sz="1800" b="1" dirty="0" smtClean="0"/>
              <a:t>Triangle (Papathanasiou &amp; Stylianidis, 2018)</a:t>
            </a:r>
            <a:endParaRPr lang="en-IN" sz="1800" dirty="0"/>
          </a:p>
        </p:txBody>
      </p:sp>
      <p:graphicFrame>
        <p:nvGraphicFramePr>
          <p:cNvPr id="8" name="7 - Διάγραμμα"/>
          <p:cNvGraphicFramePr/>
          <p:nvPr/>
        </p:nvGraphicFramePr>
        <p:xfrm>
          <a:off x="3643087" y="1799771"/>
          <a:ext cx="5747656" cy="4236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8 - Εικόνα" descr="C:\Users\path1\Desktop\black-pill-button-clipart-1.jpg"/>
          <p:cNvPicPr/>
          <p:nvPr/>
        </p:nvPicPr>
        <p:blipFill>
          <a:blip r:embed="rId8" cstate="print">
            <a:duotone>
              <a:prstClr val="black"/>
              <a:schemeClr val="accent1">
                <a:tint val="45000"/>
                <a:satMod val="400000"/>
              </a:schemeClr>
            </a:duotone>
          </a:blip>
          <a:srcRect/>
          <a:stretch>
            <a:fillRect/>
          </a:stretch>
        </p:blipFill>
        <p:spPr bwMode="auto">
          <a:xfrm>
            <a:off x="5834372" y="1371929"/>
            <a:ext cx="1394114" cy="427512"/>
          </a:xfrm>
          <a:prstGeom prst="rect">
            <a:avLst/>
          </a:prstGeom>
          <a:noFill/>
          <a:ln w="9525">
            <a:noFill/>
            <a:miter lim="800000"/>
            <a:headEnd/>
            <a:tailEnd/>
          </a:ln>
        </p:spPr>
      </p:pic>
      <p:sp>
        <p:nvSpPr>
          <p:cNvPr id="12290" name="WordArt 2"/>
          <p:cNvSpPr>
            <a:spLocks noChangeArrowheads="1" noChangeShapeType="1" noTextEdit="1"/>
          </p:cNvSpPr>
          <p:nvPr/>
        </p:nvSpPr>
        <p:spPr bwMode="auto">
          <a:xfrm>
            <a:off x="6020707" y="1496106"/>
            <a:ext cx="974725" cy="142875"/>
          </a:xfrm>
          <a:prstGeom prst="rect">
            <a:avLst/>
          </a:prstGeom>
        </p:spPr>
        <p:txBody>
          <a:bodyPr wrap="none" fromWordArt="1">
            <a:prstTxWarp prst="textPlain">
              <a:avLst>
                <a:gd name="adj" fmla="val 50000"/>
              </a:avLst>
            </a:prstTxWarp>
          </a:bodyPr>
          <a:lstStyle/>
          <a:p>
            <a:pPr algn="ctr" rtl="0"/>
            <a:r>
              <a:rPr lang="en-US" sz="3600" kern="10" spc="0" smtClean="0">
                <a:ln w="9525">
                  <a:solidFill>
                    <a:srgbClr val="000000"/>
                  </a:solidFill>
                  <a:round/>
                  <a:headEnd/>
                  <a:tailEnd/>
                </a:ln>
                <a:solidFill>
                  <a:srgbClr val="000000"/>
                </a:solidFill>
                <a:effectLst/>
                <a:latin typeface="Arial"/>
                <a:cs typeface="Arial"/>
              </a:rPr>
              <a:t>AFFECT</a:t>
            </a:r>
            <a:endParaRPr lang="el-GR" sz="3600" kern="10" spc="0">
              <a:ln w="9525">
                <a:solidFill>
                  <a:srgbClr val="000000"/>
                </a:solidFill>
                <a:round/>
                <a:headEnd/>
                <a:tailEnd/>
              </a:ln>
              <a:solidFill>
                <a:srgbClr val="000000"/>
              </a:solidFill>
              <a:effectLst/>
              <a:latin typeface="Arial"/>
              <a:cs typeface="Arial"/>
            </a:endParaRPr>
          </a:p>
        </p:txBody>
      </p:sp>
      <p:sp>
        <p:nvSpPr>
          <p:cNvPr id="12291" name="Oval 3"/>
          <p:cNvSpPr>
            <a:spLocks noChangeArrowheads="1"/>
          </p:cNvSpPr>
          <p:nvPr/>
        </p:nvSpPr>
        <p:spPr bwMode="auto">
          <a:xfrm>
            <a:off x="1233714" y="3063875"/>
            <a:ext cx="2075543" cy="2016125"/>
          </a:xfrm>
          <a:prstGeom prst="ellipse">
            <a:avLst/>
          </a:prstGeom>
          <a:gradFill rotWithShape="0">
            <a:gsLst>
              <a:gs pos="0">
                <a:srgbClr val="92CDDC"/>
              </a:gs>
              <a:gs pos="50000">
                <a:srgbClr val="4BACC6"/>
              </a:gs>
              <a:gs pos="100000">
                <a:srgbClr val="92CDDC"/>
              </a:gs>
            </a:gsLst>
            <a:lin ang="5400000" scaled="1"/>
          </a:gradFill>
          <a:ln w="12700">
            <a:solidFill>
              <a:srgbClr val="4BACC6"/>
            </a:solidFill>
            <a:round/>
            <a:headEnd/>
            <a:tailEnd/>
          </a:ln>
          <a:effectLst>
            <a:outerShdw dist="28398" dir="3806097" algn="ctr" rotWithShape="0">
              <a:srgbClr val="205867"/>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Arial" pitchFamily="34" charset="0"/>
              </a:rPr>
              <a:t>PERSEIVED DANGER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FFFFFF"/>
                </a:solidFill>
                <a:effectLst/>
                <a:latin typeface="Times New Roman" pitchFamily="18" charset="0"/>
                <a:cs typeface="Arial" pitchFamily="34" charset="0"/>
              </a:rPr>
              <a:t>What if…</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92" name="Oval 4"/>
          <p:cNvSpPr>
            <a:spLocks noChangeArrowheads="1"/>
          </p:cNvSpPr>
          <p:nvPr/>
        </p:nvSpPr>
        <p:spPr bwMode="auto">
          <a:xfrm>
            <a:off x="9322252" y="3004459"/>
            <a:ext cx="1998890" cy="2017484"/>
          </a:xfrm>
          <a:prstGeom prst="ellipse">
            <a:avLst/>
          </a:prstGeom>
          <a:gradFill rotWithShape="0">
            <a:gsLst>
              <a:gs pos="0">
                <a:srgbClr val="B2A1C7"/>
              </a:gs>
              <a:gs pos="50000">
                <a:srgbClr val="8064A2"/>
              </a:gs>
              <a:gs pos="100000">
                <a:srgbClr val="B2A1C7"/>
              </a:gs>
            </a:gsLst>
            <a:lin ang="5400000" scaled="1"/>
          </a:gradFill>
          <a:ln w="12700">
            <a:solidFill>
              <a:srgbClr val="8064A2"/>
            </a:solidFill>
            <a:round/>
            <a:headEnd/>
            <a:tailEnd/>
          </a:ln>
          <a:effectLst>
            <a:outerShdw dist="28398" dir="3806097" algn="ctr" rotWithShape="0">
              <a:srgbClr val="3F3151"/>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Times New Roman" pitchFamily="18" charset="0"/>
                <a:cs typeface="Arial" pitchFamily="34" charset="0"/>
              </a:rPr>
              <a:t>AVOIDANCE</a:t>
            </a:r>
            <a:endParaRPr kumimoji="0" lang="el-GR" sz="1600" b="1"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rgbClr val="FFFFFF"/>
                </a:solidFill>
                <a:effectLst/>
                <a:latin typeface="Times New Roman" pitchFamily="18" charset="0"/>
                <a:cs typeface="Arial" pitchFamily="34" charset="0"/>
              </a:rPr>
              <a:t>To not…</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2293" name="AutoShape 5"/>
          <p:cNvSpPr>
            <a:spLocks noChangeArrowheads="1"/>
          </p:cNvSpPr>
          <p:nvPr/>
        </p:nvSpPr>
        <p:spPr bwMode="auto">
          <a:xfrm>
            <a:off x="4141107" y="3717925"/>
            <a:ext cx="652463" cy="379413"/>
          </a:xfrm>
          <a:prstGeom prst="rightArrow">
            <a:avLst>
              <a:gd name="adj1" fmla="val 50000"/>
              <a:gd name="adj2" fmla="val 42992"/>
            </a:avLst>
          </a:prstGeom>
          <a:solidFill>
            <a:srgbClr val="FFFFFF"/>
          </a:solidFill>
          <a:ln w="3175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endParaRPr lang="el-GR"/>
          </a:p>
        </p:txBody>
      </p:sp>
      <p:sp>
        <p:nvSpPr>
          <p:cNvPr id="12294" name="AutoShape 6"/>
          <p:cNvSpPr>
            <a:spLocks noChangeArrowheads="1"/>
          </p:cNvSpPr>
          <p:nvPr/>
        </p:nvSpPr>
        <p:spPr bwMode="auto">
          <a:xfrm>
            <a:off x="8196036" y="3805010"/>
            <a:ext cx="652463" cy="379413"/>
          </a:xfrm>
          <a:prstGeom prst="rightArrow">
            <a:avLst>
              <a:gd name="adj1" fmla="val 50000"/>
              <a:gd name="adj2" fmla="val 42992"/>
            </a:avLst>
          </a:prstGeom>
          <a:solidFill>
            <a:srgbClr val="FFFFFF"/>
          </a:solidFill>
          <a:ln w="3175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endParaRPr lang="el-GR"/>
          </a:p>
        </p:txBody>
      </p:sp>
      <p:pic>
        <p:nvPicPr>
          <p:cNvPr id="14" name="13 - Εικόνα" descr="C:\Users\path1\Desktop\black-pill-button-clipart-1.jpg"/>
          <p:cNvPicPr/>
          <p:nvPr/>
        </p:nvPicPr>
        <p:blipFill>
          <a:blip r:embed="rId8" cstate="print">
            <a:duotone>
              <a:prstClr val="black"/>
              <a:schemeClr val="accent1">
                <a:tint val="45000"/>
                <a:satMod val="400000"/>
              </a:schemeClr>
            </a:duotone>
          </a:blip>
          <a:srcRect/>
          <a:stretch>
            <a:fillRect/>
          </a:stretch>
        </p:blipFill>
        <p:spPr bwMode="auto">
          <a:xfrm>
            <a:off x="1552658" y="2416958"/>
            <a:ext cx="1394114" cy="427512"/>
          </a:xfrm>
          <a:prstGeom prst="rect">
            <a:avLst/>
          </a:prstGeom>
          <a:noFill/>
          <a:ln w="9525">
            <a:noFill/>
            <a:miter lim="800000"/>
            <a:headEnd/>
            <a:tailEnd/>
          </a:ln>
        </p:spPr>
      </p:pic>
      <p:pic>
        <p:nvPicPr>
          <p:cNvPr id="15" name="14 - Εικόνα" descr="C:\Users\path1\Desktop\black-pill-button-clipart-1.jpg"/>
          <p:cNvPicPr/>
          <p:nvPr/>
        </p:nvPicPr>
        <p:blipFill>
          <a:blip r:embed="rId8" cstate="print">
            <a:duotone>
              <a:prstClr val="black"/>
              <a:schemeClr val="accent1">
                <a:tint val="45000"/>
                <a:satMod val="400000"/>
              </a:schemeClr>
            </a:duotone>
          </a:blip>
          <a:srcRect/>
          <a:stretch>
            <a:fillRect/>
          </a:stretch>
        </p:blipFill>
        <p:spPr bwMode="auto">
          <a:xfrm>
            <a:off x="9651628" y="2329873"/>
            <a:ext cx="1394113" cy="427512"/>
          </a:xfrm>
          <a:prstGeom prst="rect">
            <a:avLst/>
          </a:prstGeom>
          <a:noFill/>
          <a:ln w="9525">
            <a:noFill/>
            <a:miter lim="800000"/>
            <a:headEnd/>
            <a:tailEnd/>
          </a:ln>
        </p:spPr>
      </p:pic>
      <p:sp>
        <p:nvSpPr>
          <p:cNvPr id="12295" name="WordArt 7"/>
          <p:cNvSpPr>
            <a:spLocks noChangeArrowheads="1" noChangeShapeType="1" noTextEdit="1"/>
          </p:cNvSpPr>
          <p:nvPr/>
        </p:nvSpPr>
        <p:spPr bwMode="auto">
          <a:xfrm>
            <a:off x="1784123" y="2560864"/>
            <a:ext cx="973137" cy="142875"/>
          </a:xfrm>
          <a:prstGeom prst="rect">
            <a:avLst/>
          </a:prstGeom>
        </p:spPr>
        <p:txBody>
          <a:bodyPr wrap="none" fromWordArt="1">
            <a:prstTxWarp prst="textPlain">
              <a:avLst>
                <a:gd name="adj" fmla="val 50000"/>
              </a:avLst>
            </a:prstTxWarp>
          </a:bodyPr>
          <a:lstStyle/>
          <a:p>
            <a:pPr algn="ctr" rtl="0"/>
            <a:r>
              <a:rPr lang="en-US" sz="3600" kern="10" spc="0" smtClean="0">
                <a:ln w="9525">
                  <a:solidFill>
                    <a:srgbClr val="000000"/>
                  </a:solidFill>
                  <a:round/>
                  <a:headEnd/>
                  <a:tailEnd/>
                </a:ln>
                <a:solidFill>
                  <a:srgbClr val="000000"/>
                </a:solidFill>
                <a:effectLst/>
                <a:latin typeface="Arial"/>
                <a:cs typeface="Arial"/>
              </a:rPr>
              <a:t>COGNITION</a:t>
            </a:r>
            <a:endParaRPr lang="el-GR" sz="3600" kern="10" spc="0">
              <a:ln w="9525">
                <a:solidFill>
                  <a:srgbClr val="000000"/>
                </a:solidFill>
                <a:round/>
                <a:headEnd/>
                <a:tailEnd/>
              </a:ln>
              <a:solidFill>
                <a:srgbClr val="000000"/>
              </a:solidFill>
              <a:effectLst/>
              <a:latin typeface="Arial"/>
              <a:cs typeface="Arial"/>
            </a:endParaRPr>
          </a:p>
        </p:txBody>
      </p:sp>
      <p:sp>
        <p:nvSpPr>
          <p:cNvPr id="12296" name="WordArt 8"/>
          <p:cNvSpPr>
            <a:spLocks noChangeArrowheads="1" noChangeShapeType="1" noTextEdit="1"/>
          </p:cNvSpPr>
          <p:nvPr/>
        </p:nvSpPr>
        <p:spPr bwMode="auto">
          <a:xfrm>
            <a:off x="9859509" y="2488293"/>
            <a:ext cx="973137" cy="142875"/>
          </a:xfrm>
          <a:prstGeom prst="rect">
            <a:avLst/>
          </a:prstGeom>
        </p:spPr>
        <p:txBody>
          <a:bodyPr wrap="none" fromWordArt="1">
            <a:prstTxWarp prst="textPlain">
              <a:avLst>
                <a:gd name="adj" fmla="val 50000"/>
              </a:avLst>
            </a:prstTxWarp>
          </a:bodyPr>
          <a:lstStyle/>
          <a:p>
            <a:pPr algn="ctr" rtl="0"/>
            <a:r>
              <a:rPr lang="en-US" sz="3600" kern="10" spc="0" dirty="0" smtClean="0">
                <a:ln w="9525">
                  <a:solidFill>
                    <a:srgbClr val="000000"/>
                  </a:solidFill>
                  <a:round/>
                  <a:headEnd/>
                  <a:tailEnd/>
                </a:ln>
                <a:solidFill>
                  <a:srgbClr val="000000"/>
                </a:solidFill>
                <a:effectLst/>
                <a:latin typeface="Arial"/>
                <a:cs typeface="Arial"/>
              </a:rPr>
              <a:t>BEHAVIOUR</a:t>
            </a:r>
            <a:endParaRPr lang="el-GR" sz="3600" kern="10" spc="0" dirty="0">
              <a:ln w="9525">
                <a:solidFill>
                  <a:srgbClr val="000000"/>
                </a:solidFill>
                <a:round/>
                <a:headEnd/>
                <a:tailEnd/>
              </a:ln>
              <a:solidFill>
                <a:srgbClr val="000000"/>
              </a:solidFill>
              <a:effectLst/>
              <a:latin typeface="Arial"/>
              <a:cs typeface="Arial"/>
            </a:endParaRPr>
          </a:p>
        </p:txBody>
      </p:sp>
      <p:cxnSp>
        <p:nvCxnSpPr>
          <p:cNvPr id="12297" name="AutoShape 9"/>
          <p:cNvCxnSpPr>
            <a:cxnSpLocks noChangeShapeType="1"/>
          </p:cNvCxnSpPr>
          <p:nvPr/>
        </p:nvCxnSpPr>
        <p:spPr bwMode="auto">
          <a:xfrm flipV="1">
            <a:off x="6479041" y="3703410"/>
            <a:ext cx="11112" cy="379413"/>
          </a:xfrm>
          <a:prstGeom prst="straightConnector1">
            <a:avLst/>
          </a:prstGeom>
          <a:ln>
            <a:headEnd/>
            <a:tailEnd type="triangle" w="med" len="med"/>
          </a:ln>
        </p:spPr>
        <p:style>
          <a:lnRef idx="3">
            <a:schemeClr val="accent3"/>
          </a:lnRef>
          <a:fillRef idx="0">
            <a:schemeClr val="accent3"/>
          </a:fillRef>
          <a:effectRef idx="2">
            <a:schemeClr val="accent3"/>
          </a:effectRef>
          <a:fontRef idx="minor">
            <a:schemeClr val="tx1"/>
          </a:fontRef>
        </p:style>
      </p:cxnSp>
      <p:cxnSp>
        <p:nvCxnSpPr>
          <p:cNvPr id="12298" name="AutoShape 10"/>
          <p:cNvCxnSpPr>
            <a:cxnSpLocks noChangeShapeType="1"/>
          </p:cNvCxnSpPr>
          <p:nvPr/>
        </p:nvCxnSpPr>
        <p:spPr bwMode="auto">
          <a:xfrm flipH="1">
            <a:off x="5708877" y="5009243"/>
            <a:ext cx="474662" cy="142875"/>
          </a:xfrm>
          <a:prstGeom prst="straightConnector1">
            <a:avLst/>
          </a:prstGeom>
          <a:ln>
            <a:headEnd/>
            <a:tailEnd type="triangle" w="med" len="med"/>
          </a:ln>
        </p:spPr>
        <p:style>
          <a:lnRef idx="3">
            <a:schemeClr val="accent3"/>
          </a:lnRef>
          <a:fillRef idx="0">
            <a:schemeClr val="accent3"/>
          </a:fillRef>
          <a:effectRef idx="2">
            <a:schemeClr val="accent3"/>
          </a:effectRef>
          <a:fontRef idx="minor">
            <a:schemeClr val="tx1"/>
          </a:fontRef>
        </p:style>
      </p:cxnSp>
      <p:cxnSp>
        <p:nvCxnSpPr>
          <p:cNvPr id="12299" name="AutoShape 11"/>
          <p:cNvCxnSpPr>
            <a:cxnSpLocks noChangeShapeType="1"/>
          </p:cNvCxnSpPr>
          <p:nvPr/>
        </p:nvCxnSpPr>
        <p:spPr bwMode="auto">
          <a:xfrm>
            <a:off x="6763657" y="5023757"/>
            <a:ext cx="498475" cy="142875"/>
          </a:xfrm>
          <a:prstGeom prst="straightConnector1">
            <a:avLst/>
          </a:prstGeom>
          <a:ln>
            <a:headEnd/>
            <a:tailEnd type="triangle"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36</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711543" y="1"/>
            <a:ext cx="1480457" cy="1551804"/>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77371" y="638629"/>
            <a:ext cx="10130972" cy="545193"/>
          </a:xfrm>
        </p:spPr>
        <p:txBody>
          <a:bodyPr>
            <a:normAutofit/>
          </a:bodyPr>
          <a:lstStyle/>
          <a:p>
            <a:r>
              <a:rPr lang="el-GR" sz="3600" dirty="0" smtClean="0"/>
              <a:t>Αποτελέσματα</a:t>
            </a:r>
            <a:endParaRPr lang="en-IN" b="0" dirty="0"/>
          </a:p>
        </p:txBody>
      </p:sp>
      <p:grpSp>
        <p:nvGrpSpPr>
          <p:cNvPr id="14" name="13 - Ομάδα"/>
          <p:cNvGrpSpPr/>
          <p:nvPr/>
        </p:nvGrpSpPr>
        <p:grpSpPr>
          <a:xfrm>
            <a:off x="7789333" y="0"/>
            <a:ext cx="2709333" cy="2709333"/>
            <a:chOff x="2353740" y="14494"/>
            <a:chExt cx="2709333" cy="2709333"/>
          </a:xfrm>
        </p:grpSpPr>
        <p:sp>
          <p:nvSpPr>
            <p:cNvPr id="15" name="14 - Ισοσκελές τρίγωνο"/>
            <p:cNvSpPr/>
            <p:nvPr/>
          </p:nvSpPr>
          <p:spPr>
            <a:xfrm>
              <a:off x="2353740" y="14494"/>
              <a:ext cx="2709333" cy="2709333"/>
            </a:xfrm>
            <a:prstGeom prst="triangle">
              <a:avLst/>
            </a:prstGeom>
          </p:spPr>
          <p:style>
            <a:lnRef idx="3">
              <a:schemeClr val="l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fontRef>
          </p:style>
        </p:sp>
        <p:sp>
          <p:nvSpPr>
            <p:cNvPr id="16" name="Ισοσκελές τρίγωνο 4"/>
            <p:cNvSpPr/>
            <p:nvPr/>
          </p:nvSpPr>
          <p:spPr>
            <a:xfrm>
              <a:off x="3031073" y="1369161"/>
              <a:ext cx="1354667" cy="135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b="1" kern="1200" dirty="0" smtClean="0"/>
                <a:t>ΑΓΧΟΣ</a:t>
              </a:r>
              <a:endParaRPr lang="el-GR" sz="2800" b="1" kern="1200" dirty="0"/>
            </a:p>
          </p:txBody>
        </p:sp>
      </p:grpSp>
      <p:sp>
        <p:nvSpPr>
          <p:cNvPr id="17" name="16 - Ορθογώνιο"/>
          <p:cNvSpPr/>
          <p:nvPr/>
        </p:nvSpPr>
        <p:spPr>
          <a:xfrm>
            <a:off x="7649030" y="2801258"/>
            <a:ext cx="3033484" cy="26851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l-GR" i="1" dirty="0" smtClean="0"/>
              <a:t>«Συναίσθημα</a:t>
            </a:r>
            <a:r>
              <a:rPr lang="el-GR" i="1" dirty="0" smtClean="0"/>
              <a:t>… </a:t>
            </a:r>
            <a:r>
              <a:rPr lang="el-GR" b="1" i="1" u="sng" dirty="0" smtClean="0"/>
              <a:t>άγχος</a:t>
            </a:r>
            <a:r>
              <a:rPr lang="el-GR" i="1" dirty="0" smtClean="0"/>
              <a:t>, προς το παρόν, δηλαδή, γιατί δεν ξέρω ακριβώς… Δεν έχω εμπειρία για να έχω στο νου μου το πώς θα τον βοηθήσω κάπως καλύτερα. Οπότε άγχος σίγουρα</a:t>
            </a:r>
            <a:r>
              <a:rPr lang="el-GR" i="1" dirty="0" smtClean="0"/>
              <a:t>.» </a:t>
            </a:r>
          </a:p>
          <a:p>
            <a:pPr lvl="0" algn="ctr"/>
            <a:r>
              <a:rPr lang="el-GR" dirty="0" smtClean="0"/>
              <a:t>(</a:t>
            </a:r>
            <a:r>
              <a:rPr lang="el-GR" dirty="0" smtClean="0"/>
              <a:t>Άνδρας Ψυχολόγος</a:t>
            </a:r>
            <a:r>
              <a:rPr lang="el-GR" dirty="0" smtClean="0"/>
              <a:t>)</a:t>
            </a:r>
            <a:endParaRPr lang="en-US" dirty="0" smtClean="0"/>
          </a:p>
        </p:txBody>
      </p:sp>
      <p:grpSp>
        <p:nvGrpSpPr>
          <p:cNvPr id="18" name="17 - Ομάδα"/>
          <p:cNvGrpSpPr/>
          <p:nvPr/>
        </p:nvGrpSpPr>
        <p:grpSpPr>
          <a:xfrm>
            <a:off x="2206171" y="4114800"/>
            <a:ext cx="2960611" cy="2743200"/>
            <a:chOff x="1922483" y="1571924"/>
            <a:chExt cx="2000775" cy="2014767"/>
          </a:xfrm>
        </p:grpSpPr>
        <p:sp>
          <p:nvSpPr>
            <p:cNvPr id="19" name="18 - Ισοσκελές τρίγωνο"/>
            <p:cNvSpPr/>
            <p:nvPr/>
          </p:nvSpPr>
          <p:spPr>
            <a:xfrm rot="10800000">
              <a:off x="1922483" y="1571924"/>
              <a:ext cx="2000775" cy="2014767"/>
            </a:xfrm>
            <a:prstGeom prst="triangle">
              <a:avLst/>
            </a:prstGeom>
          </p:spPr>
          <p:style>
            <a:lnRef idx="3">
              <a:schemeClr val="lt1">
                <a:hueOff val="0"/>
                <a:satOff val="0"/>
                <a:lumOff val="0"/>
                <a:alphaOff val="0"/>
              </a:schemeClr>
            </a:lnRef>
            <a:fillRef idx="1">
              <a:schemeClr val="accent1">
                <a:shade val="80000"/>
                <a:hueOff val="424504"/>
                <a:satOff val="-63048"/>
                <a:lumOff val="31461"/>
                <a:alphaOff val="0"/>
              </a:schemeClr>
            </a:fillRef>
            <a:effectRef idx="1">
              <a:schemeClr val="accent1">
                <a:shade val="80000"/>
                <a:hueOff val="424504"/>
                <a:satOff val="-63048"/>
                <a:lumOff val="31461"/>
                <a:alphaOff val="0"/>
              </a:schemeClr>
            </a:effectRef>
            <a:fontRef idx="minor">
              <a:schemeClr val="lt1"/>
            </a:fontRef>
          </p:style>
        </p:sp>
        <p:sp>
          <p:nvSpPr>
            <p:cNvPr id="20" name="Ισοσκελές τρίγωνο 4"/>
            <p:cNvSpPr/>
            <p:nvPr/>
          </p:nvSpPr>
          <p:spPr>
            <a:xfrm>
              <a:off x="2422678" y="1692073"/>
              <a:ext cx="1059240" cy="1059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2800" b="1" dirty="0" smtClean="0"/>
                <a:t>ΦΟΒΟΣ</a:t>
              </a:r>
              <a:endParaRPr lang="el-GR" sz="2800" b="1" kern="1200" dirty="0"/>
            </a:p>
          </p:txBody>
        </p:sp>
      </p:grpSp>
      <p:sp>
        <p:nvSpPr>
          <p:cNvPr id="21" name="20 - Ορθογώνιο"/>
          <p:cNvSpPr/>
          <p:nvPr/>
        </p:nvSpPr>
        <p:spPr>
          <a:xfrm>
            <a:off x="362857" y="1465943"/>
            <a:ext cx="6923314" cy="24964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i="1" dirty="0" smtClean="0"/>
              <a:t>«Φοβάμαι</a:t>
            </a:r>
            <a:r>
              <a:rPr lang="el-GR" i="1" dirty="0" smtClean="0"/>
              <a:t>, νομίζω ότι υπάρχει ένας μικρός </a:t>
            </a:r>
            <a:r>
              <a:rPr lang="el-GR" i="1" dirty="0" smtClean="0"/>
              <a:t>φόβος </a:t>
            </a:r>
            <a:r>
              <a:rPr lang="el-GR" i="1" dirty="0" smtClean="0"/>
              <a:t>για το </a:t>
            </a:r>
            <a:r>
              <a:rPr lang="el-GR" i="1" dirty="0" smtClean="0"/>
              <a:t>πώς </a:t>
            </a:r>
            <a:r>
              <a:rPr lang="el-GR" i="1" dirty="0" smtClean="0"/>
              <a:t>θα </a:t>
            </a:r>
            <a:r>
              <a:rPr lang="el-GR" i="1" dirty="0" smtClean="0"/>
              <a:t>πάει (</a:t>
            </a:r>
            <a:r>
              <a:rPr lang="el-GR" i="1" smtClean="0"/>
              <a:t>η θεραπεία). </a:t>
            </a:r>
            <a:r>
              <a:rPr lang="el-GR" i="1" dirty="0" smtClean="0"/>
              <a:t>Είναι ο </a:t>
            </a:r>
            <a:r>
              <a:rPr lang="el-GR" b="1" i="1" u="sng" dirty="0" smtClean="0"/>
              <a:t>φόβος</a:t>
            </a:r>
            <a:r>
              <a:rPr lang="el-GR" i="1" dirty="0" smtClean="0"/>
              <a:t> </a:t>
            </a:r>
            <a:r>
              <a:rPr lang="el-GR" i="1" dirty="0" smtClean="0"/>
              <a:t>της σύγκρουσης. Έχω και έχουμε, όλη η ομάδα, δύσκολους ασθενείς, έχουνε συμβεί σοβαρά περιστατικά, να χαρακωθεί ο άλλος στην καρωτίδα κατά τη διάρκεια της συνέντευξης μέχρι να σπάσει όλο το δωμάτιο και όλα τα πράγματα πάνω στο κεφάλι του θεράποντα. Όταν έχεις τέτοιες εμπειρίες, σαφέστατα φοβάσαι, φοβάσαι το δυσάρεστο και ακόμα το να αρχίσει ο άλλος να φωνάζει</a:t>
            </a:r>
            <a:r>
              <a:rPr lang="el-GR" i="1" dirty="0" smtClean="0"/>
              <a:t>.» </a:t>
            </a:r>
            <a:r>
              <a:rPr lang="el-GR" dirty="0" smtClean="0"/>
              <a:t>(Άνδρας Ειδικευόμενος Ψυχίατρος)</a:t>
            </a:r>
            <a:endParaRPr lang="el-GR"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37</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1030857" y="1"/>
            <a:ext cx="1161143" cy="1217101"/>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319314" y="406400"/>
            <a:ext cx="10130972" cy="545193"/>
          </a:xfrm>
        </p:spPr>
        <p:txBody>
          <a:bodyPr>
            <a:normAutofit/>
          </a:bodyPr>
          <a:lstStyle/>
          <a:p>
            <a:r>
              <a:rPr lang="el-GR" sz="3600" dirty="0" smtClean="0"/>
              <a:t>Αποτελέσματα</a:t>
            </a:r>
            <a:endParaRPr lang="en-IN" b="0" dirty="0"/>
          </a:p>
        </p:txBody>
      </p:sp>
      <p:sp>
        <p:nvSpPr>
          <p:cNvPr id="21" name="20 - Ορθογώνιο"/>
          <p:cNvSpPr/>
          <p:nvPr/>
        </p:nvSpPr>
        <p:spPr>
          <a:xfrm>
            <a:off x="449943" y="3817257"/>
            <a:ext cx="6923314" cy="24964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i="1" dirty="0" smtClean="0"/>
              <a:t>«Θα </a:t>
            </a:r>
            <a:r>
              <a:rPr lang="el-GR" i="1" dirty="0" smtClean="0"/>
              <a:t>έλεγα κι ότι… </a:t>
            </a:r>
            <a:r>
              <a:rPr lang="el-GR" i="1" dirty="0" err="1" smtClean="0"/>
              <a:t>εεε</a:t>
            </a:r>
            <a:r>
              <a:rPr lang="el-GR" i="1" dirty="0" smtClean="0"/>
              <a:t>… ότι υπάρχει… κι ότι μπορεί να υπάρχει και… (παύση), πάλι που μπορεί να είναι </a:t>
            </a:r>
            <a:r>
              <a:rPr lang="en-US" i="1" dirty="0" smtClean="0"/>
              <a:t>projective identification</a:t>
            </a:r>
            <a:r>
              <a:rPr lang="el-GR" i="1" dirty="0" smtClean="0"/>
              <a:t> αυτό, μια… σιχαμάρα</a:t>
            </a:r>
            <a:r>
              <a:rPr lang="el-GR" b="1" i="1" dirty="0" smtClean="0"/>
              <a:t> </a:t>
            </a:r>
            <a:r>
              <a:rPr lang="el-GR" i="1" dirty="0" smtClean="0"/>
              <a:t>(τονίζει τη λέξη και κάνει έναν σχετικό μορφασμό), έτσι; Μια </a:t>
            </a:r>
            <a:r>
              <a:rPr lang="el-GR" b="1" i="1" u="sng" dirty="0" smtClean="0"/>
              <a:t>σιχαμάρα</a:t>
            </a:r>
            <a:r>
              <a:rPr lang="el-GR" i="1" dirty="0" smtClean="0"/>
              <a:t> που... μια απαξίωση, μια σιχαμάρα… μια απόρριψη σε αυτό το επίπεδο, σίγουρα αυτό. Έχει να κάνει κυρίως με τις πράξεις, με το κόψιμο, με το </a:t>
            </a:r>
            <a:r>
              <a:rPr lang="en-US" i="1" dirty="0" smtClean="0"/>
              <a:t>self</a:t>
            </a:r>
            <a:r>
              <a:rPr lang="el-GR" i="1" dirty="0" smtClean="0"/>
              <a:t>-</a:t>
            </a:r>
            <a:r>
              <a:rPr lang="en-US" i="1" dirty="0" smtClean="0"/>
              <a:t>mutilation</a:t>
            </a:r>
            <a:r>
              <a:rPr lang="el-GR" i="1" dirty="0" smtClean="0"/>
              <a:t>, όλα αυτά… με το </a:t>
            </a:r>
            <a:r>
              <a:rPr lang="en-US" i="1" dirty="0" smtClean="0"/>
              <a:t>seduction</a:t>
            </a:r>
            <a:r>
              <a:rPr lang="el-GR" i="1" dirty="0" smtClean="0"/>
              <a:t>, με τη σεξουαλικότητα</a:t>
            </a:r>
            <a:r>
              <a:rPr lang="el-GR" i="1" dirty="0" smtClean="0"/>
              <a:t>.» </a:t>
            </a:r>
            <a:r>
              <a:rPr lang="el-GR" dirty="0" smtClean="0"/>
              <a:t>(Άνδρας Ψυχίατρος)</a:t>
            </a:r>
            <a:endParaRPr lang="el-GR" dirty="0"/>
          </a:p>
        </p:txBody>
      </p:sp>
      <p:grpSp>
        <p:nvGrpSpPr>
          <p:cNvPr id="13" name="12 - Ομάδα"/>
          <p:cNvGrpSpPr/>
          <p:nvPr/>
        </p:nvGrpSpPr>
        <p:grpSpPr>
          <a:xfrm rot="5400000">
            <a:off x="7600647" y="3686629"/>
            <a:ext cx="2709333" cy="2709333"/>
            <a:chOff x="3693885" y="2709333"/>
            <a:chExt cx="2709333" cy="2709333"/>
          </a:xfrm>
        </p:grpSpPr>
        <p:sp>
          <p:nvSpPr>
            <p:cNvPr id="14" name="13 - Ισοσκελές τρίγωνο"/>
            <p:cNvSpPr/>
            <p:nvPr/>
          </p:nvSpPr>
          <p:spPr>
            <a:xfrm>
              <a:off x="3693885" y="2709333"/>
              <a:ext cx="2709333" cy="2709333"/>
            </a:xfrm>
            <a:prstGeom prst="triangle">
              <a:avLst/>
            </a:prstGeom>
          </p:spPr>
          <p:style>
            <a:lnRef idx="3">
              <a:schemeClr val="lt1">
                <a:hueOff val="0"/>
                <a:satOff val="0"/>
                <a:lumOff val="0"/>
                <a:alphaOff val="0"/>
              </a:schemeClr>
            </a:lnRef>
            <a:fillRef idx="1">
              <a:schemeClr val="accent1">
                <a:shade val="80000"/>
                <a:hueOff val="636757"/>
                <a:satOff val="-94572"/>
                <a:lumOff val="47191"/>
                <a:alphaOff val="0"/>
              </a:schemeClr>
            </a:fillRef>
            <a:effectRef idx="1">
              <a:schemeClr val="accent1">
                <a:shade val="80000"/>
                <a:hueOff val="636757"/>
                <a:satOff val="-94572"/>
                <a:lumOff val="47191"/>
                <a:alphaOff val="0"/>
              </a:schemeClr>
            </a:effectRef>
            <a:fontRef idx="minor">
              <a:schemeClr val="lt1"/>
            </a:fontRef>
          </p:style>
        </p:sp>
        <p:sp>
          <p:nvSpPr>
            <p:cNvPr id="18" name="Ισοσκελές τρίγωνο 4"/>
            <p:cNvSpPr/>
            <p:nvPr/>
          </p:nvSpPr>
          <p:spPr>
            <a:xfrm rot="16200000">
              <a:off x="4371219" y="4064000"/>
              <a:ext cx="1354667" cy="135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b="1" dirty="0" smtClean="0"/>
                <a:t>ΑΗΔΙΑ</a:t>
              </a:r>
              <a:endParaRPr lang="el-GR" sz="2500" b="1" kern="1200" dirty="0"/>
            </a:p>
          </p:txBody>
        </p:sp>
      </p:grpSp>
      <p:sp>
        <p:nvSpPr>
          <p:cNvPr id="22" name="21 - Ορθογώνιο"/>
          <p:cNvSpPr/>
          <p:nvPr/>
        </p:nvSpPr>
        <p:spPr>
          <a:xfrm>
            <a:off x="3352800" y="1393372"/>
            <a:ext cx="8577943" cy="20465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fontAlgn="base">
              <a:spcBef>
                <a:spcPct val="0"/>
              </a:spcBef>
              <a:spcAft>
                <a:spcPct val="0"/>
              </a:spcAft>
            </a:pPr>
            <a:r>
              <a:rPr lang="el-GR" i="1" dirty="0" smtClean="0">
                <a:solidFill>
                  <a:schemeClr val="tx1"/>
                </a:solidFill>
                <a:latin typeface="Calibri" pitchFamily="34" charset="0"/>
                <a:ea typeface="Calibri" pitchFamily="34" charset="0"/>
                <a:cs typeface="Calibri" pitchFamily="34" charset="0"/>
              </a:rPr>
              <a:t>«Όπως </a:t>
            </a:r>
            <a:r>
              <a:rPr lang="el-GR" i="1" dirty="0" smtClean="0">
                <a:solidFill>
                  <a:schemeClr val="tx1"/>
                </a:solidFill>
                <a:latin typeface="Calibri" pitchFamily="34" charset="0"/>
                <a:ea typeface="Calibri" pitchFamily="34" charset="0"/>
                <a:cs typeface="Calibri" pitchFamily="34" charset="0"/>
              </a:rPr>
              <a:t>σου είπα, στο παρελθόν ένιωθα πάρα πολύ </a:t>
            </a:r>
            <a:r>
              <a:rPr lang="el-GR" b="1" i="1" u="sng" dirty="0" smtClean="0">
                <a:solidFill>
                  <a:schemeClr val="tx1"/>
                </a:solidFill>
                <a:latin typeface="Calibri" pitchFamily="34" charset="0"/>
                <a:ea typeface="Calibri" pitchFamily="34" charset="0"/>
                <a:cs typeface="Calibri" pitchFamily="34" charset="0"/>
              </a:rPr>
              <a:t>θυμό</a:t>
            </a:r>
            <a:r>
              <a:rPr lang="el-GR" i="1" dirty="0" smtClean="0">
                <a:solidFill>
                  <a:schemeClr val="tx1"/>
                </a:solidFill>
                <a:latin typeface="Calibri" pitchFamily="34" charset="0"/>
                <a:ea typeface="Calibri" pitchFamily="34" charset="0"/>
                <a:cs typeface="Calibri" pitchFamily="34" charset="0"/>
              </a:rPr>
              <a:t>. Τώρα λόγω της εμπειρίας που έχω και νιώθω πιο καλά με εμένα δεν θυμώνω τόσο εύκολα. Το ότι δεν έχει ξεκάθαρο αίτημα με ενοχλεί πάρα πολύ. Με θυμώνει που δεν έρχεται με αίτημα ξεκάθαρα ότι θέλω να δουλέψω με αυτό. Το ότι πάνω που πάμε να δουλέψουμε με αυτό, το αλλάζει… είναι αυτό το θολό</a:t>
            </a:r>
            <a:r>
              <a:rPr lang="el-GR" i="1" dirty="0" smtClean="0">
                <a:solidFill>
                  <a:schemeClr val="tx1"/>
                </a:solidFill>
                <a:latin typeface="Calibri" pitchFamily="34" charset="0"/>
                <a:ea typeface="Calibri" pitchFamily="34" charset="0"/>
                <a:cs typeface="Calibri" pitchFamily="34" charset="0"/>
              </a:rPr>
              <a:t>.» </a:t>
            </a:r>
            <a:r>
              <a:rPr lang="el-GR" dirty="0" smtClean="0">
                <a:solidFill>
                  <a:schemeClr val="tx1"/>
                </a:solidFill>
                <a:latin typeface="Calibri" pitchFamily="34" charset="0"/>
                <a:ea typeface="Calibri" pitchFamily="34" charset="0"/>
                <a:cs typeface="Calibri" pitchFamily="34" charset="0"/>
              </a:rPr>
              <a:t>(Γυναίκα Ψυχολόγος)</a:t>
            </a:r>
            <a:endParaRPr lang="en-US" sz="3200" dirty="0" smtClean="0">
              <a:solidFill>
                <a:schemeClr val="tx1"/>
              </a:solidFill>
              <a:latin typeface="Arial" pitchFamily="34" charset="0"/>
              <a:cs typeface="Arial" pitchFamily="34" charset="0"/>
            </a:endParaRPr>
          </a:p>
        </p:txBody>
      </p:sp>
      <p:grpSp>
        <p:nvGrpSpPr>
          <p:cNvPr id="23" name="22 - Ομάδα"/>
          <p:cNvGrpSpPr/>
          <p:nvPr/>
        </p:nvGrpSpPr>
        <p:grpSpPr>
          <a:xfrm rot="16200000">
            <a:off x="530831" y="1118960"/>
            <a:ext cx="2606524" cy="2603803"/>
            <a:chOff x="984551" y="2709333"/>
            <a:chExt cx="2709333" cy="2710277"/>
          </a:xfrm>
        </p:grpSpPr>
        <p:sp>
          <p:nvSpPr>
            <p:cNvPr id="24" name="23 - Ισοσκελές τρίγωνο"/>
            <p:cNvSpPr/>
            <p:nvPr/>
          </p:nvSpPr>
          <p:spPr>
            <a:xfrm>
              <a:off x="984551" y="2709333"/>
              <a:ext cx="2709333" cy="2709333"/>
            </a:xfrm>
            <a:prstGeom prst="triangle">
              <a:avLst/>
            </a:prstGeom>
          </p:spPr>
          <p:style>
            <a:lnRef idx="3">
              <a:schemeClr val="lt1">
                <a:hueOff val="0"/>
                <a:satOff val="0"/>
                <a:lumOff val="0"/>
                <a:alphaOff val="0"/>
              </a:schemeClr>
            </a:lnRef>
            <a:fillRef idx="1">
              <a:schemeClr val="accent1">
                <a:shade val="80000"/>
                <a:hueOff val="212252"/>
                <a:satOff val="-31524"/>
                <a:lumOff val="15730"/>
                <a:alphaOff val="0"/>
              </a:schemeClr>
            </a:fillRef>
            <a:effectRef idx="1">
              <a:schemeClr val="accent1">
                <a:shade val="80000"/>
                <a:hueOff val="212252"/>
                <a:satOff val="-31524"/>
                <a:lumOff val="15730"/>
                <a:alphaOff val="0"/>
              </a:schemeClr>
            </a:effectRef>
            <a:fontRef idx="minor">
              <a:schemeClr val="lt1"/>
            </a:fontRef>
          </p:style>
        </p:sp>
        <p:sp>
          <p:nvSpPr>
            <p:cNvPr id="25" name="Ισοσκελές τρίγωνο 4"/>
            <p:cNvSpPr/>
            <p:nvPr/>
          </p:nvSpPr>
          <p:spPr>
            <a:xfrm rot="5400000">
              <a:off x="1660940" y="4064942"/>
              <a:ext cx="1356555" cy="13527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b="1" kern="1200" dirty="0" smtClean="0"/>
                <a:t>ΘΥΜΟΣ</a:t>
              </a:r>
              <a:endParaRPr lang="el-GR" sz="2500" b="1" kern="1200" dirty="0"/>
            </a:p>
          </p:txBody>
        </p:sp>
      </p:gr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0" y="0"/>
            <a:ext cx="7342622" cy="1215566"/>
          </a:xfrm>
        </p:spPr>
        <p:txBody>
          <a:bodyPr>
            <a:normAutofit/>
          </a:bodyPr>
          <a:lstStyle/>
          <a:p>
            <a:r>
              <a:rPr lang="el-GR" dirty="0" smtClean="0"/>
              <a:t>Ποσοτική έρευνα</a:t>
            </a:r>
            <a:endParaRPr lang="en-IN" b="0"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38</a:t>
            </a:fld>
            <a:endParaRPr lang="en-IN" dirty="0"/>
          </a:p>
        </p:txBody>
      </p:sp>
      <p:pic>
        <p:nvPicPr>
          <p:cNvPr id="65538" name="Picture 2" descr="C:\Users\Val\Desktop\ΔΙΑΛΕΞΗ BPD ΠΑΝΤΕΙΟ\google.png"/>
          <p:cNvPicPr>
            <a:picLocks noChangeAspect="1" noChangeArrowheads="1"/>
          </p:cNvPicPr>
          <p:nvPr/>
        </p:nvPicPr>
        <p:blipFill>
          <a:blip r:embed="rId2"/>
          <a:srcRect/>
          <a:stretch>
            <a:fillRect/>
          </a:stretch>
        </p:blipFill>
        <p:spPr bwMode="auto">
          <a:xfrm>
            <a:off x="1045028" y="1610816"/>
            <a:ext cx="10232571" cy="4861422"/>
          </a:xfrm>
          <a:prstGeom prst="rect">
            <a:avLst/>
          </a:prstGeom>
          <a:noFill/>
        </p:spPr>
      </p:pic>
    </p:spTree>
    <p:extLst>
      <p:ext uri="{BB962C8B-B14F-4D97-AF65-F5344CB8AC3E}">
        <p14:creationId xmlns="" xmlns:p14="http://schemas.microsoft.com/office/powerpoint/2010/main" val="972005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362856" y="2452914"/>
            <a:ext cx="11611429" cy="4405086"/>
          </a:xfrm>
        </p:spPr>
        <p:txBody>
          <a:bodyPr>
            <a:normAutofit fontScale="77500" lnSpcReduction="20000"/>
          </a:bodyPr>
          <a:lstStyle/>
          <a:p>
            <a:pPr lvl="0">
              <a:buNone/>
            </a:pPr>
            <a:r>
              <a:rPr lang="en-US" b="1" u="sng" dirty="0" smtClean="0"/>
              <a:t>Background</a:t>
            </a:r>
          </a:p>
          <a:p>
            <a:pPr lvl="0"/>
            <a:r>
              <a:rPr lang="en-US" dirty="0" smtClean="0"/>
              <a:t>Biological explanation of mental illness increases belief in essentialism and is most effective for attitudes related to anger and blame (</a:t>
            </a:r>
            <a:r>
              <a:rPr lang="en-US" dirty="0" err="1" smtClean="0"/>
              <a:t>Boysen</a:t>
            </a:r>
            <a:r>
              <a:rPr lang="en-US" dirty="0" smtClean="0"/>
              <a:t>, 2011).</a:t>
            </a:r>
          </a:p>
          <a:p>
            <a:pPr lvl="0"/>
            <a:r>
              <a:rPr lang="en-US" dirty="0" smtClean="0"/>
              <a:t>Disgust is a crucial determinant of avoidance behaviour (</a:t>
            </a:r>
            <a:r>
              <a:rPr lang="en-US" dirty="0" err="1" smtClean="0"/>
              <a:t>Cisler</a:t>
            </a:r>
            <a:r>
              <a:rPr lang="en-US" dirty="0" smtClean="0"/>
              <a:t> et al., 2009). </a:t>
            </a:r>
          </a:p>
          <a:p>
            <a:pPr lvl="0"/>
            <a:endParaRPr lang="en-US" dirty="0" smtClean="0"/>
          </a:p>
          <a:p>
            <a:pPr lvl="0">
              <a:buNone/>
            </a:pPr>
            <a:r>
              <a:rPr lang="en-US" b="1" u="sng" dirty="0" smtClean="0"/>
              <a:t>Hypotheses</a:t>
            </a:r>
          </a:p>
          <a:p>
            <a:pPr lvl="0"/>
            <a:r>
              <a:rPr lang="en-US" dirty="0" smtClean="0"/>
              <a:t>The biogenetic causal beliefs for BPD will be correlated with more negative attitudes towards patients with BPD than the psychosocial ones.  </a:t>
            </a:r>
            <a:endParaRPr lang="el-GR" dirty="0" smtClean="0"/>
          </a:p>
          <a:p>
            <a:pPr lvl="0"/>
            <a:r>
              <a:rPr lang="en-US" dirty="0" smtClean="0"/>
              <a:t>The biogenetic causal beliefs for BPD will be correlated with higher levels of disgust than the psychosocial ones. </a:t>
            </a:r>
            <a:endParaRPr lang="el-GR" dirty="0" smtClean="0"/>
          </a:p>
          <a:p>
            <a:pPr lvl="0"/>
            <a:r>
              <a:rPr lang="en-US" dirty="0" smtClean="0"/>
              <a:t>The </a:t>
            </a:r>
            <a:r>
              <a:rPr lang="en-US" dirty="0" smtClean="0"/>
              <a:t>‘</a:t>
            </a:r>
            <a:r>
              <a:rPr lang="en-US" dirty="0" err="1" smtClean="0"/>
              <a:t>Ick</a:t>
            </a:r>
            <a:r>
              <a:rPr lang="en-US" dirty="0" smtClean="0"/>
              <a:t>’ </a:t>
            </a:r>
            <a:r>
              <a:rPr lang="en-US" dirty="0" smtClean="0"/>
              <a:t>factor will be positively correlated with negative attitudes toward patients with BPD. </a:t>
            </a:r>
            <a:endParaRPr lang="en-US" dirty="0" smtClean="0"/>
          </a:p>
          <a:p>
            <a:pPr lvl="0"/>
            <a:endParaRPr lang="el-GR" dirty="0" smtClean="0"/>
          </a:p>
          <a:p>
            <a:r>
              <a:rPr lang="en-US" b="1" u="sng" dirty="0" smtClean="0"/>
              <a:t>Sample</a:t>
            </a:r>
            <a:endParaRPr lang="el-GR" dirty="0" smtClean="0"/>
          </a:p>
          <a:p>
            <a:r>
              <a:rPr lang="en-US" dirty="0" smtClean="0"/>
              <a:t>More than 100 mental health clinicians (psychiatrists, psychiatry residents, clinical psychologists, trainees in clinical psychology, mental health nurses, clinical social workers)</a:t>
            </a:r>
            <a:endParaRPr lang="el-GR"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39</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10876540" y="1"/>
            <a:ext cx="1315460" cy="1378856"/>
          </a:xfrm>
        </p:spPr>
      </p:pic>
      <p:sp>
        <p:nvSpPr>
          <p:cNvPr id="11" name="Title 13">
            <a:extLst>
              <a:ext uri="{FF2B5EF4-FFF2-40B4-BE49-F238E27FC236}">
                <a16:creationId xmlns="" xmlns:a16="http://schemas.microsoft.com/office/drawing/2014/main" id="{E3E5EE03-FBF6-46F5-8085-716AC6CE1C8C}"/>
              </a:ext>
            </a:extLst>
          </p:cNvPr>
          <p:cNvSpPr>
            <a:spLocks noGrp="1"/>
          </p:cNvSpPr>
          <p:nvPr>
            <p:ph type="title" idx="4294967295"/>
          </p:nvPr>
        </p:nvSpPr>
        <p:spPr>
          <a:xfrm>
            <a:off x="261256" y="1509486"/>
            <a:ext cx="11059886" cy="545193"/>
          </a:xfrm>
        </p:spPr>
        <p:txBody>
          <a:bodyPr>
            <a:noAutofit/>
          </a:bodyPr>
          <a:lstStyle/>
          <a:p>
            <a:r>
              <a:rPr lang="en-IN" sz="2800" dirty="0" smtClean="0"/>
              <a:t>Causal beliefs, the ‘</a:t>
            </a:r>
            <a:r>
              <a:rPr lang="en-IN" sz="2800" dirty="0" err="1" smtClean="0"/>
              <a:t>Ick</a:t>
            </a:r>
            <a:r>
              <a:rPr lang="en-IN" sz="2800" dirty="0" smtClean="0"/>
              <a:t>’ factor, and Attitudes toward Patients with BPD</a:t>
            </a:r>
            <a:endParaRPr lang="en-IN" sz="2800" dirty="0"/>
          </a:p>
        </p:txBody>
      </p:sp>
    </p:spTree>
    <p:extLst>
      <p:ext uri="{BB962C8B-B14F-4D97-AF65-F5344CB8AC3E}">
        <p14:creationId xmlns="" xmlns:p14="http://schemas.microsoft.com/office/powerpoint/2010/main" val="972005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3">
            <a:extLst>
              <a:ext uri="{FF2B5EF4-FFF2-40B4-BE49-F238E27FC236}">
                <a16:creationId xmlns="" xmlns:a16="http://schemas.microsoft.com/office/drawing/2014/main" id="{F64048FA-1C7E-4BEF-8273-A6490A2211F4}"/>
              </a:ext>
            </a:extLst>
          </p:cNvPr>
          <p:cNvSpPr>
            <a:spLocks noGrp="1"/>
          </p:cNvSpPr>
          <p:nvPr>
            <p:ph type="title"/>
          </p:nvPr>
        </p:nvSpPr>
        <p:spPr/>
        <p:txBody>
          <a:bodyPr/>
          <a:lstStyle/>
          <a:p>
            <a:r>
              <a:rPr lang="el-GR" dirty="0" smtClean="0"/>
              <a:t>Ομάδα Β</a:t>
            </a:r>
            <a:endParaRPr lang="en-IN" b="0" dirty="0"/>
          </a:p>
        </p:txBody>
      </p:sp>
      <p:sp>
        <p:nvSpPr>
          <p:cNvPr id="12" name="Text Placeholder 18">
            <a:extLst>
              <a:ext uri="{FF2B5EF4-FFF2-40B4-BE49-F238E27FC236}">
                <a16:creationId xmlns="" xmlns:a16="http://schemas.microsoft.com/office/drawing/2014/main" id="{FAA9D8EA-A7CA-4ED0-94D3-29382CDEBB32}"/>
              </a:ext>
            </a:extLst>
          </p:cNvPr>
          <p:cNvSpPr>
            <a:spLocks noGrp="1"/>
          </p:cNvSpPr>
          <p:nvPr>
            <p:ph type="body" sz="quarter" idx="16"/>
          </p:nvPr>
        </p:nvSpPr>
        <p:spPr/>
        <p:txBody>
          <a:bodyPr/>
          <a:lstStyle/>
          <a:p>
            <a:r>
              <a:rPr lang="el-GR" dirty="0" smtClean="0"/>
              <a:t>(δραματικοί/</a:t>
            </a:r>
            <a:r>
              <a:rPr lang="el-GR" dirty="0" err="1" smtClean="0"/>
              <a:t>ασταθεί</a:t>
            </a:r>
            <a:r>
              <a:rPr lang="el-GR" dirty="0" smtClean="0"/>
              <a:t>ς ασθενείς)</a:t>
            </a:r>
            <a:endParaRPr lang="da-DK" dirty="0"/>
          </a:p>
        </p:txBody>
      </p:sp>
      <p:graphicFrame>
        <p:nvGraphicFramePr>
          <p:cNvPr id="19" name="Table Placeholder 10">
            <a:extLst>
              <a:ext uri="{FF2B5EF4-FFF2-40B4-BE49-F238E27FC236}">
                <a16:creationId xmlns="" xmlns:a16="http://schemas.microsoft.com/office/drawing/2014/main" id="{FA7555E4-6CFC-1C44-B97A-BFEC35A63419}"/>
              </a:ext>
            </a:extLst>
          </p:cNvPr>
          <p:cNvGraphicFramePr>
            <a:graphicFrameLocks noGrp="1"/>
          </p:cNvGraphicFramePr>
          <p:nvPr>
            <p:ph type="tbl" sz="quarter" idx="12"/>
            <p:extLst>
              <p:ext uri="{D42A27DB-BD31-4B8C-83A1-F6EECF244321}">
                <p14:modId xmlns="" xmlns:p14="http://schemas.microsoft.com/office/powerpoint/2010/main" val="2699641477"/>
              </p:ext>
            </p:extLst>
          </p:nvPr>
        </p:nvGraphicFramePr>
        <p:xfrm>
          <a:off x="609600" y="2228535"/>
          <a:ext cx="9550400" cy="3491545"/>
        </p:xfrm>
        <a:graphic>
          <a:graphicData uri="http://schemas.openxmlformats.org/drawingml/2006/table">
            <a:tbl>
              <a:tblPr firstRow="1" bandRow="1">
                <a:tableStyleId>{5C22544A-7EE6-4342-B048-85BDC9FD1C3A}</a:tableStyleId>
              </a:tblPr>
              <a:tblGrid>
                <a:gridCol w="2510971">
                  <a:extLst>
                    <a:ext uri="{9D8B030D-6E8A-4147-A177-3AD203B41FA5}">
                      <a16:colId xmlns="" xmlns:a16="http://schemas.microsoft.com/office/drawing/2014/main" val="4235906612"/>
                    </a:ext>
                  </a:extLst>
                </a:gridCol>
                <a:gridCol w="7039429">
                  <a:extLst>
                    <a:ext uri="{9D8B030D-6E8A-4147-A177-3AD203B41FA5}">
                      <a16:colId xmlns="" xmlns:a16="http://schemas.microsoft.com/office/drawing/2014/main" val="284311610"/>
                    </a:ext>
                  </a:extLst>
                </a:gridCol>
              </a:tblGrid>
              <a:tr h="698309">
                <a:tc>
                  <a:txBody>
                    <a:bodyPr/>
                    <a:lstStyle/>
                    <a:p>
                      <a:pPr algn="ctr"/>
                      <a:r>
                        <a:rPr lang="el-GR" sz="1800" b="1" i="0" u="none" strike="noStrike" kern="1200" dirty="0" smtClean="0">
                          <a:solidFill>
                            <a:srgbClr val="3F3F3F"/>
                          </a:solidFill>
                          <a:effectLst/>
                          <a:latin typeface="+mn-lt"/>
                          <a:ea typeface="+mn-ea"/>
                          <a:cs typeface="+mn-cs"/>
                        </a:rPr>
                        <a:t>Διαταραχή Προσωπικότητας</a:t>
                      </a:r>
                      <a:endParaRPr lang="en-IN" sz="1800" dirty="0">
                        <a:solidFill>
                          <a:srgbClr val="3F3F3F"/>
                        </a:solidFill>
                      </a:endParaRPr>
                    </a:p>
                  </a:txBody>
                  <a:tcPr marL="94257" marR="94257" anchor="ctr">
                    <a:solidFill>
                      <a:schemeClr val="accent2"/>
                    </a:solidFill>
                  </a:tcPr>
                </a:tc>
                <a:tc>
                  <a:txBody>
                    <a:bodyPr/>
                    <a:lstStyle/>
                    <a:p>
                      <a:pPr algn="ctr"/>
                      <a:r>
                        <a:rPr lang="el-GR" sz="1800" b="1" i="0" u="none" strike="noStrike" kern="1200" dirty="0" smtClean="0">
                          <a:solidFill>
                            <a:srgbClr val="3F3F3F"/>
                          </a:solidFill>
                          <a:effectLst/>
                          <a:latin typeface="+mn-lt"/>
                          <a:ea typeface="+mn-ea"/>
                          <a:cs typeface="+mn-cs"/>
                        </a:rPr>
                        <a:t>Βασικά χαρακτηριστικά</a:t>
                      </a:r>
                      <a:endParaRPr lang="en-IN" sz="1800" dirty="0">
                        <a:solidFill>
                          <a:srgbClr val="3F3F3F"/>
                        </a:solidFill>
                      </a:endParaRPr>
                    </a:p>
                  </a:txBody>
                  <a:tcPr marL="94257" marR="94257" anchor="ctr">
                    <a:solidFill>
                      <a:schemeClr val="accent2"/>
                    </a:solidFill>
                  </a:tcPr>
                </a:tc>
                <a:extLst>
                  <a:ext uri="{0D108BD9-81ED-4DB2-BD59-A6C34878D82A}">
                    <a16:rowId xmlns="" xmlns:a16="http://schemas.microsoft.com/office/drawing/2014/main" val="2215579220"/>
                  </a:ext>
                </a:extLst>
              </a:tr>
              <a:tr h="698309">
                <a:tc>
                  <a:txBody>
                    <a:bodyPr/>
                    <a:lstStyle/>
                    <a:p>
                      <a:pPr algn="ctr"/>
                      <a:r>
                        <a:rPr lang="el-GR" sz="1800" b="1" i="0" u="none" strike="noStrike" kern="1200" dirty="0" smtClean="0">
                          <a:solidFill>
                            <a:schemeClr val="tx1"/>
                          </a:solidFill>
                          <a:effectLst/>
                          <a:latin typeface="+mn-lt"/>
                          <a:ea typeface="+mn-ea"/>
                          <a:cs typeface="+mn-cs"/>
                        </a:rPr>
                        <a:t>Μεταιχμιακή</a:t>
                      </a:r>
                      <a:endParaRPr lang="en-IN" sz="1800" dirty="0">
                        <a:solidFill>
                          <a:schemeClr val="tx1"/>
                        </a:solidFill>
                      </a:endParaRPr>
                    </a:p>
                  </a:txBody>
                  <a:tcPr marL="182880" marR="94257" anchor="ctr">
                    <a:solidFill>
                      <a:schemeClr val="accent3">
                        <a:lumMod val="90000"/>
                      </a:schemeClr>
                    </a:solidFill>
                  </a:tcPr>
                </a:tc>
                <a:tc>
                  <a:txBody>
                    <a:bodyPr/>
                    <a:lstStyle/>
                    <a:p>
                      <a:pPr algn="ctr"/>
                      <a:r>
                        <a:rPr lang="el-GR" sz="1800" dirty="0" smtClean="0">
                          <a:solidFill>
                            <a:schemeClr val="tx1"/>
                          </a:solidFill>
                          <a:latin typeface="+mn-lt"/>
                        </a:rPr>
                        <a:t>Αστάθεια στις διαπροσωπικές σχέσεις,</a:t>
                      </a:r>
                      <a:r>
                        <a:rPr lang="el-GR" sz="1800" baseline="0" dirty="0" smtClean="0">
                          <a:solidFill>
                            <a:schemeClr val="tx1"/>
                          </a:solidFill>
                          <a:latin typeface="+mn-lt"/>
                        </a:rPr>
                        <a:t> στην αυτοεικόνα και στο συναίσθημα, έντονη παρορμητικότητα</a:t>
                      </a:r>
                      <a:endParaRPr lang="en-IN" sz="1800" dirty="0">
                        <a:solidFill>
                          <a:schemeClr val="tx1"/>
                        </a:solidFill>
                        <a:latin typeface="+mn-lt"/>
                      </a:endParaRPr>
                    </a:p>
                  </a:txBody>
                  <a:tcPr marL="94257" marR="94257" anchor="ctr">
                    <a:solidFill>
                      <a:schemeClr val="accent3"/>
                    </a:solidFill>
                  </a:tcPr>
                </a:tc>
                <a:extLst>
                  <a:ext uri="{0D108BD9-81ED-4DB2-BD59-A6C34878D82A}">
                    <a16:rowId xmlns="" xmlns:a16="http://schemas.microsoft.com/office/drawing/2014/main" val="2516563405"/>
                  </a:ext>
                </a:extLst>
              </a:tr>
              <a:tr h="698309">
                <a:tc>
                  <a:txBody>
                    <a:bodyPr/>
                    <a:lstStyle/>
                    <a:p>
                      <a:pPr algn="ctr"/>
                      <a:r>
                        <a:rPr lang="el-GR" sz="1800" b="1" i="0" u="none" strike="noStrike" kern="1200" dirty="0" smtClean="0">
                          <a:solidFill>
                            <a:schemeClr val="tx1"/>
                          </a:solidFill>
                          <a:effectLst/>
                          <a:latin typeface="+mn-lt"/>
                          <a:ea typeface="+mn-ea"/>
                          <a:cs typeface="+mn-cs"/>
                        </a:rPr>
                        <a:t>Δραματική</a:t>
                      </a:r>
                      <a:endParaRPr lang="en-IN" sz="1800" dirty="0">
                        <a:solidFill>
                          <a:schemeClr val="tx1"/>
                        </a:solidFill>
                      </a:endParaRPr>
                    </a:p>
                  </a:txBody>
                  <a:tcPr marL="182880" marR="94257" anchor="ctr">
                    <a:solidFill>
                      <a:schemeClr val="accent3">
                        <a:lumMod val="90000"/>
                      </a:schemeClr>
                    </a:solidFill>
                  </a:tcPr>
                </a:tc>
                <a:tc>
                  <a:txBody>
                    <a:bodyPr/>
                    <a:lstStyle/>
                    <a:p>
                      <a:pPr algn="ctr"/>
                      <a:r>
                        <a:rPr lang="el-GR" sz="1800" b="0" i="0" u="none" strike="noStrike" dirty="0" smtClean="0">
                          <a:solidFill>
                            <a:schemeClr val="tx1"/>
                          </a:solidFill>
                          <a:effectLst/>
                          <a:latin typeface="+mn-lt"/>
                        </a:rPr>
                        <a:t>Υπερβολική</a:t>
                      </a:r>
                      <a:r>
                        <a:rPr lang="el-GR" sz="1800" b="0" i="0" u="none" strike="noStrike" baseline="0" dirty="0" smtClean="0">
                          <a:solidFill>
                            <a:schemeClr val="tx1"/>
                          </a:solidFill>
                          <a:effectLst/>
                          <a:latin typeface="+mn-lt"/>
                        </a:rPr>
                        <a:t> συναισθηματικότητα και επιζήτηση της προσοχής</a:t>
                      </a:r>
                      <a:endParaRPr lang="en-IN" sz="1800" dirty="0">
                        <a:solidFill>
                          <a:schemeClr val="tx1"/>
                        </a:solidFill>
                        <a:latin typeface="+mn-lt"/>
                      </a:endParaRPr>
                    </a:p>
                  </a:txBody>
                  <a:tcPr marL="94257" marR="94257" anchor="ctr">
                    <a:solidFill>
                      <a:schemeClr val="accent3"/>
                    </a:solidFill>
                  </a:tcPr>
                </a:tc>
                <a:extLst>
                  <a:ext uri="{0D108BD9-81ED-4DB2-BD59-A6C34878D82A}">
                    <a16:rowId xmlns="" xmlns:a16="http://schemas.microsoft.com/office/drawing/2014/main" val="1907125693"/>
                  </a:ext>
                </a:extLst>
              </a:tr>
              <a:tr h="698309">
                <a:tc>
                  <a:txBody>
                    <a:bodyPr/>
                    <a:lstStyle/>
                    <a:p>
                      <a:pPr algn="ctr"/>
                      <a:r>
                        <a:rPr lang="el-GR" sz="1800" b="1" i="0" u="none" strike="noStrike" kern="1200" dirty="0" smtClean="0">
                          <a:solidFill>
                            <a:schemeClr val="tx1"/>
                          </a:solidFill>
                          <a:effectLst/>
                          <a:latin typeface="+mn-lt"/>
                          <a:ea typeface="+mn-ea"/>
                          <a:cs typeface="+mn-cs"/>
                        </a:rPr>
                        <a:t>Ναρκισσιστική</a:t>
                      </a:r>
                      <a:endParaRPr lang="en-IN" sz="1800" dirty="0">
                        <a:solidFill>
                          <a:schemeClr val="tx1"/>
                        </a:solidFill>
                      </a:endParaRPr>
                    </a:p>
                  </a:txBody>
                  <a:tcPr marL="182880" marR="94257" anchor="ctr">
                    <a:solidFill>
                      <a:schemeClr val="accent3">
                        <a:lumMod val="90000"/>
                      </a:schemeClr>
                    </a:solidFill>
                  </a:tcPr>
                </a:tc>
                <a:tc>
                  <a:txBody>
                    <a:bodyPr/>
                    <a:lstStyle/>
                    <a:p>
                      <a:pPr algn="ctr"/>
                      <a:r>
                        <a:rPr lang="el-GR" sz="1800" b="0" i="0" u="none" strike="noStrike" dirty="0" smtClean="0">
                          <a:solidFill>
                            <a:schemeClr val="tx1"/>
                          </a:solidFill>
                          <a:effectLst/>
                          <a:latin typeface="+mn-lt"/>
                        </a:rPr>
                        <a:t>Αίσθηση</a:t>
                      </a:r>
                      <a:r>
                        <a:rPr lang="el-GR" sz="1800" b="0" i="0" u="none" strike="noStrike" baseline="0" dirty="0" smtClean="0">
                          <a:solidFill>
                            <a:schemeClr val="tx1"/>
                          </a:solidFill>
                          <a:effectLst/>
                          <a:latin typeface="+mn-lt"/>
                        </a:rPr>
                        <a:t> μεγαλείου, ανάγκη για θαυμασμό και έλλειψη ενσυναίσθησης</a:t>
                      </a:r>
                      <a:endParaRPr lang="en-IN" sz="1800" dirty="0">
                        <a:solidFill>
                          <a:schemeClr val="tx1"/>
                        </a:solidFill>
                        <a:latin typeface="+mn-lt"/>
                      </a:endParaRPr>
                    </a:p>
                  </a:txBody>
                  <a:tcPr marL="94257" marR="94257" anchor="ctr">
                    <a:solidFill>
                      <a:schemeClr val="accent3"/>
                    </a:solidFill>
                  </a:tcPr>
                </a:tc>
                <a:extLst>
                  <a:ext uri="{0D108BD9-81ED-4DB2-BD59-A6C34878D82A}">
                    <a16:rowId xmlns="" xmlns:a16="http://schemas.microsoft.com/office/drawing/2014/main" val="2955032543"/>
                  </a:ext>
                </a:extLst>
              </a:tr>
              <a:tr h="698309">
                <a:tc>
                  <a:txBody>
                    <a:bodyPr/>
                    <a:lstStyle/>
                    <a:p>
                      <a:pPr algn="ctr"/>
                      <a:r>
                        <a:rPr lang="el-GR" sz="1800" b="1" i="0" u="none" strike="noStrike" kern="1200" dirty="0" smtClean="0">
                          <a:solidFill>
                            <a:schemeClr val="tx1"/>
                          </a:solidFill>
                          <a:effectLst/>
                          <a:latin typeface="+mn-lt"/>
                          <a:ea typeface="+mn-ea"/>
                          <a:cs typeface="+mn-cs"/>
                        </a:rPr>
                        <a:t>Αντικοινωνική</a:t>
                      </a:r>
                      <a:endParaRPr lang="en-IN" sz="1800" dirty="0">
                        <a:solidFill>
                          <a:schemeClr val="tx1"/>
                        </a:solidFill>
                      </a:endParaRPr>
                    </a:p>
                  </a:txBody>
                  <a:tcPr marL="182880" marR="94257" anchor="ctr">
                    <a:solidFill>
                      <a:schemeClr val="accent3">
                        <a:lumMod val="90000"/>
                      </a:schemeClr>
                    </a:solidFill>
                  </a:tcPr>
                </a:tc>
                <a:tc>
                  <a:txBody>
                    <a:bodyPr/>
                    <a:lstStyle/>
                    <a:p>
                      <a:pPr algn="ctr"/>
                      <a:r>
                        <a:rPr lang="el-GR" sz="1800" b="0" i="0" u="none" strike="noStrike" dirty="0" smtClean="0">
                          <a:solidFill>
                            <a:schemeClr val="tx1"/>
                          </a:solidFill>
                          <a:effectLst/>
                          <a:latin typeface="+mn-lt"/>
                        </a:rPr>
                        <a:t>Αδιαφορία</a:t>
                      </a:r>
                      <a:r>
                        <a:rPr lang="el-GR" sz="1800" b="0" i="0" u="none" strike="noStrike" baseline="0" dirty="0" smtClean="0">
                          <a:solidFill>
                            <a:schemeClr val="tx1"/>
                          </a:solidFill>
                          <a:effectLst/>
                          <a:latin typeface="+mn-lt"/>
                        </a:rPr>
                        <a:t> και παραβίαση των δικαιωμάτων των άλλων</a:t>
                      </a:r>
                      <a:endParaRPr lang="en-IN" sz="1800" dirty="0">
                        <a:solidFill>
                          <a:schemeClr val="tx1"/>
                        </a:solidFill>
                        <a:latin typeface="+mn-lt"/>
                      </a:endParaRPr>
                    </a:p>
                  </a:txBody>
                  <a:tcPr marL="94257" marR="94257" anchor="ctr">
                    <a:solidFill>
                      <a:schemeClr val="accent3"/>
                    </a:solidFill>
                  </a:tcPr>
                </a:tc>
                <a:extLst>
                  <a:ext uri="{0D108BD9-81ED-4DB2-BD59-A6C34878D82A}">
                    <a16:rowId xmlns="" xmlns:a16="http://schemas.microsoft.com/office/drawing/2014/main" val="2684881273"/>
                  </a:ext>
                </a:extLst>
              </a:tr>
            </a:tbl>
          </a:graphicData>
        </a:graphic>
      </p:graphicFrame>
      <p:sp>
        <p:nvSpPr>
          <p:cNvPr id="3" name="Footer Placeholder 2">
            <a:extLst>
              <a:ext uri="{FF2B5EF4-FFF2-40B4-BE49-F238E27FC236}">
                <a16:creationId xmlns="" xmlns:a16="http://schemas.microsoft.com/office/drawing/2014/main" id="{16764F18-9B71-4D59-80A4-C9436CB2F479}"/>
              </a:ext>
            </a:extLst>
          </p:cNvPr>
          <p:cNvSpPr>
            <a:spLocks noGrp="1"/>
          </p:cNvSpPr>
          <p:nvPr>
            <p:ph type="ftr" sz="quarter" idx="17"/>
          </p:nvPr>
        </p:nvSpPr>
        <p:spPr/>
        <p:txBody>
          <a:bodyPr/>
          <a:lstStyle/>
          <a:p>
            <a:r>
              <a:rPr lang="en-IN" dirty="0"/>
              <a:t>Add a footer</a:t>
            </a:r>
          </a:p>
        </p:txBody>
      </p:sp>
      <p:sp>
        <p:nvSpPr>
          <p:cNvPr id="4" name="Slide Number Placeholder 3">
            <a:extLst>
              <a:ext uri="{FF2B5EF4-FFF2-40B4-BE49-F238E27FC236}">
                <a16:creationId xmlns="" xmlns:a16="http://schemas.microsoft.com/office/drawing/2014/main" id="{7553D90E-F2EA-4BA1-ACBD-9D3D0EB22C8A}"/>
              </a:ext>
            </a:extLst>
          </p:cNvPr>
          <p:cNvSpPr>
            <a:spLocks noGrp="1"/>
          </p:cNvSpPr>
          <p:nvPr>
            <p:ph type="sldNum" sz="quarter" idx="18"/>
          </p:nvPr>
        </p:nvSpPr>
        <p:spPr/>
        <p:txBody>
          <a:bodyPr/>
          <a:lstStyle/>
          <a:p>
            <a:fld id="{8699F50C-BE38-4BD0-BA84-9B090E1F2B9B}" type="slidenum">
              <a:rPr lang="en-IN" smtClean="0"/>
              <a:pPr/>
              <a:t>4</a:t>
            </a:fld>
            <a:endParaRPr lang="en-IN" dirty="0"/>
          </a:p>
        </p:txBody>
      </p:sp>
      <p:sp>
        <p:nvSpPr>
          <p:cNvPr id="7" name="Hexagon 18" descr="Solid dark colored hexagon in the middle of image accent">
            <a:extLst>
              <a:ext uri="{FF2B5EF4-FFF2-40B4-BE49-F238E27FC236}">
                <a16:creationId xmlns="" xmlns:a16="http://schemas.microsoft.com/office/drawing/2014/main" id="{7CE8B54A-D8B2-498F-ACFB-31AC2DEB83FA}"/>
              </a:ext>
            </a:extLst>
          </p:cNvPr>
          <p:cNvSpPr/>
          <p:nvPr/>
        </p:nvSpPr>
        <p:spPr>
          <a:xfrm rot="16200000">
            <a:off x="10991852" y="53523"/>
            <a:ext cx="992413" cy="885368"/>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 xmlns:p14="http://schemas.microsoft.com/office/powerpoint/2010/main" val="29737076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6">
            <a:extLst>
              <a:ext uri="{FF2B5EF4-FFF2-40B4-BE49-F238E27FC236}">
                <a16:creationId xmlns="" xmlns:a16="http://schemas.microsoft.com/office/drawing/2014/main" id="{BA026684-ED32-4C82-8EFB-03E9E047EA33}"/>
              </a:ext>
            </a:extLst>
          </p:cNvPr>
          <p:cNvPicPr>
            <a:picLocks noGrp="1" noChangeAspect="1"/>
          </p:cNvPicPr>
          <p:nvPr>
            <p:ph type="pic" sz="quarter" idx="13"/>
          </p:nvPr>
        </p:nvPicPr>
        <p:blipFill>
          <a:blip r:embed="rId2"/>
          <a:stretch>
            <a:fillRect/>
          </a:stretch>
        </p:blipFill>
        <p:spPr>
          <a:xfrm>
            <a:off x="1191203" y="754744"/>
            <a:ext cx="4892932" cy="5036456"/>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sp>
        <p:nvSpPr>
          <p:cNvPr id="19" name="Hexagon 18" descr="Solid dark colored hexagon in the middle of image accent">
            <a:extLst>
              <a:ext uri="{FF2B5EF4-FFF2-40B4-BE49-F238E27FC236}">
                <a16:creationId xmlns="" xmlns:a16="http://schemas.microsoft.com/office/drawing/2014/main" id="{7CE8B54A-D8B2-498F-ACFB-31AC2DEB83FA}"/>
              </a:ext>
            </a:extLst>
          </p:cNvPr>
          <p:cNvSpPr/>
          <p:nvPr/>
        </p:nvSpPr>
        <p:spPr>
          <a:xfrm rot="16200000">
            <a:off x="2476502" y="2200228"/>
            <a:ext cx="2412998" cy="208017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0" name="Group 19" descr="Company initials and name in grouped text">
            <a:extLst>
              <a:ext uri="{FF2B5EF4-FFF2-40B4-BE49-F238E27FC236}">
                <a16:creationId xmlns="" xmlns:a16="http://schemas.microsoft.com/office/drawing/2014/main" id="{82C4EAC6-3E04-4614-86BA-A23C851754D9}"/>
              </a:ext>
            </a:extLst>
          </p:cNvPr>
          <p:cNvGrpSpPr/>
          <p:nvPr/>
        </p:nvGrpSpPr>
        <p:grpSpPr>
          <a:xfrm>
            <a:off x="2744942" y="2608889"/>
            <a:ext cx="1936749" cy="1363224"/>
            <a:chOff x="2904599" y="2902286"/>
            <a:chExt cx="1936749" cy="1363224"/>
          </a:xfrm>
        </p:grpSpPr>
        <p:sp>
          <p:nvSpPr>
            <p:cNvPr id="21" name="TextBox 20">
              <a:extLst>
                <a:ext uri="{FF2B5EF4-FFF2-40B4-BE49-F238E27FC236}">
                  <a16:creationId xmlns="" xmlns:a16="http://schemas.microsoft.com/office/drawing/2014/main" id="{A20626FA-81E3-4C45-BF2D-D52CF6D96238}"/>
                </a:ext>
              </a:extLst>
            </p:cNvPr>
            <p:cNvSpPr txBox="1"/>
            <p:nvPr/>
          </p:nvSpPr>
          <p:spPr>
            <a:xfrm>
              <a:off x="2904599" y="2902286"/>
              <a:ext cx="1936749" cy="1015663"/>
            </a:xfrm>
            <a:prstGeom prst="rect">
              <a:avLst/>
            </a:prstGeom>
            <a:noFill/>
          </p:spPr>
          <p:txBody>
            <a:bodyPr wrap="none" rtlCol="0">
              <a:spAutoFit/>
            </a:bodyPr>
            <a:lstStyle/>
            <a:p>
              <a:r>
                <a:rPr lang="en-US" sz="6000" b="1" dirty="0" smtClean="0">
                  <a:solidFill>
                    <a:schemeClr val="bg1"/>
                  </a:solidFill>
                  <a:latin typeface="Arial Black" panose="020B0A04020102020204" pitchFamily="34" charset="0"/>
                </a:rPr>
                <a:t>BPD</a:t>
              </a:r>
              <a:endParaRPr lang="en-IN" sz="6000" b="1" dirty="0">
                <a:solidFill>
                  <a:schemeClr val="bg1"/>
                </a:solidFill>
                <a:latin typeface="Arial Black" panose="020B0A04020102020204" pitchFamily="34" charset="0"/>
              </a:endParaRPr>
            </a:p>
          </p:txBody>
        </p:sp>
        <p:sp>
          <p:nvSpPr>
            <p:cNvPr id="22" name="TextBox 21">
              <a:extLst>
                <a:ext uri="{FF2B5EF4-FFF2-40B4-BE49-F238E27FC236}">
                  <a16:creationId xmlns="" xmlns:a16="http://schemas.microsoft.com/office/drawing/2014/main" id="{D6E86452-6AEA-4380-9682-AB26317ADB62}"/>
                </a:ext>
              </a:extLst>
            </p:cNvPr>
            <p:cNvSpPr txBox="1"/>
            <p:nvPr/>
          </p:nvSpPr>
          <p:spPr>
            <a:xfrm>
              <a:off x="3241034" y="3742290"/>
              <a:ext cx="1074333" cy="523220"/>
            </a:xfrm>
            <a:prstGeom prst="rect">
              <a:avLst/>
            </a:prstGeom>
            <a:noFill/>
          </p:spPr>
          <p:txBody>
            <a:bodyPr wrap="none" rtlCol="0">
              <a:spAutoFit/>
            </a:bodyPr>
            <a:lstStyle/>
            <a:p>
              <a:pPr algn="ctr"/>
              <a:r>
                <a:rPr lang="en-IN" sz="2800" b="1" dirty="0" smtClean="0">
                  <a:solidFill>
                    <a:schemeClr val="bg1"/>
                  </a:solidFill>
                  <a:cs typeface="Calibri Light" panose="020F0302020204030204" pitchFamily="34" charset="0"/>
                </a:rPr>
                <a:t>IMoCI</a:t>
              </a:r>
              <a:endParaRPr lang="en-IN" sz="2800" b="1" dirty="0">
                <a:solidFill>
                  <a:schemeClr val="bg1"/>
                </a:solidFill>
                <a:cs typeface="Calibri Light" panose="020F0302020204030204" pitchFamily="34" charset="0"/>
              </a:endParaRPr>
            </a:p>
          </p:txBody>
        </p:sp>
      </p:grpSp>
      <p:sp>
        <p:nvSpPr>
          <p:cNvPr id="8" name="Title 7">
            <a:extLst>
              <a:ext uri="{FF2B5EF4-FFF2-40B4-BE49-F238E27FC236}">
                <a16:creationId xmlns="" xmlns:a16="http://schemas.microsoft.com/office/drawing/2014/main" id="{8B6C5EAB-81FF-4827-A160-22F4363C611A}"/>
              </a:ext>
            </a:extLst>
          </p:cNvPr>
          <p:cNvSpPr>
            <a:spLocks noGrp="1"/>
          </p:cNvSpPr>
          <p:nvPr>
            <p:ph type="ctrTitle"/>
          </p:nvPr>
        </p:nvSpPr>
        <p:spPr>
          <a:xfrm>
            <a:off x="6361207" y="1574280"/>
            <a:ext cx="4853573" cy="1616252"/>
          </a:xfrm>
        </p:spPr>
        <p:txBody>
          <a:bodyPr/>
          <a:lstStyle/>
          <a:p>
            <a:r>
              <a:rPr lang="el-GR" dirty="0" smtClean="0"/>
              <a:t>Ευχαριστώ</a:t>
            </a:r>
            <a:endParaRPr lang="en-IN" b="0" dirty="0"/>
          </a:p>
        </p:txBody>
      </p:sp>
      <p:sp>
        <p:nvSpPr>
          <p:cNvPr id="14" name="Text Placeholder 13">
            <a:extLst>
              <a:ext uri="{FF2B5EF4-FFF2-40B4-BE49-F238E27FC236}">
                <a16:creationId xmlns="" xmlns:a16="http://schemas.microsoft.com/office/drawing/2014/main" id="{B6611344-9447-438E-873C-299AF4110B03}"/>
              </a:ext>
            </a:extLst>
          </p:cNvPr>
          <p:cNvSpPr>
            <a:spLocks noGrp="1"/>
          </p:cNvSpPr>
          <p:nvPr>
            <p:ph type="body" sz="quarter" idx="15"/>
          </p:nvPr>
        </p:nvSpPr>
        <p:spPr/>
        <p:txBody>
          <a:bodyPr/>
          <a:lstStyle/>
          <a:p>
            <a:r>
              <a:rPr lang="el-GR" dirty="0" smtClean="0"/>
              <a:t>Χρυσοβαλάντης Παπαθανασίου</a:t>
            </a:r>
            <a:endParaRPr lang="en-IN" dirty="0"/>
          </a:p>
        </p:txBody>
      </p:sp>
      <p:sp>
        <p:nvSpPr>
          <p:cNvPr id="15" name="Text Placeholder 14">
            <a:extLst>
              <a:ext uri="{FF2B5EF4-FFF2-40B4-BE49-F238E27FC236}">
                <a16:creationId xmlns="" xmlns:a16="http://schemas.microsoft.com/office/drawing/2014/main" id="{7A3FB895-3D21-4707-8EDE-3F825906DE41}"/>
              </a:ext>
            </a:extLst>
          </p:cNvPr>
          <p:cNvSpPr>
            <a:spLocks noGrp="1"/>
          </p:cNvSpPr>
          <p:nvPr>
            <p:ph type="body" sz="quarter" idx="16"/>
          </p:nvPr>
        </p:nvSpPr>
        <p:spPr/>
        <p:txBody>
          <a:bodyPr/>
          <a:lstStyle/>
          <a:p>
            <a:r>
              <a:rPr lang="en-ZA" dirty="0" smtClean="0"/>
              <a:t>6982968418</a:t>
            </a:r>
            <a:endParaRPr lang="en-ZA" dirty="0"/>
          </a:p>
        </p:txBody>
      </p:sp>
      <p:sp>
        <p:nvSpPr>
          <p:cNvPr id="23" name="Text Placeholder 22">
            <a:extLst>
              <a:ext uri="{FF2B5EF4-FFF2-40B4-BE49-F238E27FC236}">
                <a16:creationId xmlns="" xmlns:a16="http://schemas.microsoft.com/office/drawing/2014/main" id="{A0B41C33-430D-4B31-A546-F85646919475}"/>
              </a:ext>
            </a:extLst>
          </p:cNvPr>
          <p:cNvSpPr>
            <a:spLocks noGrp="1"/>
          </p:cNvSpPr>
          <p:nvPr>
            <p:ph type="body" sz="quarter" idx="17"/>
          </p:nvPr>
        </p:nvSpPr>
        <p:spPr/>
        <p:txBody>
          <a:bodyPr/>
          <a:lstStyle/>
          <a:p>
            <a:r>
              <a:rPr lang="en-IN" dirty="0" smtClean="0"/>
              <a:t>chpapath@panteion.gr</a:t>
            </a:r>
            <a:endParaRPr lang="en-IN" dirty="0"/>
          </a:p>
        </p:txBody>
      </p:sp>
      <p:sp>
        <p:nvSpPr>
          <p:cNvPr id="24" name="Text Placeholder 23">
            <a:extLst>
              <a:ext uri="{FF2B5EF4-FFF2-40B4-BE49-F238E27FC236}">
                <a16:creationId xmlns="" xmlns:a16="http://schemas.microsoft.com/office/drawing/2014/main" id="{E62065D0-127B-4884-9760-D1FFEC38A6F9}"/>
              </a:ext>
            </a:extLst>
          </p:cNvPr>
          <p:cNvSpPr>
            <a:spLocks noGrp="1"/>
          </p:cNvSpPr>
          <p:nvPr>
            <p:ph type="body" sz="quarter" idx="18"/>
          </p:nvPr>
        </p:nvSpPr>
        <p:spPr/>
        <p:txBody>
          <a:bodyPr/>
          <a:lstStyle/>
          <a:p>
            <a:r>
              <a:rPr lang="en-IN" dirty="0" smtClean="0"/>
              <a:t>b</a:t>
            </a:r>
            <a:r>
              <a:rPr lang="en-IN" dirty="0" smtClean="0"/>
              <a:t>pd-imoci.gr</a:t>
            </a:r>
            <a:endParaRPr lang="en-IN" dirty="0"/>
          </a:p>
        </p:txBody>
      </p:sp>
    </p:spTree>
    <p:extLst>
      <p:ext uri="{BB962C8B-B14F-4D97-AF65-F5344CB8AC3E}">
        <p14:creationId xmlns="" xmlns:p14="http://schemas.microsoft.com/office/powerpoint/2010/main" val="226095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p:txBody>
          <a:bodyPr>
            <a:normAutofit fontScale="90000"/>
          </a:bodyPr>
          <a:lstStyle/>
          <a:p>
            <a:r>
              <a:rPr lang="el-GR" dirty="0" smtClean="0"/>
              <a:t>Μεταιχμιακή Διαταραχή Προσωπικότητας</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p:txBody>
          <a:bodyPr/>
          <a:lstStyle/>
          <a:p>
            <a:r>
              <a:rPr lang="el-GR" dirty="0" smtClean="0"/>
              <a:t>Κλινική περιγραφή</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531378" y="3196915"/>
            <a:ext cx="7030565" cy="2958275"/>
          </a:xfrm>
        </p:spPr>
        <p:txBody>
          <a:bodyPr>
            <a:normAutofit/>
          </a:bodyPr>
          <a:lstStyle/>
          <a:p>
            <a:pPr lvl="0"/>
            <a:r>
              <a:rPr lang="el-GR" dirty="0" smtClean="0"/>
              <a:t>Έχει προσελκύσει το ενδιαφέρον των επιστημόνων για διάφορους λόγους</a:t>
            </a:r>
            <a:r>
              <a:rPr lang="en-US" dirty="0" smtClean="0"/>
              <a:t>: </a:t>
            </a:r>
            <a:endParaRPr lang="el-GR" dirty="0" smtClean="0"/>
          </a:p>
          <a:p>
            <a:pPr lvl="0"/>
            <a:r>
              <a:rPr lang="el-GR" dirty="0" smtClean="0"/>
              <a:t>Απαντάται πολύ συχνά στις δομές παροχής υπηρεσιών ψυχικής υγείας.</a:t>
            </a:r>
          </a:p>
          <a:p>
            <a:pPr lvl="0"/>
            <a:r>
              <a:rPr lang="el-GR" dirty="0" smtClean="0"/>
              <a:t>Είναι πολύ δύσκολο να αντιμετωπιστεί.</a:t>
            </a:r>
          </a:p>
          <a:p>
            <a:pPr lvl="0"/>
            <a:r>
              <a:rPr lang="el-GR" dirty="0" smtClean="0"/>
              <a:t>Συνδέεται με απόπειρες αυτοκτονίας και υψηλό ποσοστό επιτυχημένων αυτοκτονιών.</a:t>
            </a:r>
            <a:endParaRPr lang="en-US" dirty="0"/>
          </a:p>
        </p:txBody>
      </p:sp>
      <p:pic>
        <p:nvPicPr>
          <p:cNvPr id="13"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6692901" y="0"/>
            <a:ext cx="5499099" cy="6858000"/>
          </a:xfrm>
        </p:spPr>
      </p:pic>
      <p:sp>
        <p:nvSpPr>
          <p:cNvPr id="11" name="Footer Placeholder 10">
            <a:extLst>
              <a:ext uri="{FF2B5EF4-FFF2-40B4-BE49-F238E27FC236}">
                <a16:creationId xmlns="" xmlns:a16="http://schemas.microsoft.com/office/drawing/2014/main" id="{47F4D2C2-B71A-4089-A3FE-603C32706CA6}"/>
              </a:ext>
            </a:extLst>
          </p:cNvPr>
          <p:cNvSpPr>
            <a:spLocks noGrp="1"/>
          </p:cNvSpPr>
          <p:nvPr>
            <p:ph type="ftr" sz="quarter" idx="14"/>
          </p:nvPr>
        </p:nvSpPr>
        <p:spPr/>
        <p:txBody>
          <a:bodyPr/>
          <a:lstStyle/>
          <a:p>
            <a:r>
              <a:rPr lang="en-IN" dirty="0"/>
              <a:t>Add a footer</a:t>
            </a:r>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5</a:t>
            </a:fld>
            <a:endParaRPr lang="en-IN"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 xmlns:a16="http://schemas.microsoft.com/office/drawing/2014/main" id="{E3E5EE03-FBF6-46F5-8085-716AC6CE1C8C}"/>
              </a:ext>
            </a:extLst>
          </p:cNvPr>
          <p:cNvSpPr>
            <a:spLocks noGrp="1"/>
          </p:cNvSpPr>
          <p:nvPr>
            <p:ph type="title"/>
          </p:nvPr>
        </p:nvSpPr>
        <p:spPr>
          <a:xfrm>
            <a:off x="518678" y="209028"/>
            <a:ext cx="10134808" cy="1147969"/>
          </a:xfrm>
        </p:spPr>
        <p:txBody>
          <a:bodyPr>
            <a:normAutofit/>
          </a:bodyPr>
          <a:lstStyle/>
          <a:p>
            <a:r>
              <a:rPr lang="el-GR" dirty="0" smtClean="0"/>
              <a:t>Μεταιχμιακή Διαταραχή Προσωπικότητας</a:t>
            </a:r>
            <a:endParaRPr lang="en-IN" b="0" dirty="0"/>
          </a:p>
        </p:txBody>
      </p:sp>
      <p:sp>
        <p:nvSpPr>
          <p:cNvPr id="19" name="Text Placeholder 18">
            <a:extLst>
              <a:ext uri="{FF2B5EF4-FFF2-40B4-BE49-F238E27FC236}">
                <a16:creationId xmlns="" xmlns:a16="http://schemas.microsoft.com/office/drawing/2014/main" id="{DFE11F38-F66B-4F95-8224-6CCA69D57617}"/>
              </a:ext>
            </a:extLst>
          </p:cNvPr>
          <p:cNvSpPr>
            <a:spLocks noGrp="1"/>
          </p:cNvSpPr>
          <p:nvPr>
            <p:ph type="body" sz="quarter" idx="16"/>
          </p:nvPr>
        </p:nvSpPr>
        <p:spPr/>
        <p:txBody>
          <a:bodyPr/>
          <a:lstStyle/>
          <a:p>
            <a:r>
              <a:rPr lang="el-GR" dirty="0" smtClean="0"/>
              <a:t>Κριτήρια </a:t>
            </a:r>
            <a:r>
              <a:rPr lang="en-US" dirty="0" smtClean="0"/>
              <a:t>DSM</a:t>
            </a:r>
            <a:endParaRPr lang="da-DK" dirty="0"/>
          </a:p>
        </p:txBody>
      </p:sp>
      <p:sp>
        <p:nvSpPr>
          <p:cNvPr id="15" name="Text Placeholder 14">
            <a:extLst>
              <a:ext uri="{FF2B5EF4-FFF2-40B4-BE49-F238E27FC236}">
                <a16:creationId xmlns="" xmlns:a16="http://schemas.microsoft.com/office/drawing/2014/main" id="{24E18385-8BEA-4522-ABAA-5AB38F0D4FC2}"/>
              </a:ext>
            </a:extLst>
          </p:cNvPr>
          <p:cNvSpPr>
            <a:spLocks noGrp="1"/>
          </p:cNvSpPr>
          <p:nvPr>
            <p:ph type="body" idx="1"/>
          </p:nvPr>
        </p:nvSpPr>
        <p:spPr/>
        <p:txBody>
          <a:bodyPr>
            <a:normAutofit fontScale="92500" lnSpcReduction="20000"/>
          </a:bodyPr>
          <a:lstStyle/>
          <a:p>
            <a:r>
              <a:rPr lang="el-GR" dirty="0" smtClean="0"/>
              <a:t>Το άτομο πρέπει να παρουσιάζει τουλάχιστον πέντε από τα παρακάτω</a:t>
            </a:r>
            <a:r>
              <a:rPr lang="en-US" dirty="0" smtClean="0"/>
              <a:t>:</a:t>
            </a:r>
            <a:endParaRPr lang="en-IN" dirty="0"/>
          </a:p>
        </p:txBody>
      </p:sp>
      <p:sp>
        <p:nvSpPr>
          <p:cNvPr id="16" name="Content Placeholder 15">
            <a:extLst>
              <a:ext uri="{FF2B5EF4-FFF2-40B4-BE49-F238E27FC236}">
                <a16:creationId xmlns="" xmlns:a16="http://schemas.microsoft.com/office/drawing/2014/main" id="{1DCFA8A2-3FB8-48CA-933D-0800A9D2A2A2}"/>
              </a:ext>
            </a:extLst>
          </p:cNvPr>
          <p:cNvSpPr>
            <a:spLocks noGrp="1"/>
          </p:cNvSpPr>
          <p:nvPr>
            <p:ph sz="half" idx="13"/>
          </p:nvPr>
        </p:nvSpPr>
        <p:spPr/>
        <p:txBody>
          <a:bodyPr>
            <a:normAutofit fontScale="85000" lnSpcReduction="20000"/>
          </a:bodyPr>
          <a:lstStyle/>
          <a:p>
            <a:pPr>
              <a:buClr>
                <a:schemeClr val="accent2"/>
              </a:buClr>
            </a:pPr>
            <a:r>
              <a:rPr lang="el-GR" dirty="0" smtClean="0"/>
              <a:t>Κάνει απεγνωσμένες προσπάθειες, ώστε να αποφύγει κάποια πραγματική ή φανταστική εγκατάλειψη.</a:t>
            </a:r>
          </a:p>
          <a:p>
            <a:pPr>
              <a:buClr>
                <a:schemeClr val="accent2"/>
              </a:buClr>
            </a:pPr>
            <a:r>
              <a:rPr lang="el-GR" dirty="0" smtClean="0"/>
              <a:t>Παρουσιάζει αστάθεια και υπερβολική ένταση στις διαπροσωπικές σχέσεις, με κύριο χαρακτηριστικό τη σχάση, δηλαδή την εναλλαγή ανάμεσα στην εξιδανίκευση και την υποτίμηση του άλλου.</a:t>
            </a:r>
          </a:p>
          <a:p>
            <a:pPr>
              <a:buClr>
                <a:schemeClr val="accent2"/>
              </a:buClr>
            </a:pPr>
            <a:r>
              <a:rPr lang="el-GR" dirty="0" smtClean="0"/>
              <a:t>Έχει ασταθή εικόνα εαυτού.</a:t>
            </a:r>
          </a:p>
          <a:p>
            <a:pPr>
              <a:buClr>
                <a:schemeClr val="accent2"/>
              </a:buClr>
            </a:pPr>
            <a:r>
              <a:rPr lang="el-GR" dirty="0" smtClean="0"/>
              <a:t>Βιώνει χρόνια αισθήματα κενού.</a:t>
            </a:r>
          </a:p>
          <a:p>
            <a:pPr>
              <a:buClr>
                <a:schemeClr val="accent2"/>
              </a:buClr>
            </a:pPr>
            <a:r>
              <a:rPr lang="el-GR" dirty="0" smtClean="0"/>
              <a:t>Έχει έντονες δυσκολίες στον έλεγχο του θυμού.</a:t>
            </a:r>
          </a:p>
        </p:txBody>
      </p:sp>
      <p:sp>
        <p:nvSpPr>
          <p:cNvPr id="18" name="Content Placeholder 17">
            <a:extLst>
              <a:ext uri="{FF2B5EF4-FFF2-40B4-BE49-F238E27FC236}">
                <a16:creationId xmlns="" xmlns:a16="http://schemas.microsoft.com/office/drawing/2014/main" id="{C955AFB3-173C-4848-B3E9-1375591B297E}"/>
              </a:ext>
            </a:extLst>
          </p:cNvPr>
          <p:cNvSpPr>
            <a:spLocks noGrp="1"/>
          </p:cNvSpPr>
          <p:nvPr>
            <p:ph sz="quarter" idx="15"/>
          </p:nvPr>
        </p:nvSpPr>
        <p:spPr>
          <a:xfrm>
            <a:off x="6201228" y="2436133"/>
            <a:ext cx="5475600" cy="3232149"/>
          </a:xfrm>
        </p:spPr>
        <p:txBody>
          <a:bodyPr>
            <a:noAutofit/>
          </a:bodyPr>
          <a:lstStyle/>
          <a:p>
            <a:pPr>
              <a:buClr>
                <a:schemeClr val="accent2"/>
              </a:buClr>
            </a:pPr>
            <a:r>
              <a:rPr lang="el-GR" sz="2000" dirty="0" smtClean="0"/>
              <a:t>Παρουσιάζει τουλάχιστον δύο τύπους παρορμητικής και αυτοκαταστροφικής συμπεριφοράς, όπως είναι το αλόγιστο ξόδεμα χρημάτων, η </a:t>
            </a:r>
            <a:r>
              <a:rPr lang="el-GR" sz="2000" dirty="0" err="1" smtClean="0"/>
              <a:t>υπερφαγία</a:t>
            </a:r>
            <a:r>
              <a:rPr lang="el-GR" sz="2000" dirty="0" smtClean="0"/>
              <a:t> και η υπερβολική σεξουαλική δραστηριότητα.</a:t>
            </a:r>
          </a:p>
          <a:p>
            <a:pPr>
              <a:buClr>
                <a:schemeClr val="accent2"/>
              </a:buClr>
            </a:pPr>
            <a:r>
              <a:rPr lang="el-GR" sz="2000" dirty="0" smtClean="0"/>
              <a:t>Επιδεικνύει επανειλημμένα αυτοκτονική συμπεριφορά , απειλές, απόπειρες, ή πράξεις </a:t>
            </a:r>
            <a:r>
              <a:rPr lang="el-GR" sz="2000" dirty="0" err="1" smtClean="0"/>
              <a:t>αυτοακρωτηριασμού</a:t>
            </a:r>
            <a:r>
              <a:rPr lang="el-GR" sz="2000" dirty="0" smtClean="0"/>
              <a:t>.</a:t>
            </a:r>
          </a:p>
          <a:p>
            <a:pPr>
              <a:buClr>
                <a:schemeClr val="accent2"/>
              </a:buClr>
            </a:pPr>
            <a:r>
              <a:rPr lang="el-GR" sz="2000" dirty="0" smtClean="0"/>
              <a:t>Έχει υπερβολική συναισθηματική αντιδραστικότητα.</a:t>
            </a:r>
          </a:p>
          <a:p>
            <a:pPr>
              <a:buClr>
                <a:schemeClr val="accent2"/>
              </a:buClr>
            </a:pPr>
            <a:r>
              <a:rPr lang="el-GR" sz="2000" dirty="0" smtClean="0"/>
              <a:t>Όταν βιώνει στρες, εμφανίζει ασυνήθιστο τρόπο σκέψης και στρεβλωμένη αντίληψη του περιβάλλοντος.</a:t>
            </a:r>
            <a:endParaRPr lang="en-IN" sz="2000" dirty="0"/>
          </a:p>
        </p:txBody>
      </p:sp>
      <p:sp>
        <p:nvSpPr>
          <p:cNvPr id="20" name="Footer Placeholder 4">
            <a:extLst>
              <a:ext uri="{FF2B5EF4-FFF2-40B4-BE49-F238E27FC236}">
                <a16:creationId xmlns="" xmlns:a16="http://schemas.microsoft.com/office/drawing/2014/main" id="{391D3201-20F9-4DD7-B4EB-F41AF17CA428}"/>
              </a:ext>
            </a:extLst>
          </p:cNvPr>
          <p:cNvSpPr>
            <a:spLocks noGrp="1"/>
          </p:cNvSpPr>
          <p:nvPr>
            <p:ph type="ftr" sz="quarter" idx="17"/>
          </p:nvPr>
        </p:nvSpPr>
        <p:spPr/>
        <p:txBody>
          <a:bodyPr/>
          <a:lstStyle>
            <a:lvl1pPr algn="r">
              <a:defRPr sz="1200">
                <a:solidFill>
                  <a:schemeClr val="tx1">
                    <a:lumMod val="50000"/>
                    <a:lumOff val="50000"/>
                  </a:schemeClr>
                </a:solidFill>
              </a:defRPr>
            </a:lvl1pPr>
          </a:lstStyle>
          <a:p>
            <a:pPr algn="l"/>
            <a:r>
              <a:rPr lang="en-IN" dirty="0"/>
              <a:t>Add a footer</a:t>
            </a:r>
          </a:p>
        </p:txBody>
      </p:sp>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IN" smtClean="0"/>
              <a:pPr/>
              <a:t>6</a:t>
            </a:fld>
            <a:endParaRPr lang="en-IN" dirty="0"/>
          </a:p>
        </p:txBody>
      </p:sp>
      <p:sp>
        <p:nvSpPr>
          <p:cNvPr id="11" name="Hexagon 18" descr="Solid dark colored hexagon in the middle of image accent">
            <a:extLst>
              <a:ext uri="{FF2B5EF4-FFF2-40B4-BE49-F238E27FC236}">
                <a16:creationId xmlns="" xmlns:a16="http://schemas.microsoft.com/office/drawing/2014/main" id="{7CE8B54A-D8B2-498F-ACFB-31AC2DEB83FA}"/>
              </a:ext>
            </a:extLst>
          </p:cNvPr>
          <p:cNvSpPr/>
          <p:nvPr/>
        </p:nvSpPr>
        <p:spPr>
          <a:xfrm rot="16200000">
            <a:off x="10991852" y="53523"/>
            <a:ext cx="992413" cy="885368"/>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03200" y="1177855"/>
            <a:ext cx="7342622" cy="1215566"/>
          </a:xfrm>
        </p:spPr>
        <p:txBody>
          <a:bodyPr>
            <a:normAutofit fontScale="90000"/>
          </a:bodyPr>
          <a:lstStyle/>
          <a:p>
            <a:r>
              <a:rPr lang="el-GR" dirty="0" smtClean="0"/>
              <a:t>Μεταιχμιακή Διαταραχή Προσωπικότητας</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70122" y="2403819"/>
            <a:ext cx="7342631" cy="608895"/>
          </a:xfrm>
        </p:spPr>
        <p:txBody>
          <a:bodyPr/>
          <a:lstStyle/>
          <a:p>
            <a:r>
              <a:rPr lang="el-GR" dirty="0" smtClean="0"/>
              <a:t>Κλινική περιγραφή</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70122" y="2819542"/>
            <a:ext cx="7190221" cy="4038457"/>
          </a:xfrm>
        </p:spPr>
        <p:txBody>
          <a:bodyPr>
            <a:normAutofit fontScale="92500" lnSpcReduction="20000"/>
          </a:bodyPr>
          <a:lstStyle/>
          <a:p>
            <a:pPr lvl="0"/>
            <a:r>
              <a:rPr lang="el-GR" dirty="0" smtClean="0"/>
              <a:t>Εμφανίζεται για πρώτη φορά συνήθως στην εφηβεία  ή στις αρχές της ενήλικης ζωής (</a:t>
            </a:r>
            <a:r>
              <a:rPr lang="en-US" dirty="0" smtClean="0"/>
              <a:t>Paris, 1999</a:t>
            </a:r>
            <a:r>
              <a:rPr lang="el-GR" dirty="0" smtClean="0"/>
              <a:t>).</a:t>
            </a:r>
            <a:endParaRPr lang="en-US" dirty="0" smtClean="0"/>
          </a:p>
          <a:p>
            <a:pPr lvl="0"/>
            <a:r>
              <a:rPr lang="el-GR" dirty="0" smtClean="0"/>
              <a:t>Η πρόγνωση της διαταραχής για περίπου μια δεκαετία δεν είναι καλή (σε επανέλεγχο που έγινε έπειτα από επτά χρόνια, περίπου το 50% των ατόμων εξακολουθούσε να έχει τη διαταραχή) (</a:t>
            </a:r>
            <a:r>
              <a:rPr lang="en-US" dirty="0" smtClean="0"/>
              <a:t>Links, </a:t>
            </a:r>
            <a:r>
              <a:rPr lang="en-US" dirty="0" err="1" smtClean="0"/>
              <a:t>Heslegrave</a:t>
            </a:r>
            <a:r>
              <a:rPr lang="en-US" dirty="0" smtClean="0"/>
              <a:t> &amp; van </a:t>
            </a:r>
            <a:r>
              <a:rPr lang="en-US" dirty="0" err="1" smtClean="0"/>
              <a:t>Reekum</a:t>
            </a:r>
            <a:r>
              <a:rPr lang="en-US" dirty="0" smtClean="0"/>
              <a:t>, 1998</a:t>
            </a:r>
            <a:r>
              <a:rPr lang="el-GR" dirty="0" smtClean="0"/>
              <a:t>).</a:t>
            </a:r>
          </a:p>
          <a:p>
            <a:pPr lvl="0"/>
            <a:r>
              <a:rPr lang="el-GR" u="sng" dirty="0" smtClean="0"/>
              <a:t>Όμως</a:t>
            </a:r>
            <a:r>
              <a:rPr lang="el-GR" dirty="0" smtClean="0"/>
              <a:t>, σε διάστημα 10-15 ετών, τα ¾ των ΑΜΔΠ δεν πληρούν πλέον τα διαγνωστικά κριτήρια για τη διαταραχή και η λειτουργικότητά τους πλησιάζει τη λειτουργικότητα του γενικού πληθυσμού </a:t>
            </a:r>
            <a:r>
              <a:rPr lang="el-GR" dirty="0" smtClean="0"/>
              <a:t>(</a:t>
            </a:r>
            <a:r>
              <a:rPr lang="en-US" dirty="0" smtClean="0"/>
              <a:t>Paris, 2003</a:t>
            </a:r>
            <a:r>
              <a:rPr lang="el-GR" dirty="0" smtClean="0"/>
              <a:t>).</a:t>
            </a:r>
          </a:p>
          <a:p>
            <a:pPr lvl="0"/>
            <a:r>
              <a:rPr lang="el-GR" dirty="0" smtClean="0"/>
              <a:t>Από την ηλικία των 40 ετών και έπειτα, οι περισσότεροι δεν φαίνεται να πληρούν πλέον τα διαγνωστικά κριτήρια (</a:t>
            </a:r>
            <a:r>
              <a:rPr lang="en-US" dirty="0" smtClean="0"/>
              <a:t>Paris, 2022</a:t>
            </a:r>
            <a:r>
              <a:rPr lang="el-GR" dirty="0" smtClean="0"/>
              <a:t>).</a:t>
            </a:r>
            <a:endParaRPr lang="en-US" dirty="0" smtClean="0"/>
          </a:p>
          <a:p>
            <a:pPr lvl="0"/>
            <a:r>
              <a:rPr lang="el-GR" dirty="0" smtClean="0"/>
              <a:t> </a:t>
            </a:r>
            <a:endParaRPr lang="en-US" dirty="0" smtClean="0"/>
          </a:p>
          <a:p>
            <a:pPr lvl="0"/>
            <a:endParaRPr lang="en-US" dirty="0" smtClean="0"/>
          </a:p>
          <a:p>
            <a:pPr lvl="0"/>
            <a:endParaRPr lang="en-US" dirty="0" smtClean="0"/>
          </a:p>
          <a:p>
            <a:pPr lvl="0"/>
            <a:endParaRPr lang="el-GR" dirty="0" smtClean="0"/>
          </a:p>
          <a:p>
            <a:pPr lvl="0"/>
            <a:endParaRPr lang="en-US" dirty="0"/>
          </a:p>
        </p:txBody>
      </p:sp>
      <p:pic>
        <p:nvPicPr>
          <p:cNvPr id="13"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6604000" y="0"/>
            <a:ext cx="5588000" cy="6858000"/>
          </a:xfrm>
        </p:spPr>
      </p:pic>
      <p:sp>
        <p:nvSpPr>
          <p:cNvPr id="11" name="Footer Placeholder 10">
            <a:extLst>
              <a:ext uri="{FF2B5EF4-FFF2-40B4-BE49-F238E27FC236}">
                <a16:creationId xmlns="" xmlns:a16="http://schemas.microsoft.com/office/drawing/2014/main" id="{47F4D2C2-B71A-4089-A3FE-603C32706CA6}"/>
              </a:ext>
            </a:extLst>
          </p:cNvPr>
          <p:cNvSpPr>
            <a:spLocks noGrp="1"/>
          </p:cNvSpPr>
          <p:nvPr>
            <p:ph type="ftr" sz="quarter" idx="14"/>
          </p:nvPr>
        </p:nvSpPr>
        <p:spPr/>
        <p:txBody>
          <a:bodyPr/>
          <a:lstStyle/>
          <a:p>
            <a:r>
              <a:rPr lang="en-IN" dirty="0"/>
              <a:t>Add a footer</a:t>
            </a:r>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7</a:t>
            </a:fld>
            <a:endParaRPr lang="en-IN" dirty="0"/>
          </a:p>
        </p:txBody>
      </p:sp>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BE11BF-33A5-4653-A144-CCCBACF58C30}"/>
              </a:ext>
            </a:extLst>
          </p:cNvPr>
          <p:cNvSpPr>
            <a:spLocks noGrp="1"/>
          </p:cNvSpPr>
          <p:nvPr>
            <p:ph type="title"/>
          </p:nvPr>
        </p:nvSpPr>
        <p:spPr>
          <a:xfrm>
            <a:off x="203200" y="1177855"/>
            <a:ext cx="7342622" cy="1215566"/>
          </a:xfrm>
        </p:spPr>
        <p:txBody>
          <a:bodyPr>
            <a:normAutofit fontScale="90000"/>
          </a:bodyPr>
          <a:lstStyle/>
          <a:p>
            <a:r>
              <a:rPr lang="el-GR" dirty="0" smtClean="0"/>
              <a:t>Μεταιχμιακή Διαταραχή Προσωπικότητας</a:t>
            </a:r>
            <a:endParaRPr lang="en-IN" b="0" dirty="0"/>
          </a:p>
        </p:txBody>
      </p:sp>
      <p:sp>
        <p:nvSpPr>
          <p:cNvPr id="9" name="Text Placeholder 8">
            <a:extLst>
              <a:ext uri="{FF2B5EF4-FFF2-40B4-BE49-F238E27FC236}">
                <a16:creationId xmlns="" xmlns:a16="http://schemas.microsoft.com/office/drawing/2014/main" id="{53469036-D1FB-4164-96AE-B6D8CECCFC96}"/>
              </a:ext>
            </a:extLst>
          </p:cNvPr>
          <p:cNvSpPr>
            <a:spLocks noGrp="1"/>
          </p:cNvSpPr>
          <p:nvPr>
            <p:ph type="body" sz="quarter" idx="13"/>
          </p:nvPr>
        </p:nvSpPr>
        <p:spPr>
          <a:xfrm>
            <a:off x="270122" y="2403819"/>
            <a:ext cx="7342631" cy="608895"/>
          </a:xfrm>
        </p:spPr>
        <p:txBody>
          <a:bodyPr/>
          <a:lstStyle/>
          <a:p>
            <a:r>
              <a:rPr lang="el-GR" dirty="0" smtClean="0"/>
              <a:t>Κλινική περιγραφή</a:t>
            </a:r>
            <a:endParaRPr lang="en-IN" dirty="0"/>
          </a:p>
        </p:txBody>
      </p:sp>
      <p:sp>
        <p:nvSpPr>
          <p:cNvPr id="7" name="Content Placeholder 6">
            <a:extLst>
              <a:ext uri="{FF2B5EF4-FFF2-40B4-BE49-F238E27FC236}">
                <a16:creationId xmlns="" xmlns:a16="http://schemas.microsoft.com/office/drawing/2014/main" id="{2482DBEC-EE72-4155-ACC5-87E80C5606A9}"/>
              </a:ext>
            </a:extLst>
          </p:cNvPr>
          <p:cNvSpPr>
            <a:spLocks noGrp="1"/>
          </p:cNvSpPr>
          <p:nvPr>
            <p:ph idx="1"/>
          </p:nvPr>
        </p:nvSpPr>
        <p:spPr>
          <a:xfrm>
            <a:off x="270122" y="2819542"/>
            <a:ext cx="11515477" cy="4038457"/>
          </a:xfrm>
        </p:spPr>
        <p:txBody>
          <a:bodyPr>
            <a:normAutofit lnSpcReduction="10000"/>
          </a:bodyPr>
          <a:lstStyle/>
          <a:p>
            <a:pPr lvl="0"/>
            <a:r>
              <a:rPr lang="el-GR" dirty="0" smtClean="0"/>
              <a:t>Κατά τη διάρκεια μιας περιόδου 20 ετών,  περίπου το 7,5% των ΑΜΔΠ είχε αυτοκτονήσει (</a:t>
            </a:r>
            <a:r>
              <a:rPr lang="en-US" dirty="0" err="1" smtClean="0"/>
              <a:t>Linehan</a:t>
            </a:r>
            <a:r>
              <a:rPr lang="en-US" dirty="0" smtClean="0"/>
              <a:t> &amp; Heard, 1999</a:t>
            </a:r>
            <a:r>
              <a:rPr lang="el-GR" dirty="0" smtClean="0"/>
              <a:t>). </a:t>
            </a:r>
            <a:endParaRPr lang="en-US" dirty="0" smtClean="0"/>
          </a:p>
          <a:p>
            <a:pPr lvl="0"/>
            <a:r>
              <a:rPr lang="el-GR" dirty="0" smtClean="0"/>
              <a:t>Σε μια έρευνα (</a:t>
            </a:r>
            <a:r>
              <a:rPr lang="en-US" dirty="0" smtClean="0"/>
              <a:t>N=621</a:t>
            </a:r>
            <a:r>
              <a:rPr lang="el-GR" dirty="0" smtClean="0"/>
              <a:t>)</a:t>
            </a:r>
            <a:r>
              <a:rPr lang="en-US" dirty="0" smtClean="0"/>
              <a:t>, </a:t>
            </a:r>
            <a:r>
              <a:rPr lang="el-GR" dirty="0" smtClean="0"/>
              <a:t>το 15,5% των ΑΜΔΠ είχε τουλάχιστον μία αυτοκτονική συμπεριφορά στη διάρκεια του προηγούμενο έτους (</a:t>
            </a:r>
            <a:r>
              <a:rPr lang="en-US" dirty="0" smtClean="0"/>
              <a:t>Yen et al., 2003</a:t>
            </a:r>
            <a:r>
              <a:rPr lang="el-GR" dirty="0" smtClean="0"/>
              <a:t>).</a:t>
            </a:r>
            <a:endParaRPr lang="en-US" dirty="0" smtClean="0"/>
          </a:p>
          <a:p>
            <a:pPr lvl="0"/>
            <a:r>
              <a:rPr lang="el-GR" dirty="0" smtClean="0"/>
              <a:t>Αυξημένη πιθανότητα αυτοακρωτηριασμών</a:t>
            </a:r>
            <a:r>
              <a:rPr lang="en-US" dirty="0" smtClean="0"/>
              <a:t> (</a:t>
            </a:r>
            <a:r>
              <a:rPr lang="el-GR" dirty="0" smtClean="0"/>
              <a:t>π.χ. να κόβουν τα χέρια ή/και τα πόδια τους με ξυράφι, να καίνε τα μπράτσα τους με τσιγάρα, κ.ά.</a:t>
            </a:r>
            <a:r>
              <a:rPr lang="en-US" dirty="0" smtClean="0"/>
              <a:t>).</a:t>
            </a:r>
            <a:r>
              <a:rPr lang="el-GR" dirty="0" smtClean="0"/>
              <a:t> Τουλάχιστον τα 2/3 των ΑΜΔΠ εμπλέκονται κάποια στιγμή της ζωής τους σε συμπεριφορές </a:t>
            </a:r>
            <a:r>
              <a:rPr lang="el-GR" dirty="0" err="1" smtClean="0"/>
              <a:t>αυτοακρωτηριασμού</a:t>
            </a:r>
            <a:r>
              <a:rPr lang="el-GR" dirty="0" smtClean="0"/>
              <a:t> (</a:t>
            </a:r>
            <a:r>
              <a:rPr lang="fr-FR" dirty="0" smtClean="0"/>
              <a:t>Stone, 1993</a:t>
            </a:r>
            <a:r>
              <a:rPr lang="el-GR" dirty="0" smtClean="0"/>
              <a:t>).</a:t>
            </a:r>
          </a:p>
          <a:p>
            <a:pPr lvl="0"/>
            <a:r>
              <a:rPr lang="el-GR" dirty="0" err="1" smtClean="0"/>
              <a:t>Συννοσηρότητα</a:t>
            </a:r>
            <a:r>
              <a:rPr lang="en-US" dirty="0" smtClean="0"/>
              <a:t>:</a:t>
            </a:r>
            <a:r>
              <a:rPr lang="el-GR" dirty="0" smtClean="0"/>
              <a:t> αγχώδης διαταραχή του Άξονα </a:t>
            </a:r>
            <a:r>
              <a:rPr lang="en-US" dirty="0" smtClean="0"/>
              <a:t>I </a:t>
            </a:r>
            <a:r>
              <a:rPr lang="el-GR" dirty="0" smtClean="0"/>
              <a:t>(κυρίως διαταραχή μετά από </a:t>
            </a:r>
            <a:r>
              <a:rPr lang="el-GR" dirty="0" err="1" smtClean="0"/>
              <a:t>ψυχοτραυματικό</a:t>
            </a:r>
            <a:r>
              <a:rPr lang="el-GR" dirty="0" smtClean="0"/>
              <a:t> στρες) ή διαταραχή της διάθεσης, διαταραχές που σχετίζονται με ουσίες, διαταραχές στην πρόσληψη τροφής, ή διαταραχές προσωπικότητας της Ομάδας Α (παρανοειδής, σχιζοειδής, </a:t>
            </a:r>
            <a:r>
              <a:rPr lang="el-GR" dirty="0" err="1" smtClean="0"/>
              <a:t>σχιζότυπη</a:t>
            </a:r>
            <a:r>
              <a:rPr lang="el-GR" dirty="0" smtClean="0"/>
              <a:t>) (</a:t>
            </a:r>
            <a:r>
              <a:rPr lang="en-US" dirty="0" err="1" smtClean="0"/>
              <a:t>McGlashan</a:t>
            </a:r>
            <a:r>
              <a:rPr lang="en-US" dirty="0" smtClean="0"/>
              <a:t> </a:t>
            </a:r>
            <a:r>
              <a:rPr lang="en-US" dirty="0" smtClean="0"/>
              <a:t>et al., 2000</a:t>
            </a:r>
            <a:r>
              <a:rPr lang="el-GR" dirty="0" smtClean="0"/>
              <a:t>)</a:t>
            </a:r>
            <a:r>
              <a:rPr lang="en-US" dirty="0" smtClean="0"/>
              <a:t>. </a:t>
            </a:r>
            <a:endParaRPr lang="el-GR" dirty="0" smtClean="0"/>
          </a:p>
          <a:p>
            <a:pPr lvl="0">
              <a:buNone/>
            </a:pPr>
            <a:endParaRPr lang="el-GR" dirty="0" smtClean="0"/>
          </a:p>
          <a:p>
            <a:pPr lvl="0"/>
            <a:endParaRPr lang="en-US" dirty="0" smtClean="0"/>
          </a:p>
          <a:p>
            <a:pPr lvl="0"/>
            <a:endParaRPr lang="el-GR" dirty="0" smtClean="0"/>
          </a:p>
          <a:p>
            <a:pPr lvl="0"/>
            <a:endParaRPr lang="en-US" dirty="0"/>
          </a:p>
        </p:txBody>
      </p:sp>
      <p:sp>
        <p:nvSpPr>
          <p:cNvPr id="12" name="Slide Number Placeholder 11">
            <a:extLst>
              <a:ext uri="{FF2B5EF4-FFF2-40B4-BE49-F238E27FC236}">
                <a16:creationId xmlns=""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IN" smtClean="0"/>
              <a:pPr/>
              <a:t>8</a:t>
            </a:fld>
            <a:endParaRPr lang="en-IN" dirty="0"/>
          </a:p>
        </p:txBody>
      </p:sp>
      <p:pic>
        <p:nvPicPr>
          <p:cNvPr id="10" name="Picture Placeholder 12">
            <a:extLst>
              <a:ext uri="{FF2B5EF4-FFF2-40B4-BE49-F238E27FC236}">
                <a16:creationId xmlns=""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9602619" y="0"/>
            <a:ext cx="2589382" cy="2714171"/>
          </a:xfrm>
        </p:spPr>
      </p:pic>
    </p:spTree>
    <p:extLst>
      <p:ext uri="{BB962C8B-B14F-4D97-AF65-F5344CB8AC3E}">
        <p14:creationId xmlns="" xmlns:p14="http://schemas.microsoft.com/office/powerpoint/2010/main" val="972005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 xmlns:a16="http://schemas.microsoft.com/office/drawing/2014/main" id="{E3E5EE03-FBF6-46F5-8085-716AC6CE1C8C}"/>
              </a:ext>
            </a:extLst>
          </p:cNvPr>
          <p:cNvSpPr>
            <a:spLocks noGrp="1"/>
          </p:cNvSpPr>
          <p:nvPr>
            <p:ph type="title"/>
          </p:nvPr>
        </p:nvSpPr>
        <p:spPr>
          <a:xfrm>
            <a:off x="518678" y="0"/>
            <a:ext cx="8333222" cy="1147969"/>
          </a:xfrm>
        </p:spPr>
        <p:txBody>
          <a:bodyPr/>
          <a:lstStyle/>
          <a:p>
            <a:r>
              <a:rPr lang="el-GR" dirty="0" smtClean="0"/>
              <a:t>Αιτιολογία</a:t>
            </a:r>
            <a:endParaRPr lang="en-IN" b="0" dirty="0"/>
          </a:p>
        </p:txBody>
      </p:sp>
      <p:sp>
        <p:nvSpPr>
          <p:cNvPr id="15" name="Text Placeholder 14">
            <a:extLst>
              <a:ext uri="{FF2B5EF4-FFF2-40B4-BE49-F238E27FC236}">
                <a16:creationId xmlns="" xmlns:a16="http://schemas.microsoft.com/office/drawing/2014/main" id="{24E18385-8BEA-4522-ABAA-5AB38F0D4FC2}"/>
              </a:ext>
            </a:extLst>
          </p:cNvPr>
          <p:cNvSpPr>
            <a:spLocks noGrp="1"/>
          </p:cNvSpPr>
          <p:nvPr>
            <p:ph type="body" idx="1"/>
          </p:nvPr>
        </p:nvSpPr>
        <p:spPr>
          <a:xfrm>
            <a:off x="564241" y="1030831"/>
            <a:ext cx="5475290" cy="781188"/>
          </a:xfrm>
        </p:spPr>
        <p:txBody>
          <a:bodyPr/>
          <a:lstStyle/>
          <a:p>
            <a:r>
              <a:rPr lang="el-GR" dirty="0" err="1" smtClean="0"/>
              <a:t>Νευροβιολογικοί</a:t>
            </a:r>
            <a:r>
              <a:rPr lang="el-GR" dirty="0" smtClean="0"/>
              <a:t> παράγοντες</a:t>
            </a:r>
            <a:endParaRPr lang="en-IN" dirty="0"/>
          </a:p>
        </p:txBody>
      </p:sp>
      <p:sp>
        <p:nvSpPr>
          <p:cNvPr id="16" name="Content Placeholder 15">
            <a:extLst>
              <a:ext uri="{FF2B5EF4-FFF2-40B4-BE49-F238E27FC236}">
                <a16:creationId xmlns="" xmlns:a16="http://schemas.microsoft.com/office/drawing/2014/main" id="{1DCFA8A2-3FB8-48CA-933D-0800A9D2A2A2}"/>
              </a:ext>
            </a:extLst>
          </p:cNvPr>
          <p:cNvSpPr>
            <a:spLocks noGrp="1"/>
          </p:cNvSpPr>
          <p:nvPr>
            <p:ph sz="half" idx="13"/>
          </p:nvPr>
        </p:nvSpPr>
        <p:spPr>
          <a:xfrm>
            <a:off x="535212" y="1812018"/>
            <a:ext cx="5560788" cy="4893581"/>
          </a:xfrm>
        </p:spPr>
        <p:txBody>
          <a:bodyPr>
            <a:normAutofit fontScale="70000" lnSpcReduction="20000"/>
          </a:bodyPr>
          <a:lstStyle/>
          <a:p>
            <a:pPr>
              <a:buClr>
                <a:schemeClr val="accent2"/>
              </a:buClr>
            </a:pPr>
            <a:r>
              <a:rPr lang="el-GR" sz="2600" dirty="0" smtClean="0"/>
              <a:t>Ισχυρός βαθμός κληρονομικότητας (μέθοδος διδύμων και οικογενειών)</a:t>
            </a:r>
          </a:p>
          <a:p>
            <a:pPr>
              <a:buClr>
                <a:schemeClr val="accent2"/>
              </a:buClr>
            </a:pPr>
            <a:r>
              <a:rPr lang="el-GR" sz="2600" dirty="0" smtClean="0"/>
              <a:t>Πάνω το 60% της διακύμανσης που παρατηρείται στην εμφάνιση της ΜΔΠ οφείλεται σε γονίδια.</a:t>
            </a:r>
          </a:p>
          <a:p>
            <a:pPr>
              <a:buClr>
                <a:schemeClr val="accent2"/>
              </a:buClr>
            </a:pPr>
            <a:r>
              <a:rPr lang="el-GR" sz="2600" dirty="0" smtClean="0"/>
              <a:t>Τα γονίδια συμβάλλουν περισσότερο σε επιμέρους στοιχεία της διαταραχής (παρορμητικότητα και συναισθητική απορύθμιση).</a:t>
            </a:r>
          </a:p>
          <a:p>
            <a:pPr>
              <a:buClr>
                <a:schemeClr val="accent2"/>
              </a:buClr>
            </a:pPr>
            <a:r>
              <a:rPr lang="el-GR" sz="2600" dirty="0" smtClean="0"/>
              <a:t>Οι γονείς των ΑΜΔΠ έχουν περισσότερες πιθανότητες από το μέσο όρο να παρουσιάζουν διαταραχές της διάθεσης (</a:t>
            </a:r>
            <a:r>
              <a:rPr lang="fr-FR" sz="2600" dirty="0" err="1" smtClean="0"/>
              <a:t>Shachnow</a:t>
            </a:r>
            <a:r>
              <a:rPr lang="fr-FR" sz="2600" dirty="0" smtClean="0"/>
              <a:t> et al., 1997</a:t>
            </a:r>
            <a:r>
              <a:rPr lang="el-GR" sz="2600" dirty="0" smtClean="0"/>
              <a:t>)</a:t>
            </a:r>
            <a:r>
              <a:rPr lang="en-US" sz="2600" dirty="0" smtClean="0"/>
              <a:t>.</a:t>
            </a:r>
          </a:p>
          <a:p>
            <a:pPr>
              <a:buClr>
                <a:schemeClr val="accent2"/>
              </a:buClr>
            </a:pPr>
            <a:r>
              <a:rPr lang="el-GR" sz="2600" dirty="0" smtClean="0"/>
              <a:t>Η παρορμητικότητα και η συναισθηματική απορύθμιση συνδέονται με ελλείμματα ή ευαισθησία των υποδοχέων της </a:t>
            </a:r>
            <a:r>
              <a:rPr lang="el-GR" sz="2600" dirty="0" err="1" smtClean="0"/>
              <a:t>σεροτονίνης</a:t>
            </a:r>
            <a:r>
              <a:rPr lang="el-GR" sz="2600" dirty="0" smtClean="0"/>
              <a:t> (</a:t>
            </a:r>
            <a:r>
              <a:rPr lang="en-US" sz="2600" dirty="0" err="1" smtClean="0"/>
              <a:t>Soloff</a:t>
            </a:r>
            <a:r>
              <a:rPr lang="en-US" sz="2600" dirty="0" smtClean="0"/>
              <a:t> et al., 2000</a:t>
            </a:r>
            <a:r>
              <a:rPr lang="el-GR" sz="2600" dirty="0" smtClean="0"/>
              <a:t>).  </a:t>
            </a:r>
            <a:endParaRPr lang="en-US" sz="2600" dirty="0" smtClean="0"/>
          </a:p>
          <a:p>
            <a:pPr>
              <a:buClr>
                <a:schemeClr val="accent2"/>
              </a:buClr>
            </a:pPr>
            <a:r>
              <a:rPr lang="el-GR" sz="2600" dirty="0" smtClean="0"/>
              <a:t>Σε μελέτες απεικόνισης του εγκεφάλου τα ΑΜΔΠ παρουσιάζουν χαμηλό επίπεδο δραστηριότητας (</a:t>
            </a:r>
            <a:r>
              <a:rPr lang="en-US" sz="2600" dirty="0" err="1" smtClean="0"/>
              <a:t>Goyer</a:t>
            </a:r>
            <a:r>
              <a:rPr lang="en-US" sz="2600" dirty="0" smtClean="0"/>
              <a:t> et al., 1994</a:t>
            </a:r>
            <a:r>
              <a:rPr lang="el-GR" sz="2600" dirty="0" smtClean="0"/>
              <a:t>)</a:t>
            </a:r>
            <a:r>
              <a:rPr lang="en-US" sz="2600" dirty="0" smtClean="0"/>
              <a:t> </a:t>
            </a:r>
            <a:r>
              <a:rPr lang="el-GR" sz="2600" dirty="0" smtClean="0"/>
              <a:t>και δομικές αλλαγές </a:t>
            </a:r>
            <a:r>
              <a:rPr lang="en-US" sz="2600" dirty="0" smtClean="0"/>
              <a:t>(van </a:t>
            </a:r>
            <a:r>
              <a:rPr lang="en-US" sz="2600" dirty="0" err="1" smtClean="0"/>
              <a:t>Elst</a:t>
            </a:r>
            <a:r>
              <a:rPr lang="en-US" sz="2600" dirty="0" smtClean="0"/>
              <a:t> et al., 2001)</a:t>
            </a:r>
            <a:r>
              <a:rPr lang="el-GR" sz="2600" dirty="0" smtClean="0"/>
              <a:t> στους μετωπιαίους λοβούς (παρορμητικότητα). </a:t>
            </a:r>
          </a:p>
          <a:p>
            <a:pPr>
              <a:buClr>
                <a:schemeClr val="accent2"/>
              </a:buClr>
            </a:pPr>
            <a:r>
              <a:rPr lang="el-GR" sz="2600" dirty="0" smtClean="0"/>
              <a:t>Τα ΑΜΔΠ παρουσιάζουν αυξημένη ενεργοποίηση της αμυγδαλής (συναισθηματική απορύθμιση) (</a:t>
            </a:r>
            <a:r>
              <a:rPr lang="en-US" sz="2600" dirty="0" err="1" smtClean="0"/>
              <a:t>Herpetz</a:t>
            </a:r>
            <a:r>
              <a:rPr lang="en-US" sz="2600" dirty="0" smtClean="0"/>
              <a:t> et al., 2001</a:t>
            </a:r>
            <a:r>
              <a:rPr lang="el-GR" sz="2600" dirty="0" smtClean="0"/>
              <a:t>).</a:t>
            </a:r>
            <a:endParaRPr lang="el-GR" sz="2600" dirty="0" smtClean="0"/>
          </a:p>
          <a:p>
            <a:pPr>
              <a:buClr>
                <a:schemeClr val="accent2"/>
              </a:buClr>
            </a:pPr>
            <a:endParaRPr lang="en-IN" dirty="0"/>
          </a:p>
        </p:txBody>
      </p:sp>
      <p:sp>
        <p:nvSpPr>
          <p:cNvPr id="17" name="Text Placeholder 16">
            <a:extLst>
              <a:ext uri="{FF2B5EF4-FFF2-40B4-BE49-F238E27FC236}">
                <a16:creationId xmlns="" xmlns:a16="http://schemas.microsoft.com/office/drawing/2014/main" id="{640A3223-3DA3-4CF2-82B6-1447667547BD}"/>
              </a:ext>
            </a:extLst>
          </p:cNvPr>
          <p:cNvSpPr>
            <a:spLocks noGrp="1"/>
          </p:cNvSpPr>
          <p:nvPr>
            <p:ph type="body" sz="quarter" idx="14"/>
          </p:nvPr>
        </p:nvSpPr>
        <p:spPr>
          <a:xfrm>
            <a:off x="6143171" y="1001803"/>
            <a:ext cx="5475600" cy="781188"/>
          </a:xfrm>
        </p:spPr>
        <p:txBody>
          <a:bodyPr/>
          <a:lstStyle/>
          <a:p>
            <a:r>
              <a:rPr lang="el-GR" dirty="0" smtClean="0"/>
              <a:t>Κοινωνικοί παράγοντες</a:t>
            </a:r>
            <a:endParaRPr lang="en-IN" dirty="0"/>
          </a:p>
        </p:txBody>
      </p:sp>
      <p:sp>
        <p:nvSpPr>
          <p:cNvPr id="18" name="Content Placeholder 17">
            <a:extLst>
              <a:ext uri="{FF2B5EF4-FFF2-40B4-BE49-F238E27FC236}">
                <a16:creationId xmlns="" xmlns:a16="http://schemas.microsoft.com/office/drawing/2014/main" id="{C955AFB3-173C-4848-B3E9-1375591B297E}"/>
              </a:ext>
            </a:extLst>
          </p:cNvPr>
          <p:cNvSpPr>
            <a:spLocks noGrp="1"/>
          </p:cNvSpPr>
          <p:nvPr>
            <p:ph sz="quarter" idx="15"/>
          </p:nvPr>
        </p:nvSpPr>
        <p:spPr>
          <a:xfrm>
            <a:off x="6172198" y="1768476"/>
            <a:ext cx="5475600" cy="4530724"/>
          </a:xfrm>
        </p:spPr>
        <p:txBody>
          <a:bodyPr>
            <a:normAutofit/>
          </a:bodyPr>
          <a:lstStyle/>
          <a:p>
            <a:pPr>
              <a:buClr>
                <a:schemeClr val="accent2"/>
              </a:buClr>
            </a:pPr>
            <a:r>
              <a:rPr lang="el-GR" sz="1900" dirty="0" smtClean="0"/>
              <a:t>Αποχωρισμός από τους γονείς στη διάρκεια της παιδικής ηλικίας</a:t>
            </a:r>
          </a:p>
          <a:p>
            <a:pPr>
              <a:buClr>
                <a:schemeClr val="accent2"/>
              </a:buClr>
            </a:pPr>
            <a:r>
              <a:rPr lang="el-GR" sz="1900" dirty="0" smtClean="0"/>
              <a:t>Λεκτική και συναισθηματική κακοποίηση</a:t>
            </a:r>
          </a:p>
          <a:p>
            <a:pPr>
              <a:buClr>
                <a:schemeClr val="accent2"/>
              </a:buClr>
            </a:pPr>
            <a:r>
              <a:rPr lang="el-GR" sz="1900" dirty="0" smtClean="0"/>
              <a:t>Σεξουαλική κακοποίηση</a:t>
            </a:r>
          </a:p>
          <a:p>
            <a:pPr>
              <a:buClr>
                <a:schemeClr val="accent2"/>
              </a:buClr>
            </a:pPr>
            <a:r>
              <a:rPr lang="el-GR" sz="1900" dirty="0" smtClean="0"/>
              <a:t>Συσχέτιση μεταξύ ΜΔΠ και </a:t>
            </a:r>
            <a:r>
              <a:rPr lang="el-GR" sz="1900" dirty="0" err="1" smtClean="0"/>
              <a:t>διασχιστικής</a:t>
            </a:r>
            <a:r>
              <a:rPr lang="el-GR" sz="1900" dirty="0" smtClean="0"/>
              <a:t> διαταραχή της ταυτότητας (παρουσία δύο ή περισσότερων προσωπικοτήτων – εναλλακτικές ταυτότητες). Διάσχιση</a:t>
            </a:r>
            <a:r>
              <a:rPr lang="en-US" sz="1900" dirty="0" smtClean="0"/>
              <a:t>: </a:t>
            </a:r>
            <a:r>
              <a:rPr lang="el-GR" sz="1900" dirty="0" smtClean="0"/>
              <a:t>αποτέλεσμα έντονου στρες </a:t>
            </a:r>
            <a:r>
              <a:rPr lang="el-GR" sz="1900" dirty="0" smtClean="0"/>
              <a:t>από </a:t>
            </a:r>
            <a:r>
              <a:rPr lang="el-GR" sz="1900" dirty="0" smtClean="0"/>
              <a:t>κακοποίηση κατά την παιδική ηλικία.</a:t>
            </a:r>
          </a:p>
          <a:p>
            <a:pPr>
              <a:buClr>
                <a:schemeClr val="accent2"/>
              </a:buClr>
            </a:pPr>
            <a:r>
              <a:rPr lang="el-GR" sz="1900" dirty="0" smtClean="0"/>
              <a:t>Προσοχή</a:t>
            </a:r>
            <a:r>
              <a:rPr lang="en-US" sz="1900" dirty="0" smtClean="0"/>
              <a:t>: </a:t>
            </a:r>
            <a:r>
              <a:rPr lang="el-GR" sz="1900" dirty="0" smtClean="0"/>
              <a:t>ενδέχεται οι αναμνήσεις που έχουν για τα γεγονότα του παρελθόντος να επηρεάζονται από τη συναισθηματική αναστάτωση που βιώνουν στο παρόν.</a:t>
            </a:r>
            <a:endParaRPr lang="el-GR" sz="1900" dirty="0" smtClean="0"/>
          </a:p>
          <a:p>
            <a:pPr>
              <a:buClr>
                <a:schemeClr val="accent2"/>
              </a:buClr>
            </a:pPr>
            <a:endParaRPr lang="el-GR" dirty="0" smtClean="0"/>
          </a:p>
          <a:p>
            <a:pPr>
              <a:buClr>
                <a:schemeClr val="accent2"/>
              </a:buClr>
            </a:pPr>
            <a:endParaRPr lang="el-GR" dirty="0" smtClean="0"/>
          </a:p>
          <a:p>
            <a:pPr>
              <a:buClr>
                <a:schemeClr val="accent2"/>
              </a:buClr>
            </a:pPr>
            <a:endParaRPr lang="el-GR" dirty="0" smtClean="0"/>
          </a:p>
          <a:p>
            <a:pPr>
              <a:buClr>
                <a:schemeClr val="accent2"/>
              </a:buClr>
            </a:pPr>
            <a:endParaRPr lang="en-IN" dirty="0"/>
          </a:p>
        </p:txBody>
      </p:sp>
      <p:sp>
        <p:nvSpPr>
          <p:cNvPr id="21" name="Slide Number Placeholder 5">
            <a:extLst>
              <a:ext uri="{FF2B5EF4-FFF2-40B4-BE49-F238E27FC236}">
                <a16:creationId xmlns="" xmlns:a16="http://schemas.microsoft.com/office/drawing/2014/main"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IN" smtClean="0"/>
              <a:pPr/>
              <a:t>9</a:t>
            </a:fld>
            <a:endParaRPr lang="en-IN" dirty="0"/>
          </a:p>
        </p:txBody>
      </p:sp>
    </p:spTree>
    <p:extLst>
      <p:ext uri="{BB962C8B-B14F-4D97-AF65-F5344CB8AC3E}">
        <p14:creationId xmlns="" xmlns:p14="http://schemas.microsoft.com/office/powerpoint/2010/main" val="3891516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F00951641-1">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Light-03 Presentation Layout_CA - v6" id="{E989BABB-6CAC-4B7A-BEDD-AC8E941209AD}" vid="{8EB46C3B-1734-4DB1-861E-420A63F4C2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9AA90D-A39D-4F83-B1BD-92099B1CAD0D}">
  <ds:schemaRefs>
    <ds:schemaRef ds:uri="http://schemas.microsoft.com/sharepoint/v3/contenttype/forms"/>
  </ds:schemaRefs>
</ds:datastoreItem>
</file>

<file path=customXml/itemProps2.xml><?xml version="1.0" encoding="utf-8"?>
<ds:datastoreItem xmlns:ds="http://schemas.openxmlformats.org/officeDocument/2006/customXml" ds:itemID="{374D15D6-87BC-477C-8E91-9F90829C2FC8}">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D19A80A7-0DD1-4CF4-ABD5-362A6549C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TF00951641-1</Template>
  <TotalTime>0</TotalTime>
  <Words>2630</Words>
  <Application>Microsoft Office PowerPoint</Application>
  <PresentationFormat>Προσαρμογή</PresentationFormat>
  <Paragraphs>286</Paragraphs>
  <Slides>40</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40</vt:i4>
      </vt:variant>
    </vt:vector>
  </HeadingPairs>
  <TitlesOfParts>
    <vt:vector size="41" baseType="lpstr">
      <vt:lpstr>TF00951641-1</vt:lpstr>
      <vt:lpstr>Παροχή Υπηρεσιών Ψυχικής Υγείας σε Άτομα με Μεταιχμιακή Διαταραχή Προσωπικότητας</vt:lpstr>
      <vt:lpstr>Μεταιχμιακή Διαταραχή Προσωπικότητας</vt:lpstr>
      <vt:lpstr>Ομάδα Β: Άτομα που έχουν δραματική/ασταθή παρουσία</vt:lpstr>
      <vt:lpstr>Ομάδα Β</vt:lpstr>
      <vt:lpstr>Μεταιχμιακή Διαταραχή Προσωπικότητας</vt:lpstr>
      <vt:lpstr>Μεταιχμιακή Διαταραχή Προσωπικότητας</vt:lpstr>
      <vt:lpstr>Μεταιχμιακή Διαταραχή Προσωπικότητας</vt:lpstr>
      <vt:lpstr>Μεταιχμιακή Διαταραχή Προσωπικότητας</vt:lpstr>
      <vt:lpstr>Αιτιολογία</vt:lpstr>
      <vt:lpstr>Θεωρία των αντικειμενότροπων σχέσεων</vt:lpstr>
      <vt:lpstr>Θεωρία Προδιάθεσης-Στρες</vt:lpstr>
      <vt:lpstr>Διαφάνεια 12</vt:lpstr>
      <vt:lpstr>BPD-IMoCI</vt:lpstr>
      <vt:lpstr>Διαφάνεια 14</vt:lpstr>
      <vt:lpstr>Επιλογή θέματος</vt:lpstr>
      <vt:lpstr>Πακέτα δραστηριοτήτων</vt:lpstr>
      <vt:lpstr>ΠΑΚ1</vt:lpstr>
      <vt:lpstr>ΠΑΚ2</vt:lpstr>
      <vt:lpstr>ΠΑΚ3</vt:lpstr>
      <vt:lpstr>bpd-imoci.gr</vt:lpstr>
      <vt:lpstr>Social Media &amp; Digital Mental Health</vt:lpstr>
      <vt:lpstr>Ενδυνάμωση</vt:lpstr>
      <vt:lpstr>Ευαισθητοποίηση</vt:lpstr>
      <vt:lpstr>Ενημερωτικό Υλικό</vt:lpstr>
      <vt:lpstr>Οδηγοί</vt:lpstr>
      <vt:lpstr>Δικτύωση</vt:lpstr>
      <vt:lpstr>Επιστημονική παρουσία</vt:lpstr>
      <vt:lpstr>ΕΡΕΥΝΑ</vt:lpstr>
      <vt:lpstr>‘Sisyphean Task’: Mental Health Nurses’ Experiences of Caring Patients with Borderline Personality Disorder</vt:lpstr>
      <vt:lpstr>Αποτελέσματα</vt:lpstr>
      <vt:lpstr>Psychiatrists’ and Psychologists’ Negative Emotional Reactions (NERs) towards People Diagnosed with Borderline Personality Disorder</vt:lpstr>
      <vt:lpstr>Αποτελέσματα</vt:lpstr>
      <vt:lpstr>Αποτελέσματα</vt:lpstr>
      <vt:lpstr>Αποτελέσματα</vt:lpstr>
      <vt:lpstr>Αποτελέσματα</vt:lpstr>
      <vt:lpstr>Αποτελέσματα</vt:lpstr>
      <vt:lpstr>Αποτελέσματα</vt:lpstr>
      <vt:lpstr>Ποσοτική έρευνα</vt:lpstr>
      <vt:lpstr>Causal beliefs, the ‘Ick’ factor, and Attitudes toward Patients with BPD</vt:lpstr>
      <vt:lpstr>Ευχαριστώ</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2018-12-12T19:34:06Z</dcterms:created>
  <dcterms:modified xsi:type="dcterms:W3CDTF">2018-12-13T01:57:04Z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