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81852-5910-4672-9387-B71C3C5E537B}" type="datetimeFigureOut">
              <a:rPr lang="el-GR" smtClean="0"/>
              <a:t>10/10/2018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F1DB5-3C50-49B3-8714-86F6A4713FEE}" type="slidenum">
              <a:rPr lang="el-GR" smtClean="0"/>
              <a:t>‹#›</a:t>
            </a:fld>
            <a:endParaRPr lang="el-GR"/>
          </a:p>
        </p:txBody>
      </p:sp>
    </p:spTree>
    <p:extLst>
      <p:ext uri="{BB962C8B-B14F-4D97-AF65-F5344CB8AC3E}">
        <p14:creationId xmlns:p14="http://schemas.microsoft.com/office/powerpoint/2010/main" val="256168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A44C964-E227-4B2F-BA24-5E7DBC67BC2F}" type="slidenum">
              <a:rPr lang="el-GR" altLang="el-GR">
                <a:solidFill>
                  <a:prstClr val="black"/>
                </a:solidFill>
              </a:rPr>
              <a:pPr eaLnBrk="1" hangingPunct="1">
                <a:spcBef>
                  <a:spcPct val="0"/>
                </a:spcBef>
              </a:pPr>
              <a:t>5</a:t>
            </a:fld>
            <a:endParaRPr lang="el-GR" altLang="el-GR">
              <a:solidFill>
                <a:prstClr val="black"/>
              </a:solidFill>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l-GR" sz="1000" smtClean="0"/>
              <a:t>O</a:t>
            </a:r>
            <a:r>
              <a:rPr lang="el-GR" altLang="el-GR" sz="1000" smtClean="0"/>
              <a:t>ι νέες λατρείες ξεπηδούν πάντα τότε, όταν η πατροπαράδοτη πίστη δεν είναι πια σε θέση να ικανοποιεί τις ψυχικές ανάγκες του ανθρώπου Έτσι κι η λατρεία του Ασκληπιού έδωσε απάντηση σε ένα αίτημα που γινόταν ολοένα και πιο πιεστικό, θέτοντας επομένως τις βάσεις για την  εξάπλωση και την έντονη παρουσία της. Με την άνθηση μεγάλων κρατών και αστικών κοινωνιών η ασθένεια, ο τραυματισμός κι ο θάνατος έγιναν τελικά ένα πολιτιστικό πρόβλημα. Η αρρώστια δεν βιώνονταν πια μόνον ως προσωπική δυστυχία, αλλά εκδηλώνονταν εντονότερα μέσα από τον ταυτόχρονο και οφθαλμοφανή πόνο των συμπολιτών. Η φροντίδα για την υγεία ή και η πρόνοια για τους ασθενείς εμφανίζονταν ως ένα πολιτικό στην πρωταρχική του σημασία πρόβλημα, όπως αποδεικνύει ο θεσμός του γιατρού της πόλεως. </a:t>
            </a:r>
          </a:p>
          <a:p>
            <a:pPr eaLnBrk="1" hangingPunct="1"/>
            <a:r>
              <a:rPr lang="el-GR" altLang="el-GR" sz="1000" smtClean="0"/>
              <a:t>Η ιατρική επιστήμη με τα εργαλεία της και τη θεωρητική της κατάρτιση ήταν σε θέση να προσφέρει ως ένα μεγάλο βαθμό βοήθεια, δεν μπορούσε όμως να ικανοποιήσει όλες τις ελπίδες που έτρεφαν οι ασθενείς. Αντίστοιχη με αυτό ήταν μια βασική αρχή των αρχαίων γιατρών, που δεν αποτελούσε μόνο χαρακτηριστικό των Ελλήνων. Στον πάπυρο </a:t>
            </a:r>
            <a:r>
              <a:rPr lang="en-US" altLang="el-GR" sz="1000" smtClean="0"/>
              <a:t>Smith</a:t>
            </a:r>
            <a:r>
              <a:rPr lang="el-GR" altLang="el-GR" sz="1000" smtClean="0"/>
              <a:t>, μια από τις διδακτικές συλλογές αιγυπτιακής ιατρικής, τα περιστατικά των ασθενειών παρουσιάζονται σύμφωνα με ένα ορισμένο πρότυπο, : ο κατά τα άλλα άγνωστος συγγραφέας περιγράφει το περιστατικό ( ανάμνηση), καταλήγει σε ένα συμπέρασμα για την φύση της ασθένειας, ( διάγνωση) και με μια τυπική διατύπωση αποφασίζει: «Ύστερα λέω, θέλω να αναλάβω αυτήν την ασθένεια», ή « Δεν θα αναλάβω αυτήν την ασθένεια» Αμέσως μετά ακολουθεί η θεραπεία ή όχι. Ήταν λοιπόν σημαντική η απόφαση, αν ο γιατρός επιθυμούσε να δοκιμάσει κάποια θεραπεία ή όχι. Παρόμοια στάση υπονοείται και στο ιπποκρατικό έργο « Περί ιητρικής τέχνης» ,  όπου ο συγγραφέας ξεκινά από το ότι ο γιατρός αρνείται την νοσηλεία στις περιπτώσεις που τις θεωρεί ανέλπιδες. Και από τον ιπποκρατικό όρκο απουσιάζει κάποια φράση που θα είχε την σημασία του ότι ο γιατρός θα πρέπει να βοηθά κατά το δυνατόν οποιονδήποτε έχει ανάγκη ιατρικής βοήθειας, έτσι όπως ενυπάρχει σήμερα στις επαγγελματικές αρχές των γιατρών</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86C5B37-1D84-4E8F-9C4A-A9A0B54996EF}" type="slidenum">
              <a:rPr lang="el-GR" altLang="el-GR">
                <a:solidFill>
                  <a:prstClr val="black"/>
                </a:solidFill>
              </a:rPr>
              <a:pPr eaLnBrk="1" hangingPunct="1">
                <a:spcBef>
                  <a:spcPct val="0"/>
                </a:spcBef>
              </a:pPr>
              <a:t>6</a:t>
            </a:fld>
            <a:endParaRPr lang="el-GR" altLang="el-GR">
              <a:solidFill>
                <a:prstClr val="black"/>
              </a:solidFill>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r>
              <a:rPr lang="el-GR" altLang="el-GR" smtClean="0"/>
              <a:t>Η παραπάνω στάση απαιτούσε ως αντίποδα μια ανώτερη δύναμη, στην οποία μπορούσαν να απευθύνονται οι αποδιωγμένοι ή οι ανίατες περιπτώσεις, και αυτή την δυνατότητα προσέφερε  Ασκληπιός. Ο θεός δεχόταν κάθε έναν που αναζητούσε θεραπεία και έτσι αποτελούσε αναγκαία συμπλήρωση του έργου των ιατρών. Μια λατρεία όπως η δική του μπορούσε σε αυτό το βαθμό να γίνει «η βασική ελπίδα», καθώς η ιατρική τέχνη έπρεπε παράλληλα με την αύξηση της γνώσης να παραδεχτεί και τα όρια της. Ο Ασκληπιός όμως μπορούσε να προσφέρει βοήθεια, ακόμη και ενάντια σε κάθε λογική. Αυτή η αλληλεξάρτηση της θεραπείας ως τέχνης και λατρείας, που μαζί βέβαια καταδίκαζαν τον τσαρλατανισμό και τη μαγεία, οδήγησε σε μια ευλαβή ανοχή, και ακόμη περισσότερο σε μια αμοιβαία υποστήριξη. Οι εποχές ακμής της λατρείας του Ασκληπιού αντιστοιχούν με την ακμή της ιατρικής και όχι με την παρακμή της όπως παρατηρεί ο </a:t>
            </a:r>
            <a:r>
              <a:rPr lang="en-US" altLang="el-GR" smtClean="0"/>
              <a:t>Edelstein</a:t>
            </a:r>
            <a:r>
              <a:rPr lang="el-GR" altLang="el-GR" smtClean="0"/>
              <a:t>. Όσο πιο εκλεπτυσμένες γίνονταν οι γνώσεις και η τεχνική της ιατρικής, τόσο περισσότερο αναγκάζονταν οι γιατροί να καταφεύγουν στην συνδρομή του θεού, αφού κι η άλογη πλευρά της ασθένειας ζητούσε βοήθεια. Κανένας από τους παλιούς θεούς που ξεθώριαζαν αργά αργά, δεν αφιέρωσε με τέτοια αποκλειστικότητα στο μεμονωμένο άτομο τις φροντίδες του και τα αισθήματα του, όσο ο Ασκληπιός. Αυτός ξεπερνώντας τα όρια μιας θεότητας που εξυπηρετούσε απλά ένα σκοπό, ήρθε να αντιμετωπίσει πρόθυμα τις αυξανόμενες ανάγκες του ατόμου.</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300CC6E-41B4-4831-A63D-DBEB2A6E999F}" type="slidenum">
              <a:rPr lang="el-GR" altLang="el-GR">
                <a:solidFill>
                  <a:prstClr val="black"/>
                </a:solidFill>
              </a:rPr>
              <a:pPr eaLnBrk="1" hangingPunct="1">
                <a:spcBef>
                  <a:spcPct val="0"/>
                </a:spcBef>
              </a:pPr>
              <a:t>7</a:t>
            </a:fld>
            <a:endParaRPr lang="el-GR" altLang="el-GR">
              <a:solidFill>
                <a:prstClr val="black"/>
              </a:solidFill>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lnSpc>
                <a:spcPct val="80000"/>
              </a:lnSpc>
            </a:pPr>
            <a:r>
              <a:rPr lang="el-GR" altLang="el-GR" sz="800" b="1" smtClean="0"/>
              <a:t>Θεραπεία</a:t>
            </a:r>
            <a:endParaRPr lang="el-GR" altLang="el-GR" sz="800" smtClean="0"/>
          </a:p>
          <a:p>
            <a:pPr algn="just" eaLnBrk="1" hangingPunct="1">
              <a:lnSpc>
                <a:spcPct val="120000"/>
              </a:lnSpc>
            </a:pPr>
            <a:r>
              <a:rPr lang="el-GR" altLang="el-GR" sz="900" smtClean="0"/>
              <a:t>Η θεραπεία στα Ασκληπιεία  ξεκινούσε από μια βασική αρχή σύμφωνα με την Φροϋδική θεωρία. Την Αναγνώριση από τον ίδιο τον ασθενή της ανάγκης του για ίαση. Το ιερό ήταν γεμάτο από τα αφιερώματα των προηγούμενων επισκεπτών, τις επιγραφές τα αγάλματα, ο επισκέπτης είχε την άνεση να ασχοληθεί με τις ασθένειες και την θαυμαστή θεραπεία άλλων και να προετοιμαστεί μέσα του για αυτό που επρόκειτο να συμβεί και στον ίδιο.Με αυτόν τον τρόπο ένα σημαντικό μέρος του  εγώ του ασθενή απομακρυνόταν και μπορούσε ο ασθενής να παρατηρήσει ασυνείδητα αρχικά τον εαυτό του με κάποια ίχνη αντικειμενικότητας. Ασυνείδητα αρχίζει ο ασθενής να μην ρίχνει το φταίξιμο σε δυνάμεις έξω από τον εαυτό του, αλλάζει στάση για να βοηθήσει τον εαυτό του κι έχει στο βάθος μια αισιοδοξία πως θα τα καταφέρει με λίγη εξωτερική βοήθεια.  Η επιθυμία για ίαση, η απόφαση για την επίσκεψη και το ίδιο το πλαίσιο με την καλή προς αυτήν την κατεύθυνση προετοιμασία του οδηγούσαν στην ίαση.Οι ιερείς που φρόντιζαν για τις τελετές θυσίας συνόδευαν το απόγευμα τον ασθενή στους χώρους κατάκλισης, στο λεγόμενο εγκοιμητήριο ή άβατον. Εκεί ξάπλωνε ο ασθενής πάνω σε ένα στρώμα στο πάτωμα. Πολλοί έπρεπε να περάσουν περισσότερες νύχτες εκεί μέσα, έως ότου παρουσιαστεί κάποιο ευτυχές αποτέλεσμα, έτσι οι στοές κατάκλισης ήταν πάντα γεμάτες από το πλήθος του κόσμου που συνέρρεε στο ιερό.  Για αυτό που συνέβαινε στην συνέχεια  μας σώζεται από τον Αριστοφάνη μια αφήγηση που εξιστορεί τα συμβάντα στο Ασκληπιείο της Αίγινας ( από την οπτική ενός Λαίμαργου δούλου, πλούτος 663 κ.ε.) οι ιερείς έσβηναν τα φώτα, σύστηναν στους ασθενείς να ησυχάσουν και έπειτα τους άφηναν μόνους.  Εξαντλημένοι από το μακρύ ταξίδι, με το κεφάλι τους γεμάτο εικόνες και διηγήσεις που είχαν δει κι είχαν ακούσει μέσα στο ιερό, και ξαναμμένοι από την προσμονή και την ελπίδα της θεραπείας έπεφταν κάποια στιγμή σε ύπνο και ονειρεύονταν, Μόνον έτσι κατά την διάρκεια του ύπνου, συνέβαιναν στην Επίδαυρο οι θεραπείες. Ο θεός ερχόταν προσωπικά, όμορφος και ήρεμος στην όψη,( κλασσικό χαρακτηριστικό του σύγχρονου ψυχαναλυτή η μη φανέρωση κάποιου προσωπικού συναισθήματος) συνοδευόμενος από τους βοηθούς του και τα ιερά ζώα του. Πήγαινε από κρεβάτι σε κρεβάτι και εξιστορούσε για τις αρρώστιες. Στην συνέχεια θεράπευε με άγγιγμα του χεριού, με εγχείρηση, με φάρμακα ή οδηγίες που τις έδινε στον ασθενή και που εκείνος έπρεπε να εκτελέσει στη διάρκεια της ημέρας.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3169F9A-AFAB-4C40-BAD9-EFE1007B3EF0}" type="slidenum">
              <a:rPr lang="el-GR" altLang="el-GR">
                <a:solidFill>
                  <a:prstClr val="black"/>
                </a:solidFill>
              </a:rPr>
              <a:pPr eaLnBrk="1" hangingPunct="1">
                <a:spcBef>
                  <a:spcPct val="0"/>
                </a:spcBef>
              </a:pPr>
              <a:t>8</a:t>
            </a:fld>
            <a:endParaRPr lang="el-GR" altLang="el-GR">
              <a:solidFill>
                <a:prstClr val="black"/>
              </a:solidFill>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l-GR" altLang="el-GR" b="1" i="1" smtClean="0"/>
              <a:t>Όλη η θεραπεία βασιζόταν στην θεραπευτική λειτουργία του ύπνου έναντι της οδύνης, αφού η έλλειψη ύπνου είναι γνωστός προδιαθεσικός παράγων ψυχοσωματικών διαταραχών.</a:t>
            </a:r>
            <a:r>
              <a:rPr lang="en-US" altLang="el-GR" b="1" i="1" smtClean="0"/>
              <a:t> </a:t>
            </a:r>
            <a:r>
              <a:rPr lang="el-GR" altLang="el-GR" b="1" i="1" smtClean="0"/>
              <a:t>Εξάλλου με τα όνειρα γίνεται η αναμνημόνευση του απωθημένου συγκρουσιακού υλικού και η εκφόρτιση του παράλογου. Με το ονειρικό υλικό έχουμε ταυτόγχρονα και την ψυχική παλινδρόμηση του ασθενή σε στάδια όπου δεν υφίστατο η ψυχική σύγκρουση</a:t>
            </a:r>
            <a:r>
              <a:rPr lang="el-GR" altLang="el-GR"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F9210B3-AE42-4A01-A571-A3E40FBF28EC}" type="slidenum">
              <a:rPr lang="el-GR" altLang="el-GR">
                <a:solidFill>
                  <a:prstClr val="black"/>
                </a:solidFill>
              </a:rPr>
              <a:pPr eaLnBrk="1" hangingPunct="1">
                <a:spcBef>
                  <a:spcPct val="0"/>
                </a:spcBef>
              </a:pPr>
              <a:t>9</a:t>
            </a:fld>
            <a:endParaRPr lang="el-GR" altLang="el-GR">
              <a:solidFill>
                <a:prstClr val="black"/>
              </a:solidFill>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l-GR" altLang="el-GR" b="1" smtClean="0"/>
              <a:t>Θαυματουργικές θεραπείες.</a:t>
            </a:r>
            <a:endParaRPr lang="el-GR" altLang="el-GR" smtClean="0"/>
          </a:p>
          <a:p>
            <a:pPr eaLnBrk="1" hangingPunct="1"/>
            <a:r>
              <a:rPr lang="el-GR" altLang="el-GR" smtClean="0"/>
              <a:t>Στις επιγραφές οι θαυματουργικές θεραπείες χαρακτηρίζονται ως ιάματα δηλαδή θεραπευτικά μέσα ή θεραπείες του Απόλλωνα και του Ασκληπιού. Αν και στην συνέχεια γίνεται φανερά λόγος μόνον για το τελευταίο. Ο Η</a:t>
            </a:r>
            <a:r>
              <a:rPr lang="en-US" altLang="el-GR" smtClean="0"/>
              <a:t>erzog</a:t>
            </a:r>
            <a:r>
              <a:rPr lang="el-GR" altLang="el-GR" smtClean="0"/>
              <a:t>,  προσπάθησε να ανιχνεύσει το κατά το δυνατό, πραγματικό περιεχόμενο των εξιστορήσεων. Το ψυχοσωματικό υπόβαθρο πολλών ασθενειών, μια αποδεκτή σήμερα προϋπόθεση, γίνεται πολύ εύκολα αντιληπτό ως αιτία για αυθόρμητες θεραπείες. </a:t>
            </a:r>
            <a:endParaRPr lang="el-GR" altLang="el-GR" b="1" i="1" smtClean="0"/>
          </a:p>
          <a:p>
            <a:pPr eaLnBrk="1" hangingPunct="1"/>
            <a:r>
              <a:rPr lang="el-GR" altLang="el-GR" b="1" i="1" smtClean="0"/>
              <a:t>«</a:t>
            </a:r>
            <a:r>
              <a:rPr lang="en-US" altLang="el-GR" b="1" i="1" smtClean="0"/>
              <a:t>N</a:t>
            </a:r>
            <a:r>
              <a:rPr lang="el-GR" altLang="el-GR" b="1" i="1" smtClean="0"/>
              <a:t>ικάνωρ,  παράλυτος.  Ενώ αυτός καθόταν εκεί, ένας νεαρός,  στον ξύπνιο του,  του έκλεψε το μπαστούνι του κι έφυγε. Σηκώθηκε,  τον κυνήγησε και την ίδια στιγμή έγινε καλά» ( Ιάματα Α 16). Υστερικής μορφή Παράλυση</a:t>
            </a:r>
          </a:p>
          <a:p>
            <a:pPr eaLnBrk="1" hangingPunct="1"/>
            <a:r>
              <a:rPr lang="el-GR" altLang="el-GR" b="1" i="1" smtClean="0"/>
              <a:t>«Ένα κορίτσι μουγγό. Καθώς τριγύριζε στο ιερό, είδε ένα φίδι να σέρνεται κάτω από τα δέντρα του ιερού άλσους. Κατατρομαγμένη φωνάζει αμέσως την μητέρα και τον πατέρα της κι έφυγε υγιής» (</a:t>
            </a:r>
            <a:r>
              <a:rPr lang="en-US" altLang="el-GR" b="1" i="1" smtClean="0"/>
              <a:t>C</a:t>
            </a:r>
            <a:r>
              <a:rPr lang="el-GR" altLang="el-GR" b="1" i="1" smtClean="0"/>
              <a:t> 44). Υστερικής μορφής Αλαλία</a:t>
            </a:r>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90CD476-30A8-4D54-A5E2-A1B89877074F}" type="slidenum">
              <a:rPr lang="el-GR" altLang="el-GR">
                <a:solidFill>
                  <a:prstClr val="black"/>
                </a:solidFill>
              </a:rPr>
              <a:pPr eaLnBrk="1" hangingPunct="1">
                <a:spcBef>
                  <a:spcPct val="0"/>
                </a:spcBef>
              </a:pPr>
              <a:t>10</a:t>
            </a:fld>
            <a:endParaRPr lang="el-GR" altLang="el-GR">
              <a:solidFill>
                <a:prstClr val="black"/>
              </a:solidFill>
            </a:endParaRPr>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l-GR" altLang="el-GR" smtClean="0"/>
              <a:t>Η ετοιμότητα κι η θέληση του ασθενή να θεραπευθεί είναι όπως και στην ψυχοθεραπεία, πράγματα που ο ίδιος ο ασθενής πρέπει να αποδείξει στον Ασκληπιό ή στους Ανάργυρους. Σε όποιον έδειχνε απιστία και κορόιδευε τις θαυματουργικές διηγήσεις, αυτόν ο θεός ή οι άγιοι αρνιόταν να τον βοηθήσει ή και κάποτε τον τιμωρούσε. Ως υπομονετικός θεραπευτής πρέπει να βοηθήσει τον απρόθυμο ασθενή να σταθεί στην κυριολεξία στα πόδια του. </a:t>
            </a:r>
            <a:endParaRPr lang="el-GR" altLang="el-GR" b="1" i="1" smtClean="0"/>
          </a:p>
          <a:p>
            <a:pPr eaLnBrk="1" hangingPunct="1"/>
            <a:r>
              <a:rPr lang="el-GR" altLang="el-GR" b="1" i="1" smtClean="0"/>
              <a:t>Ο …από την Επίδαυρο, παράλυτος. Αυτός ήρθε ως ικέτης στο ιερό πάνω σε φορείο. Σαν κοιμήθηκε στο εγκοιμητήριο, είδε μια οπτασία.: ονειρεύτηκε ότι ο θεός έσπασε το μπαστούνι του και τον διέταξε να φέρει μια σκάλα και να ανέβει όσο πιο ψηλά μπορεί πάνω στο ναό. Αυτός στην αρχή προσπάθησε, έπειτα έχαε το θάρρος του και κάθησε να ξεκουραστεί πάνω στο γείσο, στο τέλος όμως τα παράτησε και βήμα προς βήμα κατέβηκε σιγά σιγά τη σκάλα. Ο Ασκληπιός στην αρχή θύμωσε για την πράξη του, ύστερα τον κορόιδεψε που είναι τόσο δειλός. Σαν ξημέρωσε, τόλμησε να εκπληρώσει την εντολή, κι έφυγε από εκεί υγιής» ( Β.35).</a:t>
            </a:r>
            <a:r>
              <a:rPr lang="el-GR" altLang="el-GR"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966772-4E58-4966-A070-6C5E0966842D}" type="slidenum">
              <a:rPr lang="el-GR" altLang="el-GR">
                <a:solidFill>
                  <a:prstClr val="black"/>
                </a:solidFill>
              </a:rPr>
              <a:pPr eaLnBrk="1" hangingPunct="1">
                <a:spcBef>
                  <a:spcPct val="0"/>
                </a:spcBef>
              </a:pPr>
              <a:t>11</a:t>
            </a:fld>
            <a:endParaRPr lang="el-GR" altLang="el-GR">
              <a:solidFill>
                <a:prstClr val="black"/>
              </a:solidFill>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lnSpc>
                <a:spcPct val="95000"/>
              </a:lnSpc>
            </a:pPr>
            <a:r>
              <a:rPr lang="el-GR" altLang="el-GR" sz="900" smtClean="0"/>
              <a:t>Αν αφήσει κανείς την θεϊκή παντοδυναμία, δεν είναι δυνατόν όπως διαπίστωσε κι ο </a:t>
            </a:r>
            <a:r>
              <a:rPr lang="en-US" altLang="el-GR" sz="900" smtClean="0"/>
              <a:t>Edelstein</a:t>
            </a:r>
            <a:r>
              <a:rPr lang="el-GR" altLang="el-GR" sz="900" smtClean="0"/>
              <a:t> να παραβλέψει τα παράλληλα προς την ιατρική εκείνης της εποχής.  Όπως υποθέτει ο ίδιος ίσως οι ασθενείς να μετέφεραν στα όνειρά τους , μαζί με τις ελπίδες και τις επιθυμίες τους, και τις εμπειρίες από την προηγούμενη ιατρική νοσηλεία τους . Σίγουρα οι άνθρωποι που μετέφεραν σε απλή μορφή στις επιγραφές τις διηγήσεις των προσκυνητών, αυτά που έβλεπαν στον ύπνο τους, ήταν εξοικειωμένοι  με την γλώσσα των σύγχρονών τους ιατρών. Για αυτό λοιπόν πολλές φορές έχει τεθεί το ερώτημα αν οι ιερείς με προσωπικές επεμβάσεις βοηθούσαν φανερά ή κρυφά το θαύμα.</a:t>
            </a:r>
          </a:p>
          <a:p>
            <a:pPr eaLnBrk="1" hangingPunct="1">
              <a:lnSpc>
                <a:spcPct val="95000"/>
              </a:lnSpc>
            </a:pPr>
            <a:r>
              <a:rPr lang="el-GR" altLang="el-GR" sz="900" smtClean="0"/>
              <a:t>Οι επισκέπτες ζητούσαν προφανώς την βοήθεια των ιερέων για να κατανοήσουν και να εκτελέσουν τις οδηγίες του θεού που είχαν δει στον ύπνο τους. </a:t>
            </a:r>
          </a:p>
          <a:p>
            <a:pPr eaLnBrk="1" hangingPunct="1">
              <a:lnSpc>
                <a:spcPct val="95000"/>
              </a:lnSpc>
            </a:pPr>
            <a:r>
              <a:rPr lang="el-GR" altLang="el-GR" sz="900" smtClean="0"/>
              <a:t>Πληρέστερα στην ουσιαστική αλληλεπίδραση ανάμεσα στις ψυχοσωματικές ρίζες πολλών ασθενειών, τη δυνατή ακτινοβολία ενός ιερού τόπου και την κάποια εμπειρία στον ιατρικό τομέα μας φέρνει η αφήγηση της θεραπείας του Μάρκου Ιούλιου Απελλά από τα Μύλασα της Καρίας που γράφτηκε το 2Ο αι μ.Χ. Δεν μπορεί κανείς να παραβλέψει στην αφήγηση μια νότα υποχονδριασμού, που συνέβαλε στην αρνητική αξιολόγηση αυτών και άλλων αφηγήσεων θεραπείας. Ο Απελλάς επισκέφτηκε το Ασκληπιείο της Επιδαύρου εξαιτίας των συχνών αδιαθεσιών και ενοχλήσεων στο πεπτικό σύστημα. Κατά την διάρκεια της παραμονής του δέχθηκε πολυάριθμες οδηγίες που εκτελούσε μέσα στο ιερό και με την βοήθεια του ιερατείου, θεραπευμένος και ευγνώμων έστησε μια στήλη. Στις εντολές για λουτρά, γυμναστική δίαιτα, ροφήματα, χρήση εμπλάστρων κλπ, μπορεί να αναγνωρίσει κανείς σαφείς αντανακλάσεις της ενύπνωσης. Η πραγματική αξία αυτής της νοσηλείας δίνει περισσότερη έμφαση στα υποκειμενικά στοιχεία αυτών και άλλων αφηγήσεων θεραπείας. Οι ψυχικά προκλημένες σωματικές διαταραχές- οι γνωστές και σαν ψυχοσωματικές) προέρχονται από την λιγότερο ή περισσότερο συνειδητή ψυχική παρεμβολή στα αντανακλαστικά του σώματος και ελέγχονται από το αυτόνομο νευρικό σύστημα. Στην ύπνωση η παρεμβολή αυτή μπορεί να διακοπεί ή να διοχετευτεί,  αλλού με την ασυνείδητη αναρρύθμιση έτσι ώστε να αποκατασταθούν οι φυσιολογικοί τύποι αντανακλαστικών. Είναι αλήθεια, πως το αυτόνομο νευρικό σύστημα λειτουργεί φυσιολογικά, ανεξάρτητα από τη συνειδητή ρύθμιση. Οι μηχανικές εντολές που ρυθμίζουν τις λειτουργίες των αιμοφόρων αγγείων, της καρδιάς του στομάχου, των αδένων, των σπλάχνων κλπ. Δεν προέρχονται από τα κέντρα συνειδητού ελέγχου. Ο άνθρωπος δεν μπορεί να δώσει εντολή να σταματήσει η καρδιά του με τον ίδιο τρόπο που μπορεί να επιβάλλει αλλαγές, αν και προσωρινές στην αναπνοή του. Οι αντιδράσεις όμως που παράγονται από το αυτόνομο νευρικό σύστημα τυποποιούνται εξελικτικά από τη ρύθμιση ή την μάθηση, φυσικά με τη μεσολάβηση του κεντρικού ή συνειδητού νευρικού συστήματος. Σύμφωνα με την Υπνοθεραπεία, τα ερεθίσματα που προκαλούν συναισθήματα στον ανθρώπινο οργανισμό μαθαίνονται, όπως κι οι αντίστοιχες αντιδράσεις, και ρυθμίζονται από τον πολιτισμό, την κοινωνία και το περιβάλλον. Με την ρύθμιση αυτή το αυτόνομο νευρικό σύστημα ρυθμίζεται για συναισθηματικές ή οργανικές αντιδράσεις , όταν υπάρχουν ερεθίσματα στη γνώση ή τις αισθήσεις.  Στην δική μας περίπτωση, στα Ασκληπιεία ή στα μοναστήρια των Αναργύρων, βλέπουμε ότι από την είσοδο του ασθενή, έχουμε την μείωση του παρεμποδιστικού ή κριτικού συνειδητού ελέγχου. Και τις ολοένα και αυξανόμενες συνειρμικές υποβολές του θεραπευτή ( ιερέα) με τα στήλες – επιγραφές των ιαμάτων.  Οι Υποβολές αυτές θα τον κάνουν να δεχτεί νέους τρόπους ερμηνείας των αισθημάτων του πράγμα που αποτελεί και τον πυρήνα της αναρρύθμισης.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E198AC3-2149-489D-BCF8-8012A2B01362}" type="slidenum">
              <a:rPr lang="el-GR" altLang="el-GR">
                <a:solidFill>
                  <a:prstClr val="black"/>
                </a:solidFill>
              </a:rPr>
              <a:pPr eaLnBrk="1" hangingPunct="1">
                <a:spcBef>
                  <a:spcPct val="0"/>
                </a:spcBef>
              </a:pPr>
              <a:t>12</a:t>
            </a:fld>
            <a:endParaRPr lang="el-GR" altLang="el-GR">
              <a:solidFill>
                <a:prstClr val="black"/>
              </a:solidFill>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l-GR" altLang="el-GR" sz="900" smtClean="0"/>
              <a:t>Συμπερασματικά, Το μόνο που ζητάει ο Ασκληπιός ή οι Ανάργυροι αλλά και οι ψυχαναλυτές είναι εμπιστοσύνη. η θεραπεία ξεκινούσε από την μείωση των αντιστάσεων και τον κατευθυνόμενο συμβολισμό των ασθενών από την προετοιμασία τους. Όλη η θεραπεία βασιζόταν στην θεραπευτική λειτουργία του ύπνου έναντι της οδύνης, αφού η έλλειψη ύπνου είναι γνωστός προδιαθεσικός παράγων ψυχοσωματικών διαταραχών. Εξάλλου με τα όνειρα γίνεται η αναμνημόνευση του απωθημένου συγκρουσιακού υλικού, ο ασθενής παλινδρομεί σε προηγούμενα εξελικτικά στάδια  και γίνεται η εκφόρτιση του παράλογου. </a:t>
            </a:r>
            <a:r>
              <a:rPr lang="en-US" altLang="el-GR" sz="900" smtClean="0"/>
              <a:t>O </a:t>
            </a:r>
            <a:r>
              <a:rPr lang="el-GR" altLang="el-GR" sz="900" smtClean="0"/>
              <a:t> συμβολισμός είναι μια λέξη κλειδί στις παραπάνω θεραπείες. Το ασυνείδητο από την ίδια την φύση του δεν μπορεί να εκφραστεί με τις παραδοσιακές μορφές επικοινωνίας μπορεί να επικοινωνήσει μόνο έμμεσα με την συνειδητή συμπεριφορά και αμεσότερα ακόμη μέσα από τα όνειρα. Η λογοκρισία του Εγώ και οι αμυντικοί μηχανισμοί εξασθενούν στην διάρκεια του ύπνου και το ασυνείδητο υλικό αφήνεται ελεύθερο να αναδυθεί στην επιφάνεια. Το υλικό αυτό αν ο ασθενής καταφέρει να το θυμηθεί και να το διηγηθεί όταν ξυπνήσει είναι σημαντικό για τον ασθενή.   Το πλαίσιο (</a:t>
            </a:r>
            <a:r>
              <a:rPr lang="en-US" altLang="el-GR" sz="900" smtClean="0"/>
              <a:t>setting</a:t>
            </a:r>
            <a:r>
              <a:rPr lang="el-GR" altLang="el-GR" sz="900" smtClean="0"/>
              <a:t>) μπορεί να συντελέσει θετικά ή και να οδηγήσει στην ίαση αφού βοηθούσε να θυμηθούν  οι ασθενείς τα όνειρά τους αλλά γιατί οδηγούσε στην κάθαρση μέσω της ιδιαίτερης συναισθηματικής κατάστασης που προετοίμαζετο από τους ιερείς από την είσοδο ακόμη στο Ασκληπιείο ή στο μοναστήρι.  Το ίδιο το πλαίσιο λειτουργούσε σαν ένα μεταβατικό πλαίσιο μεταξύ υγείας και ασθένειας, μεταξύ του συνειδητού και του ασυνείδητου ( όπως λειτουργούν σήμερα τα οικοτροφεία και οι ξενώνες αν αφαιρέσουμε την εγκοίμηση και την θυσία ή αν κρατήσουμε την θυσία έστω συμβολικά, ο ασθενής θυσιάζει τον άρρωστο εαυτό του </a:t>
            </a:r>
          </a:p>
          <a:p>
            <a:pPr eaLnBrk="1" hangingPunct="1"/>
            <a:r>
              <a:rPr lang="el-GR" altLang="el-GR" sz="900" smtClean="0"/>
              <a:t>.Η κάθαρση λειτουργεί στην δική μας περίπτωση με την συνειδητοποίηση ότι ο ασθενής δεν κρίνεται από κανέναν οπότε χάνει ένα μεγάλο ποσοστό του φόβου του και της ενοχής του.  Οι ψυχαναλυτές θεωρούν ότι η  κάθαρση έχει έμφυτες θεραπευτικές ιδιότητες ( και βασίζεται στο παλιό αξίωμα ότι ο πόνος είναι ένδειξη ίασης.  Ακόμη κι η προετοιμασία του ασθενή θα μπορούσε να δουλέψει μαζικά μεταβιβαστικά, δηλαδή μέσω της ανταλλαγής προσωπικών κι ανέκφραστων συναισθημάτων, αντιλήψεων, εικόνων σκέψεων και ιδεών.  Η επένδυση κι η παλινδρόμηση  είναι η λέξη κλειδί τόσο στην θεραπευτική μέθοδο του Ασκληπιού όσο και σε αυτήν των Αγ. Αναργύρων, που πήραν την θέση του Ασκληπιού.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l-GR" smtClean="0"/>
              <a:t>Στυλ κύριου τίτλου</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6"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F21756D3-3A60-4157-895C-66ECFB40DE65}"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385829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EC08307-BD2E-47B7-89A7-A177623AF3F2}"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356137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E9A12-2C22-4DF1-AC7E-34E36D0566F3}"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9969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p:spPr>
        <p:txBody>
          <a:bodyPr/>
          <a:lstStyle>
            <a:lvl1pPr>
              <a:defRPr/>
            </a:lvl1pPr>
          </a:lstStyle>
          <a:p>
            <a:pPr>
              <a:defRPr/>
            </a:pPr>
            <a:endParaRPr lang="el-GR" altLang="el-GR">
              <a:solidFill>
                <a:srgbClr val="303030">
                  <a:lumMod val="90000"/>
                  <a:lumOff val="10000"/>
                </a:srgbClr>
              </a:solidFill>
            </a:endParaRPr>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pPr>
              <a:defRPr/>
            </a:pPr>
            <a:endParaRPr lang="el-GR" altLang="el-GR">
              <a:solidFill>
                <a:srgbClr val="303030">
                  <a:lumMod val="90000"/>
                  <a:lumOff val="10000"/>
                </a:srgbClr>
              </a:solidFill>
            </a:endParaRPr>
          </a:p>
        </p:txBody>
      </p:sp>
      <p:sp>
        <p:nvSpPr>
          <p:cNvPr id="7" name="Θέση αριθμού διαφάνειας 6"/>
          <p:cNvSpPr>
            <a:spLocks noGrp="1"/>
          </p:cNvSpPr>
          <p:nvPr>
            <p:ph type="sldNum" sz="quarter" idx="12"/>
          </p:nvPr>
        </p:nvSpPr>
        <p:spPr>
          <a:xfrm>
            <a:off x="6553200" y="6248400"/>
            <a:ext cx="1905000" cy="457200"/>
          </a:xfrm>
        </p:spPr>
        <p:txBody>
          <a:bodyPr/>
          <a:lstStyle>
            <a:lvl1pPr>
              <a:defRPr/>
            </a:lvl1pPr>
          </a:lstStyle>
          <a:p>
            <a:pPr>
              <a:defRPr/>
            </a:pPr>
            <a:fld id="{1A97295D-496B-4C0D-87C7-02DE3F2C13B7}"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427785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DFDB195-7D4B-474A-8256-8D72963925DA}"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265557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5"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6"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57A11401-913B-497F-9AF4-6FC6ABB79522}"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400149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1040DFF-20D5-489B-9175-7AEA51829CF2}"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387118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9" name="Date Placeholder 6"/>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10" name="Footer Placeholder 7"/>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11" name="Slide Number Placeholder 8"/>
          <p:cNvSpPr>
            <a:spLocks noGrp="1"/>
          </p:cNvSpPr>
          <p:nvPr>
            <p:ph type="sldNum" sz="quarter" idx="12"/>
          </p:nvPr>
        </p:nvSpPr>
        <p:spPr/>
        <p:txBody>
          <a:bodyPr/>
          <a:lstStyle>
            <a:lvl1pPr>
              <a:defRPr/>
            </a:lvl1pPr>
          </a:lstStyle>
          <a:p>
            <a:pPr>
              <a:defRPr/>
            </a:pPr>
            <a:fld id="{7AE51EC3-FA71-4400-BB7B-58F07916AC1C}"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159928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14DA6265-7900-49E1-84C4-B2745A4EC1DB}"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327865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BA386C1B-12FE-4CAE-85C8-58BD931D6AD8}"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3793610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l-GR" smtClean="0"/>
              <a:t>Στυλ κύριου τίτλου</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Date Placeholder 4"/>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7" name="Footer Placeholder 5"/>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9024F359-CC0D-4C43-83E3-717114041445}"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53010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l-GR" smtClean="0"/>
              <a:t>Στυλ κύριου τίτλου</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ltLang="el-GR">
              <a:solidFill>
                <a:srgbClr val="303030">
                  <a:lumMod val="90000"/>
                  <a:lumOff val="1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ltLang="el-GR">
              <a:solidFill>
                <a:srgbClr val="303030">
                  <a:lumMod val="90000"/>
                  <a:lumOff val="1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1865AD94-3718-46D9-A46E-4B1642CACAE2}" type="slidenum">
              <a:rPr lang="el-GR" altLang="el-GR">
                <a:solidFill>
                  <a:prstClr val="black">
                    <a:lumMod val="85000"/>
                    <a:lumOff val="15000"/>
                  </a:prstClr>
                </a:solidFill>
              </a:rPr>
              <a:pPr>
                <a:defRPr/>
              </a:pPr>
              <a:t>‹#›</a:t>
            </a:fld>
            <a:endParaRPr lang="el-GR" altLang="el-GR">
              <a:solidFill>
                <a:prstClr val="black">
                  <a:lumMod val="85000"/>
                  <a:lumOff val="15000"/>
                </a:prstClr>
              </a:solidFill>
            </a:endParaRPr>
          </a:p>
        </p:txBody>
      </p:sp>
    </p:spTree>
    <p:extLst>
      <p:ext uri="{BB962C8B-B14F-4D97-AF65-F5344CB8AC3E}">
        <p14:creationId xmlns:p14="http://schemas.microsoft.com/office/powerpoint/2010/main" val="105804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l-GR" altLang="el-GR" smtClean="0"/>
              <a:t>Στυλ κύριου τίτλου</a:t>
            </a:r>
            <a:endParaRPr lang="en-US" altLang="el-GR" smtClean="0"/>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fontAlgn="base">
              <a:spcBef>
                <a:spcPct val="0"/>
              </a:spcBef>
              <a:spcAft>
                <a:spcPct val="0"/>
              </a:spcAft>
              <a:defRPr/>
            </a:pPr>
            <a:endParaRPr lang="el-GR" altLang="el-GR">
              <a:solidFill>
                <a:srgbClr val="303030">
                  <a:lumMod val="90000"/>
                  <a:lumOff val="10000"/>
                </a:srgbClr>
              </a:solidFill>
            </a:endParaRPr>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base">
              <a:spcBef>
                <a:spcPct val="0"/>
              </a:spcBef>
              <a:spcAft>
                <a:spcPct val="0"/>
              </a:spcAft>
              <a:defRPr/>
            </a:pPr>
            <a:endParaRPr lang="el-GR" altLang="el-GR">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fontAlgn="base">
              <a:spcBef>
                <a:spcPct val="0"/>
              </a:spcBef>
              <a:spcAft>
                <a:spcPct val="0"/>
              </a:spcAft>
              <a:defRPr/>
            </a:pPr>
            <a:fld id="{900A713F-5AC9-41CF-B186-2DDB62CE2663}" type="slidenum">
              <a:rPr lang="el-GR" altLang="el-GR">
                <a:solidFill>
                  <a:prstClr val="black">
                    <a:lumMod val="85000"/>
                    <a:lumOff val="15000"/>
                  </a:prstClr>
                </a:solidFill>
              </a:rPr>
              <a:pPr fontAlgn="base">
                <a:spcBef>
                  <a:spcPct val="0"/>
                </a:spcBef>
                <a:spcAft>
                  <a:spcPct val="0"/>
                </a:spcAft>
                <a:defRPr/>
              </a:pPr>
              <a:t>‹#›</a:t>
            </a:fld>
            <a:endParaRPr lang="el-GR" altLang="el-GR">
              <a:solidFill>
                <a:prstClr val="black">
                  <a:lumMod val="85000"/>
                  <a:lumOff val="15000"/>
                </a:prstClr>
              </a:solidFill>
            </a:endParaRPr>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endParaRPr>
          </a:p>
        </p:txBody>
      </p:sp>
    </p:spTree>
    <p:extLst>
      <p:ext uri="{BB962C8B-B14F-4D97-AF65-F5344CB8AC3E}">
        <p14:creationId xmlns:p14="http://schemas.microsoft.com/office/powerpoint/2010/main" val="234618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1258888" y="981075"/>
            <a:ext cx="6827837" cy="1524000"/>
          </a:xfrm>
        </p:spPr>
        <p:txBody>
          <a:bodyPr/>
          <a:lstStyle/>
          <a:p>
            <a:pPr algn="ctr">
              <a:defRPr/>
            </a:pPr>
            <a:r>
              <a:rPr lang="el-GR" sz="4000" b="1" dirty="0" smtClean="0">
                <a:solidFill>
                  <a:schemeClr val="tx1"/>
                </a:solidFill>
                <a:latin typeface="+mn-lt"/>
              </a:rPr>
              <a:t>Εισαγωγή στην Κοινωνική Ψυχιατρική: Ιστορικές Αναφορές</a:t>
            </a:r>
            <a:endParaRPr lang="el-GR" sz="4000" b="1" dirty="0">
              <a:solidFill>
                <a:schemeClr val="tx1"/>
              </a:solidFill>
              <a:latin typeface="+mn-lt"/>
            </a:endParaRPr>
          </a:p>
        </p:txBody>
      </p:sp>
      <p:sp>
        <p:nvSpPr>
          <p:cNvPr id="7171" name="Υπότιτλος 5"/>
          <p:cNvSpPr>
            <a:spLocks noGrp="1"/>
          </p:cNvSpPr>
          <p:nvPr>
            <p:ph type="subTitle" idx="1"/>
          </p:nvPr>
        </p:nvSpPr>
        <p:spPr>
          <a:xfrm>
            <a:off x="755650" y="3500438"/>
            <a:ext cx="6858000" cy="2376487"/>
          </a:xfrm>
        </p:spPr>
        <p:txBody>
          <a:bodyPr/>
          <a:lstStyle/>
          <a:p>
            <a:r>
              <a:rPr lang="el-GR" altLang="el-GR" sz="2600" i="1" smtClean="0"/>
              <a:t>Σ. Στυλιανίδης</a:t>
            </a:r>
          </a:p>
          <a:p>
            <a:r>
              <a:rPr lang="el-GR" altLang="el-GR" sz="2600" i="1" smtClean="0"/>
              <a:t>Ψυχίατρος - Ψυχαναλυτής</a:t>
            </a:r>
          </a:p>
          <a:p>
            <a:r>
              <a:rPr lang="el-GR" altLang="el-GR" sz="2600" i="1" smtClean="0"/>
              <a:t>Καθ. Κοινωνικής Ψυχιατρικής, Πάντειο Πανεπιστήμιο</a:t>
            </a:r>
          </a:p>
          <a:p>
            <a:r>
              <a:rPr lang="el-GR" altLang="el-GR" sz="2600" i="1" smtClean="0"/>
              <a:t>Επ. Σύμβουλος Ε.Π.Α.Ψ.Υ.</a:t>
            </a:r>
          </a:p>
        </p:txBody>
      </p:sp>
    </p:spTree>
    <p:extLst>
      <p:ext uri="{BB962C8B-B14F-4D97-AF65-F5344CB8AC3E}">
        <p14:creationId xmlns:p14="http://schemas.microsoft.com/office/powerpoint/2010/main" val="2572096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685800" y="260350"/>
            <a:ext cx="7772400" cy="6597650"/>
          </a:xfrm>
        </p:spPr>
        <p:txBody>
          <a:bodyPr rtlCol="0">
            <a:normAutofit/>
          </a:bodyPr>
          <a:lstStyle/>
          <a:p>
            <a:pPr marL="137160" indent="0" algn="just" eaLnBrk="1" fontAlgn="auto" hangingPunct="1">
              <a:spcAft>
                <a:spcPts val="0"/>
              </a:spcAft>
              <a:buFont typeface="Arial" pitchFamily="34" charset="0"/>
              <a:buNone/>
              <a:defRPr/>
            </a:pPr>
            <a:r>
              <a:rPr lang="el-GR" altLang="el-GR" b="1" i="1" dirty="0" smtClean="0"/>
              <a:t>«Ο </a:t>
            </a:r>
            <a:r>
              <a:rPr lang="el-GR" altLang="el-GR" b="1" i="1" dirty="0"/>
              <a:t>…από την Επίδαυρο, παράλυτος. Αυτός ήρθε ως ικέτης στο ιερό πάνω σε φορείο. Σαν κοιμήθηκε στο </a:t>
            </a:r>
            <a:r>
              <a:rPr lang="el-GR" altLang="el-GR" b="1" i="1" dirty="0" err="1"/>
              <a:t>εγκοιμητήριο</a:t>
            </a:r>
            <a:r>
              <a:rPr lang="el-GR" altLang="el-GR" b="1" i="1" dirty="0"/>
              <a:t>, είδε μια οπτασία.: ονειρεύτηκε ότι ο θεός έσπασε το μπαστούνι του και τον διέταξε να φέρει μια σκάλα και να ανέβει όσο πιο ψηλά μπορεί πάνω στο ναό. Αυτός στην αρχή προσπάθησε, έπειτα έχασε το θάρρος του και </a:t>
            </a:r>
            <a:r>
              <a:rPr lang="el-GR" altLang="el-GR" b="1" i="1" dirty="0" err="1"/>
              <a:t>κάθησε</a:t>
            </a:r>
            <a:r>
              <a:rPr lang="el-GR" altLang="el-GR" b="1" i="1" dirty="0"/>
              <a:t> να ξεκουραστεί πάνω στο γείσο, στο τέλος όμως τα παράτησε και βήμα προς βήμα κατέβηκε σιγά σιγά τη σκάλα. Ο Ασκληπιός στην αρχή θύμωσε για την πράξη του, ύστερα τον κορόιδεψε που είναι τόσο δειλός. Σαν ξημέρωσε, τόλμησε να εκπληρώσει την εντολή, κι έφυγε από εκεί υγιής» ( Β.35).</a:t>
            </a:r>
            <a:r>
              <a:rPr lang="el-GR" altLang="el-GR" b="1" dirty="0"/>
              <a:t> </a:t>
            </a:r>
          </a:p>
          <a:p>
            <a:pPr marL="274320" indent="-274320" algn="just" eaLnBrk="1" fontAlgn="auto" hangingPunct="1">
              <a:spcAft>
                <a:spcPts val="0"/>
              </a:spcAft>
              <a:buFont typeface="Arial" pitchFamily="34" charset="0"/>
              <a:buChar char="•"/>
              <a:defRPr/>
            </a:pPr>
            <a:endParaRPr lang="el-GR" altLang="el-GR" sz="2800" b="1" dirty="0">
              <a:solidFill>
                <a:srgbClr val="FFFF00"/>
              </a:solidFill>
            </a:endParaRPr>
          </a:p>
        </p:txBody>
      </p:sp>
    </p:spTree>
    <p:extLst>
      <p:ext uri="{BB962C8B-B14F-4D97-AF65-F5344CB8AC3E}">
        <p14:creationId xmlns:p14="http://schemas.microsoft.com/office/powerpoint/2010/main" val="41571189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685800" y="1341438"/>
            <a:ext cx="7772400" cy="4895850"/>
          </a:xfrm>
        </p:spPr>
        <p:txBody>
          <a:bodyPr rtlCol="0">
            <a:normAutofit/>
          </a:bodyPr>
          <a:lstStyle/>
          <a:p>
            <a:pPr marL="0" indent="0" eaLnBrk="1" fontAlgn="auto" hangingPunct="1">
              <a:spcAft>
                <a:spcPts val="0"/>
              </a:spcAft>
              <a:buFont typeface="Arial" pitchFamily="34" charset="0"/>
              <a:buNone/>
              <a:defRPr/>
            </a:pPr>
            <a:endParaRPr lang="el-GR" altLang="el-GR" dirty="0"/>
          </a:p>
          <a:p>
            <a:pPr marL="274320" indent="-274320" eaLnBrk="1" fontAlgn="auto" hangingPunct="1">
              <a:spcAft>
                <a:spcPts val="0"/>
              </a:spcAft>
              <a:buFont typeface="Arial" pitchFamily="34" charset="0"/>
              <a:buChar char="•"/>
              <a:defRPr/>
            </a:pPr>
            <a:r>
              <a:rPr lang="en-US" altLang="el-GR" dirty="0"/>
              <a:t> </a:t>
            </a:r>
            <a:r>
              <a:rPr lang="el-GR" altLang="el-GR" b="1" dirty="0"/>
              <a:t>Επέμβαση ιερέων</a:t>
            </a:r>
          </a:p>
          <a:p>
            <a:pPr marL="274320" indent="-274320" algn="just" eaLnBrk="1" fontAlgn="auto" hangingPunct="1">
              <a:spcAft>
                <a:spcPts val="0"/>
              </a:spcAft>
              <a:buFontTx/>
              <a:buNone/>
              <a:defRPr/>
            </a:pPr>
            <a:endParaRPr lang="el-GR" altLang="el-GR" b="1" dirty="0"/>
          </a:p>
          <a:p>
            <a:pPr marL="274320" indent="-274320" algn="just" eaLnBrk="1" fontAlgn="auto" hangingPunct="1">
              <a:spcAft>
                <a:spcPts val="0"/>
              </a:spcAft>
              <a:buFont typeface="Arial" pitchFamily="34" charset="0"/>
              <a:buChar char="•"/>
              <a:defRPr/>
            </a:pPr>
            <a:r>
              <a:rPr lang="el-GR" altLang="el-GR" b="1" dirty="0"/>
              <a:t>Ψυχοσωματικό Υπόβαθρο </a:t>
            </a:r>
            <a:r>
              <a:rPr lang="el-GR" altLang="el-GR" b="1" dirty="0" smtClean="0"/>
              <a:t>Ασθενειών</a:t>
            </a:r>
          </a:p>
          <a:p>
            <a:pPr marL="274320" indent="-274320" algn="just" eaLnBrk="1" fontAlgn="auto" hangingPunct="1">
              <a:spcAft>
                <a:spcPts val="0"/>
              </a:spcAft>
              <a:buFont typeface="Arial" pitchFamily="34" charset="0"/>
              <a:buChar char="•"/>
              <a:defRPr/>
            </a:pPr>
            <a:endParaRPr lang="el-GR" altLang="el-GR" b="1" dirty="0"/>
          </a:p>
          <a:p>
            <a:pPr marL="274320" indent="-274320" algn="just" eaLnBrk="1" fontAlgn="auto" hangingPunct="1">
              <a:spcAft>
                <a:spcPts val="0"/>
              </a:spcAft>
              <a:buFont typeface="Arial" pitchFamily="34" charset="0"/>
              <a:buChar char="•"/>
              <a:defRPr/>
            </a:pPr>
            <a:r>
              <a:rPr lang="el-GR" altLang="el-GR" b="1" dirty="0"/>
              <a:t>Ύπνωση</a:t>
            </a:r>
          </a:p>
          <a:p>
            <a:pPr marL="274320" indent="-274320" algn="just" eaLnBrk="1" fontAlgn="auto" hangingPunct="1">
              <a:spcAft>
                <a:spcPts val="0"/>
              </a:spcAft>
              <a:buFont typeface="Arial" pitchFamily="34" charset="0"/>
              <a:buChar char="•"/>
              <a:defRPr/>
            </a:pPr>
            <a:endParaRPr lang="el-GR" altLang="el-GR" b="1" dirty="0"/>
          </a:p>
          <a:p>
            <a:pPr marL="274320" indent="-274320" algn="just" eaLnBrk="1" fontAlgn="auto" hangingPunct="1">
              <a:spcAft>
                <a:spcPts val="0"/>
              </a:spcAft>
              <a:buFont typeface="Arial" pitchFamily="34" charset="0"/>
              <a:buChar char="•"/>
              <a:defRPr/>
            </a:pPr>
            <a:r>
              <a:rPr lang="el-GR" altLang="el-GR" b="1" dirty="0"/>
              <a:t>Μείωση  κριτικού ελέγχου </a:t>
            </a:r>
            <a:endParaRPr lang="el-GR" altLang="el-GR" b="1" dirty="0" smtClean="0"/>
          </a:p>
          <a:p>
            <a:pPr marL="274320" indent="-274320" algn="just" eaLnBrk="1" fontAlgn="auto" hangingPunct="1">
              <a:spcAft>
                <a:spcPts val="0"/>
              </a:spcAft>
              <a:buFont typeface="Arial" pitchFamily="34" charset="0"/>
              <a:buChar char="•"/>
              <a:defRPr/>
            </a:pPr>
            <a:endParaRPr lang="el-GR" altLang="el-GR" b="1" dirty="0"/>
          </a:p>
          <a:p>
            <a:pPr marL="274320" indent="-274320" algn="just" eaLnBrk="1" fontAlgn="auto" hangingPunct="1">
              <a:spcAft>
                <a:spcPts val="0"/>
              </a:spcAft>
              <a:buFont typeface="Arial" pitchFamily="34" charset="0"/>
              <a:buChar char="•"/>
              <a:defRPr/>
            </a:pPr>
            <a:r>
              <a:rPr lang="el-GR" altLang="el-GR" b="1" dirty="0"/>
              <a:t>Υποβολή – Νέος τρόπος ερμηνείας των αισθημάτων</a:t>
            </a:r>
          </a:p>
          <a:p>
            <a:pPr marL="274320" indent="-274320" algn="just" eaLnBrk="1" fontAlgn="auto" hangingPunct="1">
              <a:spcAft>
                <a:spcPts val="0"/>
              </a:spcAft>
              <a:buFont typeface="Arial" pitchFamily="34" charset="0"/>
              <a:buChar char="•"/>
              <a:defRPr/>
            </a:pPr>
            <a:endParaRPr lang="el-GR" altLang="el-GR" b="1" dirty="0">
              <a:solidFill>
                <a:srgbClr val="FFFF00"/>
              </a:solidFill>
            </a:endParaRPr>
          </a:p>
          <a:p>
            <a:pPr marL="274320" indent="-274320" algn="just" eaLnBrk="1" fontAlgn="auto" hangingPunct="1">
              <a:spcAft>
                <a:spcPts val="0"/>
              </a:spcAft>
              <a:buFont typeface="Arial" pitchFamily="34" charset="0"/>
              <a:buChar char="•"/>
              <a:defRPr/>
            </a:pPr>
            <a:endParaRPr lang="el-GR" altLang="el-GR" b="1" dirty="0">
              <a:solidFill>
                <a:srgbClr val="FFFF00"/>
              </a:solidFill>
            </a:endParaRPr>
          </a:p>
        </p:txBody>
      </p:sp>
    </p:spTree>
    <p:extLst>
      <p:ext uri="{BB962C8B-B14F-4D97-AF65-F5344CB8AC3E}">
        <p14:creationId xmlns:p14="http://schemas.microsoft.com/office/powerpoint/2010/main" val="25820914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685800" y="692150"/>
            <a:ext cx="7772400" cy="5403850"/>
          </a:xfrm>
        </p:spPr>
        <p:txBody>
          <a:bodyPr/>
          <a:lstStyle/>
          <a:p>
            <a:pPr algn="just" eaLnBrk="1" hangingPunct="1"/>
            <a:r>
              <a:rPr lang="el-GR" altLang="el-GR" sz="2800" b="1" smtClean="0"/>
              <a:t>Εμπιστοσύνη</a:t>
            </a:r>
          </a:p>
          <a:p>
            <a:pPr algn="just" eaLnBrk="1" hangingPunct="1"/>
            <a:r>
              <a:rPr lang="el-GR" altLang="el-GR" sz="2800" b="1" smtClean="0"/>
              <a:t>Μείωση Αντιστάσεων</a:t>
            </a:r>
          </a:p>
          <a:p>
            <a:pPr algn="just" eaLnBrk="1" hangingPunct="1"/>
            <a:r>
              <a:rPr lang="el-GR" altLang="el-GR" sz="2800" b="1" smtClean="0"/>
              <a:t>Κατευθυνόμενος Συμβολισμός</a:t>
            </a:r>
          </a:p>
          <a:p>
            <a:pPr algn="just" eaLnBrk="1" hangingPunct="1"/>
            <a:r>
              <a:rPr lang="el-GR" altLang="el-GR" sz="2800" b="1" smtClean="0"/>
              <a:t>Θεραπευτική Λειτουργία του Ύπνου</a:t>
            </a:r>
          </a:p>
          <a:p>
            <a:pPr algn="just" eaLnBrk="1" hangingPunct="1"/>
            <a:r>
              <a:rPr lang="el-GR" altLang="el-GR" sz="2800" b="1" smtClean="0"/>
              <a:t>Όνειρα, Αναμνημόνευση Συγκρουσιακού Υλικού </a:t>
            </a:r>
          </a:p>
          <a:p>
            <a:pPr algn="just" eaLnBrk="1" hangingPunct="1"/>
            <a:r>
              <a:rPr lang="el-GR" altLang="el-GR" sz="2800" b="1" smtClean="0"/>
              <a:t>Πλαίσιο (</a:t>
            </a:r>
            <a:r>
              <a:rPr lang="en-US" altLang="el-GR" sz="2800" b="1" smtClean="0"/>
              <a:t>setting) – K</a:t>
            </a:r>
            <a:r>
              <a:rPr lang="el-GR" altLang="el-GR" sz="2800" b="1" smtClean="0"/>
              <a:t>άθαρση </a:t>
            </a:r>
          </a:p>
          <a:p>
            <a:pPr algn="just" eaLnBrk="1" hangingPunct="1"/>
            <a:r>
              <a:rPr lang="el-GR" altLang="el-GR" sz="2800" b="1" smtClean="0"/>
              <a:t>Μεταβίβαση </a:t>
            </a:r>
          </a:p>
          <a:p>
            <a:pPr algn="just" eaLnBrk="1" hangingPunct="1"/>
            <a:r>
              <a:rPr lang="el-GR" altLang="el-GR" sz="2800" b="1" smtClean="0"/>
              <a:t>Επένδυση – Παλινδρόμηση </a:t>
            </a:r>
          </a:p>
        </p:txBody>
      </p:sp>
    </p:spTree>
    <p:extLst>
      <p:ext uri="{BB962C8B-B14F-4D97-AF65-F5344CB8AC3E}">
        <p14:creationId xmlns:p14="http://schemas.microsoft.com/office/powerpoint/2010/main" val="337644723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08104" y="764704"/>
            <a:ext cx="2952750" cy="4394200"/>
          </a:xfrm>
          <a:effectLst>
            <a:softEdge rad="112500"/>
          </a:effectLst>
        </p:spPr>
      </p:pic>
      <p:sp>
        <p:nvSpPr>
          <p:cNvPr id="19459" name="Rectangle 8"/>
          <p:cNvSpPr>
            <a:spLocks noGrp="1" noChangeArrowheads="1"/>
          </p:cNvSpPr>
          <p:nvPr>
            <p:ph sz="half" idx="2"/>
          </p:nvPr>
        </p:nvSpPr>
        <p:spPr>
          <a:xfrm>
            <a:off x="539750" y="692150"/>
            <a:ext cx="4464050" cy="5832475"/>
          </a:xfrm>
        </p:spPr>
        <p:txBody>
          <a:bodyPr/>
          <a:lstStyle/>
          <a:p>
            <a:pPr eaLnBrk="1" hangingPunct="1"/>
            <a:r>
              <a:rPr lang="el-GR" altLang="el-GR" sz="2400" b="1" smtClean="0"/>
              <a:t>Στον ελληνικό χώρο στους κλασικούς χρόνους η αντίληψη για την ψυχική ασθένεια αποτελεί ένα μείγμα θεολογικών, φιλοσοφικών, και   ορθολογικών στοιχείων.</a:t>
            </a:r>
          </a:p>
          <a:p>
            <a:pPr algn="just" eaLnBrk="1" hangingPunct="1">
              <a:buFontTx/>
              <a:buNone/>
            </a:pPr>
            <a:endParaRPr lang="el-GR" altLang="el-GR" sz="2400" b="1" smtClean="0"/>
          </a:p>
          <a:p>
            <a:pPr eaLnBrk="1" hangingPunct="1"/>
            <a:r>
              <a:rPr lang="el-GR" altLang="el-GR" sz="2400" b="1" smtClean="0"/>
              <a:t>Η βασική ψυχική ασθένεια στην αρχαία Ελλάδα ήταν η </a:t>
            </a:r>
            <a:r>
              <a:rPr lang="el-GR" altLang="el-GR" sz="2400" b="1" i="1" smtClean="0"/>
              <a:t>Μανία </a:t>
            </a:r>
            <a:r>
              <a:rPr lang="el-GR" altLang="el-GR" sz="2400" b="1" smtClean="0"/>
              <a:t>με συμπτώματα όπως τα σημερινά – Πλάτωνας </a:t>
            </a:r>
          </a:p>
          <a:p>
            <a:pPr algn="just" eaLnBrk="1" hangingPunct="1"/>
            <a:endParaRPr lang="el-GR" altLang="el-GR" sz="2400" smtClean="0">
              <a:solidFill>
                <a:srgbClr val="FFFF66"/>
              </a:solidFill>
            </a:endParaRPr>
          </a:p>
        </p:txBody>
      </p:sp>
      <p:sp>
        <p:nvSpPr>
          <p:cNvPr id="36873" name="Rectangle 9"/>
          <p:cNvSpPr>
            <a:spLocks noGrp="1" noChangeArrowheads="1"/>
          </p:cNvSpPr>
          <p:nvPr>
            <p:ph type="body" sz="half" idx="4294967295"/>
          </p:nvPr>
        </p:nvSpPr>
        <p:spPr>
          <a:xfrm>
            <a:off x="5334000" y="5373688"/>
            <a:ext cx="3810000" cy="585787"/>
          </a:xfrm>
        </p:spPr>
        <p:txBody>
          <a:bodyPr rtlCol="0">
            <a:normAutofit fontScale="85000" lnSpcReduction="20000"/>
          </a:bodyPr>
          <a:lstStyle/>
          <a:p>
            <a:pPr marL="137160" indent="0" eaLnBrk="1" fontAlgn="auto" hangingPunct="1">
              <a:spcAft>
                <a:spcPts val="0"/>
              </a:spcAft>
              <a:buFont typeface="Arial" pitchFamily="34" charset="0"/>
              <a:buNone/>
              <a:defRPr/>
            </a:pPr>
            <a:r>
              <a:rPr lang="el-GR" altLang="el-GR" b="1" dirty="0"/>
              <a:t>Σκηνή από την τραγωδία του </a:t>
            </a:r>
            <a:r>
              <a:rPr lang="el-GR" altLang="el-GR" b="1" dirty="0" err="1"/>
              <a:t>Eυριπίδη</a:t>
            </a:r>
            <a:r>
              <a:rPr lang="el-GR" altLang="el-GR" b="1" dirty="0"/>
              <a:t> </a:t>
            </a:r>
            <a:r>
              <a:rPr lang="el-GR" altLang="el-GR" b="1" i="1" dirty="0" err="1"/>
              <a:t>Mήδεια</a:t>
            </a:r>
            <a:r>
              <a:rPr lang="el-GR" altLang="el-GR" b="1" dirty="0"/>
              <a:t>.</a:t>
            </a:r>
          </a:p>
          <a:p>
            <a:pPr marL="137160" indent="0" eaLnBrk="1" fontAlgn="auto" hangingPunct="1">
              <a:spcAft>
                <a:spcPts val="0"/>
              </a:spcAft>
              <a:buFont typeface="Arial" pitchFamily="34" charset="0"/>
              <a:buNone/>
              <a:defRPr/>
            </a:pPr>
            <a:endParaRPr lang="el-GR" altLang="el-GR" b="1" dirty="0"/>
          </a:p>
        </p:txBody>
      </p:sp>
    </p:spTree>
    <p:extLst>
      <p:ext uri="{BB962C8B-B14F-4D97-AF65-F5344CB8AC3E}">
        <p14:creationId xmlns:p14="http://schemas.microsoft.com/office/powerpoint/2010/main" val="972580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685800" y="333375"/>
            <a:ext cx="7772400" cy="5762625"/>
          </a:xfrm>
        </p:spPr>
        <p:txBody>
          <a:bodyPr/>
          <a:lstStyle/>
          <a:p>
            <a:pPr eaLnBrk="1" hangingPunct="1"/>
            <a:endParaRPr lang="el-GR" altLang="el-GR" smtClean="0">
              <a:solidFill>
                <a:srgbClr val="FFFF66"/>
              </a:solidFill>
            </a:endParaRPr>
          </a:p>
          <a:p>
            <a:pPr eaLnBrk="1" hangingPunct="1"/>
            <a:r>
              <a:rPr lang="el-GR" altLang="el-GR" b="1" smtClean="0"/>
              <a:t>O εγκλεισμός του ψυχικά ασθενή για πρώτη φορά εισάγεται στους </a:t>
            </a:r>
            <a:r>
              <a:rPr lang="el-GR" altLang="el-GR" b="1" i="1" smtClean="0"/>
              <a:t> Νόμους </a:t>
            </a:r>
            <a:r>
              <a:rPr lang="el-GR" altLang="el-GR" b="1" smtClean="0"/>
              <a:t>του Πλάτωνα.</a:t>
            </a:r>
            <a:br>
              <a:rPr lang="el-GR" altLang="el-GR" b="1" smtClean="0"/>
            </a:br>
            <a:endParaRPr lang="el-GR" altLang="el-GR" b="1" smtClean="0"/>
          </a:p>
          <a:p>
            <a:pPr eaLnBrk="1" hangingPunct="1"/>
            <a:r>
              <a:rPr lang="el-GR" altLang="el-GR" b="1" smtClean="0"/>
              <a:t>Ψυχικά ασθενείς – θεραπεία στο σπίτι</a:t>
            </a:r>
          </a:p>
          <a:p>
            <a:pPr eaLnBrk="1" hangingPunct="1"/>
            <a:r>
              <a:rPr lang="el-GR" altLang="el-GR" b="1" smtClean="0"/>
              <a:t>Τιμωρία συγγενών  για παραμέληση ασθενών</a:t>
            </a:r>
          </a:p>
          <a:p>
            <a:pPr eaLnBrk="1" hangingPunct="1">
              <a:buFontTx/>
              <a:buNone/>
            </a:pPr>
            <a:endParaRPr lang="el-GR" altLang="el-GR" b="1" smtClean="0"/>
          </a:p>
          <a:p>
            <a:pPr eaLnBrk="1" hangingPunct="1"/>
            <a:r>
              <a:rPr lang="el-GR" altLang="el-GR" b="1" smtClean="0"/>
              <a:t>Στη Ρωμαϊκή περίοδο έχουμε και τα πρώτα</a:t>
            </a:r>
            <a:r>
              <a:rPr lang="en-US" altLang="el-GR" b="1" smtClean="0"/>
              <a:t> </a:t>
            </a:r>
            <a:r>
              <a:rPr lang="el-GR" altLang="el-GR" b="1" smtClean="0"/>
              <a:t>νομικά θέματα για την ψυχική ασθένεια και τον ασθενή, ενώ η διδασκαλία του Γαληνού επηρεάζει κάθε ιατρική πράξη.</a:t>
            </a:r>
          </a:p>
        </p:txBody>
      </p:sp>
    </p:spTree>
    <p:extLst>
      <p:ext uri="{BB962C8B-B14F-4D97-AF65-F5344CB8AC3E}">
        <p14:creationId xmlns:p14="http://schemas.microsoft.com/office/powerpoint/2010/main" val="1325226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body" sz="half" idx="1"/>
          </p:nvPr>
        </p:nvSpPr>
        <p:spPr>
          <a:xfrm>
            <a:off x="539750" y="476250"/>
            <a:ext cx="3956050" cy="5832475"/>
          </a:xfrm>
        </p:spPr>
        <p:txBody>
          <a:bodyPr rtlCol="0">
            <a:normAutofit fontScale="92500" lnSpcReduction="20000"/>
          </a:bodyPr>
          <a:lstStyle/>
          <a:p>
            <a:pPr marL="274320" indent="-274320" eaLnBrk="1" fontAlgn="auto" hangingPunct="1">
              <a:lnSpc>
                <a:spcPct val="90000"/>
              </a:lnSpc>
              <a:spcAft>
                <a:spcPts val="0"/>
              </a:spcAft>
              <a:buFont typeface="Arial" pitchFamily="34" charset="0"/>
              <a:buChar char="•"/>
              <a:defRPr/>
            </a:pPr>
            <a:r>
              <a:rPr lang="el-GR" altLang="el-GR" b="1" dirty="0"/>
              <a:t>Τραγωδίες και Ψυχική Ασθένεια</a:t>
            </a:r>
          </a:p>
          <a:p>
            <a:pPr marL="274320" indent="-274320" eaLnBrk="1" fontAlgn="auto" hangingPunct="1">
              <a:lnSpc>
                <a:spcPct val="90000"/>
              </a:lnSpc>
              <a:spcAft>
                <a:spcPts val="0"/>
              </a:spcAft>
              <a:buFont typeface="Arial" pitchFamily="34" charset="0"/>
              <a:buChar char="•"/>
              <a:defRPr/>
            </a:pPr>
            <a:r>
              <a:rPr lang="el-GR" altLang="el-GR" b="1" dirty="0"/>
              <a:t>Η νόσος που ταλαιπωρεί τα τραγικά πρόσωπα είναι ψυχικής και συναισθηματικής διαταραχής</a:t>
            </a:r>
          </a:p>
          <a:p>
            <a:pPr marL="274320" indent="-274320" eaLnBrk="1" fontAlgn="auto" hangingPunct="1">
              <a:lnSpc>
                <a:spcPct val="90000"/>
              </a:lnSpc>
              <a:spcAft>
                <a:spcPts val="0"/>
              </a:spcAft>
              <a:buFont typeface="Arial" pitchFamily="34" charset="0"/>
              <a:buChar char="•"/>
              <a:defRPr/>
            </a:pPr>
            <a:r>
              <a:rPr lang="el-GR" altLang="el-GR" b="1" dirty="0"/>
              <a:t>Ψυχική ασθένεια «επιτρέπεται» να παρουσιάσουν μόνο οι ευγενείς</a:t>
            </a:r>
          </a:p>
          <a:p>
            <a:pPr marL="274320" indent="-274320" eaLnBrk="1" fontAlgn="auto" hangingPunct="1">
              <a:lnSpc>
                <a:spcPct val="90000"/>
              </a:lnSpc>
              <a:spcAft>
                <a:spcPts val="0"/>
              </a:spcAft>
              <a:buFont typeface="Arial" pitchFamily="34" charset="0"/>
              <a:buChar char="•"/>
              <a:defRPr/>
            </a:pPr>
            <a:r>
              <a:rPr lang="el-GR" altLang="el-GR" b="1" dirty="0"/>
              <a:t>Αντίθετα στην κωμωδία διακωμωδούνται οργανικές νόσοι. Στοιχεία απαραίτητα για να ενεργοποιηθεί στο θεατή εκείνος ο ψυχολογικός μηχανισμός που, ταλαντευόμενος μεταξύ της συμπάσχουσας ταύτισης </a:t>
            </a:r>
            <a:r>
              <a:rPr lang="el-GR" altLang="el-GR" b="1" dirty="0" smtClean="0"/>
              <a:t>και της υπεροπτικής αποστασιοποίησης</a:t>
            </a:r>
            <a:r>
              <a:rPr lang="el-GR" altLang="el-GR" b="1" dirty="0"/>
              <a:t>, γεννά το γέλιο.</a:t>
            </a:r>
          </a:p>
        </p:txBody>
      </p:sp>
      <p:pic>
        <p:nvPicPr>
          <p:cNvPr id="50183"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76056" y="692697"/>
            <a:ext cx="3672533" cy="5184576"/>
          </a:xfrm>
          <a:effectLst>
            <a:softEdge rad="112500"/>
          </a:effectLst>
        </p:spPr>
      </p:pic>
    </p:spTree>
    <p:extLst>
      <p:ext uri="{BB962C8B-B14F-4D97-AF65-F5344CB8AC3E}">
        <p14:creationId xmlns:p14="http://schemas.microsoft.com/office/powerpoint/2010/main" val="174706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idx="1"/>
          </p:nvPr>
        </p:nvSpPr>
        <p:spPr>
          <a:xfrm>
            <a:off x="685800" y="476250"/>
            <a:ext cx="7772400" cy="5619750"/>
          </a:xfrm>
        </p:spPr>
        <p:txBody>
          <a:bodyPr/>
          <a:lstStyle/>
          <a:p>
            <a:pPr algn="just" eaLnBrk="1" hangingPunct="1">
              <a:lnSpc>
                <a:spcPct val="80000"/>
              </a:lnSpc>
            </a:pPr>
            <a:r>
              <a:rPr lang="el-GR" altLang="el-GR" b="1" i="1" smtClean="0"/>
              <a:t>3ος αιώνα μ.Χ. Σωρανός ο Εφέσιος και ο Αρεταίος</a:t>
            </a:r>
          </a:p>
          <a:p>
            <a:pPr algn="just" eaLnBrk="1" hangingPunct="1">
              <a:lnSpc>
                <a:spcPct val="80000"/>
              </a:lnSpc>
            </a:pPr>
            <a:r>
              <a:rPr lang="el-GR" altLang="el-GR" b="1" smtClean="0"/>
              <a:t> Αναπτύσσουν ανθρωπιστικές θέσεις γύρω από τη θεραπεία των  ψυχικά πασχόντων, οι οποίοι εκείνη την περίοδο διέμεναν σε ειδικά δωμάτια με ησυχία χωρίς την επίσκεψη των συγγενών  τους. </a:t>
            </a:r>
          </a:p>
          <a:p>
            <a:pPr algn="just" eaLnBrk="1" hangingPunct="1">
              <a:lnSpc>
                <a:spcPct val="80000"/>
              </a:lnSpc>
              <a:buFontTx/>
              <a:buNone/>
            </a:pPr>
            <a:endParaRPr lang="el-GR" altLang="el-GR" b="1" smtClean="0"/>
          </a:p>
          <a:p>
            <a:pPr eaLnBrk="1" hangingPunct="1">
              <a:lnSpc>
                <a:spcPct val="80000"/>
              </a:lnSpc>
            </a:pPr>
            <a:r>
              <a:rPr lang="el-GR" altLang="el-GR" b="1" smtClean="0"/>
              <a:t>Στα  κείμενα του Σωρανού συναντάμε οδηγίες για την απαγόρευση της χρήσης αλυσίδων στους ψυχικά ασθενείς και την απαγόρευση του εγκλεισμού. </a:t>
            </a:r>
          </a:p>
          <a:p>
            <a:pPr eaLnBrk="1" hangingPunct="1">
              <a:lnSpc>
                <a:spcPct val="80000"/>
              </a:lnSpc>
              <a:buFontTx/>
              <a:buNone/>
            </a:pPr>
            <a:endParaRPr lang="el-GR" altLang="el-GR" b="1" smtClean="0"/>
          </a:p>
          <a:p>
            <a:pPr eaLnBrk="1" hangingPunct="1">
              <a:lnSpc>
                <a:spcPct val="80000"/>
              </a:lnSpc>
            </a:pPr>
            <a:r>
              <a:rPr lang="el-GR" altLang="el-GR" b="1" smtClean="0"/>
              <a:t>Οι ασθενείς πρέπει να παραμένουν σε δωμάτια με μέτριο φωτισμό και θερμοκρασία και πλήρη ασφάλεια. </a:t>
            </a:r>
          </a:p>
          <a:p>
            <a:pPr eaLnBrk="1" hangingPunct="1">
              <a:lnSpc>
                <a:spcPct val="80000"/>
              </a:lnSpc>
            </a:pPr>
            <a:endParaRPr lang="el-GR" altLang="el-GR" b="1" smtClean="0"/>
          </a:p>
          <a:p>
            <a:pPr eaLnBrk="1" hangingPunct="1">
              <a:lnSpc>
                <a:spcPct val="80000"/>
              </a:lnSpc>
            </a:pPr>
            <a:r>
              <a:rPr lang="el-GR" altLang="el-GR" b="1" smtClean="0"/>
              <a:t>Oι επισκέψεις συγγενών πρέπει να αποφεύγονται για να μην τους αναστατώνουν </a:t>
            </a:r>
          </a:p>
        </p:txBody>
      </p:sp>
    </p:spTree>
    <p:extLst>
      <p:ext uri="{BB962C8B-B14F-4D97-AF65-F5344CB8AC3E}">
        <p14:creationId xmlns:p14="http://schemas.microsoft.com/office/powerpoint/2010/main" val="1446770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135313" y="404813"/>
            <a:ext cx="3344862" cy="792162"/>
          </a:xfrm>
        </p:spPr>
        <p:txBody>
          <a:bodyPr rtlCol="0">
            <a:normAutofit/>
          </a:bodyPr>
          <a:lstStyle/>
          <a:p>
            <a:pPr algn="ctr" eaLnBrk="1" fontAlgn="auto" hangingPunct="1">
              <a:spcAft>
                <a:spcPts val="0"/>
              </a:spcAft>
              <a:defRPr/>
            </a:pPr>
            <a:r>
              <a:rPr lang="el-GR" sz="4000" b="1" dirty="0" smtClean="0">
                <a:solidFill>
                  <a:schemeClr val="tx1"/>
                </a:solidFill>
                <a:latin typeface="+mn-lt"/>
              </a:rPr>
              <a:t>Βυζάντιο</a:t>
            </a:r>
            <a:endParaRPr lang="el-GR" sz="4000" b="1" dirty="0">
              <a:solidFill>
                <a:schemeClr val="tx1"/>
              </a:solidFill>
              <a:latin typeface="+mn-lt"/>
            </a:endParaRPr>
          </a:p>
        </p:txBody>
      </p:sp>
      <p:pic>
        <p:nvPicPr>
          <p:cNvPr id="5632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12889" y="1279314"/>
            <a:ext cx="4182615" cy="2852315"/>
          </a:xfrm>
          <a:effectLst>
            <a:softEdge rad="112500"/>
          </a:effectLst>
        </p:spPr>
      </p:pic>
      <p:sp>
        <p:nvSpPr>
          <p:cNvPr id="23556" name="Rectangle 3"/>
          <p:cNvSpPr>
            <a:spLocks noGrp="1" noChangeArrowheads="1"/>
          </p:cNvSpPr>
          <p:nvPr>
            <p:ph sz="half" idx="2"/>
          </p:nvPr>
        </p:nvSpPr>
        <p:spPr>
          <a:xfrm>
            <a:off x="4787900" y="1484313"/>
            <a:ext cx="3894138" cy="2736850"/>
          </a:xfrm>
        </p:spPr>
        <p:txBody>
          <a:bodyPr/>
          <a:lstStyle/>
          <a:p>
            <a:pPr algn="just" eaLnBrk="1" hangingPunct="1"/>
            <a:r>
              <a:rPr lang="el-GR" altLang="el-GR" sz="2400" b="1" smtClean="0"/>
              <a:t>Άμεση επιρροή από κλασσική Αθήνα και Ιπποκράτη</a:t>
            </a:r>
          </a:p>
          <a:p>
            <a:pPr algn="just" eaLnBrk="1" hangingPunct="1"/>
            <a:r>
              <a:rPr lang="el-GR" altLang="el-GR" sz="2400" b="1" smtClean="0"/>
              <a:t>Οι Επίσκοποι – γιατροί σπουδές στην Αθήνα - Και ρόλος ψυχικά θεράποντα</a:t>
            </a:r>
            <a:endParaRPr lang="el-GR" altLang="el-GR" sz="2000" smtClean="0">
              <a:solidFill>
                <a:srgbClr val="FFFF66"/>
              </a:solidFill>
            </a:endParaRPr>
          </a:p>
          <a:p>
            <a:pPr algn="ctr" eaLnBrk="1" hangingPunct="1">
              <a:buFontTx/>
              <a:buNone/>
            </a:pPr>
            <a:endParaRPr lang="el-GR" altLang="el-GR" smtClean="0">
              <a:solidFill>
                <a:srgbClr val="FFFF66"/>
              </a:solidFill>
            </a:endParaRPr>
          </a:p>
        </p:txBody>
      </p:sp>
      <p:sp>
        <p:nvSpPr>
          <p:cNvPr id="3" name="TextBox 2"/>
          <p:cNvSpPr txBox="1"/>
          <p:nvPr/>
        </p:nvSpPr>
        <p:spPr>
          <a:xfrm>
            <a:off x="755650" y="4365625"/>
            <a:ext cx="7777163" cy="1938338"/>
          </a:xfrm>
          <a:prstGeom prst="rect">
            <a:avLst/>
          </a:prstGeom>
          <a:noFill/>
        </p:spPr>
        <p:txBody>
          <a:bodyPr>
            <a:spAutoFit/>
          </a:bodyPr>
          <a:lstStyle/>
          <a:p>
            <a:pPr marL="342900" indent="-342900" algn="just" fontAlgn="base">
              <a:spcBef>
                <a:spcPct val="0"/>
              </a:spcBef>
              <a:spcAft>
                <a:spcPct val="0"/>
              </a:spcAft>
              <a:buFont typeface="Arial" panose="020B0604020202020204" pitchFamily="34" charset="0"/>
              <a:buChar char="•"/>
              <a:defRPr/>
            </a:pPr>
            <a:r>
              <a:rPr lang="el-GR" altLang="el-GR" sz="2400" b="1" dirty="0">
                <a:solidFill>
                  <a:prstClr val="black"/>
                </a:solidFill>
              </a:rPr>
              <a:t>Πρώτες κλειστές δομές τα </a:t>
            </a:r>
            <a:r>
              <a:rPr lang="el-GR" altLang="el-GR" sz="2400" b="1" dirty="0" err="1">
                <a:solidFill>
                  <a:prstClr val="black"/>
                </a:solidFill>
              </a:rPr>
              <a:t>πτωχοτροφεία</a:t>
            </a:r>
            <a:r>
              <a:rPr lang="el-GR" altLang="el-GR" sz="2400" b="1" dirty="0">
                <a:solidFill>
                  <a:prstClr val="black"/>
                </a:solidFill>
              </a:rPr>
              <a:t> – με θεραπεία περιβάλλοντος – εργασιοθεραπεία</a:t>
            </a:r>
          </a:p>
          <a:p>
            <a:pPr marL="342900" indent="-342900" algn="just" fontAlgn="base">
              <a:spcBef>
                <a:spcPct val="0"/>
              </a:spcBef>
              <a:spcAft>
                <a:spcPct val="0"/>
              </a:spcAft>
              <a:buFont typeface="Arial" panose="020B0604020202020204" pitchFamily="34" charset="0"/>
              <a:buChar char="•"/>
              <a:defRPr/>
            </a:pPr>
            <a:r>
              <a:rPr lang="el-GR" altLang="el-GR" sz="2400" b="1" dirty="0">
                <a:solidFill>
                  <a:prstClr val="black"/>
                </a:solidFill>
              </a:rPr>
              <a:t>Αυστηρός διαχωρισμός δαιμονισμού και ψυχικής ασθένειας</a:t>
            </a:r>
          </a:p>
          <a:p>
            <a:pPr fontAlgn="base">
              <a:spcBef>
                <a:spcPct val="0"/>
              </a:spcBef>
              <a:spcAft>
                <a:spcPct val="0"/>
              </a:spcAft>
              <a:defRPr/>
            </a:pPr>
            <a:endParaRPr lang="el-GR" sz="2400" dirty="0">
              <a:solidFill>
                <a:prstClr val="black"/>
              </a:solidFill>
            </a:endParaRPr>
          </a:p>
        </p:txBody>
      </p:sp>
    </p:spTree>
    <p:extLst>
      <p:ext uri="{BB962C8B-B14F-4D97-AF65-F5344CB8AC3E}">
        <p14:creationId xmlns:p14="http://schemas.microsoft.com/office/powerpoint/2010/main" val="91527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85800" y="981075"/>
            <a:ext cx="7772400" cy="5114925"/>
          </a:xfrm>
        </p:spPr>
        <p:txBody>
          <a:bodyPr/>
          <a:lstStyle/>
          <a:p>
            <a:pPr eaLnBrk="1" hangingPunct="1"/>
            <a:r>
              <a:rPr lang="el-GR" altLang="el-GR" b="1" smtClean="0"/>
              <a:t>Βιολογική θεραπεία- ψυχοθεραπεία</a:t>
            </a:r>
          </a:p>
          <a:p>
            <a:pPr eaLnBrk="1" hangingPunct="1"/>
            <a:r>
              <a:rPr lang="el-GR" altLang="el-GR" b="1" smtClean="0"/>
              <a:t>Συμεών ο Νέος Θεολόγος – Αυτοψίες</a:t>
            </a:r>
          </a:p>
          <a:p>
            <a:pPr eaLnBrk="1" hangingPunct="1"/>
            <a:r>
              <a:rPr lang="el-GR" altLang="el-GR" b="1" smtClean="0"/>
              <a:t>Σαφείς Διαγνωστικά Κριτήρια που προσεγγίζουν τα σημερινά</a:t>
            </a:r>
          </a:p>
          <a:p>
            <a:pPr eaLnBrk="1" hangingPunct="1"/>
            <a:r>
              <a:rPr lang="el-GR" altLang="el-GR" b="1" smtClean="0"/>
              <a:t>Νοσηλεία στο σπίτι και μόνο αν τίθεται θέμα ασφάλειας του ασθενούς σε νοσοκομείο</a:t>
            </a:r>
          </a:p>
          <a:p>
            <a:pPr eaLnBrk="1" hangingPunct="1"/>
            <a:r>
              <a:rPr lang="el-GR" altLang="el-GR" b="1" smtClean="0"/>
              <a:t> «</a:t>
            </a:r>
            <a:r>
              <a:rPr lang="el-GR" altLang="el-GR" b="1" i="1" smtClean="0"/>
              <a:t>των σωματικών ιαμάτων κρείττω είναι τα ψυχικά»</a:t>
            </a:r>
          </a:p>
          <a:p>
            <a:pPr eaLnBrk="1" hangingPunct="1"/>
            <a:r>
              <a:rPr lang="el-GR" altLang="el-GR" b="1" smtClean="0"/>
              <a:t>Ολιστική Αντιμετώπιση</a:t>
            </a:r>
          </a:p>
          <a:p>
            <a:pPr eaLnBrk="1" hangingPunct="1"/>
            <a:endParaRPr lang="el-GR" altLang="el-GR" smtClean="0">
              <a:solidFill>
                <a:srgbClr val="FFFF66"/>
              </a:solidFill>
            </a:endParaRPr>
          </a:p>
        </p:txBody>
      </p:sp>
    </p:spTree>
    <p:extLst>
      <p:ext uri="{BB962C8B-B14F-4D97-AF65-F5344CB8AC3E}">
        <p14:creationId xmlns:p14="http://schemas.microsoft.com/office/powerpoint/2010/main" val="1197445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68313" y="836613"/>
            <a:ext cx="7772400" cy="5616575"/>
          </a:xfrm>
        </p:spPr>
        <p:txBody>
          <a:bodyPr/>
          <a:lstStyle/>
          <a:p>
            <a:pPr eaLnBrk="1" hangingPunct="1"/>
            <a:r>
              <a:rPr lang="el-GR" altLang="el-GR" b="1" smtClean="0"/>
              <a:t>Βασική καινοτομία αυτήν την περίοδο είναι η νομοθετική διασφάλιση του ψυχιατρικού ασθενή. </a:t>
            </a:r>
            <a:endParaRPr lang="en-US" altLang="el-GR" b="1" smtClean="0"/>
          </a:p>
          <a:p>
            <a:pPr eaLnBrk="1" hangingPunct="1"/>
            <a:endParaRPr lang="el-GR" altLang="el-GR" b="1" smtClean="0"/>
          </a:p>
          <a:p>
            <a:pPr eaLnBrk="1" hangingPunct="1"/>
            <a:r>
              <a:rPr lang="el-GR" altLang="el-GR" b="1" smtClean="0"/>
              <a:t>Θεσπίζεται ο θεσμός του επιτρόπου κι ο προγαμιαίος έλεγχος </a:t>
            </a:r>
            <a:endParaRPr lang="en-US" altLang="el-GR" b="1" smtClean="0"/>
          </a:p>
          <a:p>
            <a:pPr eaLnBrk="1" hangingPunct="1">
              <a:buFontTx/>
              <a:buNone/>
            </a:pPr>
            <a:endParaRPr lang="el-GR" altLang="el-GR" b="1" smtClean="0"/>
          </a:p>
          <a:p>
            <a:pPr eaLnBrk="1" hangingPunct="1"/>
            <a:r>
              <a:rPr lang="el-GR" altLang="el-GR" b="1" smtClean="0"/>
              <a:t>Θεσπίζεται ο θεσμός των περιοδευόντων ιατρών (πρόδρομοι των σημερινών κινητών μονάδων) κι έχουμε για πρώτη φορά την αρχή της τομεοποίησης </a:t>
            </a:r>
          </a:p>
        </p:txBody>
      </p:sp>
    </p:spTree>
    <p:extLst>
      <p:ext uri="{BB962C8B-B14F-4D97-AF65-F5344CB8AC3E}">
        <p14:creationId xmlns:p14="http://schemas.microsoft.com/office/powerpoint/2010/main" val="879470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700808"/>
            <a:ext cx="3818965" cy="3485478"/>
          </a:xfrm>
          <a:effectLst>
            <a:softEdge rad="112500"/>
          </a:effectLst>
        </p:spPr>
      </p:pic>
      <p:sp>
        <p:nvSpPr>
          <p:cNvPr id="40968" name="Rectangle 8"/>
          <p:cNvSpPr>
            <a:spLocks noGrp="1" noChangeArrowheads="1"/>
          </p:cNvSpPr>
          <p:nvPr>
            <p:ph sz="half" idx="2"/>
          </p:nvPr>
        </p:nvSpPr>
        <p:spPr>
          <a:xfrm>
            <a:off x="4648200" y="836613"/>
            <a:ext cx="4038600" cy="5289550"/>
          </a:xfrm>
        </p:spPr>
        <p:txBody>
          <a:bodyPr rtlCol="0">
            <a:normAutofit fontScale="62500" lnSpcReduction="20000"/>
          </a:bodyPr>
          <a:lstStyle/>
          <a:p>
            <a:pPr marL="274320" indent="-274320" algn="just" eaLnBrk="1" fontAlgn="auto" hangingPunct="1">
              <a:lnSpc>
                <a:spcPct val="80000"/>
              </a:lnSpc>
              <a:spcAft>
                <a:spcPts val="0"/>
              </a:spcAft>
              <a:buFont typeface="Arial" pitchFamily="34" charset="0"/>
              <a:buChar char="•"/>
              <a:defRPr/>
            </a:pPr>
            <a:endParaRPr lang="el-GR" altLang="el-GR" sz="1800" dirty="0"/>
          </a:p>
          <a:p>
            <a:pPr marL="274320" indent="-274320" algn="just" eaLnBrk="1" fontAlgn="auto" hangingPunct="1">
              <a:lnSpc>
                <a:spcPct val="80000"/>
              </a:lnSpc>
              <a:spcAft>
                <a:spcPts val="0"/>
              </a:spcAft>
              <a:buFont typeface="Arial" pitchFamily="34" charset="0"/>
              <a:buChar char="•"/>
              <a:defRPr/>
            </a:pPr>
            <a:endParaRPr lang="el-GR" altLang="el-GR" sz="1800" dirty="0"/>
          </a:p>
          <a:p>
            <a:pPr marL="274320" indent="-274320" algn="just" eaLnBrk="1" fontAlgn="auto" hangingPunct="1">
              <a:lnSpc>
                <a:spcPct val="80000"/>
              </a:lnSpc>
              <a:spcAft>
                <a:spcPts val="0"/>
              </a:spcAft>
              <a:buFont typeface="Arial" pitchFamily="34" charset="0"/>
              <a:buChar char="•"/>
              <a:defRPr/>
            </a:pPr>
            <a:endParaRPr lang="el-GR" altLang="el-GR" sz="1800" dirty="0"/>
          </a:p>
          <a:p>
            <a:pPr marL="274320" indent="-274320" eaLnBrk="1" fontAlgn="auto" hangingPunct="1">
              <a:lnSpc>
                <a:spcPct val="125000"/>
              </a:lnSpc>
              <a:spcAft>
                <a:spcPts val="0"/>
              </a:spcAft>
              <a:buFont typeface="Arial" pitchFamily="34" charset="0"/>
              <a:buChar char="•"/>
              <a:defRPr/>
            </a:pPr>
            <a:r>
              <a:rPr lang="en-US" altLang="el-GR" sz="3500" b="1" dirty="0" smtClean="0"/>
              <a:t>E</a:t>
            </a:r>
            <a:r>
              <a:rPr lang="el-GR" altLang="el-GR" sz="3500" b="1" dirty="0" err="1" smtClean="0"/>
              <a:t>ξέταση</a:t>
            </a:r>
            <a:r>
              <a:rPr lang="el-GR" altLang="el-GR" sz="3500" b="1" dirty="0" smtClean="0"/>
              <a:t> </a:t>
            </a:r>
            <a:r>
              <a:rPr lang="el-GR" altLang="el-GR" sz="3500" b="1" dirty="0"/>
              <a:t>τρόπων και λόγων που  η διαχρονική προσέγγιση και η χρήση ιστορικών αναφορών μπορεί να συμβάλει στην κριτική</a:t>
            </a:r>
          </a:p>
          <a:p>
            <a:pPr marL="274320" indent="-274320" eaLnBrk="1" fontAlgn="auto" hangingPunct="1">
              <a:lnSpc>
                <a:spcPct val="80000"/>
              </a:lnSpc>
              <a:spcAft>
                <a:spcPts val="0"/>
              </a:spcAft>
              <a:buFont typeface="Arial" pitchFamily="34" charset="0"/>
              <a:buChar char="•"/>
              <a:defRPr/>
            </a:pPr>
            <a:endParaRPr lang="en-US" altLang="el-GR" sz="3500" b="1" dirty="0"/>
          </a:p>
          <a:p>
            <a:pPr marL="274320" indent="-274320" eaLnBrk="1" fontAlgn="auto" hangingPunct="1">
              <a:lnSpc>
                <a:spcPct val="110000"/>
              </a:lnSpc>
              <a:spcAft>
                <a:spcPts val="0"/>
              </a:spcAft>
              <a:buFont typeface="Arial" pitchFamily="34" charset="0"/>
              <a:buChar char="•"/>
              <a:defRPr/>
            </a:pPr>
            <a:r>
              <a:rPr lang="el-GR" altLang="el-GR" sz="3500" b="1" dirty="0"/>
              <a:t>Ανασκόπηση και  ερμηνευτική προσέγγιση της διαδικασίας και των αποτελεσμάτων του μεταρρυθμιστικού     εγχειρήματος. </a:t>
            </a:r>
          </a:p>
          <a:p>
            <a:pPr marL="274320" indent="-274320" eaLnBrk="1" fontAlgn="auto" hangingPunct="1">
              <a:lnSpc>
                <a:spcPct val="80000"/>
              </a:lnSpc>
              <a:spcAft>
                <a:spcPts val="0"/>
              </a:spcAft>
              <a:buFont typeface="Arial" pitchFamily="34" charset="0"/>
              <a:buChar char="•"/>
              <a:defRPr/>
            </a:pPr>
            <a:endParaRPr lang="el-GR" altLang="el-GR" sz="2400" dirty="0">
              <a:solidFill>
                <a:srgbClr val="FFFF66"/>
              </a:solidFill>
            </a:endParaRPr>
          </a:p>
        </p:txBody>
      </p:sp>
    </p:spTree>
    <p:extLst>
      <p:ext uri="{BB962C8B-B14F-4D97-AF65-F5344CB8AC3E}">
        <p14:creationId xmlns:p14="http://schemas.microsoft.com/office/powerpoint/2010/main" val="2068445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764704"/>
            <a:ext cx="3732904" cy="5328591"/>
          </a:xfrm>
          <a:effectLst>
            <a:softEdge rad="112500"/>
          </a:effectLst>
        </p:spPr>
      </p:pic>
      <p:sp>
        <p:nvSpPr>
          <p:cNvPr id="59396" name="Rectangle 4"/>
          <p:cNvSpPr>
            <a:spLocks noGrp="1" noChangeArrowheads="1"/>
          </p:cNvSpPr>
          <p:nvPr>
            <p:ph sz="half" idx="2"/>
          </p:nvPr>
        </p:nvSpPr>
        <p:spPr>
          <a:xfrm>
            <a:off x="4284663" y="692150"/>
            <a:ext cx="4608512" cy="5400675"/>
          </a:xfrm>
        </p:spPr>
        <p:txBody>
          <a:bodyPr rtlCol="0">
            <a:noAutofit/>
          </a:bodyPr>
          <a:lstStyle/>
          <a:p>
            <a:pPr eaLnBrk="1" fontAlgn="auto" hangingPunct="1">
              <a:lnSpc>
                <a:spcPct val="90000"/>
              </a:lnSpc>
              <a:spcAft>
                <a:spcPts val="0"/>
              </a:spcAft>
              <a:defRPr/>
            </a:pPr>
            <a:r>
              <a:rPr lang="el-GR" altLang="el-GR" sz="2400" b="1" dirty="0" smtClean="0"/>
              <a:t>Τον </a:t>
            </a:r>
            <a:r>
              <a:rPr lang="el-GR" altLang="el-GR" sz="2400" b="1" dirty="0"/>
              <a:t>Μεσαίωνα, με τις απόψεις περί δαιμόνων κι άλλων στοιχείων να κυριαρχούν, η επιστημονική αναζήτηση και έρευνα αποδυναμώνονται και ο ψυχικά ασθενής απομονώνεται προοδευτικά από την κοινωνία σαν κάτι το μιαρό, άποψη που επικρατεί στη Δύση και με την πάροδο του χρόνου εξαπλώνεται σε όλο τον κόσμο. </a:t>
            </a:r>
          </a:p>
          <a:p>
            <a:pPr marL="274320" indent="-274320" eaLnBrk="1" fontAlgn="auto" hangingPunct="1">
              <a:lnSpc>
                <a:spcPct val="90000"/>
              </a:lnSpc>
              <a:spcAft>
                <a:spcPts val="0"/>
              </a:spcAft>
              <a:buFont typeface="Arial" pitchFamily="34" charset="0"/>
              <a:buChar char="•"/>
              <a:defRPr/>
            </a:pPr>
            <a:r>
              <a:rPr lang="el-GR" altLang="el-GR" sz="2400" b="1" dirty="0" err="1"/>
              <a:t>Oι</a:t>
            </a:r>
            <a:r>
              <a:rPr lang="el-GR" altLang="el-GR" sz="2400" b="1" dirty="0"/>
              <a:t> Άραβες από τον 6ο αιώνα έχουν ειδικούς χώρους για τον εγκλεισμό των ψυχασθενών κάτω από ανθρωπιστικές συνθήκες. </a:t>
            </a:r>
          </a:p>
        </p:txBody>
      </p:sp>
    </p:spTree>
    <p:extLst>
      <p:ext uri="{BB962C8B-B14F-4D97-AF65-F5344CB8AC3E}">
        <p14:creationId xmlns:p14="http://schemas.microsoft.com/office/powerpoint/2010/main" val="2142608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5"/>
          <p:cNvSpPr>
            <a:spLocks noGrp="1" noChangeArrowheads="1"/>
          </p:cNvSpPr>
          <p:nvPr>
            <p:ph type="title"/>
          </p:nvPr>
        </p:nvSpPr>
        <p:spPr>
          <a:xfrm>
            <a:off x="395288" y="4724400"/>
            <a:ext cx="8497887" cy="1019175"/>
          </a:xfrm>
        </p:spPr>
        <p:txBody>
          <a:bodyPr rtlCol="0">
            <a:noAutofit/>
          </a:bodyPr>
          <a:lstStyle/>
          <a:p>
            <a:pPr algn="just" eaLnBrk="1" fontAlgn="auto" hangingPunct="1">
              <a:spcAft>
                <a:spcPts val="0"/>
              </a:spcAft>
              <a:defRPr/>
            </a:pPr>
            <a:r>
              <a:rPr lang="el-GR" altLang="el-GR" sz="2000" b="1" dirty="0">
                <a:solidFill>
                  <a:schemeClr val="tx1"/>
                </a:solidFill>
                <a:latin typeface="+mn-lt"/>
              </a:rPr>
              <a:t>Επέμβαση πολύ συνηθισμένη κατά τον Μεσαίωνα ήταν η </a:t>
            </a:r>
            <a:r>
              <a:rPr lang="el-GR" altLang="el-GR" sz="2000" b="1" dirty="0" smtClean="0">
                <a:solidFill>
                  <a:schemeClr val="tx1"/>
                </a:solidFill>
                <a:latin typeface="+mn-lt"/>
              </a:rPr>
              <a:t>λεγόμενη αφαίρεση </a:t>
            </a:r>
            <a:r>
              <a:rPr lang="el-GR" altLang="el-GR" sz="2000" b="1" dirty="0">
                <a:solidFill>
                  <a:schemeClr val="tx1"/>
                </a:solidFill>
                <a:latin typeface="+mn-lt"/>
              </a:rPr>
              <a:t>λίθου ψυχοπαθούς. Περιοδεύοντες τσαρλατάνοι γιατροί αφαιρούσαν δήθεν το λίθο και κατόπιν τον εμφάνιζαν με </a:t>
            </a:r>
            <a:r>
              <a:rPr lang="el-GR" altLang="el-GR" sz="2000" b="1" dirty="0" smtClean="0">
                <a:solidFill>
                  <a:schemeClr val="tx1"/>
                </a:solidFill>
                <a:latin typeface="+mn-lt"/>
              </a:rPr>
              <a:t>ταχυδακτυλουργικό τρόπο</a:t>
            </a:r>
            <a:endParaRPr lang="el-GR" altLang="el-GR" sz="2000" b="1" dirty="0">
              <a:solidFill>
                <a:schemeClr val="tx1"/>
              </a:solidFill>
              <a:latin typeface="+mn-lt"/>
            </a:endParaRPr>
          </a:p>
        </p:txBody>
      </p:sp>
      <p:pic>
        <p:nvPicPr>
          <p:cNvPr id="66564"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5730" b="25730"/>
          <a:stretch>
            <a:fillRect/>
          </a:stretch>
        </p:blipFill>
        <p:spPr>
          <a:xfrm>
            <a:off x="1763688" y="476672"/>
            <a:ext cx="5486400" cy="3962400"/>
          </a:xfr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
        <p:nvSpPr>
          <p:cNvPr id="27652" name="Θέση κειμένου 1"/>
          <p:cNvSpPr>
            <a:spLocks noGrp="1"/>
          </p:cNvSpPr>
          <p:nvPr>
            <p:ph type="body" sz="half" idx="2"/>
          </p:nvPr>
        </p:nvSpPr>
        <p:spPr>
          <a:xfrm>
            <a:off x="1908175" y="5373688"/>
            <a:ext cx="5486400" cy="792162"/>
          </a:xfrm>
        </p:spPr>
        <p:txBody>
          <a:bodyPr/>
          <a:lstStyle/>
          <a:p>
            <a:pPr eaLnBrk="1" hangingPunct="1"/>
            <a:r>
              <a:rPr lang="el-GR" altLang="el-GR" sz="1600" b="1" i="1" smtClean="0"/>
              <a:t/>
            </a:r>
            <a:br>
              <a:rPr lang="el-GR" altLang="el-GR" sz="1600" b="1" i="1" smtClean="0"/>
            </a:br>
            <a:r>
              <a:rPr lang="el-GR" altLang="el-GR" sz="1600" b="1" i="1" smtClean="0"/>
              <a:t>   Έργο του Hieronymus Bosch. Μαδρίτη, Μουσείο Prado.</a:t>
            </a:r>
            <a:endParaRPr lang="el-GR" altLang="el-GR" sz="1600" i="1" smtClean="0"/>
          </a:p>
        </p:txBody>
      </p:sp>
    </p:spTree>
    <p:extLst>
      <p:ext uri="{BB962C8B-B14F-4D97-AF65-F5344CB8AC3E}">
        <p14:creationId xmlns:p14="http://schemas.microsoft.com/office/powerpoint/2010/main" val="328131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323850" y="731838"/>
            <a:ext cx="8351838" cy="5649912"/>
          </a:xfrm>
        </p:spPr>
        <p:txBody>
          <a:bodyPr rtlCol="0">
            <a:normAutofit/>
          </a:bodyPr>
          <a:lstStyle/>
          <a:p>
            <a:pPr marL="274320" indent="-274320" eaLnBrk="1" fontAlgn="auto" hangingPunct="1">
              <a:lnSpc>
                <a:spcPct val="80000"/>
              </a:lnSpc>
              <a:spcAft>
                <a:spcPts val="0"/>
              </a:spcAft>
              <a:buFont typeface="Arial" pitchFamily="34" charset="0"/>
              <a:buChar char="•"/>
              <a:defRPr/>
            </a:pPr>
            <a:endParaRPr lang="el-GR" altLang="el-GR" sz="2000" dirty="0">
              <a:solidFill>
                <a:srgbClr val="FFFF66"/>
              </a:solidFill>
            </a:endParaRPr>
          </a:p>
          <a:p>
            <a:pPr marL="274320" indent="-274320" eaLnBrk="1" fontAlgn="auto" hangingPunct="1">
              <a:lnSpc>
                <a:spcPct val="80000"/>
              </a:lnSpc>
              <a:spcAft>
                <a:spcPts val="0"/>
              </a:spcAft>
              <a:buFont typeface="Arial" pitchFamily="34" charset="0"/>
              <a:buChar char="•"/>
              <a:defRPr/>
            </a:pPr>
            <a:r>
              <a:rPr lang="el-GR" altLang="el-GR" b="1" dirty="0"/>
              <a:t>Το πρώτο ψυχιατρικό άσυλο στη Βαλένθια το 1409, στον ίδιο χώρο που λειτουργούσε η Ιερά Εξέταση.</a:t>
            </a:r>
          </a:p>
          <a:p>
            <a:pPr marL="137160" indent="0" eaLnBrk="1" fontAlgn="auto" hangingPunct="1">
              <a:lnSpc>
                <a:spcPct val="80000"/>
              </a:lnSpc>
              <a:spcAft>
                <a:spcPts val="0"/>
              </a:spcAft>
              <a:buFont typeface="Arial" pitchFamily="34" charset="0"/>
              <a:buNone/>
              <a:defRPr/>
            </a:pPr>
            <a:endParaRPr lang="el-GR" altLang="el-GR" b="1" dirty="0"/>
          </a:p>
          <a:p>
            <a:pPr marL="274320" indent="-274320" eaLnBrk="1" fontAlgn="auto" hangingPunct="1">
              <a:lnSpc>
                <a:spcPct val="80000"/>
              </a:lnSpc>
              <a:spcAft>
                <a:spcPts val="0"/>
              </a:spcAft>
              <a:buFont typeface="Arial" pitchFamily="34" charset="0"/>
              <a:buChar char="•"/>
              <a:defRPr/>
            </a:pPr>
            <a:r>
              <a:rPr lang="el-GR" altLang="el-GR" b="1" dirty="0"/>
              <a:t>Μεταξύ του 1412 και 1489 πέντε παρόμοια ιδρύματα ιδρύονται στην Ισπανία. </a:t>
            </a:r>
          </a:p>
          <a:p>
            <a:pPr marL="274320" indent="-274320" eaLnBrk="1" fontAlgn="auto" hangingPunct="1">
              <a:lnSpc>
                <a:spcPct val="80000"/>
              </a:lnSpc>
              <a:spcAft>
                <a:spcPts val="0"/>
              </a:spcAft>
              <a:buFontTx/>
              <a:buNone/>
              <a:defRPr/>
            </a:pPr>
            <a:endParaRPr lang="el-GR" altLang="el-GR" b="1" dirty="0"/>
          </a:p>
          <a:p>
            <a:pPr marL="274320" indent="-274320" eaLnBrk="1" fontAlgn="auto" hangingPunct="1">
              <a:lnSpc>
                <a:spcPct val="80000"/>
              </a:lnSpc>
              <a:spcAft>
                <a:spcPts val="0"/>
              </a:spcAft>
              <a:buFont typeface="Arial" pitchFamily="34" charset="0"/>
              <a:buChar char="•"/>
              <a:defRPr/>
            </a:pPr>
            <a:r>
              <a:rPr lang="el-GR" altLang="el-GR" b="1" dirty="0"/>
              <a:t>Τον 18ο αιώνα σε Αγγλία, Γαλλία, Γερμανία, πύργοι μετατρέπονται σε </a:t>
            </a:r>
            <a:r>
              <a:rPr lang="el-GR" altLang="el-GR" b="1" dirty="0" smtClean="0"/>
              <a:t>φρενοκομεία, όπου </a:t>
            </a:r>
            <a:r>
              <a:rPr lang="el-GR" altLang="el-GR" b="1" dirty="0"/>
              <a:t>εγκαταλείπονται οι τρελοί, οι αλκοολικοί, οι πόρνες, οι κλέφτες και τα ορφανά παιδιά, σε πρωτόγονες συνθήκες και       με το στίγμα της τιμωρίας από τον Θεό. </a:t>
            </a:r>
          </a:p>
          <a:p>
            <a:pPr marL="274320" indent="-274320" eaLnBrk="1" fontAlgn="auto" hangingPunct="1">
              <a:lnSpc>
                <a:spcPct val="80000"/>
              </a:lnSpc>
              <a:spcAft>
                <a:spcPts val="0"/>
              </a:spcAft>
              <a:buFont typeface="Arial" pitchFamily="34" charset="0"/>
              <a:buChar char="•"/>
              <a:defRPr/>
            </a:pPr>
            <a:endParaRPr lang="el-GR" altLang="el-GR" b="1" dirty="0"/>
          </a:p>
          <a:p>
            <a:pPr marL="274320" indent="-274320" eaLnBrk="1" fontAlgn="auto" hangingPunct="1">
              <a:lnSpc>
                <a:spcPct val="80000"/>
              </a:lnSpc>
              <a:spcAft>
                <a:spcPts val="0"/>
              </a:spcAft>
              <a:buFont typeface="Arial" pitchFamily="34" charset="0"/>
              <a:buChar char="•"/>
              <a:defRPr/>
            </a:pPr>
            <a:r>
              <a:rPr lang="el-GR" altLang="el-GR" b="1" dirty="0"/>
              <a:t>O </a:t>
            </a:r>
            <a:r>
              <a:rPr lang="el-GR" altLang="el-GR" b="1" dirty="0" err="1" smtClean="0"/>
              <a:t>Wier</a:t>
            </a:r>
            <a:r>
              <a:rPr lang="el-GR" altLang="el-GR" b="1" dirty="0" smtClean="0"/>
              <a:t>, το 1515-1588, </a:t>
            </a:r>
            <a:r>
              <a:rPr lang="el-GR" altLang="el-GR" b="1" dirty="0"/>
              <a:t>ήταν ο πρώτος που αγωνίστηκε στη Δύση για την απομυθοποίηση της </a:t>
            </a:r>
            <a:r>
              <a:rPr lang="el-GR" altLang="el-GR" b="1" dirty="0" smtClean="0"/>
              <a:t>τρέλας.  </a:t>
            </a:r>
            <a:endParaRPr lang="el-GR" altLang="el-GR" sz="2000" b="1" dirty="0"/>
          </a:p>
          <a:p>
            <a:pPr marL="274320" indent="-274320" eaLnBrk="1" fontAlgn="auto" hangingPunct="1">
              <a:lnSpc>
                <a:spcPct val="80000"/>
              </a:lnSpc>
              <a:spcAft>
                <a:spcPts val="0"/>
              </a:spcAft>
              <a:buFontTx/>
              <a:buNone/>
              <a:defRPr/>
            </a:pPr>
            <a:endParaRPr lang="el-GR" altLang="el-GR" sz="2000" dirty="0"/>
          </a:p>
        </p:txBody>
      </p:sp>
    </p:spTree>
    <p:extLst>
      <p:ext uri="{BB962C8B-B14F-4D97-AF65-F5344CB8AC3E}">
        <p14:creationId xmlns:p14="http://schemas.microsoft.com/office/powerpoint/2010/main" val="3092878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4213" y="4292600"/>
            <a:ext cx="7775575" cy="1728788"/>
          </a:xfrm>
        </p:spPr>
        <p:txBody>
          <a:bodyPr rtlCol="0">
            <a:normAutofit fontScale="90000"/>
          </a:bodyPr>
          <a:lstStyle/>
          <a:p>
            <a:pPr eaLnBrk="1" fontAlgn="auto" hangingPunct="1">
              <a:spcAft>
                <a:spcPts val="0"/>
              </a:spcAft>
              <a:defRPr/>
            </a:pPr>
            <a:r>
              <a:rPr lang="el-GR" altLang="el-GR" sz="2400" dirty="0">
                <a:solidFill>
                  <a:schemeClr val="tx1"/>
                </a:solidFill>
                <a:latin typeface="+mn-lt"/>
              </a:rPr>
              <a:t>O 18ος αιώνας αποτελεί ορόσημο για την αλλαγή στην ψυχιατρική περίθαλψη. O </a:t>
            </a:r>
            <a:r>
              <a:rPr lang="el-GR" altLang="el-GR" sz="2400" dirty="0" err="1">
                <a:solidFill>
                  <a:schemeClr val="tx1"/>
                </a:solidFill>
                <a:latin typeface="+mn-lt"/>
              </a:rPr>
              <a:t>Pinel</a:t>
            </a:r>
            <a:r>
              <a:rPr lang="el-GR" altLang="el-GR" sz="2400" dirty="0">
                <a:solidFill>
                  <a:schemeClr val="tx1"/>
                </a:solidFill>
                <a:latin typeface="+mn-lt"/>
              </a:rPr>
              <a:t> υπήρξε ιστορικά ο «απελευθερωτής των τρελών» από τις αλυσίδες τους. Αναδιοργάνωσε κτιριακά τα άσυλα χωρίζοντάς </a:t>
            </a:r>
            <a:r>
              <a:rPr lang="el-GR" altLang="el-GR" sz="2400" dirty="0" smtClean="0">
                <a:solidFill>
                  <a:schemeClr val="tx1"/>
                </a:solidFill>
                <a:latin typeface="+mn-lt"/>
              </a:rPr>
              <a:t>τα σε </a:t>
            </a:r>
            <a:r>
              <a:rPr lang="el-GR" altLang="el-GR" sz="2400" dirty="0">
                <a:solidFill>
                  <a:schemeClr val="tx1"/>
                </a:solidFill>
                <a:latin typeface="+mn-lt"/>
              </a:rPr>
              <a:t>πτέρυγες και διαχωρίζοντας τους </a:t>
            </a:r>
            <a:r>
              <a:rPr lang="el-GR" altLang="el-GR" sz="2400" dirty="0" smtClean="0">
                <a:solidFill>
                  <a:schemeClr val="tx1"/>
                </a:solidFill>
                <a:latin typeface="+mn-lt"/>
              </a:rPr>
              <a:t>τροφίμους.</a:t>
            </a:r>
            <a:endParaRPr lang="el-GR" altLang="el-GR" sz="2400" dirty="0">
              <a:solidFill>
                <a:schemeClr val="tx1"/>
              </a:solidFill>
              <a:latin typeface="+mn-lt"/>
            </a:endParaRPr>
          </a:p>
        </p:txBody>
      </p:sp>
      <p:pic>
        <p:nvPicPr>
          <p:cNvPr id="6963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43608" y="836712"/>
            <a:ext cx="7128792" cy="3384376"/>
          </a:xfrm>
          <a:effectLst>
            <a:softEdge rad="112500"/>
          </a:effectLst>
        </p:spPr>
      </p:pic>
    </p:spTree>
    <p:extLst>
      <p:ext uri="{BB962C8B-B14F-4D97-AF65-F5344CB8AC3E}">
        <p14:creationId xmlns:p14="http://schemas.microsoft.com/office/powerpoint/2010/main" val="3361031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685800" y="1052513"/>
            <a:ext cx="7772400" cy="5043487"/>
          </a:xfrm>
        </p:spPr>
        <p:txBody>
          <a:bodyPr/>
          <a:lstStyle/>
          <a:p>
            <a:pPr eaLnBrk="1" hangingPunct="1"/>
            <a:r>
              <a:rPr lang="el-GR" altLang="el-GR" b="1" smtClean="0"/>
              <a:t>Τον 19ο αιώνα δεν έχουμε βελτίωση των συνθηκών διαβίωσης των ψυχικά ασθενών στα άσυλα, οι οποίοι παρέμεναν στοιβαγμένοι, ρακένδυτοι ή γυμνοί και δεμένοι με αλυσίδες.</a:t>
            </a:r>
          </a:p>
          <a:p>
            <a:pPr eaLnBrk="1" hangingPunct="1">
              <a:buFontTx/>
              <a:buNone/>
            </a:pPr>
            <a:endParaRPr lang="el-GR" altLang="el-GR" b="1" smtClean="0"/>
          </a:p>
          <a:p>
            <a:pPr eaLnBrk="1" hangingPunct="1"/>
            <a:r>
              <a:rPr lang="el-GR" altLang="el-GR" b="1" smtClean="0"/>
              <a:t> Σύνηθες το φαινόμενο τις Κυριακές σε ορισμένα άσυλα της Αγγλίας και της Γαλλίας, το κοινό να επισκέπτεται τους έγκλειστους, όπως στους ζωολογικούς κήπους, έναντι αντιτίμου εισόδου.</a:t>
            </a:r>
          </a:p>
        </p:txBody>
      </p:sp>
    </p:spTree>
    <p:extLst>
      <p:ext uri="{BB962C8B-B14F-4D97-AF65-F5344CB8AC3E}">
        <p14:creationId xmlns:p14="http://schemas.microsoft.com/office/powerpoint/2010/main" val="346946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692150"/>
            <a:ext cx="8229600" cy="1143000"/>
          </a:xfrm>
        </p:spPr>
        <p:txBody>
          <a:bodyPr rtlCol="0">
            <a:normAutofit fontScale="90000"/>
          </a:bodyPr>
          <a:lstStyle/>
          <a:p>
            <a:pPr algn="ctr" eaLnBrk="1" fontAlgn="auto" hangingPunct="1">
              <a:spcAft>
                <a:spcPts val="0"/>
              </a:spcAft>
              <a:defRPr/>
            </a:pPr>
            <a:r>
              <a:rPr lang="el-GR" sz="3300" b="1" dirty="0">
                <a:solidFill>
                  <a:schemeClr val="tx1"/>
                </a:solidFill>
                <a:latin typeface="+mn-lt"/>
              </a:rPr>
              <a:t>Η νοσοκομειακή ψυχιατρική περίθαλψη στο  ελληνικό κράτος και στην </a:t>
            </a:r>
            <a:r>
              <a:rPr lang="el-GR" sz="3300" b="1" dirty="0" err="1">
                <a:solidFill>
                  <a:schemeClr val="tx1"/>
                </a:solidFill>
                <a:latin typeface="+mn-lt"/>
              </a:rPr>
              <a:t>Oθωμανική</a:t>
            </a:r>
            <a:r>
              <a:rPr lang="el-GR" sz="3300" b="1" dirty="0">
                <a:solidFill>
                  <a:schemeClr val="tx1"/>
                </a:solidFill>
                <a:latin typeface="+mn-lt"/>
              </a:rPr>
              <a:t> Αυτοκρατορία μέχρι τον 19ο αι</a:t>
            </a:r>
            <a:r>
              <a:rPr lang="el-GR" sz="3300" b="1" dirty="0" smtClean="0">
                <a:solidFill>
                  <a:schemeClr val="tx1"/>
                </a:solidFill>
                <a:latin typeface="+mn-lt"/>
              </a:rPr>
              <a:t>.</a:t>
            </a:r>
            <a:endParaRPr lang="el-GR" b="1" dirty="0">
              <a:solidFill>
                <a:schemeClr val="tx1">
                  <a:lumMod val="85000"/>
                  <a:lumOff val="15000"/>
                </a:schemeClr>
              </a:solidFill>
              <a:latin typeface="+mn-lt"/>
            </a:endParaRPr>
          </a:p>
        </p:txBody>
      </p:sp>
      <p:sp>
        <p:nvSpPr>
          <p:cNvPr id="31747" name="Rectangle 3"/>
          <p:cNvSpPr>
            <a:spLocks noGrp="1" noChangeArrowheads="1"/>
          </p:cNvSpPr>
          <p:nvPr>
            <p:ph idx="1"/>
          </p:nvPr>
        </p:nvSpPr>
        <p:spPr>
          <a:xfrm>
            <a:off x="457200" y="1989138"/>
            <a:ext cx="8218488" cy="3960812"/>
          </a:xfrm>
        </p:spPr>
        <p:txBody>
          <a:bodyPr/>
          <a:lstStyle/>
          <a:p>
            <a:pPr eaLnBrk="1" hangingPunct="1">
              <a:lnSpc>
                <a:spcPct val="80000"/>
              </a:lnSpc>
            </a:pPr>
            <a:r>
              <a:rPr lang="el-GR" altLang="el-GR" b="1" smtClean="0"/>
              <a:t>Στον ελλαδικό χώρο το πρώτο άσυλο ιδρύθηκε στην Κέρκυρα, το 1938, από βρετανική διοίκηση και στεγάστηκε στους στάβλους του ιππικού. Το 1840 ιδρύθηκε στην Κεφαλονιά από τους Άγγλους ένα άσυλο σε ένα στρατώνα και το 1885 λειτουργούσε ένα μικρό άσυλο για ψυχασθενείς στη Μαγνησία.</a:t>
            </a:r>
          </a:p>
          <a:p>
            <a:pPr eaLnBrk="1" hangingPunct="1">
              <a:lnSpc>
                <a:spcPct val="80000"/>
              </a:lnSpc>
            </a:pPr>
            <a:endParaRPr lang="el-GR" altLang="el-GR" b="1" smtClean="0"/>
          </a:p>
          <a:p>
            <a:pPr eaLnBrk="1" hangingPunct="1">
              <a:lnSpc>
                <a:spcPct val="80000"/>
              </a:lnSpc>
            </a:pPr>
            <a:r>
              <a:rPr lang="el-GR" altLang="el-GR" b="1" smtClean="0"/>
              <a:t>Στην Κωνσταντινούπολη, όμως, υπήρχαν αρκετά ιδρύματα που δέχονταν ψυχασθενείς. Στα μέσα του 16ου αιώνα έχουμε την ίδρυση του νοσοκομείου του Γαλατά των Γεμιντζίδων που δεχόταν ψυχασθενείς. </a:t>
            </a:r>
          </a:p>
        </p:txBody>
      </p:sp>
    </p:spTree>
    <p:extLst>
      <p:ext uri="{BB962C8B-B14F-4D97-AF65-F5344CB8AC3E}">
        <p14:creationId xmlns:p14="http://schemas.microsoft.com/office/powerpoint/2010/main" val="3829338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txBox="1">
            <a:spLocks/>
          </p:cNvSpPr>
          <p:nvPr/>
        </p:nvSpPr>
        <p:spPr>
          <a:xfrm>
            <a:off x="468313" y="692150"/>
            <a:ext cx="8229600" cy="1143000"/>
          </a:xfrm>
          <a:prstGeom prst="rect">
            <a:avLst/>
          </a:prstGeom>
        </p:spPr>
        <p:txBody>
          <a:bodyPr>
            <a:normAutofit fontScale="82500" lnSpcReduction="20000"/>
          </a:bodyPr>
          <a:lst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fontAlgn="auto" hangingPunct="1">
              <a:spcAft>
                <a:spcPts val="0"/>
              </a:spcAft>
              <a:defRPr/>
            </a:pPr>
            <a:r>
              <a:rPr lang="el-GR" sz="3300" b="1" smtClean="0">
                <a:solidFill>
                  <a:prstClr val="black"/>
                </a:solidFill>
                <a:latin typeface="Times New Roman"/>
              </a:rPr>
              <a:t>Η νοσοκομειακή ψυχιατρική περίθαλψη στο  ελληνικό κράτος και στην Oθωμανική Αυτοκρατορία μέχρι τον 19ο αι.</a:t>
            </a:r>
            <a:endParaRPr lang="el-GR" b="1" dirty="0">
              <a:solidFill>
                <a:prstClr val="black">
                  <a:lumMod val="85000"/>
                  <a:lumOff val="15000"/>
                </a:prstClr>
              </a:solidFill>
              <a:latin typeface="Times New Roman"/>
            </a:endParaRPr>
          </a:p>
        </p:txBody>
      </p:sp>
      <p:sp>
        <p:nvSpPr>
          <p:cNvPr id="32771" name="Rectangle 3"/>
          <p:cNvSpPr txBox="1">
            <a:spLocks noChangeArrowheads="1"/>
          </p:cNvSpPr>
          <p:nvPr/>
        </p:nvSpPr>
        <p:spPr bwMode="auto">
          <a:xfrm>
            <a:off x="473075" y="2205038"/>
            <a:ext cx="82200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lr>
                <a:schemeClr val="accent1"/>
              </a:buClr>
              <a:buFont typeface="Arial" charset="0"/>
              <a:buChar char="•"/>
              <a:defRPr sz="2400">
                <a:solidFill>
                  <a:schemeClr val="tx2"/>
                </a:solidFill>
                <a:latin typeface="Times New Roman" pitchFamily="18" charset="0"/>
              </a:defRPr>
            </a:lvl1pPr>
            <a:lvl2pPr marL="593725" indent="-273050" eaLnBrk="0" hangingPunct="0">
              <a:spcBef>
                <a:spcPct val="20000"/>
              </a:spcBef>
              <a:buClr>
                <a:schemeClr val="accent1"/>
              </a:buClr>
              <a:buFont typeface="Arial" charset="0"/>
              <a:buChar char="•"/>
              <a:defRPr sz="2200">
                <a:solidFill>
                  <a:schemeClr val="tx2"/>
                </a:solidFill>
                <a:latin typeface="Times New Roman" pitchFamily="18" charset="0"/>
              </a:defRPr>
            </a:lvl2pPr>
            <a:lvl3pPr marL="868363" indent="-228600" eaLnBrk="0" hangingPunct="0">
              <a:spcBef>
                <a:spcPct val="20000"/>
              </a:spcBef>
              <a:buClr>
                <a:schemeClr val="accent1"/>
              </a:buClr>
              <a:buFont typeface="Arial" charset="0"/>
              <a:buChar char="•"/>
              <a:defRPr sz="2000">
                <a:solidFill>
                  <a:schemeClr val="tx2"/>
                </a:solidFill>
                <a:latin typeface="Times New Roman" pitchFamily="18" charset="0"/>
              </a:defRPr>
            </a:lvl3pPr>
            <a:lvl4pPr marL="1143000" indent="-228600" eaLnBrk="0" hangingPunct="0">
              <a:spcBef>
                <a:spcPct val="20000"/>
              </a:spcBef>
              <a:buClr>
                <a:schemeClr val="accent1"/>
              </a:buClr>
              <a:buFont typeface="Arial" charset="0"/>
              <a:buChar char="•"/>
              <a:defRPr>
                <a:solidFill>
                  <a:schemeClr val="tx2"/>
                </a:solidFill>
                <a:latin typeface="Times New Roman" pitchFamily="18" charset="0"/>
              </a:defRPr>
            </a:lvl4pPr>
            <a:lvl5pPr marL="1371600" indent="-228600" eaLnBrk="0" hangingPunct="0">
              <a:spcBef>
                <a:spcPct val="20000"/>
              </a:spcBef>
              <a:buClr>
                <a:schemeClr val="accent1"/>
              </a:buClr>
              <a:buFont typeface="Arial" charset="0"/>
              <a:buChar char="•"/>
              <a:defRPr>
                <a:solidFill>
                  <a:schemeClr val="tx2"/>
                </a:solidFill>
                <a:latin typeface="Times New Roman" pitchFamily="18" charset="0"/>
              </a:defRPr>
            </a:lvl5pPr>
            <a:lvl6pPr marL="1828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6pPr>
            <a:lvl7pPr marL="2286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7pPr>
            <a:lvl8pPr marL="2743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8pPr>
            <a:lvl9pPr marL="32004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defRPr>
            </a:lvl9pPr>
          </a:lstStyle>
          <a:p>
            <a:pPr eaLnBrk="1" fontAlgn="base" hangingPunct="1">
              <a:lnSpc>
                <a:spcPct val="80000"/>
              </a:lnSpc>
              <a:spcAft>
                <a:spcPct val="0"/>
              </a:spcAft>
              <a:buClr>
                <a:srgbClr val="AD0101"/>
              </a:buClr>
            </a:pPr>
            <a:r>
              <a:rPr lang="el-GR" altLang="el-GR" b="1">
                <a:solidFill>
                  <a:srgbClr val="303030"/>
                </a:solidFill>
              </a:rPr>
              <a:t>Το 1780 ιδρύθηκε το νοσοκομείο του Σταυδροδομίου, το 1839 του Επταπυργίου, το 1855 το άσυλο La Paix στην Κωνσταντινούπολη από καθολικές καλόγριες, το 1748 το Γραικό νοσοκομείο με τμήμα φρενοκομείου. Στην Κωνσταντινούπολη οι Oθωμανοί ίδρυσαν δύο φρενοκομεία, το 1465 στο Nοσοκομείο του Τζαμιού Φατίχ και το 1527 στο νοσοκομείο του Tζαμιού του Σουλεϊμάν.</a:t>
            </a:r>
          </a:p>
          <a:p>
            <a:pPr eaLnBrk="1" fontAlgn="base" hangingPunct="1">
              <a:lnSpc>
                <a:spcPct val="80000"/>
              </a:lnSpc>
              <a:spcAft>
                <a:spcPct val="0"/>
              </a:spcAft>
              <a:buClr>
                <a:srgbClr val="AD0101"/>
              </a:buClr>
            </a:pPr>
            <a:endParaRPr lang="el-GR" altLang="el-GR" b="1">
              <a:solidFill>
                <a:srgbClr val="303030"/>
              </a:solidFill>
            </a:endParaRPr>
          </a:p>
          <a:p>
            <a:pPr eaLnBrk="1" fontAlgn="base" hangingPunct="1">
              <a:lnSpc>
                <a:spcPct val="80000"/>
              </a:lnSpc>
              <a:spcAft>
                <a:spcPct val="0"/>
              </a:spcAft>
              <a:buClr>
                <a:srgbClr val="AD0101"/>
              </a:buClr>
            </a:pPr>
            <a:r>
              <a:rPr lang="el-GR" altLang="el-GR" b="1">
                <a:solidFill>
                  <a:srgbClr val="303030"/>
                </a:solidFill>
              </a:rPr>
              <a:t>Το 1583 ιδρύθηκε από τη σουλτάνα Βαλιντέ το ομώνυμο νοσοκομείο και το 1850 το νοσοκομείο Τοπ Ταχί, και τα δύο δέχονταν ψυχικά ασθενείς.</a:t>
            </a:r>
            <a:endParaRPr lang="el-GR" altLang="el-GR">
              <a:solidFill>
                <a:srgbClr val="303030"/>
              </a:solidFill>
            </a:endParaRPr>
          </a:p>
        </p:txBody>
      </p:sp>
    </p:spTree>
    <p:extLst>
      <p:ext uri="{BB962C8B-B14F-4D97-AF65-F5344CB8AC3E}">
        <p14:creationId xmlns:p14="http://schemas.microsoft.com/office/powerpoint/2010/main" val="31484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900113" y="5229225"/>
            <a:ext cx="7488237" cy="855663"/>
          </a:xfrm>
        </p:spPr>
        <p:txBody>
          <a:bodyPr rtlCol="0">
            <a:noAutofit/>
          </a:bodyPr>
          <a:lstStyle/>
          <a:p>
            <a:pPr eaLnBrk="1" fontAlgn="auto" hangingPunct="1">
              <a:spcAft>
                <a:spcPts val="0"/>
              </a:spcAft>
              <a:defRPr/>
            </a:pPr>
            <a:r>
              <a:rPr lang="el-GR" altLang="el-GR" sz="2200" b="1" dirty="0">
                <a:solidFill>
                  <a:schemeClr val="tx1"/>
                </a:solidFill>
                <a:latin typeface="+mn-lt"/>
              </a:rPr>
              <a:t>Απεικόνιση ασύλου ψυχασθενών. Λεύκωμα του σουλτάνου Αχμέτ Α΄, 18ος αι. Κωνσταντινούπολη, Μουσείο Τοπ </a:t>
            </a:r>
            <a:r>
              <a:rPr lang="el-GR" altLang="el-GR" sz="2200" b="1" dirty="0" err="1">
                <a:solidFill>
                  <a:schemeClr val="tx1"/>
                </a:solidFill>
                <a:latin typeface="+mn-lt"/>
              </a:rPr>
              <a:t>Kαπί</a:t>
            </a:r>
            <a:r>
              <a:rPr lang="el-GR" altLang="el-GR" sz="2200" b="1" dirty="0">
                <a:solidFill>
                  <a:schemeClr val="tx1"/>
                </a:solidFill>
                <a:latin typeface="+mn-lt"/>
              </a:rPr>
              <a:t>.</a:t>
            </a:r>
          </a:p>
        </p:txBody>
      </p:sp>
      <p:pic>
        <p:nvPicPr>
          <p:cNvPr id="6451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331640" y="764704"/>
            <a:ext cx="6623983" cy="4288910"/>
          </a:xfrm>
          <a:effectLst>
            <a:softEdge rad="112500"/>
          </a:effectLst>
        </p:spPr>
      </p:pic>
    </p:spTree>
    <p:extLst>
      <p:ext uri="{BB962C8B-B14F-4D97-AF65-F5344CB8AC3E}">
        <p14:creationId xmlns:p14="http://schemas.microsoft.com/office/powerpoint/2010/main" val="481587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0113" y="404813"/>
            <a:ext cx="7416800" cy="1223962"/>
          </a:xfrm>
        </p:spPr>
        <p:txBody>
          <a:bodyPr rtlCol="0">
            <a:noAutofit/>
          </a:bodyPr>
          <a:lstStyle/>
          <a:p>
            <a:pPr eaLnBrk="1" fontAlgn="auto" hangingPunct="1">
              <a:spcAft>
                <a:spcPts val="0"/>
              </a:spcAft>
              <a:defRPr/>
            </a:pPr>
            <a:r>
              <a:rPr lang="el-GR" altLang="el-GR" sz="3000" b="1" dirty="0">
                <a:solidFill>
                  <a:schemeClr val="tx1"/>
                </a:solidFill>
                <a:latin typeface="+mn-lt"/>
              </a:rPr>
              <a:t>Η νοσοκομειακή ψυχιατρική περίθαλψη στο </a:t>
            </a:r>
            <a:r>
              <a:rPr lang="el-GR" altLang="el-GR" sz="3000" b="1" dirty="0" smtClean="0">
                <a:solidFill>
                  <a:schemeClr val="tx1"/>
                </a:solidFill>
                <a:latin typeface="+mn-lt"/>
              </a:rPr>
              <a:t>ανεξάρτητο ελληνικό </a:t>
            </a:r>
            <a:r>
              <a:rPr lang="el-GR" altLang="el-GR" sz="3000" b="1" dirty="0">
                <a:solidFill>
                  <a:schemeClr val="tx1"/>
                </a:solidFill>
                <a:latin typeface="+mn-lt"/>
              </a:rPr>
              <a:t>κράτος (1833-1900</a:t>
            </a:r>
            <a:r>
              <a:rPr lang="el-GR" altLang="el-GR" sz="3000" b="1" dirty="0" smtClean="0">
                <a:solidFill>
                  <a:schemeClr val="tx1"/>
                </a:solidFill>
                <a:latin typeface="+mn-lt"/>
              </a:rPr>
              <a:t>)</a:t>
            </a:r>
            <a:endParaRPr lang="el-GR" sz="3000" b="1" dirty="0">
              <a:solidFill>
                <a:schemeClr val="tx1"/>
              </a:solidFill>
              <a:latin typeface="+mn-lt"/>
            </a:endParaRPr>
          </a:p>
        </p:txBody>
      </p:sp>
      <p:pic>
        <p:nvPicPr>
          <p:cNvPr id="63492"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2060848"/>
            <a:ext cx="3641217" cy="3767138"/>
          </a:xfrm>
          <a:effectLst>
            <a:softEdge rad="112500"/>
          </a:effectLst>
        </p:spPr>
      </p:pic>
      <p:sp>
        <p:nvSpPr>
          <p:cNvPr id="63491" name="Rectangle 3"/>
          <p:cNvSpPr>
            <a:spLocks noGrp="1" noChangeArrowheads="1"/>
          </p:cNvSpPr>
          <p:nvPr>
            <p:ph sz="half" idx="2"/>
          </p:nvPr>
        </p:nvSpPr>
        <p:spPr>
          <a:xfrm>
            <a:off x="4787900" y="2133600"/>
            <a:ext cx="3657600" cy="3767138"/>
          </a:xfrm>
        </p:spPr>
        <p:txBody>
          <a:bodyPr rtlCol="0">
            <a:normAutofit fontScale="92500" lnSpcReduction="20000"/>
          </a:bodyPr>
          <a:lstStyle/>
          <a:p>
            <a:pPr marL="274320" indent="-274320" algn="ctr" eaLnBrk="1" fontAlgn="auto" hangingPunct="1">
              <a:spcAft>
                <a:spcPts val="0"/>
              </a:spcAft>
              <a:buFontTx/>
              <a:buNone/>
              <a:defRPr/>
            </a:pPr>
            <a:endParaRPr lang="el-GR" altLang="el-GR" sz="2000" b="1" dirty="0">
              <a:solidFill>
                <a:srgbClr val="FFFF66"/>
              </a:solidFill>
            </a:endParaRPr>
          </a:p>
          <a:p>
            <a:pPr marL="274320" indent="-274320" eaLnBrk="1" fontAlgn="auto" hangingPunct="1">
              <a:spcAft>
                <a:spcPts val="0"/>
              </a:spcAft>
              <a:buFont typeface="Arial" pitchFamily="34" charset="0"/>
              <a:buChar char="•"/>
              <a:defRPr/>
            </a:pPr>
            <a:r>
              <a:rPr lang="el-GR" altLang="el-GR" sz="2400" b="1" dirty="0"/>
              <a:t>Πρώτο </a:t>
            </a:r>
            <a:r>
              <a:rPr lang="el-GR" altLang="el-GR" sz="2400" b="1" dirty="0" smtClean="0"/>
              <a:t>Υγειονομικό </a:t>
            </a:r>
            <a:r>
              <a:rPr lang="el-GR" altLang="el-GR" sz="2400" b="1" dirty="0"/>
              <a:t>διάταγμα ο νόμος ΨΜΒ/ 1872</a:t>
            </a:r>
          </a:p>
          <a:p>
            <a:pPr marL="274320" indent="-274320" eaLnBrk="1" fontAlgn="auto" hangingPunct="1">
              <a:spcAft>
                <a:spcPts val="0"/>
              </a:spcAft>
              <a:buFont typeface="Arial" pitchFamily="34" charset="0"/>
              <a:buChar char="•"/>
              <a:defRPr/>
            </a:pPr>
            <a:endParaRPr lang="el-GR" altLang="el-GR" sz="2400" b="1" dirty="0"/>
          </a:p>
          <a:p>
            <a:pPr marL="274320" indent="-274320" eaLnBrk="1" fontAlgn="auto" hangingPunct="1">
              <a:spcAft>
                <a:spcPts val="0"/>
              </a:spcAft>
              <a:buFont typeface="Arial" pitchFamily="34" charset="0"/>
              <a:buChar char="•"/>
              <a:defRPr/>
            </a:pPr>
            <a:r>
              <a:rPr lang="el-GR" altLang="el-GR" sz="2400" b="1" dirty="0"/>
              <a:t>1838 Ψυχιατρείο Κέρκυρας </a:t>
            </a:r>
          </a:p>
          <a:p>
            <a:pPr marL="274320" indent="-274320" eaLnBrk="1" fontAlgn="auto" hangingPunct="1">
              <a:spcAft>
                <a:spcPts val="0"/>
              </a:spcAft>
              <a:buFont typeface="Arial" pitchFamily="34" charset="0"/>
              <a:buChar char="•"/>
              <a:defRPr/>
            </a:pPr>
            <a:endParaRPr lang="el-GR" altLang="el-GR" sz="2400" b="1" dirty="0"/>
          </a:p>
          <a:p>
            <a:pPr marL="274320" indent="-274320" eaLnBrk="1" fontAlgn="auto" hangingPunct="1">
              <a:spcAft>
                <a:spcPts val="0"/>
              </a:spcAft>
              <a:buFont typeface="Arial" pitchFamily="34" charset="0"/>
              <a:buChar char="•"/>
              <a:defRPr/>
            </a:pPr>
            <a:r>
              <a:rPr lang="el-GR" altLang="el-GR" sz="2400" b="1" dirty="0"/>
              <a:t>1887 </a:t>
            </a:r>
            <a:r>
              <a:rPr lang="el-GR" altLang="el-GR" sz="2400" b="1" dirty="0" err="1"/>
              <a:t>Δρομοκαϊτειο</a:t>
            </a:r>
            <a:r>
              <a:rPr lang="el-GR" altLang="el-GR" sz="2400" b="1" dirty="0"/>
              <a:t> </a:t>
            </a:r>
          </a:p>
          <a:p>
            <a:pPr marL="274320" indent="-274320" eaLnBrk="1" fontAlgn="auto" hangingPunct="1">
              <a:spcAft>
                <a:spcPts val="0"/>
              </a:spcAft>
              <a:buFontTx/>
              <a:buNone/>
              <a:defRPr/>
            </a:pPr>
            <a:endParaRPr lang="el-GR" altLang="el-GR" sz="2400" b="1" dirty="0"/>
          </a:p>
          <a:p>
            <a:pPr marL="274320" indent="-274320" eaLnBrk="1" fontAlgn="auto" hangingPunct="1">
              <a:spcAft>
                <a:spcPts val="0"/>
              </a:spcAft>
              <a:buFont typeface="Arial" pitchFamily="34" charset="0"/>
              <a:buChar char="•"/>
              <a:defRPr/>
            </a:pPr>
            <a:r>
              <a:rPr lang="el-GR" altLang="el-GR" sz="2400" b="1" dirty="0"/>
              <a:t>25.7.1887 Ιδιωτικό φρενοκομείο στο Δαφνί</a:t>
            </a:r>
          </a:p>
          <a:p>
            <a:pPr marL="274320" indent="-274320" algn="just" eaLnBrk="1" fontAlgn="auto" hangingPunct="1">
              <a:spcAft>
                <a:spcPts val="0"/>
              </a:spcAft>
              <a:buFontTx/>
              <a:buNone/>
              <a:defRPr/>
            </a:pPr>
            <a:endParaRPr lang="el-GR" altLang="el-GR" sz="2000" b="1" dirty="0">
              <a:solidFill>
                <a:srgbClr val="FFFF66"/>
              </a:solidFill>
            </a:endParaRPr>
          </a:p>
          <a:p>
            <a:pPr marL="274320" indent="-274320" algn="just" eaLnBrk="1" fontAlgn="auto" hangingPunct="1">
              <a:spcAft>
                <a:spcPts val="0"/>
              </a:spcAft>
              <a:buFontTx/>
              <a:buNone/>
              <a:defRPr/>
            </a:pPr>
            <a:endParaRPr lang="el-GR" altLang="el-GR" sz="2000" b="1" dirty="0">
              <a:solidFill>
                <a:srgbClr val="FFFF66"/>
              </a:solidFill>
            </a:endParaRPr>
          </a:p>
        </p:txBody>
      </p:sp>
    </p:spTree>
    <p:extLst>
      <p:ext uri="{BB962C8B-B14F-4D97-AF65-F5344CB8AC3E}">
        <p14:creationId xmlns:p14="http://schemas.microsoft.com/office/powerpoint/2010/main" val="1943840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088" y="620713"/>
            <a:ext cx="7632700" cy="1079500"/>
          </a:xfrm>
        </p:spPr>
        <p:txBody>
          <a:bodyPr rtlCol="0">
            <a:noAutofit/>
          </a:bodyPr>
          <a:lstStyle/>
          <a:p>
            <a:pPr algn="ctr" eaLnBrk="1" fontAlgn="auto" hangingPunct="1">
              <a:spcAft>
                <a:spcPts val="0"/>
              </a:spcAft>
              <a:defRPr/>
            </a:pPr>
            <a:r>
              <a:rPr lang="el-GR" sz="3000" b="1" dirty="0" smtClean="0">
                <a:solidFill>
                  <a:schemeClr val="tx1"/>
                </a:solidFill>
                <a:latin typeface="+mn-lt"/>
              </a:rPr>
              <a:t>Η </a:t>
            </a:r>
            <a:r>
              <a:rPr lang="el-GR" sz="3000" b="1" dirty="0">
                <a:solidFill>
                  <a:schemeClr val="tx1"/>
                </a:solidFill>
                <a:latin typeface="+mn-lt"/>
              </a:rPr>
              <a:t>νοσοκομειακή ψυχιατρική περίθαλψη στο </a:t>
            </a:r>
            <a:r>
              <a:rPr lang="el-GR" sz="3000" b="1" dirty="0" smtClean="0">
                <a:solidFill>
                  <a:schemeClr val="tx1"/>
                </a:solidFill>
                <a:latin typeface="+mn-lt"/>
              </a:rPr>
              <a:t>ελληνικό κράτος </a:t>
            </a:r>
            <a:r>
              <a:rPr lang="el-GR" sz="3000" b="1" dirty="0">
                <a:solidFill>
                  <a:schemeClr val="tx1"/>
                </a:solidFill>
                <a:latin typeface="+mn-lt"/>
              </a:rPr>
              <a:t>από το 1900 ως </a:t>
            </a:r>
            <a:r>
              <a:rPr lang="el-GR" sz="3000" b="1" dirty="0" smtClean="0">
                <a:solidFill>
                  <a:schemeClr val="tx1"/>
                </a:solidFill>
                <a:latin typeface="+mn-lt"/>
              </a:rPr>
              <a:t>σήμερα</a:t>
            </a:r>
            <a:endParaRPr lang="el-GR" sz="3000" b="1" dirty="0">
              <a:solidFill>
                <a:schemeClr val="tx1">
                  <a:lumMod val="85000"/>
                  <a:lumOff val="15000"/>
                </a:schemeClr>
              </a:solidFill>
              <a:latin typeface="+mn-lt"/>
            </a:endParaRPr>
          </a:p>
        </p:txBody>
      </p:sp>
      <p:sp>
        <p:nvSpPr>
          <p:cNvPr id="35843" name="Rectangle 3"/>
          <p:cNvSpPr>
            <a:spLocks noGrp="1" noChangeArrowheads="1"/>
          </p:cNvSpPr>
          <p:nvPr>
            <p:ph idx="1"/>
          </p:nvPr>
        </p:nvSpPr>
        <p:spPr>
          <a:xfrm>
            <a:off x="684213" y="1989138"/>
            <a:ext cx="7848600" cy="3600450"/>
          </a:xfrm>
        </p:spPr>
        <p:txBody>
          <a:bodyPr/>
          <a:lstStyle/>
          <a:p>
            <a:pPr algn="just" eaLnBrk="1" hangingPunct="1"/>
            <a:r>
              <a:rPr lang="el-GR" altLang="el-GR" b="1" smtClean="0"/>
              <a:t>Αρχές 20ου αιώνα: Δρομοκαϊτειο, Αιγινήτειο, Ψυχιατρείο Κέρκυρας και 8 μικρά άσυλα στη Θεσσαλονίκη, Σούδα, Σύρο, Χίο, Λέσβο Κεφαλονιά</a:t>
            </a:r>
          </a:p>
          <a:p>
            <a:pPr algn="just" eaLnBrk="1" hangingPunct="1"/>
            <a:r>
              <a:rPr lang="el-GR" altLang="el-GR" b="1" smtClean="0"/>
              <a:t>1964 Ίδρυση πρώτων ιδιωτικών ψυχιατρικών κλινικών</a:t>
            </a:r>
          </a:p>
          <a:p>
            <a:pPr algn="just" eaLnBrk="1" hangingPunct="1"/>
            <a:r>
              <a:rPr lang="el-GR" altLang="el-GR" b="1" smtClean="0"/>
              <a:t>Πρώτη Εστία  Εγκλεισμού Απόρων Ψυχικά Αρρώστων – Πλάκα Υπόγειο Τμήματος Μεταγωγών. </a:t>
            </a:r>
          </a:p>
          <a:p>
            <a:pPr algn="just" eaLnBrk="1" hangingPunct="1"/>
            <a:r>
              <a:rPr lang="el-GR" altLang="el-GR" b="1" smtClean="0"/>
              <a:t>Δεκαετία 1930 Δημόσιο Ψυχιατρείο Αθηνών </a:t>
            </a:r>
            <a:endParaRPr lang="el-GR" altLang="el-GR" smtClean="0">
              <a:solidFill>
                <a:srgbClr val="FFFF66"/>
              </a:solidFill>
            </a:endParaRPr>
          </a:p>
        </p:txBody>
      </p:sp>
    </p:spTree>
    <p:extLst>
      <p:ext uri="{BB962C8B-B14F-4D97-AF65-F5344CB8AC3E}">
        <p14:creationId xmlns:p14="http://schemas.microsoft.com/office/powerpoint/2010/main" val="18121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908050"/>
            <a:ext cx="8229600" cy="5400675"/>
          </a:xfrm>
        </p:spPr>
        <p:txBody>
          <a:bodyPr rtlCol="0">
            <a:normAutofit/>
          </a:bodyPr>
          <a:lstStyle/>
          <a:p>
            <a:pPr marL="137160" indent="0" algn="just" eaLnBrk="1" fontAlgn="auto" hangingPunct="1">
              <a:spcAft>
                <a:spcPts val="0"/>
              </a:spcAft>
              <a:buFont typeface="Arial" pitchFamily="34" charset="0"/>
              <a:buNone/>
              <a:defRPr/>
            </a:pPr>
            <a:endParaRPr lang="el-GR" altLang="el-GR" dirty="0">
              <a:solidFill>
                <a:srgbClr val="FFFF66"/>
              </a:solidFill>
            </a:endParaRPr>
          </a:p>
          <a:p>
            <a:pPr marL="274320" indent="-274320" eaLnBrk="1" fontAlgn="auto" hangingPunct="1">
              <a:spcAft>
                <a:spcPts val="0"/>
              </a:spcAft>
              <a:buFont typeface="Arial" pitchFamily="34" charset="0"/>
              <a:buChar char="•"/>
              <a:defRPr/>
            </a:pPr>
            <a:r>
              <a:rPr lang="el-GR" altLang="el-GR" b="1" dirty="0"/>
              <a:t>Με ποιο τρόπο οι ιστορικές αναφορές μπορούν να αποτελέσουν μέρος της κατανόησης και της αξιολόγησης  της μεταρρύθμισης, σε συμπληρωματικότητα με σχετικούς δείκτες με την </a:t>
            </a:r>
            <a:r>
              <a:rPr lang="el-GR" altLang="el-GR" b="1" dirty="0" smtClean="0"/>
              <a:t>επίτευξη </a:t>
            </a:r>
            <a:r>
              <a:rPr lang="el-GR" altLang="el-GR" b="1" dirty="0"/>
              <a:t>των στόχων και τη λειτουργία του συστήματος των ψυχιατρικών υπηρεσιών, με κοινωνιολογικές και ανθρωπολογικές ερμηνείες και προσεγγίσεις; </a:t>
            </a:r>
          </a:p>
          <a:p>
            <a:pPr marL="274320" indent="-274320" eaLnBrk="1" fontAlgn="auto" hangingPunct="1">
              <a:spcAft>
                <a:spcPts val="0"/>
              </a:spcAft>
              <a:buFontTx/>
              <a:buNone/>
              <a:defRPr/>
            </a:pPr>
            <a:endParaRPr lang="el-GR" altLang="el-GR" dirty="0"/>
          </a:p>
        </p:txBody>
      </p:sp>
    </p:spTree>
    <p:extLst>
      <p:ext uri="{BB962C8B-B14F-4D97-AF65-F5344CB8AC3E}">
        <p14:creationId xmlns:p14="http://schemas.microsoft.com/office/powerpoint/2010/main" val="2878345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0113" y="549275"/>
            <a:ext cx="7559675" cy="1223963"/>
          </a:xfrm>
        </p:spPr>
        <p:txBody>
          <a:bodyPr rtlCol="0">
            <a:normAutofit/>
          </a:bodyPr>
          <a:lstStyle/>
          <a:p>
            <a:pPr eaLnBrk="1" fontAlgn="auto" hangingPunct="1">
              <a:spcAft>
                <a:spcPts val="0"/>
              </a:spcAft>
              <a:defRPr/>
            </a:pPr>
            <a:r>
              <a:rPr lang="el-GR" sz="3000" b="1" dirty="0">
                <a:solidFill>
                  <a:schemeClr val="tx1"/>
                </a:solidFill>
                <a:latin typeface="+mn-lt"/>
              </a:rPr>
              <a:t>Η νοσοκομειακή ψυχιατρική περίθαλψη στο ελληνικό κράτος από το 1900 ως σήμερα</a:t>
            </a:r>
            <a:endParaRPr lang="el-GR" b="1" dirty="0">
              <a:solidFill>
                <a:schemeClr val="tx1"/>
              </a:solidFill>
              <a:latin typeface="+mn-lt"/>
            </a:endParaRPr>
          </a:p>
        </p:txBody>
      </p:sp>
      <p:sp>
        <p:nvSpPr>
          <p:cNvPr id="36867" name="Rectangle 3"/>
          <p:cNvSpPr>
            <a:spLocks noGrp="1" noChangeArrowheads="1"/>
          </p:cNvSpPr>
          <p:nvPr>
            <p:ph idx="1"/>
          </p:nvPr>
        </p:nvSpPr>
        <p:spPr>
          <a:xfrm>
            <a:off x="684213" y="2133600"/>
            <a:ext cx="8229600" cy="4464050"/>
          </a:xfrm>
        </p:spPr>
        <p:txBody>
          <a:bodyPr/>
          <a:lstStyle/>
          <a:p>
            <a:pPr eaLnBrk="1" hangingPunct="1"/>
            <a:r>
              <a:rPr lang="el-GR" altLang="el-GR" sz="2600" b="1" smtClean="0"/>
              <a:t>Τέλος Β’ Παγκόσμιου Πολέμου υπερπλήρη ψυχιατρεία </a:t>
            </a:r>
          </a:p>
          <a:p>
            <a:pPr eaLnBrk="1" hangingPunct="1"/>
            <a:r>
              <a:rPr lang="el-GR" altLang="el-GR" sz="2600" b="1" smtClean="0"/>
              <a:t>1957, Λέρος Αποικία Ψυχασθενών </a:t>
            </a:r>
            <a:r>
              <a:rPr lang="el-GR" altLang="el-GR" sz="2600" b="1" smtClean="0">
                <a:latin typeface="Century Schoolbook" pitchFamily="18" charset="0"/>
              </a:rPr>
              <a:t>→</a:t>
            </a:r>
            <a:r>
              <a:rPr lang="el-GR" altLang="el-GR" sz="2600" b="1" smtClean="0"/>
              <a:t> 650 κλίνες</a:t>
            </a:r>
          </a:p>
          <a:p>
            <a:pPr eaLnBrk="1" hangingPunct="1">
              <a:buFontTx/>
              <a:buNone/>
            </a:pPr>
            <a:r>
              <a:rPr lang="el-GR" altLang="el-GR" sz="2600" b="1" smtClean="0"/>
              <a:t>      1980 </a:t>
            </a:r>
            <a:r>
              <a:rPr lang="el-GR" altLang="el-GR" sz="2600" b="1" smtClean="0">
                <a:latin typeface="Century Schoolbook" pitchFamily="18" charset="0"/>
              </a:rPr>
              <a:t>→</a:t>
            </a:r>
            <a:r>
              <a:rPr lang="el-GR" altLang="el-GR" sz="2600" b="1" smtClean="0"/>
              <a:t> νοσηλευόμενοι: 2000</a:t>
            </a:r>
          </a:p>
          <a:p>
            <a:pPr eaLnBrk="1" hangingPunct="1">
              <a:buFontTx/>
              <a:buNone/>
            </a:pPr>
            <a:r>
              <a:rPr lang="el-GR" altLang="el-GR" sz="2600" b="1" smtClean="0"/>
              <a:t>      1998 </a:t>
            </a:r>
            <a:r>
              <a:rPr lang="el-GR" altLang="el-GR" sz="2600" b="1" smtClean="0">
                <a:latin typeface="Century Schoolbook" pitchFamily="18" charset="0"/>
              </a:rPr>
              <a:t>→</a:t>
            </a:r>
            <a:r>
              <a:rPr lang="el-GR" altLang="el-GR" sz="2600" b="1" smtClean="0"/>
              <a:t> νοσηλευόμενοι: 1150</a:t>
            </a:r>
          </a:p>
          <a:p>
            <a:pPr eaLnBrk="1" hangingPunct="1">
              <a:buFontTx/>
              <a:buNone/>
            </a:pPr>
            <a:r>
              <a:rPr lang="el-GR" altLang="el-GR" sz="2600" b="1" smtClean="0"/>
              <a:t>      1991 </a:t>
            </a:r>
            <a:r>
              <a:rPr lang="el-GR" altLang="el-GR" sz="2600" b="1" smtClean="0">
                <a:latin typeface="Century Schoolbook" pitchFamily="18" charset="0"/>
              </a:rPr>
              <a:t>→</a:t>
            </a:r>
            <a:r>
              <a:rPr lang="el-GR" altLang="el-GR" sz="2600" b="1" smtClean="0"/>
              <a:t> νοσηλευόμενοι: 991</a:t>
            </a:r>
          </a:p>
          <a:p>
            <a:pPr eaLnBrk="1" hangingPunct="1">
              <a:buFontTx/>
              <a:buNone/>
            </a:pPr>
            <a:r>
              <a:rPr lang="el-GR" altLang="el-GR" sz="2600" b="1" smtClean="0"/>
              <a:t>      1980 </a:t>
            </a:r>
            <a:r>
              <a:rPr lang="el-GR" altLang="el-GR" sz="2600" b="1" smtClean="0">
                <a:latin typeface="Century Schoolbook" pitchFamily="18" charset="0"/>
              </a:rPr>
              <a:t>→</a:t>
            </a:r>
            <a:r>
              <a:rPr lang="el-GR" altLang="el-GR" sz="2600" b="1" smtClean="0"/>
              <a:t> 1000 άτομα προσωπικό, 2 ψυχίατροι</a:t>
            </a:r>
          </a:p>
          <a:p>
            <a:pPr eaLnBrk="1" hangingPunct="1"/>
            <a:r>
              <a:rPr lang="el-GR" altLang="el-GR" sz="2600" b="1" smtClean="0"/>
              <a:t>1957: Κέντρο Ψυχικής Υγιεινής Αθήνα</a:t>
            </a:r>
          </a:p>
          <a:p>
            <a:pPr eaLnBrk="1" hangingPunct="1">
              <a:buFontTx/>
              <a:buNone/>
            </a:pPr>
            <a:endParaRPr lang="el-GR" altLang="el-GR" smtClean="0">
              <a:solidFill>
                <a:srgbClr val="FFFF66"/>
              </a:solidFill>
            </a:endParaRPr>
          </a:p>
          <a:p>
            <a:pPr eaLnBrk="1" hangingPunct="1"/>
            <a:endParaRPr lang="el-GR" altLang="el-GR" smtClean="0">
              <a:solidFill>
                <a:srgbClr val="FFFF66"/>
              </a:solidFill>
            </a:endParaRPr>
          </a:p>
        </p:txBody>
      </p:sp>
    </p:spTree>
    <p:extLst>
      <p:ext uri="{BB962C8B-B14F-4D97-AF65-F5344CB8AC3E}">
        <p14:creationId xmlns:p14="http://schemas.microsoft.com/office/powerpoint/2010/main" val="32145443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900113" y="476250"/>
            <a:ext cx="7488237" cy="1296988"/>
          </a:xfrm>
        </p:spPr>
        <p:txBody>
          <a:bodyPr rtlCol="0">
            <a:normAutofit/>
          </a:bodyPr>
          <a:lstStyle/>
          <a:p>
            <a:pPr eaLnBrk="1" fontAlgn="auto" hangingPunct="1">
              <a:spcAft>
                <a:spcPts val="0"/>
              </a:spcAft>
              <a:defRPr/>
            </a:pPr>
            <a:r>
              <a:rPr lang="el-GR" sz="3000" b="1" dirty="0">
                <a:solidFill>
                  <a:schemeClr val="tx1"/>
                </a:solidFill>
                <a:latin typeface="+mn-lt"/>
              </a:rPr>
              <a:t>Η νοσοκομειακή ψυχιατρική περίθαλψη στο ελληνικό κράτος από το 1900 ως σήμερα</a:t>
            </a:r>
            <a:endParaRPr lang="el-GR" b="1" dirty="0">
              <a:solidFill>
                <a:schemeClr val="tx1"/>
              </a:solidFill>
              <a:latin typeface="+mn-lt"/>
            </a:endParaRPr>
          </a:p>
        </p:txBody>
      </p:sp>
      <p:sp>
        <p:nvSpPr>
          <p:cNvPr id="37891" name="Rectangle 3"/>
          <p:cNvSpPr>
            <a:spLocks noGrp="1" noChangeArrowheads="1"/>
          </p:cNvSpPr>
          <p:nvPr>
            <p:ph idx="1"/>
          </p:nvPr>
        </p:nvSpPr>
        <p:spPr>
          <a:xfrm>
            <a:off x="684213" y="2133600"/>
            <a:ext cx="8229600" cy="3598863"/>
          </a:xfrm>
        </p:spPr>
        <p:txBody>
          <a:bodyPr/>
          <a:lstStyle/>
          <a:p>
            <a:pPr eaLnBrk="1" hangingPunct="1"/>
            <a:r>
              <a:rPr lang="el-GR" altLang="el-GR" sz="2600" b="1" smtClean="0"/>
              <a:t>Κανονισμός 815 Ευρωπαϊκής Κοινότητας</a:t>
            </a:r>
          </a:p>
          <a:p>
            <a:pPr eaLnBrk="1" hangingPunct="1"/>
            <a:r>
              <a:rPr lang="el-GR" altLang="el-GR" sz="2600" b="1" smtClean="0"/>
              <a:t>Δύο φάσεις Προγράμματος </a:t>
            </a:r>
            <a:r>
              <a:rPr lang="el-GR" altLang="el-GR" sz="2600" b="1" i="1" smtClean="0"/>
              <a:t>Ψυχαργώς</a:t>
            </a:r>
          </a:p>
          <a:p>
            <a:pPr eaLnBrk="1" hangingPunct="1"/>
            <a:r>
              <a:rPr lang="el-GR" altLang="el-GR" sz="2600" b="1" smtClean="0"/>
              <a:t>1971: ΚΨΥ Θεσσαλονίκη</a:t>
            </a:r>
          </a:p>
          <a:p>
            <a:pPr eaLnBrk="1" hangingPunct="1"/>
            <a:r>
              <a:rPr lang="el-GR" altLang="el-GR" sz="2600" b="1" smtClean="0"/>
              <a:t>1977: νοσοκομείο ημέρας στο Αιγινήτειο</a:t>
            </a:r>
          </a:p>
          <a:p>
            <a:pPr eaLnBrk="1" hangingPunct="1"/>
            <a:r>
              <a:rPr lang="el-GR" altLang="el-GR" sz="2600" b="1" smtClean="0"/>
              <a:t>1979: Κέντρο Κοινοτικής Ψυχικής Υγιεινής Βύρωνα</a:t>
            </a:r>
          </a:p>
          <a:p>
            <a:pPr eaLnBrk="1" hangingPunct="1"/>
            <a:r>
              <a:rPr lang="el-GR" altLang="el-GR" sz="2600" b="1" smtClean="0"/>
              <a:t>Αμφισβήτηση, Δικαιώματα ψυχικά ασθενών</a:t>
            </a:r>
            <a:endParaRPr lang="el-GR" altLang="el-GR" i="1" smtClean="0">
              <a:solidFill>
                <a:srgbClr val="FFFF66"/>
              </a:solidFill>
            </a:endParaRPr>
          </a:p>
          <a:p>
            <a:pPr eaLnBrk="1" hangingPunct="1">
              <a:buFontTx/>
              <a:buNone/>
            </a:pPr>
            <a:endParaRPr lang="el-GR" altLang="el-GR" smtClean="0"/>
          </a:p>
        </p:txBody>
      </p:sp>
    </p:spTree>
    <p:extLst>
      <p:ext uri="{BB962C8B-B14F-4D97-AF65-F5344CB8AC3E}">
        <p14:creationId xmlns:p14="http://schemas.microsoft.com/office/powerpoint/2010/main" val="12906905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00113" y="549275"/>
            <a:ext cx="7559675" cy="1166813"/>
          </a:xfrm>
        </p:spPr>
        <p:txBody>
          <a:bodyPr rtlCol="0">
            <a:normAutofit/>
          </a:bodyPr>
          <a:lstStyle/>
          <a:p>
            <a:pPr algn="ctr" eaLnBrk="1" fontAlgn="auto" hangingPunct="1">
              <a:spcAft>
                <a:spcPts val="0"/>
              </a:spcAft>
              <a:defRPr/>
            </a:pPr>
            <a:r>
              <a:rPr lang="el-GR" altLang="el-GR" sz="3200" b="1" dirty="0">
                <a:solidFill>
                  <a:schemeClr val="tx1"/>
                </a:solidFill>
                <a:latin typeface="+mn-lt"/>
              </a:rPr>
              <a:t>Αποτελέσματα Α΄ φάσης </a:t>
            </a:r>
            <a:r>
              <a:rPr lang="el-GR" altLang="el-GR" sz="3200" b="1" dirty="0" smtClean="0">
                <a:solidFill>
                  <a:schemeClr val="tx1"/>
                </a:solidFill>
                <a:latin typeface="+mn-lt"/>
              </a:rPr>
              <a:t>(</a:t>
            </a:r>
            <a:r>
              <a:rPr lang="el-GR" altLang="el-GR" sz="3200" b="1" dirty="0">
                <a:solidFill>
                  <a:schemeClr val="tx1"/>
                </a:solidFill>
                <a:latin typeface="+mn-lt"/>
              </a:rPr>
              <a:t>1997-2001) </a:t>
            </a:r>
            <a:r>
              <a:rPr lang="el-GR" altLang="el-GR" sz="3200" b="1" dirty="0" smtClean="0">
                <a:solidFill>
                  <a:schemeClr val="tx1"/>
                </a:solidFill>
                <a:latin typeface="+mn-lt"/>
              </a:rPr>
              <a:t>Προγράμματος «</a:t>
            </a:r>
            <a:r>
              <a:rPr lang="el-GR" altLang="el-GR" sz="3200" b="1" dirty="0" err="1" smtClean="0">
                <a:solidFill>
                  <a:schemeClr val="tx1"/>
                </a:solidFill>
                <a:latin typeface="+mn-lt"/>
              </a:rPr>
              <a:t>Ψυχαργώς</a:t>
            </a:r>
            <a:r>
              <a:rPr lang="el-GR" altLang="el-GR" sz="3200" b="1" dirty="0" smtClean="0">
                <a:solidFill>
                  <a:schemeClr val="tx1"/>
                </a:solidFill>
                <a:latin typeface="+mn-lt"/>
              </a:rPr>
              <a:t>»</a:t>
            </a:r>
            <a:endParaRPr lang="el-GR" sz="3200" b="1" dirty="0">
              <a:solidFill>
                <a:schemeClr val="tx1"/>
              </a:solidFill>
              <a:latin typeface="+mn-lt"/>
            </a:endParaRPr>
          </a:p>
        </p:txBody>
      </p:sp>
      <p:sp>
        <p:nvSpPr>
          <p:cNvPr id="75779" name="Rectangle 3"/>
          <p:cNvSpPr>
            <a:spLocks noGrp="1" noChangeArrowheads="1"/>
          </p:cNvSpPr>
          <p:nvPr>
            <p:ph idx="1"/>
          </p:nvPr>
        </p:nvSpPr>
        <p:spPr>
          <a:xfrm>
            <a:off x="900113" y="1844675"/>
            <a:ext cx="7543800" cy="4102100"/>
          </a:xfrm>
        </p:spPr>
        <p:txBody>
          <a:bodyPr rtlCol="0">
            <a:normAutofit fontScale="92500" lnSpcReduction="20000"/>
          </a:bodyPr>
          <a:lstStyle/>
          <a:p>
            <a:pPr marL="274320" indent="-274320" eaLnBrk="1" fontAlgn="auto" hangingPunct="1">
              <a:lnSpc>
                <a:spcPct val="90000"/>
              </a:lnSpc>
              <a:spcAft>
                <a:spcPts val="0"/>
              </a:spcAft>
              <a:buFont typeface="Arial" pitchFamily="34" charset="0"/>
              <a:buChar char="•"/>
              <a:defRPr/>
            </a:pPr>
            <a:endParaRPr lang="el-GR" altLang="el-GR" sz="2800" b="1" dirty="0">
              <a:solidFill>
                <a:srgbClr val="FFFF66"/>
              </a:solidFill>
            </a:endParaRPr>
          </a:p>
          <a:p>
            <a:pPr marL="274320" indent="-274320" eaLnBrk="1" fontAlgn="auto" hangingPunct="1">
              <a:lnSpc>
                <a:spcPct val="90000"/>
              </a:lnSpc>
              <a:spcAft>
                <a:spcPts val="0"/>
              </a:spcAft>
              <a:buFont typeface="Arial" pitchFamily="34" charset="0"/>
              <a:buChar char="•"/>
              <a:defRPr/>
            </a:pPr>
            <a:r>
              <a:rPr lang="el-GR" altLang="el-GR" sz="2600" b="1" dirty="0"/>
              <a:t>Ξενώνες 49</a:t>
            </a:r>
          </a:p>
          <a:p>
            <a:pPr marL="274320" indent="-274320" eaLnBrk="1" fontAlgn="auto" hangingPunct="1">
              <a:lnSpc>
                <a:spcPct val="90000"/>
              </a:lnSpc>
              <a:spcAft>
                <a:spcPts val="0"/>
              </a:spcAft>
              <a:buFont typeface="Arial" pitchFamily="34" charset="0"/>
              <a:buChar char="•"/>
              <a:defRPr/>
            </a:pPr>
            <a:r>
              <a:rPr lang="el-GR" altLang="el-GR" sz="2600" b="1" dirty="0" err="1"/>
              <a:t>Oικοτροφεία</a:t>
            </a:r>
            <a:r>
              <a:rPr lang="el-GR" altLang="el-GR" sz="2600" b="1" dirty="0"/>
              <a:t> 6</a:t>
            </a:r>
          </a:p>
          <a:p>
            <a:pPr marL="274320" indent="-274320" eaLnBrk="1" fontAlgn="auto" hangingPunct="1">
              <a:lnSpc>
                <a:spcPct val="90000"/>
              </a:lnSpc>
              <a:spcAft>
                <a:spcPts val="0"/>
              </a:spcAft>
              <a:buFont typeface="Arial" pitchFamily="34" charset="0"/>
              <a:buChar char="•"/>
              <a:defRPr/>
            </a:pPr>
            <a:r>
              <a:rPr lang="el-GR" altLang="el-GR" sz="2600" b="1" dirty="0"/>
              <a:t>Εργαστήρια Επαγγελματικής  Κατάρτισης  71            </a:t>
            </a:r>
          </a:p>
          <a:p>
            <a:pPr marL="274320" indent="-274320" eaLnBrk="1" fontAlgn="auto" hangingPunct="1">
              <a:lnSpc>
                <a:spcPct val="90000"/>
              </a:lnSpc>
              <a:spcAft>
                <a:spcPts val="0"/>
              </a:spcAft>
              <a:buFont typeface="Arial" pitchFamily="34" charset="0"/>
              <a:buChar char="•"/>
              <a:defRPr/>
            </a:pPr>
            <a:r>
              <a:rPr lang="el-GR" altLang="el-GR" sz="2600" b="1" dirty="0"/>
              <a:t>Προκατάρτιση, Κατάρτιση ασθενών που διέμεναν σε Ψυχιατρικά Νοσοκομεία άτομα     973 άτομα</a:t>
            </a:r>
          </a:p>
          <a:p>
            <a:pPr marL="274320" indent="-274320" eaLnBrk="1" fontAlgn="auto" hangingPunct="1">
              <a:lnSpc>
                <a:spcPct val="90000"/>
              </a:lnSpc>
              <a:spcAft>
                <a:spcPts val="0"/>
              </a:spcAft>
              <a:buFont typeface="Arial" pitchFamily="34" charset="0"/>
              <a:buChar char="•"/>
              <a:defRPr/>
            </a:pPr>
            <a:r>
              <a:rPr lang="el-GR" altLang="el-GR" sz="2600" b="1" dirty="0" err="1"/>
              <a:t>Αποϊδρυματισμός</a:t>
            </a:r>
            <a:r>
              <a:rPr lang="el-GR" altLang="el-GR" sz="2600" b="1" dirty="0"/>
              <a:t>, διαμονή σε </a:t>
            </a:r>
            <a:r>
              <a:rPr lang="el-GR" altLang="el-GR" sz="2600" b="1" dirty="0" err="1"/>
              <a:t>εξωνοσοκομειακές</a:t>
            </a:r>
            <a:r>
              <a:rPr lang="el-GR" altLang="el-GR" sz="2600" b="1" dirty="0"/>
              <a:t> δομές (Ξενώνες, </a:t>
            </a:r>
            <a:r>
              <a:rPr lang="el-GR" altLang="el-GR" sz="2600" b="1" dirty="0" err="1"/>
              <a:t>Oικοτροφεία</a:t>
            </a:r>
            <a:r>
              <a:rPr lang="el-GR" altLang="el-GR" sz="2600" b="1" dirty="0"/>
              <a:t>)  769  άτομα</a:t>
            </a:r>
          </a:p>
          <a:p>
            <a:pPr marL="274320" indent="-274320" eaLnBrk="1" fontAlgn="auto" hangingPunct="1">
              <a:lnSpc>
                <a:spcPct val="90000"/>
              </a:lnSpc>
              <a:spcAft>
                <a:spcPts val="0"/>
              </a:spcAft>
              <a:buFont typeface="Arial" pitchFamily="34" charset="0"/>
              <a:buChar char="•"/>
              <a:defRPr/>
            </a:pPr>
            <a:r>
              <a:rPr lang="el-GR" altLang="el-GR" sz="2600" b="1" dirty="0"/>
              <a:t>Πρόσληψη και εκπαίδευση στελεχών των νέων δομών 630 άτομα</a:t>
            </a:r>
          </a:p>
          <a:p>
            <a:pPr marL="274320" indent="-274320" eaLnBrk="1" fontAlgn="auto" hangingPunct="1">
              <a:lnSpc>
                <a:spcPct val="90000"/>
              </a:lnSpc>
              <a:spcAft>
                <a:spcPts val="0"/>
              </a:spcAft>
              <a:buFont typeface="Arial" pitchFamily="34" charset="0"/>
              <a:buChar char="•"/>
              <a:defRPr/>
            </a:pPr>
            <a:r>
              <a:rPr lang="el-GR" altLang="el-GR" sz="2600" b="1" dirty="0"/>
              <a:t>Κατάρτιση ως στελεχών ψυχοκοινωνικής αποκατάστασης  910 άτομα</a:t>
            </a:r>
          </a:p>
        </p:txBody>
      </p:sp>
    </p:spTree>
    <p:extLst>
      <p:ext uri="{BB962C8B-B14F-4D97-AF65-F5344CB8AC3E}">
        <p14:creationId xmlns:p14="http://schemas.microsoft.com/office/powerpoint/2010/main" val="8851413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755650" y="1989138"/>
            <a:ext cx="7543800" cy="3168650"/>
          </a:xfrm>
        </p:spPr>
        <p:txBody>
          <a:bodyPr rtlCol="0">
            <a:normAutofit/>
          </a:bodyPr>
          <a:lstStyle/>
          <a:p>
            <a:pPr marL="137160" indent="0" eaLnBrk="1" fontAlgn="auto" hangingPunct="1">
              <a:spcAft>
                <a:spcPts val="0"/>
              </a:spcAft>
              <a:buFont typeface="Arial" pitchFamily="34" charset="0"/>
              <a:buNone/>
              <a:defRPr/>
            </a:pPr>
            <a:endParaRPr lang="el-GR" altLang="el-GR" dirty="0">
              <a:solidFill>
                <a:srgbClr val="FFFF66"/>
              </a:solidFill>
            </a:endParaRPr>
          </a:p>
          <a:p>
            <a:pPr marL="274320" indent="-274320" eaLnBrk="1" fontAlgn="auto" hangingPunct="1">
              <a:spcAft>
                <a:spcPts val="0"/>
              </a:spcAft>
              <a:buFont typeface="Arial" pitchFamily="34" charset="0"/>
              <a:buChar char="•"/>
              <a:defRPr/>
            </a:pPr>
            <a:r>
              <a:rPr lang="el-GR" altLang="el-GR" b="1" dirty="0"/>
              <a:t>Ιανουάριος </a:t>
            </a:r>
            <a:r>
              <a:rPr lang="el-GR" altLang="el-GR" b="1" dirty="0" smtClean="0"/>
              <a:t>2004: </a:t>
            </a:r>
            <a:r>
              <a:rPr lang="el-GR" altLang="el-GR" b="1" dirty="0"/>
              <a:t>Κλείσιμο Ψυχιατρικού Νοσοκομείου Πέτρας Ολύμπου</a:t>
            </a:r>
          </a:p>
          <a:p>
            <a:pPr marL="274320" indent="-274320" eaLnBrk="1" fontAlgn="auto" hangingPunct="1">
              <a:spcAft>
                <a:spcPts val="0"/>
              </a:spcAft>
              <a:buFont typeface="Arial" pitchFamily="34" charset="0"/>
              <a:buChar char="•"/>
              <a:defRPr/>
            </a:pPr>
            <a:r>
              <a:rPr lang="el-GR" altLang="el-GR" b="1" dirty="0"/>
              <a:t>Οκτώβριος </a:t>
            </a:r>
            <a:r>
              <a:rPr lang="el-GR" altLang="el-GR" b="1" dirty="0" smtClean="0"/>
              <a:t>2005: μετασχηματισμός </a:t>
            </a:r>
            <a:r>
              <a:rPr lang="el-GR" altLang="el-GR" b="1" dirty="0"/>
              <a:t>Ψυχιατρικού Νοσοκομείου Χανίων</a:t>
            </a:r>
          </a:p>
          <a:p>
            <a:pPr marL="274320" indent="-274320" eaLnBrk="1" fontAlgn="auto" hangingPunct="1">
              <a:spcAft>
                <a:spcPts val="0"/>
              </a:spcAft>
              <a:buFont typeface="Arial" pitchFamily="34" charset="0"/>
              <a:buChar char="•"/>
              <a:defRPr/>
            </a:pPr>
            <a:r>
              <a:rPr lang="el-GR" altLang="el-GR" b="1" dirty="0" smtClean="0"/>
              <a:t>2006: </a:t>
            </a:r>
            <a:r>
              <a:rPr lang="el-GR" altLang="el-GR" b="1" dirty="0"/>
              <a:t>Ψυχιατρείο Κέρκυρας </a:t>
            </a:r>
          </a:p>
        </p:txBody>
      </p:sp>
      <p:sp>
        <p:nvSpPr>
          <p:cNvPr id="7" name="Τίτλος 1"/>
          <p:cNvSpPr>
            <a:spLocks noGrp="1"/>
          </p:cNvSpPr>
          <p:nvPr>
            <p:ph type="title"/>
          </p:nvPr>
        </p:nvSpPr>
        <p:spPr>
          <a:xfrm>
            <a:off x="900113" y="549275"/>
            <a:ext cx="7559675" cy="1166813"/>
          </a:xfrm>
        </p:spPr>
        <p:txBody>
          <a:bodyPr rtlCol="0">
            <a:normAutofit/>
          </a:bodyPr>
          <a:lstStyle/>
          <a:p>
            <a:pPr algn="ctr" eaLnBrk="1" fontAlgn="auto" hangingPunct="1">
              <a:spcAft>
                <a:spcPts val="0"/>
              </a:spcAft>
              <a:defRPr/>
            </a:pPr>
            <a:r>
              <a:rPr lang="el-GR" altLang="el-GR" sz="3200" b="1" dirty="0">
                <a:solidFill>
                  <a:schemeClr val="tx1"/>
                </a:solidFill>
                <a:latin typeface="+mn-lt"/>
              </a:rPr>
              <a:t>Αποτελέσματα Α΄ φάσης </a:t>
            </a:r>
            <a:r>
              <a:rPr lang="el-GR" altLang="el-GR" sz="3200" b="1" dirty="0" smtClean="0">
                <a:solidFill>
                  <a:schemeClr val="tx1"/>
                </a:solidFill>
                <a:latin typeface="+mn-lt"/>
              </a:rPr>
              <a:t>(</a:t>
            </a:r>
            <a:r>
              <a:rPr lang="el-GR" altLang="el-GR" sz="3200" b="1" dirty="0">
                <a:solidFill>
                  <a:schemeClr val="tx1"/>
                </a:solidFill>
                <a:latin typeface="+mn-lt"/>
              </a:rPr>
              <a:t>1997-2001) </a:t>
            </a:r>
            <a:r>
              <a:rPr lang="el-GR" altLang="el-GR" sz="3200" b="1" dirty="0" smtClean="0">
                <a:solidFill>
                  <a:schemeClr val="tx1"/>
                </a:solidFill>
                <a:latin typeface="+mn-lt"/>
              </a:rPr>
              <a:t>Προγράμματος «</a:t>
            </a:r>
            <a:r>
              <a:rPr lang="el-GR" altLang="el-GR" sz="3200" b="1" dirty="0" err="1" smtClean="0">
                <a:solidFill>
                  <a:schemeClr val="tx1"/>
                </a:solidFill>
                <a:latin typeface="+mn-lt"/>
              </a:rPr>
              <a:t>Ψυχαργώς</a:t>
            </a:r>
            <a:r>
              <a:rPr lang="el-GR" altLang="el-GR" sz="3200" b="1" dirty="0" smtClean="0">
                <a:solidFill>
                  <a:schemeClr val="tx1"/>
                </a:solidFill>
                <a:latin typeface="+mn-lt"/>
              </a:rPr>
              <a:t>»</a:t>
            </a:r>
            <a:endParaRPr lang="el-GR" sz="3200" b="1" dirty="0">
              <a:solidFill>
                <a:schemeClr val="tx1"/>
              </a:solidFill>
              <a:latin typeface="+mn-lt"/>
            </a:endParaRPr>
          </a:p>
        </p:txBody>
      </p:sp>
    </p:spTree>
    <p:extLst>
      <p:ext uri="{BB962C8B-B14F-4D97-AF65-F5344CB8AC3E}">
        <p14:creationId xmlns:p14="http://schemas.microsoft.com/office/powerpoint/2010/main" val="269644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περιεχομένου 2"/>
          <p:cNvSpPr>
            <a:spLocks noGrp="1"/>
          </p:cNvSpPr>
          <p:nvPr>
            <p:ph idx="4294967295"/>
          </p:nvPr>
        </p:nvSpPr>
        <p:spPr>
          <a:xfrm>
            <a:off x="684213" y="1412875"/>
            <a:ext cx="7543800" cy="3886200"/>
          </a:xfrm>
        </p:spPr>
        <p:txBody>
          <a:bodyPr/>
          <a:lstStyle/>
          <a:p>
            <a:pPr eaLnBrk="1" hangingPunct="1"/>
            <a:r>
              <a:rPr lang="el-GR" altLang="el-GR" b="1" smtClean="0"/>
              <a:t>Μπορεί να διερωτηθούμε, όχι μόνο πόσες νέες δομές και προγράμματα δημιουργήθηκαν, αλλά σε ποιο πλαίσιο και με ποιες υποκειμενικές αντιλήψεις λειτουργούν, πού και πώς μπορεί να συναντήσουν το κοινωνικό αίτημα για ψυχιατρική φροντίδα, σε συνάρτηση με το πλέγμα των σημασιών και των νοημάτων που το καθορίζουν.</a:t>
            </a:r>
          </a:p>
          <a:p>
            <a:pPr eaLnBrk="1" hangingPunct="1"/>
            <a:endParaRPr lang="el-GR" altLang="el-GR" smtClean="0"/>
          </a:p>
        </p:txBody>
      </p:sp>
    </p:spTree>
    <p:extLst>
      <p:ext uri="{BB962C8B-B14F-4D97-AF65-F5344CB8AC3E}">
        <p14:creationId xmlns:p14="http://schemas.microsoft.com/office/powerpoint/2010/main" val="45347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0" y="765175"/>
            <a:ext cx="4495800" cy="5330825"/>
          </a:xfrm>
        </p:spPr>
        <p:txBody>
          <a:bodyPr/>
          <a:lstStyle/>
          <a:p>
            <a:pPr algn="just" eaLnBrk="1" hangingPunct="1">
              <a:lnSpc>
                <a:spcPct val="80000"/>
              </a:lnSpc>
              <a:buFontTx/>
              <a:buNone/>
            </a:pPr>
            <a:endParaRPr lang="el-GR" altLang="el-GR" sz="1800" b="1" smtClean="0">
              <a:solidFill>
                <a:srgbClr val="FFFF00"/>
              </a:solidFill>
            </a:endParaRPr>
          </a:p>
          <a:p>
            <a:pPr algn="just" eaLnBrk="1" hangingPunct="1">
              <a:lnSpc>
                <a:spcPct val="80000"/>
              </a:lnSpc>
              <a:buFontTx/>
              <a:buNone/>
            </a:pPr>
            <a:endParaRPr lang="el-GR" altLang="el-GR" sz="1800" b="1" smtClean="0">
              <a:solidFill>
                <a:srgbClr val="FFFF00"/>
              </a:solidFill>
            </a:endParaRPr>
          </a:p>
          <a:p>
            <a:pPr algn="ctr" eaLnBrk="1" hangingPunct="1">
              <a:lnSpc>
                <a:spcPct val="80000"/>
              </a:lnSpc>
              <a:buFontTx/>
              <a:buNone/>
            </a:pPr>
            <a:endParaRPr lang="el-GR" altLang="el-GR" sz="1800" b="1" smtClean="0">
              <a:solidFill>
                <a:srgbClr val="FFFF00"/>
              </a:solidFill>
            </a:endParaRPr>
          </a:p>
          <a:p>
            <a:pPr algn="ctr" eaLnBrk="1" hangingPunct="1">
              <a:lnSpc>
                <a:spcPct val="80000"/>
              </a:lnSpc>
              <a:buFontTx/>
              <a:buNone/>
            </a:pPr>
            <a:r>
              <a:rPr lang="el-GR" altLang="el-GR" b="1" smtClean="0"/>
              <a:t>« </a:t>
            </a:r>
            <a:r>
              <a:rPr lang="el-GR" altLang="el-GR" b="1" i="1" smtClean="0"/>
              <a:t>Τον γιατρό των νόσων Ασκληπιό αρχίζω να εξυμνώ</a:t>
            </a:r>
          </a:p>
          <a:p>
            <a:pPr algn="ctr" eaLnBrk="1" hangingPunct="1">
              <a:lnSpc>
                <a:spcPct val="80000"/>
              </a:lnSpc>
              <a:buFontTx/>
              <a:buNone/>
            </a:pPr>
            <a:r>
              <a:rPr lang="el-GR" altLang="el-GR" b="1" i="1" smtClean="0"/>
              <a:t>Τον γιο του Απόλλωνα που η Κορωνίς η έξοχη τον γέννησε</a:t>
            </a:r>
          </a:p>
          <a:p>
            <a:pPr algn="ctr" eaLnBrk="1" hangingPunct="1">
              <a:lnSpc>
                <a:spcPct val="80000"/>
              </a:lnSpc>
              <a:buFontTx/>
              <a:buNone/>
            </a:pPr>
            <a:r>
              <a:rPr lang="el-GR" altLang="el-GR" b="1" i="1" smtClean="0"/>
              <a:t>Του βασιλιά Φλεγύου η κόρη στο Δώτιο πεδίο,</a:t>
            </a:r>
          </a:p>
          <a:p>
            <a:pPr algn="ctr" eaLnBrk="1" hangingPunct="1">
              <a:lnSpc>
                <a:spcPct val="80000"/>
              </a:lnSpc>
              <a:buFontTx/>
              <a:buNone/>
            </a:pPr>
            <a:r>
              <a:rPr lang="el-GR" altLang="el-GR" b="1" i="1" smtClean="0"/>
              <a:t>Χαρά μεγάλη στους ανθρώπους, οδυνών κακών κατευναστή.</a:t>
            </a:r>
          </a:p>
          <a:p>
            <a:pPr algn="ctr" eaLnBrk="1" hangingPunct="1">
              <a:lnSpc>
                <a:spcPct val="80000"/>
              </a:lnSpc>
              <a:buFontTx/>
              <a:buNone/>
            </a:pPr>
            <a:r>
              <a:rPr lang="el-GR" altLang="el-GR" b="1" i="1" smtClean="0"/>
              <a:t>Έτσι και συ χαίρε ω άναξ κι εγώ με το άσμα μου σε ικετεύω»</a:t>
            </a:r>
          </a:p>
          <a:p>
            <a:pPr algn="r" eaLnBrk="1" hangingPunct="1">
              <a:lnSpc>
                <a:spcPct val="80000"/>
              </a:lnSpc>
              <a:buFontTx/>
              <a:buNone/>
            </a:pPr>
            <a:endParaRPr lang="el-GR" altLang="el-GR" b="1" i="1" smtClean="0"/>
          </a:p>
          <a:p>
            <a:pPr algn="r" eaLnBrk="1" hangingPunct="1">
              <a:lnSpc>
                <a:spcPct val="80000"/>
              </a:lnSpc>
              <a:buFontTx/>
              <a:buNone/>
            </a:pPr>
            <a:endParaRPr lang="el-GR" altLang="el-GR" b="1" i="1" smtClean="0"/>
          </a:p>
          <a:p>
            <a:pPr algn="r" eaLnBrk="1" hangingPunct="1">
              <a:lnSpc>
                <a:spcPct val="80000"/>
              </a:lnSpc>
              <a:buFontTx/>
              <a:buNone/>
            </a:pPr>
            <a:r>
              <a:rPr lang="el-GR" altLang="el-GR" sz="1400" b="1" i="1" smtClean="0"/>
              <a:t>Ύμνος στον Ασκληπιό, Μετάφραση Δ.Π. Παπαδίτσα / Ε.Λαδιά</a:t>
            </a:r>
          </a:p>
        </p:txBody>
      </p:sp>
      <p:pic>
        <p:nvPicPr>
          <p:cNvPr id="11267" name="Picture 3" descr="σάρωση000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692150"/>
            <a:ext cx="4100513" cy="53292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480169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body" sz="half" idx="1"/>
          </p:nvPr>
        </p:nvSpPr>
        <p:spPr>
          <a:xfrm>
            <a:off x="323850" y="1196975"/>
            <a:ext cx="4356100" cy="4895850"/>
          </a:xfrm>
        </p:spPr>
        <p:txBody>
          <a:bodyPr/>
          <a:lstStyle/>
          <a:p>
            <a:pPr eaLnBrk="1" hangingPunct="1"/>
            <a:r>
              <a:rPr lang="el-GR" altLang="el-GR" b="1" smtClean="0"/>
              <a:t>Συμπλήρωση στο έργο των γιατρών</a:t>
            </a:r>
          </a:p>
          <a:p>
            <a:pPr eaLnBrk="1" hangingPunct="1"/>
            <a:r>
              <a:rPr lang="el-GR" altLang="el-GR" b="1" smtClean="0"/>
              <a:t>Ασκληπιός - «Βασική Ελπίδα»</a:t>
            </a:r>
          </a:p>
          <a:p>
            <a:pPr eaLnBrk="1" hangingPunct="1"/>
            <a:r>
              <a:rPr lang="el-GR" altLang="el-GR" b="1" smtClean="0"/>
              <a:t>Ενάντια σε κάθε Λογική</a:t>
            </a:r>
          </a:p>
          <a:p>
            <a:pPr eaLnBrk="1" hangingPunct="1"/>
            <a:r>
              <a:rPr lang="el-GR" altLang="el-GR" b="1" smtClean="0"/>
              <a:t>Αλληλεξάρτηση θεραπείας ως τέχνης και λατρείας</a:t>
            </a:r>
          </a:p>
          <a:p>
            <a:pPr eaLnBrk="1" hangingPunct="1"/>
            <a:r>
              <a:rPr lang="el-GR" altLang="el-GR" b="1" smtClean="0"/>
              <a:t>Ακμή Λατρείας Ασκληπιού- Ακμή ιατρικής</a:t>
            </a:r>
          </a:p>
          <a:p>
            <a:pPr eaLnBrk="1" hangingPunct="1"/>
            <a:r>
              <a:rPr lang="el-GR" altLang="el-GR" b="1" smtClean="0"/>
              <a:t>Άλογη πλευρά της Ασθένειας</a:t>
            </a:r>
          </a:p>
          <a:p>
            <a:pPr eaLnBrk="1" hangingPunct="1"/>
            <a:r>
              <a:rPr lang="el-GR" altLang="el-GR" b="1" smtClean="0"/>
              <a:t>Εξατομίκευση Αναγκών</a:t>
            </a:r>
          </a:p>
          <a:p>
            <a:pPr eaLnBrk="1" hangingPunct="1"/>
            <a:endParaRPr lang="el-GR" altLang="el-GR" b="1" smtClean="0">
              <a:solidFill>
                <a:srgbClr val="FFFF00"/>
              </a:solidFill>
            </a:endParaRPr>
          </a:p>
          <a:p>
            <a:pPr eaLnBrk="1" hangingPunct="1"/>
            <a:endParaRPr lang="el-GR" altLang="el-GR" b="1" smtClean="0">
              <a:solidFill>
                <a:srgbClr val="FFFF00"/>
              </a:solidFill>
            </a:endParaRPr>
          </a:p>
        </p:txBody>
      </p:sp>
      <p:pic>
        <p:nvPicPr>
          <p:cNvPr id="12291" name="Picture 3" descr="σάρωση00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692150"/>
            <a:ext cx="3960813" cy="5257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78203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1"/>
          </p:nvPr>
        </p:nvSpPr>
        <p:spPr>
          <a:xfrm>
            <a:off x="611188" y="1773238"/>
            <a:ext cx="3594100" cy="4114800"/>
          </a:xfrm>
        </p:spPr>
        <p:txBody>
          <a:bodyPr/>
          <a:lstStyle/>
          <a:p>
            <a:pPr eaLnBrk="1" hangingPunct="1">
              <a:lnSpc>
                <a:spcPct val="90000"/>
              </a:lnSpc>
            </a:pPr>
            <a:r>
              <a:rPr lang="el-GR" altLang="el-GR" b="1" smtClean="0"/>
              <a:t>Προσωπική εκτίμηση ανάγκης  για θεραπεία</a:t>
            </a:r>
          </a:p>
          <a:p>
            <a:pPr eaLnBrk="1" hangingPunct="1">
              <a:lnSpc>
                <a:spcPct val="90000"/>
              </a:lnSpc>
              <a:buFontTx/>
              <a:buNone/>
            </a:pPr>
            <a:endParaRPr lang="el-GR" altLang="el-GR" smtClean="0"/>
          </a:p>
          <a:p>
            <a:pPr eaLnBrk="1" hangingPunct="1">
              <a:lnSpc>
                <a:spcPct val="90000"/>
              </a:lnSpc>
            </a:pPr>
            <a:r>
              <a:rPr lang="el-GR" altLang="el-GR" b="1" smtClean="0"/>
              <a:t>Επιγραφές- Απομάκρυνση Εγώ και συνειδητού</a:t>
            </a:r>
          </a:p>
          <a:p>
            <a:pPr eaLnBrk="1" hangingPunct="1">
              <a:lnSpc>
                <a:spcPct val="90000"/>
              </a:lnSpc>
            </a:pPr>
            <a:endParaRPr lang="el-GR" altLang="el-GR" b="1" smtClean="0"/>
          </a:p>
          <a:p>
            <a:pPr eaLnBrk="1" hangingPunct="1">
              <a:lnSpc>
                <a:spcPct val="90000"/>
              </a:lnSpc>
            </a:pPr>
            <a:r>
              <a:rPr lang="el-GR" altLang="el-GR" b="1" smtClean="0"/>
              <a:t>Αισιοδοξία για ίαση</a:t>
            </a:r>
          </a:p>
          <a:p>
            <a:pPr eaLnBrk="1" hangingPunct="1">
              <a:lnSpc>
                <a:spcPct val="90000"/>
              </a:lnSpc>
            </a:pPr>
            <a:endParaRPr lang="el-GR" altLang="el-GR" b="1" smtClean="0"/>
          </a:p>
          <a:p>
            <a:pPr eaLnBrk="1" hangingPunct="1">
              <a:lnSpc>
                <a:spcPct val="90000"/>
              </a:lnSpc>
            </a:pPr>
            <a:r>
              <a:rPr lang="el-GR" altLang="el-GR" b="1" smtClean="0"/>
              <a:t>Προσμονή και ελπίδα</a:t>
            </a:r>
          </a:p>
          <a:p>
            <a:pPr eaLnBrk="1" hangingPunct="1">
              <a:lnSpc>
                <a:spcPct val="90000"/>
              </a:lnSpc>
            </a:pPr>
            <a:endParaRPr lang="el-GR" altLang="el-GR" b="1" smtClean="0"/>
          </a:p>
          <a:p>
            <a:pPr eaLnBrk="1" hangingPunct="1">
              <a:lnSpc>
                <a:spcPct val="90000"/>
              </a:lnSpc>
            </a:pPr>
            <a:endParaRPr lang="el-GR" altLang="el-GR" b="1" smtClean="0">
              <a:solidFill>
                <a:srgbClr val="FFFF00"/>
              </a:solidFill>
            </a:endParaRPr>
          </a:p>
          <a:p>
            <a:pPr eaLnBrk="1" hangingPunct="1">
              <a:lnSpc>
                <a:spcPct val="90000"/>
              </a:lnSpc>
            </a:pPr>
            <a:endParaRPr lang="el-GR" altLang="el-GR" smtClean="0">
              <a:solidFill>
                <a:srgbClr val="FFFF00"/>
              </a:solidFill>
            </a:endParaRPr>
          </a:p>
        </p:txBody>
      </p:sp>
      <p:pic>
        <p:nvPicPr>
          <p:cNvPr id="13315" name="Picture 3" descr="σάρωση00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765175"/>
            <a:ext cx="3887787" cy="51117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55172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sz="half" idx="1"/>
          </p:nvPr>
        </p:nvSpPr>
        <p:spPr>
          <a:xfrm>
            <a:off x="755650" y="1196975"/>
            <a:ext cx="4032250" cy="5661025"/>
          </a:xfrm>
        </p:spPr>
        <p:txBody>
          <a:bodyPr/>
          <a:lstStyle/>
          <a:p>
            <a:pPr algn="just" eaLnBrk="1" hangingPunct="1"/>
            <a:r>
              <a:rPr lang="el-GR" altLang="el-GR" b="1" smtClean="0"/>
              <a:t>Θεραπευτική λειτουργία του ύπνου έναντι της οδύνης</a:t>
            </a:r>
          </a:p>
          <a:p>
            <a:pPr algn="just" eaLnBrk="1" hangingPunct="1">
              <a:buFontTx/>
              <a:buNone/>
            </a:pPr>
            <a:endParaRPr lang="el-GR" altLang="el-GR" b="1" smtClean="0"/>
          </a:p>
          <a:p>
            <a:pPr algn="just" eaLnBrk="1" hangingPunct="1"/>
            <a:r>
              <a:rPr lang="el-GR" altLang="el-GR" b="1" smtClean="0"/>
              <a:t>Αναμνημόνευση Απωθημένου Συγκρουσιακού υλικού</a:t>
            </a:r>
          </a:p>
          <a:p>
            <a:pPr algn="just" eaLnBrk="1" hangingPunct="1"/>
            <a:endParaRPr lang="el-GR" altLang="el-GR" b="1" smtClean="0"/>
          </a:p>
          <a:p>
            <a:pPr algn="just" eaLnBrk="1" hangingPunct="1"/>
            <a:r>
              <a:rPr lang="el-GR" altLang="el-GR" b="1" smtClean="0"/>
              <a:t>Παλινδρόμηση</a:t>
            </a:r>
          </a:p>
          <a:p>
            <a:pPr eaLnBrk="1" hangingPunct="1"/>
            <a:endParaRPr lang="el-GR" altLang="el-GR" sz="2800" b="1" smtClean="0">
              <a:solidFill>
                <a:srgbClr val="FFFF00"/>
              </a:solidFill>
            </a:endParaRPr>
          </a:p>
          <a:p>
            <a:pPr eaLnBrk="1" hangingPunct="1"/>
            <a:endParaRPr lang="el-GR" altLang="el-GR" sz="2800" smtClean="0">
              <a:solidFill>
                <a:srgbClr val="FFFF00"/>
              </a:solidFill>
            </a:endParaRPr>
          </a:p>
        </p:txBody>
      </p:sp>
      <p:pic>
        <p:nvPicPr>
          <p:cNvPr id="14339" name="Picture 3" descr="σάρωση00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32363" y="549275"/>
            <a:ext cx="3816350" cy="54006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626993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685800" y="0"/>
            <a:ext cx="7772400" cy="981075"/>
          </a:xfrm>
        </p:spPr>
        <p:txBody>
          <a:bodyPr rtlCol="0">
            <a:normAutofit/>
          </a:bodyPr>
          <a:lstStyle/>
          <a:p>
            <a:pPr algn="ctr" eaLnBrk="1" fontAlgn="auto" hangingPunct="1">
              <a:spcAft>
                <a:spcPts val="0"/>
              </a:spcAft>
              <a:defRPr/>
            </a:pPr>
            <a:r>
              <a:rPr lang="el-GR" altLang="el-GR" sz="3000" b="1" dirty="0">
                <a:solidFill>
                  <a:schemeClr val="tx1"/>
                </a:solidFill>
                <a:latin typeface="+mn-lt"/>
              </a:rPr>
              <a:t>Θαυματουργικές Θεραπείες</a:t>
            </a:r>
          </a:p>
        </p:txBody>
      </p:sp>
      <p:sp>
        <p:nvSpPr>
          <p:cNvPr id="25602" name="Rectangle 2"/>
          <p:cNvSpPr>
            <a:spLocks noGrp="1" noChangeArrowheads="1"/>
          </p:cNvSpPr>
          <p:nvPr>
            <p:ph sz="half" idx="1"/>
          </p:nvPr>
        </p:nvSpPr>
        <p:spPr>
          <a:xfrm>
            <a:off x="684213" y="2205038"/>
            <a:ext cx="2916237" cy="2087562"/>
          </a:xfrm>
          <a:ln w="19050">
            <a:solidFill>
              <a:schemeClr val="tx1"/>
            </a:solidFill>
          </a:ln>
        </p:spPr>
        <p:txBody>
          <a:bodyPr rtlCol="0">
            <a:normAutofit lnSpcReduction="10000"/>
          </a:bodyPr>
          <a:lstStyle/>
          <a:p>
            <a:pPr marL="274320" indent="-274320" algn="just" eaLnBrk="1" fontAlgn="auto" hangingPunct="1">
              <a:lnSpc>
                <a:spcPct val="90000"/>
              </a:lnSpc>
              <a:spcAft>
                <a:spcPts val="0"/>
              </a:spcAft>
              <a:buFont typeface="Arial" pitchFamily="34" charset="0"/>
              <a:buChar char="•"/>
              <a:defRPr/>
            </a:pPr>
            <a:r>
              <a:rPr lang="el-GR" altLang="el-GR" sz="2400" b="1" dirty="0"/>
              <a:t>Θεραπευτικά μέσα</a:t>
            </a:r>
          </a:p>
          <a:p>
            <a:pPr marL="274320" indent="-274320" algn="just" eaLnBrk="1" fontAlgn="auto" hangingPunct="1">
              <a:lnSpc>
                <a:spcPct val="90000"/>
              </a:lnSpc>
              <a:spcAft>
                <a:spcPts val="0"/>
              </a:spcAft>
              <a:buFontTx/>
              <a:buNone/>
              <a:defRPr/>
            </a:pPr>
            <a:endParaRPr lang="el-GR" altLang="el-GR" sz="2400" b="1" dirty="0"/>
          </a:p>
          <a:p>
            <a:pPr marL="274320" indent="-274320" algn="just" eaLnBrk="1" fontAlgn="auto" hangingPunct="1">
              <a:lnSpc>
                <a:spcPct val="90000"/>
              </a:lnSpc>
              <a:spcAft>
                <a:spcPts val="0"/>
              </a:spcAft>
              <a:buFont typeface="Arial" pitchFamily="34" charset="0"/>
              <a:buChar char="•"/>
              <a:defRPr/>
            </a:pPr>
            <a:r>
              <a:rPr lang="el-GR" altLang="el-GR" sz="2400" b="1" dirty="0"/>
              <a:t>Ψυχοσωματικό υπόβαθρο</a:t>
            </a:r>
          </a:p>
        </p:txBody>
      </p:sp>
      <p:sp>
        <p:nvSpPr>
          <p:cNvPr id="25603" name="Rectangle 3"/>
          <p:cNvSpPr>
            <a:spLocks noGrp="1" noChangeArrowheads="1"/>
          </p:cNvSpPr>
          <p:nvPr>
            <p:ph sz="half" idx="2"/>
          </p:nvPr>
        </p:nvSpPr>
        <p:spPr>
          <a:xfrm>
            <a:off x="3779838" y="1341438"/>
            <a:ext cx="4678362" cy="4824412"/>
          </a:xfrm>
        </p:spPr>
        <p:txBody>
          <a:bodyPr rtlCol="0">
            <a:normAutofit lnSpcReduction="10000"/>
          </a:bodyPr>
          <a:lstStyle/>
          <a:p>
            <a:pPr marL="274320" indent="-274320" algn="just" eaLnBrk="1" fontAlgn="auto" hangingPunct="1">
              <a:lnSpc>
                <a:spcPct val="80000"/>
              </a:lnSpc>
              <a:spcAft>
                <a:spcPts val="0"/>
              </a:spcAft>
              <a:buFont typeface="Arial" pitchFamily="34" charset="0"/>
              <a:buChar char="•"/>
              <a:defRPr/>
            </a:pPr>
            <a:r>
              <a:rPr lang="en-US" altLang="el-GR" sz="2400" b="1" i="1" dirty="0"/>
              <a:t>N</a:t>
            </a:r>
            <a:r>
              <a:rPr lang="el-GR" altLang="el-GR" sz="2400" b="1" i="1" dirty="0" err="1"/>
              <a:t>ικάνωρ</a:t>
            </a:r>
            <a:r>
              <a:rPr lang="el-GR" altLang="el-GR" sz="2400" b="1" i="1" dirty="0"/>
              <a:t>,  παράλυτος.  Ενώ αυτός καθόταν εκεί, ένας νεαρός,  στον ξύπνιο του,  του έκλεψε το μπαστούνι του κι έφυγε. Σηκώθηκε,  τον κυνήγησε και την ίδια στιγμή έγινε καλά</a:t>
            </a:r>
            <a:r>
              <a:rPr lang="el-GR" altLang="el-GR" sz="2400" b="1" i="1" dirty="0" smtClean="0"/>
              <a:t>»</a:t>
            </a:r>
            <a:br>
              <a:rPr lang="el-GR" altLang="el-GR" sz="2400" b="1" i="1" dirty="0" smtClean="0"/>
            </a:br>
            <a:r>
              <a:rPr lang="el-GR" altLang="el-GR" sz="2400" b="1" i="1" dirty="0" smtClean="0"/>
              <a:t>(Ιάματα </a:t>
            </a:r>
            <a:r>
              <a:rPr lang="el-GR" altLang="el-GR" sz="2400" b="1" i="1" dirty="0"/>
              <a:t>Α 16)</a:t>
            </a:r>
          </a:p>
          <a:p>
            <a:pPr marL="274320" indent="-274320" algn="just" eaLnBrk="1" fontAlgn="auto" hangingPunct="1">
              <a:lnSpc>
                <a:spcPct val="80000"/>
              </a:lnSpc>
              <a:spcAft>
                <a:spcPts val="0"/>
              </a:spcAft>
              <a:buFont typeface="Arial" pitchFamily="34" charset="0"/>
              <a:buChar char="•"/>
              <a:defRPr/>
            </a:pPr>
            <a:endParaRPr lang="el-GR" altLang="el-GR" sz="2400" b="1" i="1" dirty="0"/>
          </a:p>
          <a:p>
            <a:pPr marL="274320" indent="-274320" algn="just" eaLnBrk="1" fontAlgn="auto" hangingPunct="1">
              <a:lnSpc>
                <a:spcPct val="80000"/>
              </a:lnSpc>
              <a:spcAft>
                <a:spcPts val="0"/>
              </a:spcAft>
              <a:buFont typeface="Arial" pitchFamily="34" charset="0"/>
              <a:buChar char="•"/>
              <a:defRPr/>
            </a:pPr>
            <a:r>
              <a:rPr lang="el-GR" altLang="el-GR" sz="2400" b="1" i="1" dirty="0"/>
              <a:t>«Ένα κορίτσι μουγγό. Καθώς τριγύριζε στο ιερό, είδε ένα φίδι να σέρνεται κάτω από τα δέντρα του ιερού άλσους. Κατατρομαγμένη φωνάζει αμέσως την μητέρα και τον πατέρα της κι έφυγε υγιής» </a:t>
            </a:r>
            <a:r>
              <a:rPr lang="el-GR" altLang="el-GR" sz="2400" b="1" i="1" dirty="0" smtClean="0"/>
              <a:t/>
            </a:r>
            <a:br>
              <a:rPr lang="el-GR" altLang="el-GR" sz="2400" b="1" i="1" dirty="0" smtClean="0"/>
            </a:br>
            <a:r>
              <a:rPr lang="el-GR" altLang="el-GR" sz="2400" b="1" i="1" dirty="0" smtClean="0"/>
              <a:t>(</a:t>
            </a:r>
            <a:r>
              <a:rPr lang="en-US" altLang="el-GR" sz="2400" b="1" i="1" dirty="0"/>
              <a:t>C</a:t>
            </a:r>
            <a:r>
              <a:rPr lang="el-GR" altLang="el-GR" sz="2400" b="1" i="1" dirty="0"/>
              <a:t> 44).</a:t>
            </a:r>
            <a:endParaRPr lang="el-GR" altLang="el-GR" sz="2400" b="1" dirty="0"/>
          </a:p>
          <a:p>
            <a:pPr marL="274320" indent="-274320" algn="just" eaLnBrk="1" fontAlgn="auto" hangingPunct="1">
              <a:lnSpc>
                <a:spcPct val="80000"/>
              </a:lnSpc>
              <a:spcAft>
                <a:spcPts val="0"/>
              </a:spcAft>
              <a:buFont typeface="Arial" pitchFamily="34" charset="0"/>
              <a:buChar char="•"/>
              <a:defRPr/>
            </a:pPr>
            <a:endParaRPr lang="el-GR" altLang="el-GR" sz="2400" b="1" dirty="0">
              <a:solidFill>
                <a:srgbClr val="FFFF00"/>
              </a:solidFill>
            </a:endParaRPr>
          </a:p>
        </p:txBody>
      </p:sp>
    </p:spTree>
    <p:extLst>
      <p:ext uri="{BB962C8B-B14F-4D97-AF65-F5344CB8AC3E}">
        <p14:creationId xmlns:p14="http://schemas.microsoft.com/office/powerpoint/2010/main" val="179601127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4019</Words>
  <Application>Microsoft Office PowerPoint</Application>
  <PresentationFormat>Προβολή στην οθόνη (4:3)</PresentationFormat>
  <Paragraphs>202</Paragraphs>
  <Slides>33</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NewsPrint</vt:lpstr>
      <vt:lpstr>Εισαγωγή στην Κοινωνική Ψυχιατρική: Ιστορικές Αναφορές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Θαυματουργικές Θεραπείες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Βυζάντιο</vt:lpstr>
      <vt:lpstr>Παρουσίαση του PowerPoint</vt:lpstr>
      <vt:lpstr>Παρουσίαση του PowerPoint</vt:lpstr>
      <vt:lpstr>Παρουσίαση του PowerPoint</vt:lpstr>
      <vt:lpstr>Επέμβαση πολύ συνηθισμένη κατά τον Μεσαίωνα ήταν η λεγόμενη αφαίρεση λίθου ψυχοπαθούς. Περιοδεύοντες τσαρλατάνοι γιατροί αφαιρούσαν δήθεν το λίθο και κατόπιν τον εμφάνιζαν με ταχυδακτυλουργικό τρόπο</vt:lpstr>
      <vt:lpstr>Παρουσίαση του PowerPoint</vt:lpstr>
      <vt:lpstr>O 18ος αιώνας αποτελεί ορόσημο για την αλλαγή στην ψυχιατρική περίθαλψη. O Pinel υπήρξε ιστορικά ο «απελευθερωτής των τρελών» από τις αλυσίδες τους. Αναδιοργάνωσε κτιριακά τα άσυλα χωρίζοντάς τα σε πτέρυγες και διαχωρίζοντας τους τροφίμους.</vt:lpstr>
      <vt:lpstr>Παρουσίαση του PowerPoint</vt:lpstr>
      <vt:lpstr>Η νοσοκομειακή ψυχιατρική περίθαλψη στο  ελληνικό κράτος και στην Oθωμανική Αυτοκρατορία μέχρι τον 19ο αι.</vt:lpstr>
      <vt:lpstr>Παρουσίαση του PowerPoint</vt:lpstr>
      <vt:lpstr>Απεικόνιση ασύλου ψυχασθενών. Λεύκωμα του σουλτάνου Αχμέτ Α΄, 18ος αι. Κωνσταντινούπολη, Μουσείο Τοπ Kαπί.</vt:lpstr>
      <vt:lpstr>Η νοσοκομειακή ψυχιατρική περίθαλψη στο ανεξάρτητο ελληνικό κράτος (1833-1900)</vt:lpstr>
      <vt:lpstr>Η νοσοκομειακή ψυχιατρική περίθαλψη στο ελληνικό κράτος από το 1900 ως σήμερα</vt:lpstr>
      <vt:lpstr>Η νοσοκομειακή ψυχιατρική περίθαλψη στο ελληνικό κράτος από το 1900 ως σήμερα</vt:lpstr>
      <vt:lpstr>Η νοσοκομειακή ψυχιατρική περίθαλψη στο ελληνικό κράτος από το 1900 ως σήμερα</vt:lpstr>
      <vt:lpstr>Αποτελέσματα Α΄ φάσης (1997-2001) Προγράμματος «Ψυχαργώς»</vt:lpstr>
      <vt:lpstr>Αποτελέσματα Α΄ φάσης (1997-2001) Προγράμματος «Ψυχαργώς»</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Iatreio_S</dc:creator>
  <cp:lastModifiedBy>Iatreio_S</cp:lastModifiedBy>
  <cp:revision>2</cp:revision>
  <dcterms:created xsi:type="dcterms:W3CDTF">2018-10-10T14:19:12Z</dcterms:created>
  <dcterms:modified xsi:type="dcterms:W3CDTF">2018-10-10T14:20:25Z</dcterms:modified>
</cp:coreProperties>
</file>