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4" r:id="rId4"/>
    <p:sldId id="285" r:id="rId5"/>
    <p:sldId id="286" r:id="rId6"/>
    <p:sldId id="278" r:id="rId7"/>
    <p:sldId id="280" r:id="rId8"/>
    <p:sldId id="281" r:id="rId9"/>
    <p:sldId id="282"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9" r:id="rId25"/>
    <p:sldId id="283" r:id="rId26"/>
    <p:sldId id="272" r:id="rId27"/>
    <p:sldId id="273" r:id="rId28"/>
    <p:sldId id="274" r:id="rId29"/>
    <p:sldId id="275" r:id="rId30"/>
    <p:sldId id="276" r:id="rId31"/>
    <p:sldId id="27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p:scale>
          <a:sx n="90" d="100"/>
          <a:sy n="90" d="100"/>
        </p:scale>
        <p:origin x="412" y="10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A31D0-E6FB-4E5E-BE23-960EB50AA507}" type="doc">
      <dgm:prSet loTypeId="urn:microsoft.com/office/officeart/2005/8/layout/cycle6" loCatId="cycle" qsTypeId="urn:microsoft.com/office/officeart/2005/8/quickstyle/simple2" qsCatId="simple" csTypeId="urn:microsoft.com/office/officeart/2005/8/colors/colorful2" csCatId="colorful" phldr="1"/>
      <dgm:spPr/>
      <dgm:t>
        <a:bodyPr/>
        <a:lstStyle/>
        <a:p>
          <a:endParaRPr lang="en-US"/>
        </a:p>
      </dgm:t>
    </dgm:pt>
    <dgm:pt modelId="{3B6679DE-BC51-4A06-ADFD-3D13D861FF5B}">
      <dgm:prSet custT="1"/>
      <dgm:spPr/>
      <dgm:t>
        <a:bodyPr/>
        <a:lstStyle/>
        <a:p>
          <a:r>
            <a:rPr lang="el-GR" sz="1600" b="1" dirty="0" err="1"/>
            <a:t>Καρδειαγγειακές</a:t>
          </a:r>
          <a:r>
            <a:rPr lang="el-GR" sz="1600" b="1" dirty="0"/>
            <a:t> παθήσεις</a:t>
          </a:r>
          <a:endParaRPr lang="en-US" sz="1600" b="1" dirty="0"/>
        </a:p>
      </dgm:t>
    </dgm:pt>
    <dgm:pt modelId="{7681B33E-10B2-49FA-BD93-739435E83482}" type="parTrans" cxnId="{21D8E0C9-F8A0-4C94-9B5A-66E21ABA53E2}">
      <dgm:prSet/>
      <dgm:spPr/>
      <dgm:t>
        <a:bodyPr/>
        <a:lstStyle/>
        <a:p>
          <a:endParaRPr lang="en-US" b="1"/>
        </a:p>
      </dgm:t>
    </dgm:pt>
    <dgm:pt modelId="{30F5D1B9-72A6-405B-8D8B-D1C449C8B4E9}" type="sibTrans" cxnId="{21D8E0C9-F8A0-4C94-9B5A-66E21ABA53E2}">
      <dgm:prSet/>
      <dgm:spPr/>
      <dgm:t>
        <a:bodyPr/>
        <a:lstStyle/>
        <a:p>
          <a:endParaRPr lang="en-US" b="1"/>
        </a:p>
      </dgm:t>
    </dgm:pt>
    <dgm:pt modelId="{CF245B95-0419-4912-9684-5EF557FFDA95}">
      <dgm:prSet custT="1"/>
      <dgm:spPr/>
      <dgm:t>
        <a:bodyPr/>
        <a:lstStyle/>
        <a:p>
          <a:r>
            <a:rPr lang="el-GR" sz="1600" b="1" dirty="0"/>
            <a:t>Αναπνευστικές καταστάσεις</a:t>
          </a:r>
          <a:endParaRPr lang="en-US" sz="1600" b="1" dirty="0"/>
        </a:p>
      </dgm:t>
    </dgm:pt>
    <dgm:pt modelId="{96CA4906-088B-44AD-8829-861486344BF9}" type="parTrans" cxnId="{62C6C730-85A8-44E2-9691-949E303357E5}">
      <dgm:prSet/>
      <dgm:spPr/>
      <dgm:t>
        <a:bodyPr/>
        <a:lstStyle/>
        <a:p>
          <a:endParaRPr lang="en-US" b="1"/>
        </a:p>
      </dgm:t>
    </dgm:pt>
    <dgm:pt modelId="{E81E7B1F-BBC8-463D-B5B4-9D798BF88A8C}" type="sibTrans" cxnId="{62C6C730-85A8-44E2-9691-949E303357E5}">
      <dgm:prSet/>
      <dgm:spPr/>
      <dgm:t>
        <a:bodyPr/>
        <a:lstStyle/>
        <a:p>
          <a:endParaRPr lang="en-US" b="1"/>
        </a:p>
      </dgm:t>
    </dgm:pt>
    <dgm:pt modelId="{99EBDBAA-2999-4834-9530-BD2C025A238B}">
      <dgm:prSet custT="1"/>
      <dgm:spPr/>
      <dgm:t>
        <a:bodyPr/>
        <a:lstStyle/>
        <a:p>
          <a:r>
            <a:rPr lang="el-GR" sz="1600" b="1" dirty="0"/>
            <a:t>Ενδοκρινικές καταστάσεις</a:t>
          </a:r>
          <a:endParaRPr lang="en-US" sz="1600" b="1" dirty="0"/>
        </a:p>
      </dgm:t>
    </dgm:pt>
    <dgm:pt modelId="{14031BBC-B6DC-421E-9508-C0D19C1EACFD}" type="parTrans" cxnId="{6F41851B-D077-4A90-8FD6-A72B3DCF72A6}">
      <dgm:prSet/>
      <dgm:spPr/>
      <dgm:t>
        <a:bodyPr/>
        <a:lstStyle/>
        <a:p>
          <a:endParaRPr lang="en-US" b="1"/>
        </a:p>
      </dgm:t>
    </dgm:pt>
    <dgm:pt modelId="{AA692129-0946-4719-8CF5-9B10993010A8}" type="sibTrans" cxnId="{6F41851B-D077-4A90-8FD6-A72B3DCF72A6}">
      <dgm:prSet/>
      <dgm:spPr/>
      <dgm:t>
        <a:bodyPr/>
        <a:lstStyle/>
        <a:p>
          <a:endParaRPr lang="en-US" b="1"/>
        </a:p>
      </dgm:t>
    </dgm:pt>
    <dgm:pt modelId="{D54CB53B-0754-4586-97CD-237F063E980D}">
      <dgm:prSet/>
      <dgm:spPr/>
      <dgm:t>
        <a:bodyPr/>
        <a:lstStyle/>
        <a:p>
          <a:r>
            <a:rPr lang="el-GR" b="1" dirty="0"/>
            <a:t>Μεταβολικές καταστάσεις</a:t>
          </a:r>
          <a:endParaRPr lang="en-US" b="1" dirty="0"/>
        </a:p>
      </dgm:t>
    </dgm:pt>
    <dgm:pt modelId="{2668F9B9-0827-4D7E-83D3-8B5571ABF59C}" type="parTrans" cxnId="{103EFC94-C14C-433E-BB51-EDF7000F7729}">
      <dgm:prSet/>
      <dgm:spPr/>
      <dgm:t>
        <a:bodyPr/>
        <a:lstStyle/>
        <a:p>
          <a:endParaRPr lang="en-US" b="1"/>
        </a:p>
      </dgm:t>
    </dgm:pt>
    <dgm:pt modelId="{5F935B4E-673F-4169-9851-9AB8ED5E2C66}" type="sibTrans" cxnId="{103EFC94-C14C-433E-BB51-EDF7000F7729}">
      <dgm:prSet/>
      <dgm:spPr/>
      <dgm:t>
        <a:bodyPr/>
        <a:lstStyle/>
        <a:p>
          <a:endParaRPr lang="en-US" b="1"/>
        </a:p>
      </dgm:t>
    </dgm:pt>
    <dgm:pt modelId="{6C4494CD-56C4-41AA-B824-546EFF43FF97}">
      <dgm:prSet/>
      <dgm:spPr/>
      <dgm:t>
        <a:bodyPr/>
        <a:lstStyle/>
        <a:p>
          <a:r>
            <a:rPr lang="el-GR" b="1" dirty="0"/>
            <a:t>Νευρολογικές καταστάσεις</a:t>
          </a:r>
          <a:endParaRPr lang="en-US" b="1" dirty="0"/>
        </a:p>
      </dgm:t>
    </dgm:pt>
    <dgm:pt modelId="{4A232A62-4932-4251-8BD0-26E917636B87}" type="parTrans" cxnId="{E2B10DEB-9A74-4F6D-8E97-CC1BFA009639}">
      <dgm:prSet/>
      <dgm:spPr/>
      <dgm:t>
        <a:bodyPr/>
        <a:lstStyle/>
        <a:p>
          <a:endParaRPr lang="en-US" b="1"/>
        </a:p>
      </dgm:t>
    </dgm:pt>
    <dgm:pt modelId="{F16D007F-AF28-41FB-A9F7-2B45440266F0}" type="sibTrans" cxnId="{E2B10DEB-9A74-4F6D-8E97-CC1BFA009639}">
      <dgm:prSet/>
      <dgm:spPr/>
      <dgm:t>
        <a:bodyPr/>
        <a:lstStyle/>
        <a:p>
          <a:endParaRPr lang="en-US" b="1"/>
        </a:p>
      </dgm:t>
    </dgm:pt>
    <dgm:pt modelId="{47FE7472-9624-4AFA-9F02-053A3E12CD5E}">
      <dgm:prSet custT="1"/>
      <dgm:spPr/>
      <dgm:t>
        <a:bodyPr/>
        <a:lstStyle/>
        <a:p>
          <a:r>
            <a:rPr lang="el-GR" sz="1600" b="1" dirty="0"/>
            <a:t>Εκκριτικοί όγκοι (</a:t>
          </a:r>
          <a:r>
            <a:rPr lang="el-GR" sz="1600" b="1" dirty="0" err="1"/>
            <a:t>ινσουλίνωμα</a:t>
          </a:r>
          <a:r>
            <a:rPr lang="el-GR" sz="1600" b="1" dirty="0"/>
            <a:t>, </a:t>
          </a:r>
          <a:r>
            <a:rPr lang="el-GR" sz="1600" b="1" dirty="0" err="1"/>
            <a:t>φαιοχρωμο-κύτωμα</a:t>
          </a:r>
          <a:r>
            <a:rPr lang="el-GR" sz="1600" b="1" dirty="0"/>
            <a:t>)</a:t>
          </a:r>
          <a:endParaRPr lang="en-US" sz="1600" b="1" dirty="0"/>
        </a:p>
      </dgm:t>
    </dgm:pt>
    <dgm:pt modelId="{741855ED-42CC-4BC5-B1D9-E6DE5D1107C2}" type="parTrans" cxnId="{760259EC-D70E-4A02-B9F8-6AC907C4D3F9}">
      <dgm:prSet/>
      <dgm:spPr/>
      <dgm:t>
        <a:bodyPr/>
        <a:lstStyle/>
        <a:p>
          <a:endParaRPr lang="en-US" b="1"/>
        </a:p>
      </dgm:t>
    </dgm:pt>
    <dgm:pt modelId="{CC506E9E-DB8D-4BA1-86AF-AB21BC54817F}" type="sibTrans" cxnId="{760259EC-D70E-4A02-B9F8-6AC907C4D3F9}">
      <dgm:prSet/>
      <dgm:spPr/>
      <dgm:t>
        <a:bodyPr/>
        <a:lstStyle/>
        <a:p>
          <a:endParaRPr lang="en-US" b="1"/>
        </a:p>
      </dgm:t>
    </dgm:pt>
    <dgm:pt modelId="{16BD4011-44D8-4437-BD94-41D27DA5ABE4}">
      <dgm:prSet custT="1"/>
      <dgm:spPr/>
      <dgm:t>
        <a:bodyPr/>
        <a:lstStyle/>
        <a:p>
          <a:r>
            <a:rPr lang="el-GR" sz="1600" b="1" dirty="0"/>
            <a:t>Ουσίες και φάρμακα</a:t>
          </a:r>
          <a:endParaRPr lang="en-US" sz="1600" b="1" dirty="0"/>
        </a:p>
      </dgm:t>
    </dgm:pt>
    <dgm:pt modelId="{CFA21530-7EE4-4886-86B9-68D846449019}" type="parTrans" cxnId="{B40ED14D-B888-44DA-87CF-E75C895FD521}">
      <dgm:prSet/>
      <dgm:spPr/>
      <dgm:t>
        <a:bodyPr/>
        <a:lstStyle/>
        <a:p>
          <a:endParaRPr lang="en-US" b="1"/>
        </a:p>
      </dgm:t>
    </dgm:pt>
    <dgm:pt modelId="{B057ACAA-14AF-432B-AF47-1C42E34435C9}" type="sibTrans" cxnId="{B40ED14D-B888-44DA-87CF-E75C895FD521}">
      <dgm:prSet/>
      <dgm:spPr/>
      <dgm:t>
        <a:bodyPr/>
        <a:lstStyle/>
        <a:p>
          <a:endParaRPr lang="en-US" b="1"/>
        </a:p>
      </dgm:t>
    </dgm:pt>
    <dgm:pt modelId="{5BBD9448-2DC7-442A-B1AB-C56F1DD4ACE6}" type="pres">
      <dgm:prSet presAssocID="{C71A31D0-E6FB-4E5E-BE23-960EB50AA507}" presName="cycle" presStyleCnt="0">
        <dgm:presLayoutVars>
          <dgm:dir/>
          <dgm:resizeHandles val="exact"/>
        </dgm:presLayoutVars>
      </dgm:prSet>
      <dgm:spPr/>
      <dgm:t>
        <a:bodyPr/>
        <a:lstStyle/>
        <a:p>
          <a:endParaRPr lang="en-US"/>
        </a:p>
      </dgm:t>
    </dgm:pt>
    <dgm:pt modelId="{938DBAA8-1BC7-41BA-855D-813E31432FC1}" type="pres">
      <dgm:prSet presAssocID="{3B6679DE-BC51-4A06-ADFD-3D13D861FF5B}" presName="node" presStyleLbl="node1" presStyleIdx="0" presStyleCnt="7" custScaleX="128253">
        <dgm:presLayoutVars>
          <dgm:bulletEnabled val="1"/>
        </dgm:presLayoutVars>
      </dgm:prSet>
      <dgm:spPr/>
      <dgm:t>
        <a:bodyPr/>
        <a:lstStyle/>
        <a:p>
          <a:endParaRPr lang="en-US"/>
        </a:p>
      </dgm:t>
    </dgm:pt>
    <dgm:pt modelId="{F002E06C-39F3-4CB4-B36A-F9F92016D998}" type="pres">
      <dgm:prSet presAssocID="{3B6679DE-BC51-4A06-ADFD-3D13D861FF5B}" presName="spNode" presStyleCnt="0"/>
      <dgm:spPr/>
    </dgm:pt>
    <dgm:pt modelId="{8CE08978-AF60-46F7-9685-C9FF3E83599D}" type="pres">
      <dgm:prSet presAssocID="{30F5D1B9-72A6-405B-8D8B-D1C449C8B4E9}" presName="sibTrans" presStyleLbl="sibTrans1D1" presStyleIdx="0" presStyleCnt="7"/>
      <dgm:spPr/>
      <dgm:t>
        <a:bodyPr/>
        <a:lstStyle/>
        <a:p>
          <a:endParaRPr lang="en-US"/>
        </a:p>
      </dgm:t>
    </dgm:pt>
    <dgm:pt modelId="{56479BA4-BAFC-48CF-92D2-24B39A0EDF1D}" type="pres">
      <dgm:prSet presAssocID="{CF245B95-0419-4912-9684-5EF557FFDA95}" presName="node" presStyleLbl="node1" presStyleIdx="1" presStyleCnt="7" custScaleX="112061">
        <dgm:presLayoutVars>
          <dgm:bulletEnabled val="1"/>
        </dgm:presLayoutVars>
      </dgm:prSet>
      <dgm:spPr/>
      <dgm:t>
        <a:bodyPr/>
        <a:lstStyle/>
        <a:p>
          <a:endParaRPr lang="en-US"/>
        </a:p>
      </dgm:t>
    </dgm:pt>
    <dgm:pt modelId="{DC7F620A-839D-420D-AAAB-0EB74E728F4C}" type="pres">
      <dgm:prSet presAssocID="{CF245B95-0419-4912-9684-5EF557FFDA95}" presName="spNode" presStyleCnt="0"/>
      <dgm:spPr/>
    </dgm:pt>
    <dgm:pt modelId="{7EB15F24-16A5-4C5A-A1B5-1F76A934040B}" type="pres">
      <dgm:prSet presAssocID="{E81E7B1F-BBC8-463D-B5B4-9D798BF88A8C}" presName="sibTrans" presStyleLbl="sibTrans1D1" presStyleIdx="1" presStyleCnt="7"/>
      <dgm:spPr/>
      <dgm:t>
        <a:bodyPr/>
        <a:lstStyle/>
        <a:p>
          <a:endParaRPr lang="en-US"/>
        </a:p>
      </dgm:t>
    </dgm:pt>
    <dgm:pt modelId="{E02374CC-5D71-4376-BBEE-9EA96D4E07C6}" type="pres">
      <dgm:prSet presAssocID="{99EBDBAA-2999-4834-9530-BD2C025A238B}" presName="node" presStyleLbl="node1" presStyleIdx="2" presStyleCnt="7">
        <dgm:presLayoutVars>
          <dgm:bulletEnabled val="1"/>
        </dgm:presLayoutVars>
      </dgm:prSet>
      <dgm:spPr/>
      <dgm:t>
        <a:bodyPr/>
        <a:lstStyle/>
        <a:p>
          <a:endParaRPr lang="en-US"/>
        </a:p>
      </dgm:t>
    </dgm:pt>
    <dgm:pt modelId="{4D4BAE2B-3C18-45B4-9BEB-262B5DEF212F}" type="pres">
      <dgm:prSet presAssocID="{99EBDBAA-2999-4834-9530-BD2C025A238B}" presName="spNode" presStyleCnt="0"/>
      <dgm:spPr/>
    </dgm:pt>
    <dgm:pt modelId="{E76B6368-7D6A-4E82-B691-881E5FFB9507}" type="pres">
      <dgm:prSet presAssocID="{AA692129-0946-4719-8CF5-9B10993010A8}" presName="sibTrans" presStyleLbl="sibTrans1D1" presStyleIdx="2" presStyleCnt="7"/>
      <dgm:spPr/>
      <dgm:t>
        <a:bodyPr/>
        <a:lstStyle/>
        <a:p>
          <a:endParaRPr lang="en-US"/>
        </a:p>
      </dgm:t>
    </dgm:pt>
    <dgm:pt modelId="{09428170-3010-4192-9593-E887A8913E92}" type="pres">
      <dgm:prSet presAssocID="{D54CB53B-0754-4586-97CD-237F063E980D}" presName="node" presStyleLbl="node1" presStyleIdx="3" presStyleCnt="7">
        <dgm:presLayoutVars>
          <dgm:bulletEnabled val="1"/>
        </dgm:presLayoutVars>
      </dgm:prSet>
      <dgm:spPr/>
      <dgm:t>
        <a:bodyPr/>
        <a:lstStyle/>
        <a:p>
          <a:endParaRPr lang="en-US"/>
        </a:p>
      </dgm:t>
    </dgm:pt>
    <dgm:pt modelId="{8976E8F9-59C3-4FFE-A4FD-9BC3FBB27822}" type="pres">
      <dgm:prSet presAssocID="{D54CB53B-0754-4586-97CD-237F063E980D}" presName="spNode" presStyleCnt="0"/>
      <dgm:spPr/>
    </dgm:pt>
    <dgm:pt modelId="{5502E768-BD79-4399-A2B8-06EA3351860E}" type="pres">
      <dgm:prSet presAssocID="{5F935B4E-673F-4169-9851-9AB8ED5E2C66}" presName="sibTrans" presStyleLbl="sibTrans1D1" presStyleIdx="3" presStyleCnt="7"/>
      <dgm:spPr/>
      <dgm:t>
        <a:bodyPr/>
        <a:lstStyle/>
        <a:p>
          <a:endParaRPr lang="en-US"/>
        </a:p>
      </dgm:t>
    </dgm:pt>
    <dgm:pt modelId="{A67EBB6A-6A6A-46BD-AE3A-7ABBFB9B6711}" type="pres">
      <dgm:prSet presAssocID="{6C4494CD-56C4-41AA-B824-546EFF43FF97}" presName="node" presStyleLbl="node1" presStyleIdx="4" presStyleCnt="7">
        <dgm:presLayoutVars>
          <dgm:bulletEnabled val="1"/>
        </dgm:presLayoutVars>
      </dgm:prSet>
      <dgm:spPr/>
      <dgm:t>
        <a:bodyPr/>
        <a:lstStyle/>
        <a:p>
          <a:endParaRPr lang="en-US"/>
        </a:p>
      </dgm:t>
    </dgm:pt>
    <dgm:pt modelId="{30FB0E37-9049-4F5C-A3C5-0E19EBE4BBAB}" type="pres">
      <dgm:prSet presAssocID="{6C4494CD-56C4-41AA-B824-546EFF43FF97}" presName="spNode" presStyleCnt="0"/>
      <dgm:spPr/>
    </dgm:pt>
    <dgm:pt modelId="{662CC5CE-DC59-459A-8FFE-2B0D0C9E3B5B}" type="pres">
      <dgm:prSet presAssocID="{F16D007F-AF28-41FB-A9F7-2B45440266F0}" presName="sibTrans" presStyleLbl="sibTrans1D1" presStyleIdx="4" presStyleCnt="7"/>
      <dgm:spPr/>
      <dgm:t>
        <a:bodyPr/>
        <a:lstStyle/>
        <a:p>
          <a:endParaRPr lang="en-US"/>
        </a:p>
      </dgm:t>
    </dgm:pt>
    <dgm:pt modelId="{367B8316-7D72-4C45-BBD3-FE81F3C6ECB2}" type="pres">
      <dgm:prSet presAssocID="{47FE7472-9624-4AFA-9F02-053A3E12CD5E}" presName="node" presStyleLbl="node1" presStyleIdx="5" presStyleCnt="7" custScaleX="110131" custScaleY="114448">
        <dgm:presLayoutVars>
          <dgm:bulletEnabled val="1"/>
        </dgm:presLayoutVars>
      </dgm:prSet>
      <dgm:spPr/>
      <dgm:t>
        <a:bodyPr/>
        <a:lstStyle/>
        <a:p>
          <a:endParaRPr lang="en-US"/>
        </a:p>
      </dgm:t>
    </dgm:pt>
    <dgm:pt modelId="{CBCC6AA6-7A69-4B7F-9AD1-9B106E7714A2}" type="pres">
      <dgm:prSet presAssocID="{47FE7472-9624-4AFA-9F02-053A3E12CD5E}" presName="spNode" presStyleCnt="0"/>
      <dgm:spPr/>
    </dgm:pt>
    <dgm:pt modelId="{88057F0B-E78B-475F-937F-176B6CA95A8B}" type="pres">
      <dgm:prSet presAssocID="{CC506E9E-DB8D-4BA1-86AF-AB21BC54817F}" presName="sibTrans" presStyleLbl="sibTrans1D1" presStyleIdx="5" presStyleCnt="7"/>
      <dgm:spPr/>
      <dgm:t>
        <a:bodyPr/>
        <a:lstStyle/>
        <a:p>
          <a:endParaRPr lang="en-US"/>
        </a:p>
      </dgm:t>
    </dgm:pt>
    <dgm:pt modelId="{E865A7D6-F5EA-45A3-8E66-6C29DD2E67F7}" type="pres">
      <dgm:prSet presAssocID="{16BD4011-44D8-4437-BD94-41D27DA5ABE4}" presName="node" presStyleLbl="node1" presStyleIdx="6" presStyleCnt="7">
        <dgm:presLayoutVars>
          <dgm:bulletEnabled val="1"/>
        </dgm:presLayoutVars>
      </dgm:prSet>
      <dgm:spPr/>
      <dgm:t>
        <a:bodyPr/>
        <a:lstStyle/>
        <a:p>
          <a:endParaRPr lang="en-US"/>
        </a:p>
      </dgm:t>
    </dgm:pt>
    <dgm:pt modelId="{75D01707-05B9-44AC-B6F4-7CFC33C22685}" type="pres">
      <dgm:prSet presAssocID="{16BD4011-44D8-4437-BD94-41D27DA5ABE4}" presName="spNode" presStyleCnt="0"/>
      <dgm:spPr/>
    </dgm:pt>
    <dgm:pt modelId="{0894468F-AD0E-4F1F-A73C-9C1D5413BC07}" type="pres">
      <dgm:prSet presAssocID="{B057ACAA-14AF-432B-AF47-1C42E34435C9}" presName="sibTrans" presStyleLbl="sibTrans1D1" presStyleIdx="6" presStyleCnt="7"/>
      <dgm:spPr/>
      <dgm:t>
        <a:bodyPr/>
        <a:lstStyle/>
        <a:p>
          <a:endParaRPr lang="en-US"/>
        </a:p>
      </dgm:t>
    </dgm:pt>
  </dgm:ptLst>
  <dgm:cxnLst>
    <dgm:cxn modelId="{0C825D89-E5DA-4059-B2BE-EF97DE7BC51B}" type="presOf" srcId="{D54CB53B-0754-4586-97CD-237F063E980D}" destId="{09428170-3010-4192-9593-E887A8913E92}" srcOrd="0" destOrd="0" presId="urn:microsoft.com/office/officeart/2005/8/layout/cycle6"/>
    <dgm:cxn modelId="{EBCD1AD6-B20E-4562-B772-F01E9890E16A}" type="presOf" srcId="{5F935B4E-673F-4169-9851-9AB8ED5E2C66}" destId="{5502E768-BD79-4399-A2B8-06EA3351860E}" srcOrd="0" destOrd="0" presId="urn:microsoft.com/office/officeart/2005/8/layout/cycle6"/>
    <dgm:cxn modelId="{93CD1F08-B137-4205-971B-0CF2D65BF8D7}" type="presOf" srcId="{CC506E9E-DB8D-4BA1-86AF-AB21BC54817F}" destId="{88057F0B-E78B-475F-937F-176B6CA95A8B}" srcOrd="0" destOrd="0" presId="urn:microsoft.com/office/officeart/2005/8/layout/cycle6"/>
    <dgm:cxn modelId="{6F41A162-208C-45D7-BFD3-08DF1A9FE26A}" type="presOf" srcId="{99EBDBAA-2999-4834-9530-BD2C025A238B}" destId="{E02374CC-5D71-4376-BBEE-9EA96D4E07C6}" srcOrd="0" destOrd="0" presId="urn:microsoft.com/office/officeart/2005/8/layout/cycle6"/>
    <dgm:cxn modelId="{B40ED14D-B888-44DA-87CF-E75C895FD521}" srcId="{C71A31D0-E6FB-4E5E-BE23-960EB50AA507}" destId="{16BD4011-44D8-4437-BD94-41D27DA5ABE4}" srcOrd="6" destOrd="0" parTransId="{CFA21530-7EE4-4886-86B9-68D846449019}" sibTransId="{B057ACAA-14AF-432B-AF47-1C42E34435C9}"/>
    <dgm:cxn modelId="{F58950C9-7B2B-4146-8679-8CDCA41B9F1C}" type="presOf" srcId="{CF245B95-0419-4912-9684-5EF557FFDA95}" destId="{56479BA4-BAFC-48CF-92D2-24B39A0EDF1D}" srcOrd="0" destOrd="0" presId="urn:microsoft.com/office/officeart/2005/8/layout/cycle6"/>
    <dgm:cxn modelId="{9523FD55-D735-4BA8-9A2A-E31F3A94D623}" type="presOf" srcId="{B057ACAA-14AF-432B-AF47-1C42E34435C9}" destId="{0894468F-AD0E-4F1F-A73C-9C1D5413BC07}" srcOrd="0" destOrd="0" presId="urn:microsoft.com/office/officeart/2005/8/layout/cycle6"/>
    <dgm:cxn modelId="{3F13DBFE-A39B-4CB7-8743-EB6220276B33}" type="presOf" srcId="{3B6679DE-BC51-4A06-ADFD-3D13D861FF5B}" destId="{938DBAA8-1BC7-41BA-855D-813E31432FC1}" srcOrd="0" destOrd="0" presId="urn:microsoft.com/office/officeart/2005/8/layout/cycle6"/>
    <dgm:cxn modelId="{B2689551-CDFE-43C4-8195-2EFD1C001EE7}" type="presOf" srcId="{F16D007F-AF28-41FB-A9F7-2B45440266F0}" destId="{662CC5CE-DC59-459A-8FFE-2B0D0C9E3B5B}" srcOrd="0" destOrd="0" presId="urn:microsoft.com/office/officeart/2005/8/layout/cycle6"/>
    <dgm:cxn modelId="{1C95B559-0D8B-4BD6-B353-D2CB5232A4B9}" type="presOf" srcId="{16BD4011-44D8-4437-BD94-41D27DA5ABE4}" destId="{E865A7D6-F5EA-45A3-8E66-6C29DD2E67F7}" srcOrd="0" destOrd="0" presId="urn:microsoft.com/office/officeart/2005/8/layout/cycle6"/>
    <dgm:cxn modelId="{C6DB10F4-6AAE-428A-955A-AD9210C0674E}" type="presOf" srcId="{AA692129-0946-4719-8CF5-9B10993010A8}" destId="{E76B6368-7D6A-4E82-B691-881E5FFB9507}" srcOrd="0" destOrd="0" presId="urn:microsoft.com/office/officeart/2005/8/layout/cycle6"/>
    <dgm:cxn modelId="{21D8E0C9-F8A0-4C94-9B5A-66E21ABA53E2}" srcId="{C71A31D0-E6FB-4E5E-BE23-960EB50AA507}" destId="{3B6679DE-BC51-4A06-ADFD-3D13D861FF5B}" srcOrd="0" destOrd="0" parTransId="{7681B33E-10B2-49FA-BD93-739435E83482}" sibTransId="{30F5D1B9-72A6-405B-8D8B-D1C449C8B4E9}"/>
    <dgm:cxn modelId="{760259EC-D70E-4A02-B9F8-6AC907C4D3F9}" srcId="{C71A31D0-E6FB-4E5E-BE23-960EB50AA507}" destId="{47FE7472-9624-4AFA-9F02-053A3E12CD5E}" srcOrd="5" destOrd="0" parTransId="{741855ED-42CC-4BC5-B1D9-E6DE5D1107C2}" sibTransId="{CC506E9E-DB8D-4BA1-86AF-AB21BC54817F}"/>
    <dgm:cxn modelId="{1A9EC22D-2F63-432B-B08A-74DB3F1FB9C5}" type="presOf" srcId="{6C4494CD-56C4-41AA-B824-546EFF43FF97}" destId="{A67EBB6A-6A6A-46BD-AE3A-7ABBFB9B6711}" srcOrd="0" destOrd="0" presId="urn:microsoft.com/office/officeart/2005/8/layout/cycle6"/>
    <dgm:cxn modelId="{6F41851B-D077-4A90-8FD6-A72B3DCF72A6}" srcId="{C71A31D0-E6FB-4E5E-BE23-960EB50AA507}" destId="{99EBDBAA-2999-4834-9530-BD2C025A238B}" srcOrd="2" destOrd="0" parTransId="{14031BBC-B6DC-421E-9508-C0D19C1EACFD}" sibTransId="{AA692129-0946-4719-8CF5-9B10993010A8}"/>
    <dgm:cxn modelId="{0A21C5B6-C132-4A38-AD42-7F6826BEB157}" type="presOf" srcId="{C71A31D0-E6FB-4E5E-BE23-960EB50AA507}" destId="{5BBD9448-2DC7-442A-B1AB-C56F1DD4ACE6}" srcOrd="0" destOrd="0" presId="urn:microsoft.com/office/officeart/2005/8/layout/cycle6"/>
    <dgm:cxn modelId="{A8A29BEC-C322-4722-BB8B-1313063736FF}" type="presOf" srcId="{30F5D1B9-72A6-405B-8D8B-D1C449C8B4E9}" destId="{8CE08978-AF60-46F7-9685-C9FF3E83599D}" srcOrd="0" destOrd="0" presId="urn:microsoft.com/office/officeart/2005/8/layout/cycle6"/>
    <dgm:cxn modelId="{CDFEF615-E64A-4249-BDB5-0E1690CD9E20}" type="presOf" srcId="{E81E7B1F-BBC8-463D-B5B4-9D798BF88A8C}" destId="{7EB15F24-16A5-4C5A-A1B5-1F76A934040B}" srcOrd="0" destOrd="0" presId="urn:microsoft.com/office/officeart/2005/8/layout/cycle6"/>
    <dgm:cxn modelId="{E2B10DEB-9A74-4F6D-8E97-CC1BFA009639}" srcId="{C71A31D0-E6FB-4E5E-BE23-960EB50AA507}" destId="{6C4494CD-56C4-41AA-B824-546EFF43FF97}" srcOrd="4" destOrd="0" parTransId="{4A232A62-4932-4251-8BD0-26E917636B87}" sibTransId="{F16D007F-AF28-41FB-A9F7-2B45440266F0}"/>
    <dgm:cxn modelId="{62C6C730-85A8-44E2-9691-949E303357E5}" srcId="{C71A31D0-E6FB-4E5E-BE23-960EB50AA507}" destId="{CF245B95-0419-4912-9684-5EF557FFDA95}" srcOrd="1" destOrd="0" parTransId="{96CA4906-088B-44AD-8829-861486344BF9}" sibTransId="{E81E7B1F-BBC8-463D-B5B4-9D798BF88A8C}"/>
    <dgm:cxn modelId="{103EFC94-C14C-433E-BB51-EDF7000F7729}" srcId="{C71A31D0-E6FB-4E5E-BE23-960EB50AA507}" destId="{D54CB53B-0754-4586-97CD-237F063E980D}" srcOrd="3" destOrd="0" parTransId="{2668F9B9-0827-4D7E-83D3-8B5571ABF59C}" sibTransId="{5F935B4E-673F-4169-9851-9AB8ED5E2C66}"/>
    <dgm:cxn modelId="{2C720092-16DF-4499-B209-966BDE9BD118}" type="presOf" srcId="{47FE7472-9624-4AFA-9F02-053A3E12CD5E}" destId="{367B8316-7D72-4C45-BBD3-FE81F3C6ECB2}" srcOrd="0" destOrd="0" presId="urn:microsoft.com/office/officeart/2005/8/layout/cycle6"/>
    <dgm:cxn modelId="{456BA673-969B-4C56-B5B8-D405B82D9713}" type="presParOf" srcId="{5BBD9448-2DC7-442A-B1AB-C56F1DD4ACE6}" destId="{938DBAA8-1BC7-41BA-855D-813E31432FC1}" srcOrd="0" destOrd="0" presId="urn:microsoft.com/office/officeart/2005/8/layout/cycle6"/>
    <dgm:cxn modelId="{3963C6AA-9CE6-4B93-948E-127B2E60B17C}" type="presParOf" srcId="{5BBD9448-2DC7-442A-B1AB-C56F1DD4ACE6}" destId="{F002E06C-39F3-4CB4-B36A-F9F92016D998}" srcOrd="1" destOrd="0" presId="urn:microsoft.com/office/officeart/2005/8/layout/cycle6"/>
    <dgm:cxn modelId="{979D643D-D7AD-404F-97A5-CF2B26272B5B}" type="presParOf" srcId="{5BBD9448-2DC7-442A-B1AB-C56F1DD4ACE6}" destId="{8CE08978-AF60-46F7-9685-C9FF3E83599D}" srcOrd="2" destOrd="0" presId="urn:microsoft.com/office/officeart/2005/8/layout/cycle6"/>
    <dgm:cxn modelId="{B35D401C-11E8-4437-8125-98BFA6EE92EF}" type="presParOf" srcId="{5BBD9448-2DC7-442A-B1AB-C56F1DD4ACE6}" destId="{56479BA4-BAFC-48CF-92D2-24B39A0EDF1D}" srcOrd="3" destOrd="0" presId="urn:microsoft.com/office/officeart/2005/8/layout/cycle6"/>
    <dgm:cxn modelId="{2A67F2F5-EB22-4170-B62C-173081D92D87}" type="presParOf" srcId="{5BBD9448-2DC7-442A-B1AB-C56F1DD4ACE6}" destId="{DC7F620A-839D-420D-AAAB-0EB74E728F4C}" srcOrd="4" destOrd="0" presId="urn:microsoft.com/office/officeart/2005/8/layout/cycle6"/>
    <dgm:cxn modelId="{A6321A32-8530-44ED-AC9A-698453F11C58}" type="presParOf" srcId="{5BBD9448-2DC7-442A-B1AB-C56F1DD4ACE6}" destId="{7EB15F24-16A5-4C5A-A1B5-1F76A934040B}" srcOrd="5" destOrd="0" presId="urn:microsoft.com/office/officeart/2005/8/layout/cycle6"/>
    <dgm:cxn modelId="{1F0AC481-3FBC-4BC9-AE0C-58DD0AD48CA3}" type="presParOf" srcId="{5BBD9448-2DC7-442A-B1AB-C56F1DD4ACE6}" destId="{E02374CC-5D71-4376-BBEE-9EA96D4E07C6}" srcOrd="6" destOrd="0" presId="urn:microsoft.com/office/officeart/2005/8/layout/cycle6"/>
    <dgm:cxn modelId="{D7C5143B-E2A0-46D7-A0A1-924A8057518D}" type="presParOf" srcId="{5BBD9448-2DC7-442A-B1AB-C56F1DD4ACE6}" destId="{4D4BAE2B-3C18-45B4-9BEB-262B5DEF212F}" srcOrd="7" destOrd="0" presId="urn:microsoft.com/office/officeart/2005/8/layout/cycle6"/>
    <dgm:cxn modelId="{14986E1E-CAA8-4824-856C-9DFA413413C7}" type="presParOf" srcId="{5BBD9448-2DC7-442A-B1AB-C56F1DD4ACE6}" destId="{E76B6368-7D6A-4E82-B691-881E5FFB9507}" srcOrd="8" destOrd="0" presId="urn:microsoft.com/office/officeart/2005/8/layout/cycle6"/>
    <dgm:cxn modelId="{C7FD0D03-4264-4738-B5A8-0BABE545227C}" type="presParOf" srcId="{5BBD9448-2DC7-442A-B1AB-C56F1DD4ACE6}" destId="{09428170-3010-4192-9593-E887A8913E92}" srcOrd="9" destOrd="0" presId="urn:microsoft.com/office/officeart/2005/8/layout/cycle6"/>
    <dgm:cxn modelId="{8ADE7442-8CB8-443F-B767-17BD7FC0AF9F}" type="presParOf" srcId="{5BBD9448-2DC7-442A-B1AB-C56F1DD4ACE6}" destId="{8976E8F9-59C3-4FFE-A4FD-9BC3FBB27822}" srcOrd="10" destOrd="0" presId="urn:microsoft.com/office/officeart/2005/8/layout/cycle6"/>
    <dgm:cxn modelId="{F8E8CE69-BF04-4A82-B75A-3D6E7045B610}" type="presParOf" srcId="{5BBD9448-2DC7-442A-B1AB-C56F1DD4ACE6}" destId="{5502E768-BD79-4399-A2B8-06EA3351860E}" srcOrd="11" destOrd="0" presId="urn:microsoft.com/office/officeart/2005/8/layout/cycle6"/>
    <dgm:cxn modelId="{21458A7C-054D-4A73-B34C-79D48713FE08}" type="presParOf" srcId="{5BBD9448-2DC7-442A-B1AB-C56F1DD4ACE6}" destId="{A67EBB6A-6A6A-46BD-AE3A-7ABBFB9B6711}" srcOrd="12" destOrd="0" presId="urn:microsoft.com/office/officeart/2005/8/layout/cycle6"/>
    <dgm:cxn modelId="{F4F51A8F-1A00-4A8B-AED0-BB01AB6FC3C4}" type="presParOf" srcId="{5BBD9448-2DC7-442A-B1AB-C56F1DD4ACE6}" destId="{30FB0E37-9049-4F5C-A3C5-0E19EBE4BBAB}" srcOrd="13" destOrd="0" presId="urn:microsoft.com/office/officeart/2005/8/layout/cycle6"/>
    <dgm:cxn modelId="{6BB1DE8E-3A1B-42F9-961E-D7CEF36CF68D}" type="presParOf" srcId="{5BBD9448-2DC7-442A-B1AB-C56F1DD4ACE6}" destId="{662CC5CE-DC59-459A-8FFE-2B0D0C9E3B5B}" srcOrd="14" destOrd="0" presId="urn:microsoft.com/office/officeart/2005/8/layout/cycle6"/>
    <dgm:cxn modelId="{EEBC83F0-ED14-4D34-97A0-8ED50C8092A6}" type="presParOf" srcId="{5BBD9448-2DC7-442A-B1AB-C56F1DD4ACE6}" destId="{367B8316-7D72-4C45-BBD3-FE81F3C6ECB2}" srcOrd="15" destOrd="0" presId="urn:microsoft.com/office/officeart/2005/8/layout/cycle6"/>
    <dgm:cxn modelId="{4FD04D2D-7CA4-46E2-8AC7-CF02EE222E7C}" type="presParOf" srcId="{5BBD9448-2DC7-442A-B1AB-C56F1DD4ACE6}" destId="{CBCC6AA6-7A69-4B7F-9AD1-9B106E7714A2}" srcOrd="16" destOrd="0" presId="urn:microsoft.com/office/officeart/2005/8/layout/cycle6"/>
    <dgm:cxn modelId="{AAEAD244-3103-4D6F-9179-39AE9426ADFA}" type="presParOf" srcId="{5BBD9448-2DC7-442A-B1AB-C56F1DD4ACE6}" destId="{88057F0B-E78B-475F-937F-176B6CA95A8B}" srcOrd="17" destOrd="0" presId="urn:microsoft.com/office/officeart/2005/8/layout/cycle6"/>
    <dgm:cxn modelId="{613F245C-0F86-499E-A59A-52E7C8D9678D}" type="presParOf" srcId="{5BBD9448-2DC7-442A-B1AB-C56F1DD4ACE6}" destId="{E865A7D6-F5EA-45A3-8E66-6C29DD2E67F7}" srcOrd="18" destOrd="0" presId="urn:microsoft.com/office/officeart/2005/8/layout/cycle6"/>
    <dgm:cxn modelId="{170E0548-A1EB-4C82-A30E-755BD1C8A487}" type="presParOf" srcId="{5BBD9448-2DC7-442A-B1AB-C56F1DD4ACE6}" destId="{75D01707-05B9-44AC-B6F4-7CFC33C22685}" srcOrd="19" destOrd="0" presId="urn:microsoft.com/office/officeart/2005/8/layout/cycle6"/>
    <dgm:cxn modelId="{349A5420-92AB-4FE6-9BD5-767B03D409F9}" type="presParOf" srcId="{5BBD9448-2DC7-442A-B1AB-C56F1DD4ACE6}" destId="{0894468F-AD0E-4F1F-A73C-9C1D5413BC07}"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115108-3461-459B-A059-D6BE97DA8200}" type="doc">
      <dgm:prSet loTypeId="urn:microsoft.com/office/officeart/2016/7/layout/LinearArrowProcessNumbered" loCatId="process" qsTypeId="urn:microsoft.com/office/officeart/2005/8/quickstyle/simple1" qsCatId="simple" csTypeId="urn:microsoft.com/office/officeart/2005/8/colors/accent2_2" csCatId="accent2" phldr="1"/>
      <dgm:spPr/>
      <dgm:t>
        <a:bodyPr/>
        <a:lstStyle/>
        <a:p>
          <a:endParaRPr lang="en-US"/>
        </a:p>
      </dgm:t>
    </dgm:pt>
    <dgm:pt modelId="{98720E33-6CAF-4920-8F17-48EAC4C6FB53}">
      <dgm:prSet/>
      <dgm:spPr/>
      <dgm:t>
        <a:bodyPr/>
        <a:lstStyle/>
        <a:p>
          <a:r>
            <a:rPr lang="el-GR" b="1"/>
            <a:t>Κρίση πανικού</a:t>
          </a:r>
          <a:endParaRPr lang="en-US" b="1"/>
        </a:p>
      </dgm:t>
    </dgm:pt>
    <dgm:pt modelId="{911C685E-E1AD-4748-A735-392329116F53}" type="parTrans" cxnId="{6FCE78B3-904E-4FD4-9739-B6B19D0ADA6D}">
      <dgm:prSet/>
      <dgm:spPr/>
      <dgm:t>
        <a:bodyPr/>
        <a:lstStyle/>
        <a:p>
          <a:endParaRPr lang="en-US" sz="1400" b="1"/>
        </a:p>
      </dgm:t>
    </dgm:pt>
    <dgm:pt modelId="{E8C030E4-E07D-432A-8756-2B107B129B12}" type="sibTrans" cxnId="{6FCE78B3-904E-4FD4-9739-B6B19D0ADA6D}">
      <dgm:prSet phldrT="1"/>
      <dgm:spPr/>
      <dgm:t>
        <a:bodyPr/>
        <a:lstStyle/>
        <a:p>
          <a:r>
            <a:rPr lang="en-US" b="1" dirty="0"/>
            <a:t>1</a:t>
          </a:r>
        </a:p>
      </dgm:t>
    </dgm:pt>
    <dgm:pt modelId="{CAB8B7EA-6A82-4594-B9DE-B653FBF7D375}">
      <dgm:prSet/>
      <dgm:spPr/>
      <dgm:t>
        <a:bodyPr/>
        <a:lstStyle/>
        <a:p>
          <a:r>
            <a:rPr lang="el-GR" b="1"/>
            <a:t>Αγοραφοβία</a:t>
          </a:r>
          <a:endParaRPr lang="en-US" b="1"/>
        </a:p>
      </dgm:t>
    </dgm:pt>
    <dgm:pt modelId="{6D30FBC0-5B27-4FA3-9F6E-6142BFCA2200}" type="parTrans" cxnId="{B3409F72-FFE1-4C72-B6DB-A8DD06178E67}">
      <dgm:prSet/>
      <dgm:spPr/>
      <dgm:t>
        <a:bodyPr/>
        <a:lstStyle/>
        <a:p>
          <a:endParaRPr lang="en-US" sz="1400" b="1"/>
        </a:p>
      </dgm:t>
    </dgm:pt>
    <dgm:pt modelId="{40AEA97B-0222-4B52-AE36-1BECCBB40A2B}" type="sibTrans" cxnId="{B3409F72-FFE1-4C72-B6DB-A8DD06178E67}">
      <dgm:prSet phldrT="2"/>
      <dgm:spPr/>
      <dgm:t>
        <a:bodyPr/>
        <a:lstStyle/>
        <a:p>
          <a:r>
            <a:rPr lang="en-US" b="1"/>
            <a:t>2</a:t>
          </a:r>
        </a:p>
      </dgm:t>
    </dgm:pt>
    <dgm:pt modelId="{05E0AC2D-D828-4F2F-800F-5FAAC70563C8}">
      <dgm:prSet/>
      <dgm:spPr/>
      <dgm:t>
        <a:bodyPr/>
        <a:lstStyle/>
        <a:p>
          <a:r>
            <a:rPr lang="el-GR" b="1" dirty="0"/>
            <a:t>Διαταραχή πανικού με ή χωρίς αγοραφοβία.</a:t>
          </a:r>
          <a:endParaRPr lang="en-US" b="1" dirty="0"/>
        </a:p>
      </dgm:t>
    </dgm:pt>
    <dgm:pt modelId="{2D9A224A-6B4D-44CB-9804-64298F9FBD2B}" type="parTrans" cxnId="{43FC6B4F-0DC5-4079-83C6-B044FCFDEBB8}">
      <dgm:prSet/>
      <dgm:spPr/>
      <dgm:t>
        <a:bodyPr/>
        <a:lstStyle/>
        <a:p>
          <a:endParaRPr lang="en-US" sz="1400" b="1"/>
        </a:p>
      </dgm:t>
    </dgm:pt>
    <dgm:pt modelId="{20EDA066-76D1-494D-9B54-ED0DCE825586}" type="sibTrans" cxnId="{43FC6B4F-0DC5-4079-83C6-B044FCFDEBB8}">
      <dgm:prSet phldrT="3"/>
      <dgm:spPr/>
      <dgm:t>
        <a:bodyPr/>
        <a:lstStyle/>
        <a:p>
          <a:r>
            <a:rPr lang="en-US" b="1"/>
            <a:t>3</a:t>
          </a:r>
        </a:p>
      </dgm:t>
    </dgm:pt>
    <dgm:pt modelId="{4B8EBFAC-1A5D-40E4-8B65-B627C9C1ADCA}">
      <dgm:prSet/>
      <dgm:spPr/>
      <dgm:t>
        <a:bodyPr/>
        <a:lstStyle/>
        <a:p>
          <a:r>
            <a:rPr lang="el-GR" b="1"/>
            <a:t>Απλή ή ειδική φοβία.</a:t>
          </a:r>
          <a:endParaRPr lang="en-US" b="1"/>
        </a:p>
      </dgm:t>
    </dgm:pt>
    <dgm:pt modelId="{32367E6C-2492-4B79-B02C-4F105B70A406}" type="parTrans" cxnId="{C31E95B6-E681-4EB9-9AB9-699C76991A87}">
      <dgm:prSet/>
      <dgm:spPr/>
      <dgm:t>
        <a:bodyPr/>
        <a:lstStyle/>
        <a:p>
          <a:endParaRPr lang="en-US" sz="1400" b="1"/>
        </a:p>
      </dgm:t>
    </dgm:pt>
    <dgm:pt modelId="{3C30FB69-D215-4B16-A66D-6A1BC2ED6438}" type="sibTrans" cxnId="{C31E95B6-E681-4EB9-9AB9-699C76991A87}">
      <dgm:prSet phldrT="4"/>
      <dgm:spPr/>
      <dgm:t>
        <a:bodyPr/>
        <a:lstStyle/>
        <a:p>
          <a:r>
            <a:rPr lang="en-US" b="1"/>
            <a:t>4</a:t>
          </a:r>
        </a:p>
      </dgm:t>
    </dgm:pt>
    <dgm:pt modelId="{B663CCE9-8753-4645-AEB9-D1CEF81A4CCC}">
      <dgm:prSet/>
      <dgm:spPr/>
      <dgm:t>
        <a:bodyPr/>
        <a:lstStyle/>
        <a:p>
          <a:r>
            <a:rPr lang="el-GR" b="1"/>
            <a:t>Διαταραχή κοινωνικού άγχους (κοινωνική φοβία)</a:t>
          </a:r>
          <a:endParaRPr lang="en-US" b="1"/>
        </a:p>
      </dgm:t>
    </dgm:pt>
    <dgm:pt modelId="{734D9197-3F05-45AA-A1CC-35BD47E1B853}" type="parTrans" cxnId="{17603D0E-1CFB-400A-8C5E-256890D8ECDB}">
      <dgm:prSet/>
      <dgm:spPr/>
      <dgm:t>
        <a:bodyPr/>
        <a:lstStyle/>
        <a:p>
          <a:endParaRPr lang="en-US" sz="1400" b="1"/>
        </a:p>
      </dgm:t>
    </dgm:pt>
    <dgm:pt modelId="{74F69D61-91AD-46BE-B89A-4B65259142B3}" type="sibTrans" cxnId="{17603D0E-1CFB-400A-8C5E-256890D8ECDB}">
      <dgm:prSet phldrT="5"/>
      <dgm:spPr/>
      <dgm:t>
        <a:bodyPr/>
        <a:lstStyle/>
        <a:p>
          <a:r>
            <a:rPr lang="en-US" b="1"/>
            <a:t>5</a:t>
          </a:r>
        </a:p>
      </dgm:t>
    </dgm:pt>
    <dgm:pt modelId="{662BB5AD-35E2-4DFF-8F56-4883C4BEB27F}">
      <dgm:prSet/>
      <dgm:spPr/>
      <dgm:t>
        <a:bodyPr/>
        <a:lstStyle/>
        <a:p>
          <a:r>
            <a:rPr lang="el-GR" b="1" dirty="0"/>
            <a:t>Διαταραχή </a:t>
          </a:r>
          <a:r>
            <a:rPr lang="el-GR" b="1" dirty="0" err="1"/>
            <a:t>μετατραυμα-τικού</a:t>
          </a:r>
          <a:r>
            <a:rPr lang="el-GR" b="1" dirty="0"/>
            <a:t> στρες.</a:t>
          </a:r>
          <a:endParaRPr lang="en-US" b="1" dirty="0"/>
        </a:p>
      </dgm:t>
    </dgm:pt>
    <dgm:pt modelId="{CC155682-E0E6-40A6-9C99-04F4B30F0D58}" type="parTrans" cxnId="{F7D66D2F-4193-4F87-95B7-08364F1D4E68}">
      <dgm:prSet/>
      <dgm:spPr/>
      <dgm:t>
        <a:bodyPr/>
        <a:lstStyle/>
        <a:p>
          <a:endParaRPr lang="en-US" sz="1400" b="1"/>
        </a:p>
      </dgm:t>
    </dgm:pt>
    <dgm:pt modelId="{6984086D-79A2-47FE-AD1F-DA0D85BE96F5}" type="sibTrans" cxnId="{F7D66D2F-4193-4F87-95B7-08364F1D4E68}">
      <dgm:prSet phldrT="6"/>
      <dgm:spPr/>
      <dgm:t>
        <a:bodyPr/>
        <a:lstStyle/>
        <a:p>
          <a:r>
            <a:rPr lang="en-US" b="1"/>
            <a:t>6</a:t>
          </a:r>
        </a:p>
      </dgm:t>
    </dgm:pt>
    <dgm:pt modelId="{223BF9E8-FAAB-499E-8498-DFFB440411F7}">
      <dgm:prSet/>
      <dgm:spPr/>
      <dgm:t>
        <a:bodyPr/>
        <a:lstStyle/>
        <a:p>
          <a:r>
            <a:rPr lang="el-GR" b="1"/>
            <a:t>Οξεία αντίδραση στο στρες.</a:t>
          </a:r>
          <a:endParaRPr lang="en-US" b="1"/>
        </a:p>
      </dgm:t>
    </dgm:pt>
    <dgm:pt modelId="{C30F12A8-E5B0-45C9-8148-19CF799935F4}" type="parTrans" cxnId="{88081DFB-6D6F-4F52-B820-AF8E8BA511A1}">
      <dgm:prSet/>
      <dgm:spPr/>
      <dgm:t>
        <a:bodyPr/>
        <a:lstStyle/>
        <a:p>
          <a:endParaRPr lang="en-US" sz="1400" b="1"/>
        </a:p>
      </dgm:t>
    </dgm:pt>
    <dgm:pt modelId="{F576038F-4C47-4447-B84B-DB080A3B5BA5}" type="sibTrans" cxnId="{88081DFB-6D6F-4F52-B820-AF8E8BA511A1}">
      <dgm:prSet phldrT="7"/>
      <dgm:spPr/>
      <dgm:t>
        <a:bodyPr/>
        <a:lstStyle/>
        <a:p>
          <a:r>
            <a:rPr lang="en-US" b="1"/>
            <a:t>7</a:t>
          </a:r>
        </a:p>
      </dgm:t>
    </dgm:pt>
    <dgm:pt modelId="{03527F3A-18A5-46A2-AAF3-4CD26F829879}">
      <dgm:prSet/>
      <dgm:spPr/>
      <dgm:t>
        <a:bodyPr/>
        <a:lstStyle/>
        <a:p>
          <a:r>
            <a:rPr lang="el-GR" b="1"/>
            <a:t>Διαταραχή γενικευμένου άγχους.</a:t>
          </a:r>
          <a:endParaRPr lang="en-US" b="1"/>
        </a:p>
      </dgm:t>
    </dgm:pt>
    <dgm:pt modelId="{4380BE00-A83F-4F2B-B2E5-723249228443}" type="parTrans" cxnId="{E372C6FB-DC02-4B69-ABED-CA5A1BE4104E}">
      <dgm:prSet/>
      <dgm:spPr/>
      <dgm:t>
        <a:bodyPr/>
        <a:lstStyle/>
        <a:p>
          <a:endParaRPr lang="en-US" sz="1400" b="1"/>
        </a:p>
      </dgm:t>
    </dgm:pt>
    <dgm:pt modelId="{F40C76BE-CEC7-44DF-8BF6-4271C27D3A5B}" type="sibTrans" cxnId="{E372C6FB-DC02-4B69-ABED-CA5A1BE4104E}">
      <dgm:prSet phldrT="8"/>
      <dgm:spPr/>
      <dgm:t>
        <a:bodyPr/>
        <a:lstStyle/>
        <a:p>
          <a:r>
            <a:rPr lang="en-US" b="1"/>
            <a:t>8</a:t>
          </a:r>
        </a:p>
      </dgm:t>
    </dgm:pt>
    <dgm:pt modelId="{07164AEA-89E5-4D9D-9EB3-BEBDD02A828F}">
      <dgm:prSet/>
      <dgm:spPr/>
      <dgm:t>
        <a:bodyPr/>
        <a:lstStyle/>
        <a:p>
          <a:r>
            <a:rPr lang="el-GR" b="1"/>
            <a:t>Αγχώδης διαταραχή λόγω παρουσίας σωματικής νόσου.</a:t>
          </a:r>
          <a:endParaRPr lang="en-US" b="1"/>
        </a:p>
      </dgm:t>
    </dgm:pt>
    <dgm:pt modelId="{F9F807F5-EBF1-4913-8802-0D8A121B71F8}" type="parTrans" cxnId="{10E4E775-7358-4BCB-9951-7DEE37DF36F1}">
      <dgm:prSet/>
      <dgm:spPr/>
      <dgm:t>
        <a:bodyPr/>
        <a:lstStyle/>
        <a:p>
          <a:endParaRPr lang="en-US" sz="1400" b="1"/>
        </a:p>
      </dgm:t>
    </dgm:pt>
    <dgm:pt modelId="{391A5EBD-08A0-4393-8455-6C28E3987899}" type="sibTrans" cxnId="{10E4E775-7358-4BCB-9951-7DEE37DF36F1}">
      <dgm:prSet phldrT="9"/>
      <dgm:spPr/>
      <dgm:t>
        <a:bodyPr/>
        <a:lstStyle/>
        <a:p>
          <a:r>
            <a:rPr lang="en-US" b="1"/>
            <a:t>9</a:t>
          </a:r>
        </a:p>
      </dgm:t>
    </dgm:pt>
    <dgm:pt modelId="{2EC27EE8-4215-49DD-A061-45A0E0CDFC72}">
      <dgm:prSet/>
      <dgm:spPr/>
      <dgm:t>
        <a:bodyPr/>
        <a:lstStyle/>
        <a:p>
          <a:r>
            <a:rPr lang="el-GR" b="1"/>
            <a:t>Αγχώδης διαταραχή στα πλαίσια κατάχρησης ουσιών.</a:t>
          </a:r>
          <a:endParaRPr lang="en-US" b="1"/>
        </a:p>
      </dgm:t>
    </dgm:pt>
    <dgm:pt modelId="{B39039FE-1B49-49C2-A3AD-A93B54D9197F}" type="parTrans" cxnId="{99F280B4-6C81-45FB-A93C-FD4AE2AB0D3F}">
      <dgm:prSet/>
      <dgm:spPr/>
      <dgm:t>
        <a:bodyPr/>
        <a:lstStyle/>
        <a:p>
          <a:endParaRPr lang="en-US" sz="1400" b="1"/>
        </a:p>
      </dgm:t>
    </dgm:pt>
    <dgm:pt modelId="{46529D3C-EAC7-494A-A7B2-8066CB058004}" type="sibTrans" cxnId="{99F280B4-6C81-45FB-A93C-FD4AE2AB0D3F}">
      <dgm:prSet phldrT="10"/>
      <dgm:spPr/>
      <dgm:t>
        <a:bodyPr/>
        <a:lstStyle/>
        <a:p>
          <a:r>
            <a:rPr lang="en-US" b="1"/>
            <a:t>10</a:t>
          </a:r>
        </a:p>
      </dgm:t>
    </dgm:pt>
    <dgm:pt modelId="{F0BA62EE-8348-49D5-AFB3-877F1D8A2E1E}" type="pres">
      <dgm:prSet presAssocID="{A0115108-3461-459B-A059-D6BE97DA8200}" presName="linearFlow" presStyleCnt="0">
        <dgm:presLayoutVars>
          <dgm:dir/>
          <dgm:animLvl val="lvl"/>
          <dgm:resizeHandles val="exact"/>
        </dgm:presLayoutVars>
      </dgm:prSet>
      <dgm:spPr/>
      <dgm:t>
        <a:bodyPr/>
        <a:lstStyle/>
        <a:p>
          <a:endParaRPr lang="en-US"/>
        </a:p>
      </dgm:t>
    </dgm:pt>
    <dgm:pt modelId="{7EBD5792-75AC-4BAC-AAF2-CD3D78D26EEF}" type="pres">
      <dgm:prSet presAssocID="{98720E33-6CAF-4920-8F17-48EAC4C6FB53}" presName="compositeNode" presStyleCnt="0"/>
      <dgm:spPr/>
    </dgm:pt>
    <dgm:pt modelId="{93099DD5-4CA9-438A-92AC-4FA00B526584}" type="pres">
      <dgm:prSet presAssocID="{98720E33-6CAF-4920-8F17-48EAC4C6FB53}" presName="parTx" presStyleLbl="node1" presStyleIdx="0" presStyleCnt="0">
        <dgm:presLayoutVars>
          <dgm:chMax val="0"/>
          <dgm:chPref val="0"/>
          <dgm:bulletEnabled val="1"/>
        </dgm:presLayoutVars>
      </dgm:prSet>
      <dgm:spPr/>
    </dgm:pt>
    <dgm:pt modelId="{100FA4D4-8581-4833-BE60-8D56591D3EB0}" type="pres">
      <dgm:prSet presAssocID="{98720E33-6CAF-4920-8F17-48EAC4C6FB53}" presName="parSh" presStyleCnt="0"/>
      <dgm:spPr/>
    </dgm:pt>
    <dgm:pt modelId="{371C3BDB-B083-4394-AF2C-EC710DE591F7}" type="pres">
      <dgm:prSet presAssocID="{98720E33-6CAF-4920-8F17-48EAC4C6FB53}" presName="lineNode" presStyleLbl="alignAccFollowNode1" presStyleIdx="0" presStyleCnt="30"/>
      <dgm:spPr/>
    </dgm:pt>
    <dgm:pt modelId="{EF76A1CB-F542-40B5-8E61-829A0A76C7E8}" type="pres">
      <dgm:prSet presAssocID="{98720E33-6CAF-4920-8F17-48EAC4C6FB53}" presName="lineArrowNode" presStyleLbl="alignAccFollowNode1" presStyleIdx="1" presStyleCnt="30"/>
      <dgm:spPr/>
    </dgm:pt>
    <dgm:pt modelId="{9626CA4D-96C9-46E5-80D4-252E468E9EC1}" type="pres">
      <dgm:prSet presAssocID="{E8C030E4-E07D-432A-8756-2B107B129B12}" presName="sibTransNodeCircle" presStyleLbl="alignNode1" presStyleIdx="0" presStyleCnt="10">
        <dgm:presLayoutVars>
          <dgm:chMax val="0"/>
          <dgm:bulletEnabled/>
        </dgm:presLayoutVars>
      </dgm:prSet>
      <dgm:spPr/>
      <dgm:t>
        <a:bodyPr/>
        <a:lstStyle/>
        <a:p>
          <a:endParaRPr lang="en-US"/>
        </a:p>
      </dgm:t>
    </dgm:pt>
    <dgm:pt modelId="{57B7797C-2BE0-4BB6-BE3D-E6E47ECDE684}" type="pres">
      <dgm:prSet presAssocID="{E8C030E4-E07D-432A-8756-2B107B129B12}" presName="spacerBetweenCircleAndCallout" presStyleCnt="0">
        <dgm:presLayoutVars/>
      </dgm:prSet>
      <dgm:spPr/>
    </dgm:pt>
    <dgm:pt modelId="{69B0FF1C-75BC-4838-8592-F696E177CD33}" type="pres">
      <dgm:prSet presAssocID="{98720E33-6CAF-4920-8F17-48EAC4C6FB53}" presName="nodeText" presStyleLbl="alignAccFollowNode1" presStyleIdx="2" presStyleCnt="30">
        <dgm:presLayoutVars>
          <dgm:bulletEnabled val="1"/>
        </dgm:presLayoutVars>
      </dgm:prSet>
      <dgm:spPr/>
      <dgm:t>
        <a:bodyPr/>
        <a:lstStyle/>
        <a:p>
          <a:endParaRPr lang="en-US"/>
        </a:p>
      </dgm:t>
    </dgm:pt>
    <dgm:pt modelId="{4041CBF1-82B3-4869-930F-F415A35EBFBB}" type="pres">
      <dgm:prSet presAssocID="{E8C030E4-E07D-432A-8756-2B107B129B12}" presName="sibTransComposite" presStyleCnt="0"/>
      <dgm:spPr/>
    </dgm:pt>
    <dgm:pt modelId="{FD0F588A-E0B9-4E4D-BB10-642C08408B62}" type="pres">
      <dgm:prSet presAssocID="{CAB8B7EA-6A82-4594-B9DE-B653FBF7D375}" presName="compositeNode" presStyleCnt="0"/>
      <dgm:spPr/>
    </dgm:pt>
    <dgm:pt modelId="{43F2CB98-7849-47DE-87DC-3FF884F56B6C}" type="pres">
      <dgm:prSet presAssocID="{CAB8B7EA-6A82-4594-B9DE-B653FBF7D375}" presName="parTx" presStyleLbl="node1" presStyleIdx="0" presStyleCnt="0">
        <dgm:presLayoutVars>
          <dgm:chMax val="0"/>
          <dgm:chPref val="0"/>
          <dgm:bulletEnabled val="1"/>
        </dgm:presLayoutVars>
      </dgm:prSet>
      <dgm:spPr/>
    </dgm:pt>
    <dgm:pt modelId="{50108ED5-99EE-46CE-870C-FA850C4690F1}" type="pres">
      <dgm:prSet presAssocID="{CAB8B7EA-6A82-4594-B9DE-B653FBF7D375}" presName="parSh" presStyleCnt="0"/>
      <dgm:spPr/>
    </dgm:pt>
    <dgm:pt modelId="{CB9CA973-FF56-4FD5-B6EF-5A854182AA1D}" type="pres">
      <dgm:prSet presAssocID="{CAB8B7EA-6A82-4594-B9DE-B653FBF7D375}" presName="lineNode" presStyleLbl="alignAccFollowNode1" presStyleIdx="3" presStyleCnt="30"/>
      <dgm:spPr/>
    </dgm:pt>
    <dgm:pt modelId="{F8AD119C-0082-44D8-B6CD-201E560E6C2F}" type="pres">
      <dgm:prSet presAssocID="{CAB8B7EA-6A82-4594-B9DE-B653FBF7D375}" presName="lineArrowNode" presStyleLbl="alignAccFollowNode1" presStyleIdx="4" presStyleCnt="30"/>
      <dgm:spPr/>
    </dgm:pt>
    <dgm:pt modelId="{FCD50811-18A7-407A-A205-4C62C62BADF9}" type="pres">
      <dgm:prSet presAssocID="{40AEA97B-0222-4B52-AE36-1BECCBB40A2B}" presName="sibTransNodeCircle" presStyleLbl="alignNode1" presStyleIdx="1" presStyleCnt="10">
        <dgm:presLayoutVars>
          <dgm:chMax val="0"/>
          <dgm:bulletEnabled/>
        </dgm:presLayoutVars>
      </dgm:prSet>
      <dgm:spPr/>
      <dgm:t>
        <a:bodyPr/>
        <a:lstStyle/>
        <a:p>
          <a:endParaRPr lang="en-US"/>
        </a:p>
      </dgm:t>
    </dgm:pt>
    <dgm:pt modelId="{4AD52624-21A0-4FB4-B590-B91CECB36D33}" type="pres">
      <dgm:prSet presAssocID="{40AEA97B-0222-4B52-AE36-1BECCBB40A2B}" presName="spacerBetweenCircleAndCallout" presStyleCnt="0">
        <dgm:presLayoutVars/>
      </dgm:prSet>
      <dgm:spPr/>
    </dgm:pt>
    <dgm:pt modelId="{5139B1A0-54E8-4CF1-AB03-9CE565D0622D}" type="pres">
      <dgm:prSet presAssocID="{CAB8B7EA-6A82-4594-B9DE-B653FBF7D375}" presName="nodeText" presStyleLbl="alignAccFollowNode1" presStyleIdx="5" presStyleCnt="30">
        <dgm:presLayoutVars>
          <dgm:bulletEnabled val="1"/>
        </dgm:presLayoutVars>
      </dgm:prSet>
      <dgm:spPr/>
      <dgm:t>
        <a:bodyPr/>
        <a:lstStyle/>
        <a:p>
          <a:endParaRPr lang="en-US"/>
        </a:p>
      </dgm:t>
    </dgm:pt>
    <dgm:pt modelId="{EC7BC366-323B-4F4C-91E8-86482365EFE0}" type="pres">
      <dgm:prSet presAssocID="{40AEA97B-0222-4B52-AE36-1BECCBB40A2B}" presName="sibTransComposite" presStyleCnt="0"/>
      <dgm:spPr/>
    </dgm:pt>
    <dgm:pt modelId="{6D7D1DE9-C686-4197-B3BC-354EC9E5D6CB}" type="pres">
      <dgm:prSet presAssocID="{05E0AC2D-D828-4F2F-800F-5FAAC70563C8}" presName="compositeNode" presStyleCnt="0"/>
      <dgm:spPr/>
    </dgm:pt>
    <dgm:pt modelId="{76E1D973-43C0-41E6-B092-48C172F16AE3}" type="pres">
      <dgm:prSet presAssocID="{05E0AC2D-D828-4F2F-800F-5FAAC70563C8}" presName="parTx" presStyleLbl="node1" presStyleIdx="0" presStyleCnt="0">
        <dgm:presLayoutVars>
          <dgm:chMax val="0"/>
          <dgm:chPref val="0"/>
          <dgm:bulletEnabled val="1"/>
        </dgm:presLayoutVars>
      </dgm:prSet>
      <dgm:spPr/>
    </dgm:pt>
    <dgm:pt modelId="{9DD0D028-ED7F-448D-AD20-D3523776F74D}" type="pres">
      <dgm:prSet presAssocID="{05E0AC2D-D828-4F2F-800F-5FAAC70563C8}" presName="parSh" presStyleCnt="0"/>
      <dgm:spPr/>
    </dgm:pt>
    <dgm:pt modelId="{10152D8B-7E33-4147-B5D3-E4CE8E835BA8}" type="pres">
      <dgm:prSet presAssocID="{05E0AC2D-D828-4F2F-800F-5FAAC70563C8}" presName="lineNode" presStyleLbl="alignAccFollowNode1" presStyleIdx="6" presStyleCnt="30"/>
      <dgm:spPr/>
    </dgm:pt>
    <dgm:pt modelId="{E9075442-3029-4714-98EA-93EDB5A6A4B4}" type="pres">
      <dgm:prSet presAssocID="{05E0AC2D-D828-4F2F-800F-5FAAC70563C8}" presName="lineArrowNode" presStyleLbl="alignAccFollowNode1" presStyleIdx="7" presStyleCnt="30"/>
      <dgm:spPr/>
    </dgm:pt>
    <dgm:pt modelId="{543B07DD-8E07-4A56-AA3D-BCDD028FBB12}" type="pres">
      <dgm:prSet presAssocID="{20EDA066-76D1-494D-9B54-ED0DCE825586}" presName="sibTransNodeCircle" presStyleLbl="alignNode1" presStyleIdx="2" presStyleCnt="10">
        <dgm:presLayoutVars>
          <dgm:chMax val="0"/>
          <dgm:bulletEnabled/>
        </dgm:presLayoutVars>
      </dgm:prSet>
      <dgm:spPr/>
      <dgm:t>
        <a:bodyPr/>
        <a:lstStyle/>
        <a:p>
          <a:endParaRPr lang="en-US"/>
        </a:p>
      </dgm:t>
    </dgm:pt>
    <dgm:pt modelId="{F3F9BE11-D416-4E12-B925-FFABF539107F}" type="pres">
      <dgm:prSet presAssocID="{20EDA066-76D1-494D-9B54-ED0DCE825586}" presName="spacerBetweenCircleAndCallout" presStyleCnt="0">
        <dgm:presLayoutVars/>
      </dgm:prSet>
      <dgm:spPr/>
    </dgm:pt>
    <dgm:pt modelId="{42ABF317-B86C-4015-BD86-5CF2887AF414}" type="pres">
      <dgm:prSet presAssocID="{05E0AC2D-D828-4F2F-800F-5FAAC70563C8}" presName="nodeText" presStyleLbl="alignAccFollowNode1" presStyleIdx="8" presStyleCnt="30">
        <dgm:presLayoutVars>
          <dgm:bulletEnabled val="1"/>
        </dgm:presLayoutVars>
      </dgm:prSet>
      <dgm:spPr/>
      <dgm:t>
        <a:bodyPr/>
        <a:lstStyle/>
        <a:p>
          <a:endParaRPr lang="en-US"/>
        </a:p>
      </dgm:t>
    </dgm:pt>
    <dgm:pt modelId="{AC8C97CC-BB8B-4D68-B74E-07A5D541B870}" type="pres">
      <dgm:prSet presAssocID="{20EDA066-76D1-494D-9B54-ED0DCE825586}" presName="sibTransComposite" presStyleCnt="0"/>
      <dgm:spPr/>
    </dgm:pt>
    <dgm:pt modelId="{8BD58B72-ACA1-4732-9467-063492062FEB}" type="pres">
      <dgm:prSet presAssocID="{4B8EBFAC-1A5D-40E4-8B65-B627C9C1ADCA}" presName="compositeNode" presStyleCnt="0"/>
      <dgm:spPr/>
    </dgm:pt>
    <dgm:pt modelId="{88684EFB-562E-4181-A2FD-234C8326A495}" type="pres">
      <dgm:prSet presAssocID="{4B8EBFAC-1A5D-40E4-8B65-B627C9C1ADCA}" presName="parTx" presStyleLbl="node1" presStyleIdx="0" presStyleCnt="0">
        <dgm:presLayoutVars>
          <dgm:chMax val="0"/>
          <dgm:chPref val="0"/>
          <dgm:bulletEnabled val="1"/>
        </dgm:presLayoutVars>
      </dgm:prSet>
      <dgm:spPr/>
    </dgm:pt>
    <dgm:pt modelId="{FEBDA230-08B9-4F8F-814D-579CA7767658}" type="pres">
      <dgm:prSet presAssocID="{4B8EBFAC-1A5D-40E4-8B65-B627C9C1ADCA}" presName="parSh" presStyleCnt="0"/>
      <dgm:spPr/>
    </dgm:pt>
    <dgm:pt modelId="{99FF69EA-BA2C-4A92-8C2D-B42A78CED359}" type="pres">
      <dgm:prSet presAssocID="{4B8EBFAC-1A5D-40E4-8B65-B627C9C1ADCA}" presName="lineNode" presStyleLbl="alignAccFollowNode1" presStyleIdx="9" presStyleCnt="30"/>
      <dgm:spPr/>
    </dgm:pt>
    <dgm:pt modelId="{94C8F4E6-DBA9-41F4-965F-F859F0139FD5}" type="pres">
      <dgm:prSet presAssocID="{4B8EBFAC-1A5D-40E4-8B65-B627C9C1ADCA}" presName="lineArrowNode" presStyleLbl="alignAccFollowNode1" presStyleIdx="10" presStyleCnt="30"/>
      <dgm:spPr/>
    </dgm:pt>
    <dgm:pt modelId="{AA7BC4F6-4590-4BFC-AD85-A30B71441647}" type="pres">
      <dgm:prSet presAssocID="{3C30FB69-D215-4B16-A66D-6A1BC2ED6438}" presName="sibTransNodeCircle" presStyleLbl="alignNode1" presStyleIdx="3" presStyleCnt="10">
        <dgm:presLayoutVars>
          <dgm:chMax val="0"/>
          <dgm:bulletEnabled/>
        </dgm:presLayoutVars>
      </dgm:prSet>
      <dgm:spPr/>
      <dgm:t>
        <a:bodyPr/>
        <a:lstStyle/>
        <a:p>
          <a:endParaRPr lang="en-US"/>
        </a:p>
      </dgm:t>
    </dgm:pt>
    <dgm:pt modelId="{686DB921-C945-45B3-9987-3665A212FF19}" type="pres">
      <dgm:prSet presAssocID="{3C30FB69-D215-4B16-A66D-6A1BC2ED6438}" presName="spacerBetweenCircleAndCallout" presStyleCnt="0">
        <dgm:presLayoutVars/>
      </dgm:prSet>
      <dgm:spPr/>
    </dgm:pt>
    <dgm:pt modelId="{437B6844-23CF-41CA-B076-218C4696AC91}" type="pres">
      <dgm:prSet presAssocID="{4B8EBFAC-1A5D-40E4-8B65-B627C9C1ADCA}" presName="nodeText" presStyleLbl="alignAccFollowNode1" presStyleIdx="11" presStyleCnt="30">
        <dgm:presLayoutVars>
          <dgm:bulletEnabled val="1"/>
        </dgm:presLayoutVars>
      </dgm:prSet>
      <dgm:spPr/>
      <dgm:t>
        <a:bodyPr/>
        <a:lstStyle/>
        <a:p>
          <a:endParaRPr lang="en-US"/>
        </a:p>
      </dgm:t>
    </dgm:pt>
    <dgm:pt modelId="{75D58083-12D2-48B5-A53E-682BE2D6ECBD}" type="pres">
      <dgm:prSet presAssocID="{3C30FB69-D215-4B16-A66D-6A1BC2ED6438}" presName="sibTransComposite" presStyleCnt="0"/>
      <dgm:spPr/>
    </dgm:pt>
    <dgm:pt modelId="{4A2DA701-9030-4B35-A532-E6A791B41514}" type="pres">
      <dgm:prSet presAssocID="{B663CCE9-8753-4645-AEB9-D1CEF81A4CCC}" presName="compositeNode" presStyleCnt="0"/>
      <dgm:spPr/>
    </dgm:pt>
    <dgm:pt modelId="{B8916068-7C84-43B0-9B2C-C49187020DD5}" type="pres">
      <dgm:prSet presAssocID="{B663CCE9-8753-4645-AEB9-D1CEF81A4CCC}" presName="parTx" presStyleLbl="node1" presStyleIdx="0" presStyleCnt="0">
        <dgm:presLayoutVars>
          <dgm:chMax val="0"/>
          <dgm:chPref val="0"/>
          <dgm:bulletEnabled val="1"/>
        </dgm:presLayoutVars>
      </dgm:prSet>
      <dgm:spPr/>
    </dgm:pt>
    <dgm:pt modelId="{BCFE5203-D885-4E95-A923-E8ADAC4E35A7}" type="pres">
      <dgm:prSet presAssocID="{B663CCE9-8753-4645-AEB9-D1CEF81A4CCC}" presName="parSh" presStyleCnt="0"/>
      <dgm:spPr/>
    </dgm:pt>
    <dgm:pt modelId="{B63F6B54-247F-4B72-80A1-C03AEECC5C36}" type="pres">
      <dgm:prSet presAssocID="{B663CCE9-8753-4645-AEB9-D1CEF81A4CCC}" presName="lineNode" presStyleLbl="alignAccFollowNode1" presStyleIdx="12" presStyleCnt="30"/>
      <dgm:spPr/>
    </dgm:pt>
    <dgm:pt modelId="{AC2D7943-FEE8-4813-B723-F8D9AE2835F1}" type="pres">
      <dgm:prSet presAssocID="{B663CCE9-8753-4645-AEB9-D1CEF81A4CCC}" presName="lineArrowNode" presStyleLbl="alignAccFollowNode1" presStyleIdx="13" presStyleCnt="30"/>
      <dgm:spPr/>
    </dgm:pt>
    <dgm:pt modelId="{3A068A28-71F0-4354-9E49-BA8CF835D51D}" type="pres">
      <dgm:prSet presAssocID="{74F69D61-91AD-46BE-B89A-4B65259142B3}" presName="sibTransNodeCircle" presStyleLbl="alignNode1" presStyleIdx="4" presStyleCnt="10">
        <dgm:presLayoutVars>
          <dgm:chMax val="0"/>
          <dgm:bulletEnabled/>
        </dgm:presLayoutVars>
      </dgm:prSet>
      <dgm:spPr/>
      <dgm:t>
        <a:bodyPr/>
        <a:lstStyle/>
        <a:p>
          <a:endParaRPr lang="en-US"/>
        </a:p>
      </dgm:t>
    </dgm:pt>
    <dgm:pt modelId="{B90F90CC-CBEB-4C0D-B52C-0DFD6D65322B}" type="pres">
      <dgm:prSet presAssocID="{74F69D61-91AD-46BE-B89A-4B65259142B3}" presName="spacerBetweenCircleAndCallout" presStyleCnt="0">
        <dgm:presLayoutVars/>
      </dgm:prSet>
      <dgm:spPr/>
    </dgm:pt>
    <dgm:pt modelId="{70C99981-5A31-4094-8FF6-AEF390A51C9A}" type="pres">
      <dgm:prSet presAssocID="{B663CCE9-8753-4645-AEB9-D1CEF81A4CCC}" presName="nodeText" presStyleLbl="alignAccFollowNode1" presStyleIdx="14" presStyleCnt="30">
        <dgm:presLayoutVars>
          <dgm:bulletEnabled val="1"/>
        </dgm:presLayoutVars>
      </dgm:prSet>
      <dgm:spPr/>
      <dgm:t>
        <a:bodyPr/>
        <a:lstStyle/>
        <a:p>
          <a:endParaRPr lang="en-US"/>
        </a:p>
      </dgm:t>
    </dgm:pt>
    <dgm:pt modelId="{C45A8123-6C7D-47B4-8B03-976495DC80DD}" type="pres">
      <dgm:prSet presAssocID="{74F69D61-91AD-46BE-B89A-4B65259142B3}" presName="sibTransComposite" presStyleCnt="0"/>
      <dgm:spPr/>
    </dgm:pt>
    <dgm:pt modelId="{BD0F7847-6128-4AC5-96EE-36A2D2334B1A}" type="pres">
      <dgm:prSet presAssocID="{662BB5AD-35E2-4DFF-8F56-4883C4BEB27F}" presName="compositeNode" presStyleCnt="0"/>
      <dgm:spPr/>
    </dgm:pt>
    <dgm:pt modelId="{7A3CADF2-0A3C-4DD1-9360-DFFE25C3DE7E}" type="pres">
      <dgm:prSet presAssocID="{662BB5AD-35E2-4DFF-8F56-4883C4BEB27F}" presName="parTx" presStyleLbl="node1" presStyleIdx="0" presStyleCnt="0">
        <dgm:presLayoutVars>
          <dgm:chMax val="0"/>
          <dgm:chPref val="0"/>
          <dgm:bulletEnabled val="1"/>
        </dgm:presLayoutVars>
      </dgm:prSet>
      <dgm:spPr/>
    </dgm:pt>
    <dgm:pt modelId="{0DBF522E-F8F2-463D-855E-F3980414EB44}" type="pres">
      <dgm:prSet presAssocID="{662BB5AD-35E2-4DFF-8F56-4883C4BEB27F}" presName="parSh" presStyleCnt="0"/>
      <dgm:spPr/>
    </dgm:pt>
    <dgm:pt modelId="{DD1C616E-BEBA-4C8A-B9EF-F77C450AF0C1}" type="pres">
      <dgm:prSet presAssocID="{662BB5AD-35E2-4DFF-8F56-4883C4BEB27F}" presName="lineNode" presStyleLbl="alignAccFollowNode1" presStyleIdx="15" presStyleCnt="30"/>
      <dgm:spPr/>
    </dgm:pt>
    <dgm:pt modelId="{F57D4396-1B41-45F6-B496-14EE3E28CFAE}" type="pres">
      <dgm:prSet presAssocID="{662BB5AD-35E2-4DFF-8F56-4883C4BEB27F}" presName="lineArrowNode" presStyleLbl="alignAccFollowNode1" presStyleIdx="16" presStyleCnt="30"/>
      <dgm:spPr/>
    </dgm:pt>
    <dgm:pt modelId="{0DE2FD4A-CA75-43FE-B6C4-73DFA3DB3F26}" type="pres">
      <dgm:prSet presAssocID="{6984086D-79A2-47FE-AD1F-DA0D85BE96F5}" presName="sibTransNodeCircle" presStyleLbl="alignNode1" presStyleIdx="5" presStyleCnt="10">
        <dgm:presLayoutVars>
          <dgm:chMax val="0"/>
          <dgm:bulletEnabled/>
        </dgm:presLayoutVars>
      </dgm:prSet>
      <dgm:spPr/>
      <dgm:t>
        <a:bodyPr/>
        <a:lstStyle/>
        <a:p>
          <a:endParaRPr lang="en-US"/>
        </a:p>
      </dgm:t>
    </dgm:pt>
    <dgm:pt modelId="{77260B68-7217-4FAA-BC50-D8CE79206921}" type="pres">
      <dgm:prSet presAssocID="{6984086D-79A2-47FE-AD1F-DA0D85BE96F5}" presName="spacerBetweenCircleAndCallout" presStyleCnt="0">
        <dgm:presLayoutVars/>
      </dgm:prSet>
      <dgm:spPr/>
    </dgm:pt>
    <dgm:pt modelId="{B60337F6-3A74-4186-95ED-B2823B3770D7}" type="pres">
      <dgm:prSet presAssocID="{662BB5AD-35E2-4DFF-8F56-4883C4BEB27F}" presName="nodeText" presStyleLbl="alignAccFollowNode1" presStyleIdx="17" presStyleCnt="30">
        <dgm:presLayoutVars>
          <dgm:bulletEnabled val="1"/>
        </dgm:presLayoutVars>
      </dgm:prSet>
      <dgm:spPr/>
      <dgm:t>
        <a:bodyPr/>
        <a:lstStyle/>
        <a:p>
          <a:endParaRPr lang="en-US"/>
        </a:p>
      </dgm:t>
    </dgm:pt>
    <dgm:pt modelId="{373C4908-F253-4546-BA7D-4B89622464B8}" type="pres">
      <dgm:prSet presAssocID="{6984086D-79A2-47FE-AD1F-DA0D85BE96F5}" presName="sibTransComposite" presStyleCnt="0"/>
      <dgm:spPr/>
    </dgm:pt>
    <dgm:pt modelId="{245FD121-8DDE-4505-AB5C-05974E75A548}" type="pres">
      <dgm:prSet presAssocID="{223BF9E8-FAAB-499E-8498-DFFB440411F7}" presName="compositeNode" presStyleCnt="0"/>
      <dgm:spPr/>
    </dgm:pt>
    <dgm:pt modelId="{A75F1557-CAB3-4198-AB33-3188B595474C}" type="pres">
      <dgm:prSet presAssocID="{223BF9E8-FAAB-499E-8498-DFFB440411F7}" presName="parTx" presStyleLbl="node1" presStyleIdx="0" presStyleCnt="0">
        <dgm:presLayoutVars>
          <dgm:chMax val="0"/>
          <dgm:chPref val="0"/>
          <dgm:bulletEnabled val="1"/>
        </dgm:presLayoutVars>
      </dgm:prSet>
      <dgm:spPr/>
    </dgm:pt>
    <dgm:pt modelId="{410F9F4B-4EEF-4B0E-89C3-AF9CD6D9EEC0}" type="pres">
      <dgm:prSet presAssocID="{223BF9E8-FAAB-499E-8498-DFFB440411F7}" presName="parSh" presStyleCnt="0"/>
      <dgm:spPr/>
    </dgm:pt>
    <dgm:pt modelId="{18783011-1676-4447-8048-957940F81751}" type="pres">
      <dgm:prSet presAssocID="{223BF9E8-FAAB-499E-8498-DFFB440411F7}" presName="lineNode" presStyleLbl="alignAccFollowNode1" presStyleIdx="18" presStyleCnt="30"/>
      <dgm:spPr/>
    </dgm:pt>
    <dgm:pt modelId="{5AD669EE-1249-4B38-A3C4-134292750C4F}" type="pres">
      <dgm:prSet presAssocID="{223BF9E8-FAAB-499E-8498-DFFB440411F7}" presName="lineArrowNode" presStyleLbl="alignAccFollowNode1" presStyleIdx="19" presStyleCnt="30"/>
      <dgm:spPr/>
    </dgm:pt>
    <dgm:pt modelId="{354CAF21-9209-46FA-BCDA-8DE437AD6E32}" type="pres">
      <dgm:prSet presAssocID="{F576038F-4C47-4447-B84B-DB080A3B5BA5}" presName="sibTransNodeCircle" presStyleLbl="alignNode1" presStyleIdx="6" presStyleCnt="10">
        <dgm:presLayoutVars>
          <dgm:chMax val="0"/>
          <dgm:bulletEnabled/>
        </dgm:presLayoutVars>
      </dgm:prSet>
      <dgm:spPr/>
      <dgm:t>
        <a:bodyPr/>
        <a:lstStyle/>
        <a:p>
          <a:endParaRPr lang="en-US"/>
        </a:p>
      </dgm:t>
    </dgm:pt>
    <dgm:pt modelId="{BFC36CE5-93ED-4EF8-9BDE-31BF6ECBD8C9}" type="pres">
      <dgm:prSet presAssocID="{F576038F-4C47-4447-B84B-DB080A3B5BA5}" presName="spacerBetweenCircleAndCallout" presStyleCnt="0">
        <dgm:presLayoutVars/>
      </dgm:prSet>
      <dgm:spPr/>
    </dgm:pt>
    <dgm:pt modelId="{0B98C8D3-03FA-49BB-8E01-F979A4D53657}" type="pres">
      <dgm:prSet presAssocID="{223BF9E8-FAAB-499E-8498-DFFB440411F7}" presName="nodeText" presStyleLbl="alignAccFollowNode1" presStyleIdx="20" presStyleCnt="30">
        <dgm:presLayoutVars>
          <dgm:bulletEnabled val="1"/>
        </dgm:presLayoutVars>
      </dgm:prSet>
      <dgm:spPr/>
      <dgm:t>
        <a:bodyPr/>
        <a:lstStyle/>
        <a:p>
          <a:endParaRPr lang="en-US"/>
        </a:p>
      </dgm:t>
    </dgm:pt>
    <dgm:pt modelId="{9CC43D94-5963-4CF8-ABB2-2738F40B93E9}" type="pres">
      <dgm:prSet presAssocID="{F576038F-4C47-4447-B84B-DB080A3B5BA5}" presName="sibTransComposite" presStyleCnt="0"/>
      <dgm:spPr/>
    </dgm:pt>
    <dgm:pt modelId="{0A3CFE3D-DC97-45BB-8101-520546B0DB55}" type="pres">
      <dgm:prSet presAssocID="{03527F3A-18A5-46A2-AAF3-4CD26F829879}" presName="compositeNode" presStyleCnt="0"/>
      <dgm:spPr/>
    </dgm:pt>
    <dgm:pt modelId="{F88B9367-ABA6-433E-A191-58EE3B4FC179}" type="pres">
      <dgm:prSet presAssocID="{03527F3A-18A5-46A2-AAF3-4CD26F829879}" presName="parTx" presStyleLbl="node1" presStyleIdx="0" presStyleCnt="0">
        <dgm:presLayoutVars>
          <dgm:chMax val="0"/>
          <dgm:chPref val="0"/>
          <dgm:bulletEnabled val="1"/>
        </dgm:presLayoutVars>
      </dgm:prSet>
      <dgm:spPr/>
    </dgm:pt>
    <dgm:pt modelId="{630A3F3D-795B-4A4B-8679-D91111734345}" type="pres">
      <dgm:prSet presAssocID="{03527F3A-18A5-46A2-AAF3-4CD26F829879}" presName="parSh" presStyleCnt="0"/>
      <dgm:spPr/>
    </dgm:pt>
    <dgm:pt modelId="{B3D5BDFB-2398-43B3-A490-D15C1C0CD862}" type="pres">
      <dgm:prSet presAssocID="{03527F3A-18A5-46A2-AAF3-4CD26F829879}" presName="lineNode" presStyleLbl="alignAccFollowNode1" presStyleIdx="21" presStyleCnt="30"/>
      <dgm:spPr/>
    </dgm:pt>
    <dgm:pt modelId="{2D46E533-C210-48D7-9F11-9DD163BC9D0E}" type="pres">
      <dgm:prSet presAssocID="{03527F3A-18A5-46A2-AAF3-4CD26F829879}" presName="lineArrowNode" presStyleLbl="alignAccFollowNode1" presStyleIdx="22" presStyleCnt="30"/>
      <dgm:spPr/>
    </dgm:pt>
    <dgm:pt modelId="{E03FABA8-9CD1-4925-870E-FE8A957C30FF}" type="pres">
      <dgm:prSet presAssocID="{F40C76BE-CEC7-44DF-8BF6-4271C27D3A5B}" presName="sibTransNodeCircle" presStyleLbl="alignNode1" presStyleIdx="7" presStyleCnt="10">
        <dgm:presLayoutVars>
          <dgm:chMax val="0"/>
          <dgm:bulletEnabled/>
        </dgm:presLayoutVars>
      </dgm:prSet>
      <dgm:spPr/>
      <dgm:t>
        <a:bodyPr/>
        <a:lstStyle/>
        <a:p>
          <a:endParaRPr lang="en-US"/>
        </a:p>
      </dgm:t>
    </dgm:pt>
    <dgm:pt modelId="{D35EF911-F8F0-4803-BE6D-038F78D2C51A}" type="pres">
      <dgm:prSet presAssocID="{F40C76BE-CEC7-44DF-8BF6-4271C27D3A5B}" presName="spacerBetweenCircleAndCallout" presStyleCnt="0">
        <dgm:presLayoutVars/>
      </dgm:prSet>
      <dgm:spPr/>
    </dgm:pt>
    <dgm:pt modelId="{6DC2CC28-7BA0-4858-B4B4-5BD668F68142}" type="pres">
      <dgm:prSet presAssocID="{03527F3A-18A5-46A2-AAF3-4CD26F829879}" presName="nodeText" presStyleLbl="alignAccFollowNode1" presStyleIdx="23" presStyleCnt="30">
        <dgm:presLayoutVars>
          <dgm:bulletEnabled val="1"/>
        </dgm:presLayoutVars>
      </dgm:prSet>
      <dgm:spPr/>
      <dgm:t>
        <a:bodyPr/>
        <a:lstStyle/>
        <a:p>
          <a:endParaRPr lang="en-US"/>
        </a:p>
      </dgm:t>
    </dgm:pt>
    <dgm:pt modelId="{271AA451-5DCF-4683-B05D-9D4D66E81AF6}" type="pres">
      <dgm:prSet presAssocID="{F40C76BE-CEC7-44DF-8BF6-4271C27D3A5B}" presName="sibTransComposite" presStyleCnt="0"/>
      <dgm:spPr/>
    </dgm:pt>
    <dgm:pt modelId="{8B0F8E76-F035-44D6-B280-589A691FB586}" type="pres">
      <dgm:prSet presAssocID="{07164AEA-89E5-4D9D-9EB3-BEBDD02A828F}" presName="compositeNode" presStyleCnt="0"/>
      <dgm:spPr/>
    </dgm:pt>
    <dgm:pt modelId="{94A7D212-8C84-4CA0-A5CC-B141A88EDEAF}" type="pres">
      <dgm:prSet presAssocID="{07164AEA-89E5-4D9D-9EB3-BEBDD02A828F}" presName="parTx" presStyleLbl="node1" presStyleIdx="0" presStyleCnt="0">
        <dgm:presLayoutVars>
          <dgm:chMax val="0"/>
          <dgm:chPref val="0"/>
          <dgm:bulletEnabled val="1"/>
        </dgm:presLayoutVars>
      </dgm:prSet>
      <dgm:spPr/>
    </dgm:pt>
    <dgm:pt modelId="{5421A5EE-4520-4E44-B0A3-C22383A82F90}" type="pres">
      <dgm:prSet presAssocID="{07164AEA-89E5-4D9D-9EB3-BEBDD02A828F}" presName="parSh" presStyleCnt="0"/>
      <dgm:spPr/>
    </dgm:pt>
    <dgm:pt modelId="{1D32225B-24E7-462E-AB3F-17AC0B9BDD64}" type="pres">
      <dgm:prSet presAssocID="{07164AEA-89E5-4D9D-9EB3-BEBDD02A828F}" presName="lineNode" presStyleLbl="alignAccFollowNode1" presStyleIdx="24" presStyleCnt="30"/>
      <dgm:spPr/>
    </dgm:pt>
    <dgm:pt modelId="{6C981487-2CC6-43AF-933B-741AD6A63A2A}" type="pres">
      <dgm:prSet presAssocID="{07164AEA-89E5-4D9D-9EB3-BEBDD02A828F}" presName="lineArrowNode" presStyleLbl="alignAccFollowNode1" presStyleIdx="25" presStyleCnt="30"/>
      <dgm:spPr/>
    </dgm:pt>
    <dgm:pt modelId="{2BD1AA6E-3867-45B3-937A-D785832C1622}" type="pres">
      <dgm:prSet presAssocID="{391A5EBD-08A0-4393-8455-6C28E3987899}" presName="sibTransNodeCircle" presStyleLbl="alignNode1" presStyleIdx="8" presStyleCnt="10">
        <dgm:presLayoutVars>
          <dgm:chMax val="0"/>
          <dgm:bulletEnabled/>
        </dgm:presLayoutVars>
      </dgm:prSet>
      <dgm:spPr/>
      <dgm:t>
        <a:bodyPr/>
        <a:lstStyle/>
        <a:p>
          <a:endParaRPr lang="en-US"/>
        </a:p>
      </dgm:t>
    </dgm:pt>
    <dgm:pt modelId="{FA4612FB-F667-4FE3-B49A-085DD8098599}" type="pres">
      <dgm:prSet presAssocID="{391A5EBD-08A0-4393-8455-6C28E3987899}" presName="spacerBetweenCircleAndCallout" presStyleCnt="0">
        <dgm:presLayoutVars/>
      </dgm:prSet>
      <dgm:spPr/>
    </dgm:pt>
    <dgm:pt modelId="{516651D5-D589-4C93-AB67-6D2C7AF47718}" type="pres">
      <dgm:prSet presAssocID="{07164AEA-89E5-4D9D-9EB3-BEBDD02A828F}" presName="nodeText" presStyleLbl="alignAccFollowNode1" presStyleIdx="26" presStyleCnt="30">
        <dgm:presLayoutVars>
          <dgm:bulletEnabled val="1"/>
        </dgm:presLayoutVars>
      </dgm:prSet>
      <dgm:spPr/>
      <dgm:t>
        <a:bodyPr/>
        <a:lstStyle/>
        <a:p>
          <a:endParaRPr lang="en-US"/>
        </a:p>
      </dgm:t>
    </dgm:pt>
    <dgm:pt modelId="{D77E58C0-22FC-4204-8C50-5724489FCB9D}" type="pres">
      <dgm:prSet presAssocID="{391A5EBD-08A0-4393-8455-6C28E3987899}" presName="sibTransComposite" presStyleCnt="0"/>
      <dgm:spPr/>
    </dgm:pt>
    <dgm:pt modelId="{48BF355D-96DC-4F69-B06E-29B9F9C8A451}" type="pres">
      <dgm:prSet presAssocID="{2EC27EE8-4215-49DD-A061-45A0E0CDFC72}" presName="compositeNode" presStyleCnt="0"/>
      <dgm:spPr/>
    </dgm:pt>
    <dgm:pt modelId="{0FA68474-8007-489D-9EF4-A125AC82F860}" type="pres">
      <dgm:prSet presAssocID="{2EC27EE8-4215-49DD-A061-45A0E0CDFC72}" presName="parTx" presStyleLbl="node1" presStyleIdx="0" presStyleCnt="0">
        <dgm:presLayoutVars>
          <dgm:chMax val="0"/>
          <dgm:chPref val="0"/>
          <dgm:bulletEnabled val="1"/>
        </dgm:presLayoutVars>
      </dgm:prSet>
      <dgm:spPr/>
    </dgm:pt>
    <dgm:pt modelId="{A09E029D-2089-49AF-BA95-B3749F8CB4CA}" type="pres">
      <dgm:prSet presAssocID="{2EC27EE8-4215-49DD-A061-45A0E0CDFC72}" presName="parSh" presStyleCnt="0"/>
      <dgm:spPr/>
    </dgm:pt>
    <dgm:pt modelId="{141B3ABC-2210-4C3C-921F-2EB1C1A6E0F4}" type="pres">
      <dgm:prSet presAssocID="{2EC27EE8-4215-49DD-A061-45A0E0CDFC72}" presName="lineNode" presStyleLbl="alignAccFollowNode1" presStyleIdx="27" presStyleCnt="30"/>
      <dgm:spPr/>
    </dgm:pt>
    <dgm:pt modelId="{705E37DD-F338-488E-88FD-20A5414B1ED9}" type="pres">
      <dgm:prSet presAssocID="{2EC27EE8-4215-49DD-A061-45A0E0CDFC72}" presName="lineArrowNode" presStyleLbl="alignAccFollowNode1" presStyleIdx="28" presStyleCnt="30"/>
      <dgm:spPr/>
    </dgm:pt>
    <dgm:pt modelId="{68650CA9-DBFD-47D5-87AF-701CB5FE37AD}" type="pres">
      <dgm:prSet presAssocID="{46529D3C-EAC7-494A-A7B2-8066CB058004}" presName="sibTransNodeCircle" presStyleLbl="alignNode1" presStyleIdx="9" presStyleCnt="10">
        <dgm:presLayoutVars>
          <dgm:chMax val="0"/>
          <dgm:bulletEnabled/>
        </dgm:presLayoutVars>
      </dgm:prSet>
      <dgm:spPr/>
      <dgm:t>
        <a:bodyPr/>
        <a:lstStyle/>
        <a:p>
          <a:endParaRPr lang="en-US"/>
        </a:p>
      </dgm:t>
    </dgm:pt>
    <dgm:pt modelId="{9886EF27-B2F1-45A8-81F9-0F9B1252B835}" type="pres">
      <dgm:prSet presAssocID="{46529D3C-EAC7-494A-A7B2-8066CB058004}" presName="spacerBetweenCircleAndCallout" presStyleCnt="0">
        <dgm:presLayoutVars/>
      </dgm:prSet>
      <dgm:spPr/>
    </dgm:pt>
    <dgm:pt modelId="{A26945BB-7A0F-4F25-8A29-93537BB01E26}" type="pres">
      <dgm:prSet presAssocID="{2EC27EE8-4215-49DD-A061-45A0E0CDFC72}" presName="nodeText" presStyleLbl="alignAccFollowNode1" presStyleIdx="29" presStyleCnt="30">
        <dgm:presLayoutVars>
          <dgm:bulletEnabled val="1"/>
        </dgm:presLayoutVars>
      </dgm:prSet>
      <dgm:spPr/>
      <dgm:t>
        <a:bodyPr/>
        <a:lstStyle/>
        <a:p>
          <a:endParaRPr lang="en-US"/>
        </a:p>
      </dgm:t>
    </dgm:pt>
  </dgm:ptLst>
  <dgm:cxnLst>
    <dgm:cxn modelId="{E791B9B9-4EEE-49A5-9461-714C8EA3DD31}" type="presOf" srcId="{74F69D61-91AD-46BE-B89A-4B65259142B3}" destId="{3A068A28-71F0-4354-9E49-BA8CF835D51D}" srcOrd="0" destOrd="0" presId="urn:microsoft.com/office/officeart/2016/7/layout/LinearArrowProcessNumbered"/>
    <dgm:cxn modelId="{CEC7CAE0-E647-4EED-BAB0-AF578FE12BE7}" type="presOf" srcId="{4B8EBFAC-1A5D-40E4-8B65-B627C9C1ADCA}" destId="{437B6844-23CF-41CA-B076-218C4696AC91}" srcOrd="0" destOrd="0" presId="urn:microsoft.com/office/officeart/2016/7/layout/LinearArrowProcessNumbered"/>
    <dgm:cxn modelId="{88081DFB-6D6F-4F52-B820-AF8E8BA511A1}" srcId="{A0115108-3461-459B-A059-D6BE97DA8200}" destId="{223BF9E8-FAAB-499E-8498-DFFB440411F7}" srcOrd="6" destOrd="0" parTransId="{C30F12A8-E5B0-45C9-8148-19CF799935F4}" sibTransId="{F576038F-4C47-4447-B84B-DB080A3B5BA5}"/>
    <dgm:cxn modelId="{B3409F72-FFE1-4C72-B6DB-A8DD06178E67}" srcId="{A0115108-3461-459B-A059-D6BE97DA8200}" destId="{CAB8B7EA-6A82-4594-B9DE-B653FBF7D375}" srcOrd="1" destOrd="0" parTransId="{6D30FBC0-5B27-4FA3-9F6E-6142BFCA2200}" sibTransId="{40AEA97B-0222-4B52-AE36-1BECCBB40A2B}"/>
    <dgm:cxn modelId="{99F280B4-6C81-45FB-A93C-FD4AE2AB0D3F}" srcId="{A0115108-3461-459B-A059-D6BE97DA8200}" destId="{2EC27EE8-4215-49DD-A061-45A0E0CDFC72}" srcOrd="9" destOrd="0" parTransId="{B39039FE-1B49-49C2-A3AD-A93B54D9197F}" sibTransId="{46529D3C-EAC7-494A-A7B2-8066CB058004}"/>
    <dgm:cxn modelId="{B0664059-9970-4C64-96DB-9C953A37203F}" type="presOf" srcId="{98720E33-6CAF-4920-8F17-48EAC4C6FB53}" destId="{69B0FF1C-75BC-4838-8592-F696E177CD33}" srcOrd="0" destOrd="0" presId="urn:microsoft.com/office/officeart/2016/7/layout/LinearArrowProcessNumbered"/>
    <dgm:cxn modelId="{1AFA233F-5DF0-4F07-8426-BB5962FBB1D5}" type="presOf" srcId="{05E0AC2D-D828-4F2F-800F-5FAAC70563C8}" destId="{42ABF317-B86C-4015-BD86-5CF2887AF414}" srcOrd="0" destOrd="0" presId="urn:microsoft.com/office/officeart/2016/7/layout/LinearArrowProcessNumbered"/>
    <dgm:cxn modelId="{4E424D36-B04E-4D1F-AE21-D76E3A695D76}" type="presOf" srcId="{03527F3A-18A5-46A2-AAF3-4CD26F829879}" destId="{6DC2CC28-7BA0-4858-B4B4-5BD668F68142}" srcOrd="0" destOrd="0" presId="urn:microsoft.com/office/officeart/2016/7/layout/LinearArrowProcessNumbered"/>
    <dgm:cxn modelId="{75F735D9-8BE9-48EE-8F27-7CE3018C4EA1}" type="presOf" srcId="{F40C76BE-CEC7-44DF-8BF6-4271C27D3A5B}" destId="{E03FABA8-9CD1-4925-870E-FE8A957C30FF}" srcOrd="0" destOrd="0" presId="urn:microsoft.com/office/officeart/2016/7/layout/LinearArrowProcessNumbered"/>
    <dgm:cxn modelId="{DFECD7F1-E731-4579-8C1C-F946237D1AF8}" type="presOf" srcId="{46529D3C-EAC7-494A-A7B2-8066CB058004}" destId="{68650CA9-DBFD-47D5-87AF-701CB5FE37AD}" srcOrd="0" destOrd="0" presId="urn:microsoft.com/office/officeart/2016/7/layout/LinearArrowProcessNumbered"/>
    <dgm:cxn modelId="{A784717A-0568-438C-AEE5-C5C88E386842}" type="presOf" srcId="{3C30FB69-D215-4B16-A66D-6A1BC2ED6438}" destId="{AA7BC4F6-4590-4BFC-AD85-A30B71441647}" srcOrd="0" destOrd="0" presId="urn:microsoft.com/office/officeart/2016/7/layout/LinearArrowProcessNumbered"/>
    <dgm:cxn modelId="{C31E95B6-E681-4EB9-9AB9-699C76991A87}" srcId="{A0115108-3461-459B-A059-D6BE97DA8200}" destId="{4B8EBFAC-1A5D-40E4-8B65-B627C9C1ADCA}" srcOrd="3" destOrd="0" parTransId="{32367E6C-2492-4B79-B02C-4F105B70A406}" sibTransId="{3C30FB69-D215-4B16-A66D-6A1BC2ED6438}"/>
    <dgm:cxn modelId="{F2D2CFAD-C567-4D8C-913B-DAE128386816}" type="presOf" srcId="{391A5EBD-08A0-4393-8455-6C28E3987899}" destId="{2BD1AA6E-3867-45B3-937A-D785832C1622}" srcOrd="0" destOrd="0" presId="urn:microsoft.com/office/officeart/2016/7/layout/LinearArrowProcessNumbered"/>
    <dgm:cxn modelId="{8C84AB0A-4CA5-4F04-B2A1-0FBE7815DE7E}" type="presOf" srcId="{6984086D-79A2-47FE-AD1F-DA0D85BE96F5}" destId="{0DE2FD4A-CA75-43FE-B6C4-73DFA3DB3F26}" srcOrd="0" destOrd="0" presId="urn:microsoft.com/office/officeart/2016/7/layout/LinearArrowProcessNumbered"/>
    <dgm:cxn modelId="{D469E042-BBCA-4D87-B048-8987688A3883}" type="presOf" srcId="{A0115108-3461-459B-A059-D6BE97DA8200}" destId="{F0BA62EE-8348-49D5-AFB3-877F1D8A2E1E}" srcOrd="0" destOrd="0" presId="urn:microsoft.com/office/officeart/2016/7/layout/LinearArrowProcessNumbered"/>
    <dgm:cxn modelId="{43FC6B4F-0DC5-4079-83C6-B044FCFDEBB8}" srcId="{A0115108-3461-459B-A059-D6BE97DA8200}" destId="{05E0AC2D-D828-4F2F-800F-5FAAC70563C8}" srcOrd="2" destOrd="0" parTransId="{2D9A224A-6B4D-44CB-9804-64298F9FBD2B}" sibTransId="{20EDA066-76D1-494D-9B54-ED0DCE825586}"/>
    <dgm:cxn modelId="{F7D66D2F-4193-4F87-95B7-08364F1D4E68}" srcId="{A0115108-3461-459B-A059-D6BE97DA8200}" destId="{662BB5AD-35E2-4DFF-8F56-4883C4BEB27F}" srcOrd="5" destOrd="0" parTransId="{CC155682-E0E6-40A6-9C99-04F4B30F0D58}" sibTransId="{6984086D-79A2-47FE-AD1F-DA0D85BE96F5}"/>
    <dgm:cxn modelId="{BCE44E70-441C-417D-90B6-CA7AF744CB18}" type="presOf" srcId="{E8C030E4-E07D-432A-8756-2B107B129B12}" destId="{9626CA4D-96C9-46E5-80D4-252E468E9EC1}" srcOrd="0" destOrd="0" presId="urn:microsoft.com/office/officeart/2016/7/layout/LinearArrowProcessNumbered"/>
    <dgm:cxn modelId="{AC3130BA-C521-425A-8435-576DB8CF10FE}" type="presOf" srcId="{20EDA066-76D1-494D-9B54-ED0DCE825586}" destId="{543B07DD-8E07-4A56-AA3D-BCDD028FBB12}" srcOrd="0" destOrd="0" presId="urn:microsoft.com/office/officeart/2016/7/layout/LinearArrowProcessNumbered"/>
    <dgm:cxn modelId="{9802DAE1-3E7C-4575-8B7D-061E0D2A5FB9}" type="presOf" srcId="{223BF9E8-FAAB-499E-8498-DFFB440411F7}" destId="{0B98C8D3-03FA-49BB-8E01-F979A4D53657}" srcOrd="0" destOrd="0" presId="urn:microsoft.com/office/officeart/2016/7/layout/LinearArrowProcessNumbered"/>
    <dgm:cxn modelId="{13652215-0470-4118-B88B-90B80A5B4EDB}" type="presOf" srcId="{B663CCE9-8753-4645-AEB9-D1CEF81A4CCC}" destId="{70C99981-5A31-4094-8FF6-AEF390A51C9A}" srcOrd="0" destOrd="0" presId="urn:microsoft.com/office/officeart/2016/7/layout/LinearArrowProcessNumbered"/>
    <dgm:cxn modelId="{E372C6FB-DC02-4B69-ABED-CA5A1BE4104E}" srcId="{A0115108-3461-459B-A059-D6BE97DA8200}" destId="{03527F3A-18A5-46A2-AAF3-4CD26F829879}" srcOrd="7" destOrd="0" parTransId="{4380BE00-A83F-4F2B-B2E5-723249228443}" sibTransId="{F40C76BE-CEC7-44DF-8BF6-4271C27D3A5B}"/>
    <dgm:cxn modelId="{10E4E775-7358-4BCB-9951-7DEE37DF36F1}" srcId="{A0115108-3461-459B-A059-D6BE97DA8200}" destId="{07164AEA-89E5-4D9D-9EB3-BEBDD02A828F}" srcOrd="8" destOrd="0" parTransId="{F9F807F5-EBF1-4913-8802-0D8A121B71F8}" sibTransId="{391A5EBD-08A0-4393-8455-6C28E3987899}"/>
    <dgm:cxn modelId="{6FCE78B3-904E-4FD4-9739-B6B19D0ADA6D}" srcId="{A0115108-3461-459B-A059-D6BE97DA8200}" destId="{98720E33-6CAF-4920-8F17-48EAC4C6FB53}" srcOrd="0" destOrd="0" parTransId="{911C685E-E1AD-4748-A735-392329116F53}" sibTransId="{E8C030E4-E07D-432A-8756-2B107B129B12}"/>
    <dgm:cxn modelId="{B3164D94-83F7-47DA-B755-CB3DB66D02E3}" type="presOf" srcId="{40AEA97B-0222-4B52-AE36-1BECCBB40A2B}" destId="{FCD50811-18A7-407A-A205-4C62C62BADF9}" srcOrd="0" destOrd="0" presId="urn:microsoft.com/office/officeart/2016/7/layout/LinearArrowProcessNumbered"/>
    <dgm:cxn modelId="{17603D0E-1CFB-400A-8C5E-256890D8ECDB}" srcId="{A0115108-3461-459B-A059-D6BE97DA8200}" destId="{B663CCE9-8753-4645-AEB9-D1CEF81A4CCC}" srcOrd="4" destOrd="0" parTransId="{734D9197-3F05-45AA-A1CC-35BD47E1B853}" sibTransId="{74F69D61-91AD-46BE-B89A-4B65259142B3}"/>
    <dgm:cxn modelId="{045929E7-F733-4A33-A235-12BFE8248F24}" type="presOf" srcId="{2EC27EE8-4215-49DD-A061-45A0E0CDFC72}" destId="{A26945BB-7A0F-4F25-8A29-93537BB01E26}" srcOrd="0" destOrd="0" presId="urn:microsoft.com/office/officeart/2016/7/layout/LinearArrowProcessNumbered"/>
    <dgm:cxn modelId="{6FBF066E-D74A-4F46-929B-8C09158CDC5D}" type="presOf" srcId="{07164AEA-89E5-4D9D-9EB3-BEBDD02A828F}" destId="{516651D5-D589-4C93-AB67-6D2C7AF47718}" srcOrd="0" destOrd="0" presId="urn:microsoft.com/office/officeart/2016/7/layout/LinearArrowProcessNumbered"/>
    <dgm:cxn modelId="{595CCD31-3CBE-4014-9843-6EC2525901A2}" type="presOf" srcId="{CAB8B7EA-6A82-4594-B9DE-B653FBF7D375}" destId="{5139B1A0-54E8-4CF1-AB03-9CE565D0622D}" srcOrd="0" destOrd="0" presId="urn:microsoft.com/office/officeart/2016/7/layout/LinearArrowProcessNumbered"/>
    <dgm:cxn modelId="{D9B1B035-51F2-4158-B71B-213EF16B1F81}" type="presOf" srcId="{F576038F-4C47-4447-B84B-DB080A3B5BA5}" destId="{354CAF21-9209-46FA-BCDA-8DE437AD6E32}" srcOrd="0" destOrd="0" presId="urn:microsoft.com/office/officeart/2016/7/layout/LinearArrowProcessNumbered"/>
    <dgm:cxn modelId="{8F47ED36-4823-4587-B8E4-3F92420D8966}" type="presOf" srcId="{662BB5AD-35E2-4DFF-8F56-4883C4BEB27F}" destId="{B60337F6-3A74-4186-95ED-B2823B3770D7}" srcOrd="0" destOrd="0" presId="urn:microsoft.com/office/officeart/2016/7/layout/LinearArrowProcessNumbered"/>
    <dgm:cxn modelId="{8D86ACB7-817D-41F6-B7C2-9E6CBC78EB70}" type="presParOf" srcId="{F0BA62EE-8348-49D5-AFB3-877F1D8A2E1E}" destId="{7EBD5792-75AC-4BAC-AAF2-CD3D78D26EEF}" srcOrd="0" destOrd="0" presId="urn:microsoft.com/office/officeart/2016/7/layout/LinearArrowProcessNumbered"/>
    <dgm:cxn modelId="{3517A0AC-11A5-4079-B7E3-335491986C59}" type="presParOf" srcId="{7EBD5792-75AC-4BAC-AAF2-CD3D78D26EEF}" destId="{93099DD5-4CA9-438A-92AC-4FA00B526584}" srcOrd="0" destOrd="0" presId="urn:microsoft.com/office/officeart/2016/7/layout/LinearArrowProcessNumbered"/>
    <dgm:cxn modelId="{EC72A475-26F7-4D5C-A4B5-B44AC11F1D98}" type="presParOf" srcId="{7EBD5792-75AC-4BAC-AAF2-CD3D78D26EEF}" destId="{100FA4D4-8581-4833-BE60-8D56591D3EB0}" srcOrd="1" destOrd="0" presId="urn:microsoft.com/office/officeart/2016/7/layout/LinearArrowProcessNumbered"/>
    <dgm:cxn modelId="{58AED27D-7FAF-4283-8ACD-C932DCF4B63B}" type="presParOf" srcId="{100FA4D4-8581-4833-BE60-8D56591D3EB0}" destId="{371C3BDB-B083-4394-AF2C-EC710DE591F7}" srcOrd="0" destOrd="0" presId="urn:microsoft.com/office/officeart/2016/7/layout/LinearArrowProcessNumbered"/>
    <dgm:cxn modelId="{ADB6414F-DC18-4038-BA22-68D50DDF5DBA}" type="presParOf" srcId="{100FA4D4-8581-4833-BE60-8D56591D3EB0}" destId="{EF76A1CB-F542-40B5-8E61-829A0A76C7E8}" srcOrd="1" destOrd="0" presId="urn:microsoft.com/office/officeart/2016/7/layout/LinearArrowProcessNumbered"/>
    <dgm:cxn modelId="{831B4B0F-6E7B-4412-A903-6A0E8300C3A7}" type="presParOf" srcId="{100FA4D4-8581-4833-BE60-8D56591D3EB0}" destId="{9626CA4D-96C9-46E5-80D4-252E468E9EC1}" srcOrd="2" destOrd="0" presId="urn:microsoft.com/office/officeart/2016/7/layout/LinearArrowProcessNumbered"/>
    <dgm:cxn modelId="{97CDA478-0153-47B5-807A-8FA0E11C7F4F}" type="presParOf" srcId="{100FA4D4-8581-4833-BE60-8D56591D3EB0}" destId="{57B7797C-2BE0-4BB6-BE3D-E6E47ECDE684}" srcOrd="3" destOrd="0" presId="urn:microsoft.com/office/officeart/2016/7/layout/LinearArrowProcessNumbered"/>
    <dgm:cxn modelId="{00EEDC41-C6B1-4150-B7A3-CBEF249E477D}" type="presParOf" srcId="{7EBD5792-75AC-4BAC-AAF2-CD3D78D26EEF}" destId="{69B0FF1C-75BC-4838-8592-F696E177CD33}" srcOrd="2" destOrd="0" presId="urn:microsoft.com/office/officeart/2016/7/layout/LinearArrowProcessNumbered"/>
    <dgm:cxn modelId="{22662096-CA24-4736-968F-6B8D415EB439}" type="presParOf" srcId="{F0BA62EE-8348-49D5-AFB3-877F1D8A2E1E}" destId="{4041CBF1-82B3-4869-930F-F415A35EBFBB}" srcOrd="1" destOrd="0" presId="urn:microsoft.com/office/officeart/2016/7/layout/LinearArrowProcessNumbered"/>
    <dgm:cxn modelId="{EBEAA04B-8261-4A0B-B702-7512A907B606}" type="presParOf" srcId="{F0BA62EE-8348-49D5-AFB3-877F1D8A2E1E}" destId="{FD0F588A-E0B9-4E4D-BB10-642C08408B62}" srcOrd="2" destOrd="0" presId="urn:microsoft.com/office/officeart/2016/7/layout/LinearArrowProcessNumbered"/>
    <dgm:cxn modelId="{A895193C-26FD-45EB-B3B7-B37815633464}" type="presParOf" srcId="{FD0F588A-E0B9-4E4D-BB10-642C08408B62}" destId="{43F2CB98-7849-47DE-87DC-3FF884F56B6C}" srcOrd="0" destOrd="0" presId="urn:microsoft.com/office/officeart/2016/7/layout/LinearArrowProcessNumbered"/>
    <dgm:cxn modelId="{C11BF8CA-B38C-4ADD-8E85-CDE2B06EA727}" type="presParOf" srcId="{FD0F588A-E0B9-4E4D-BB10-642C08408B62}" destId="{50108ED5-99EE-46CE-870C-FA850C4690F1}" srcOrd="1" destOrd="0" presId="urn:microsoft.com/office/officeart/2016/7/layout/LinearArrowProcessNumbered"/>
    <dgm:cxn modelId="{680647C5-872B-4AA0-AA17-EE2F2BAFD960}" type="presParOf" srcId="{50108ED5-99EE-46CE-870C-FA850C4690F1}" destId="{CB9CA973-FF56-4FD5-B6EF-5A854182AA1D}" srcOrd="0" destOrd="0" presId="urn:microsoft.com/office/officeart/2016/7/layout/LinearArrowProcessNumbered"/>
    <dgm:cxn modelId="{6362379E-77F1-4997-AF00-EF94C7DD6FA5}" type="presParOf" srcId="{50108ED5-99EE-46CE-870C-FA850C4690F1}" destId="{F8AD119C-0082-44D8-B6CD-201E560E6C2F}" srcOrd="1" destOrd="0" presId="urn:microsoft.com/office/officeart/2016/7/layout/LinearArrowProcessNumbered"/>
    <dgm:cxn modelId="{0D14322A-4DE2-401E-9BAE-ADE974D81876}" type="presParOf" srcId="{50108ED5-99EE-46CE-870C-FA850C4690F1}" destId="{FCD50811-18A7-407A-A205-4C62C62BADF9}" srcOrd="2" destOrd="0" presId="urn:microsoft.com/office/officeart/2016/7/layout/LinearArrowProcessNumbered"/>
    <dgm:cxn modelId="{E975F0C3-C712-4952-973E-2F36C1169899}" type="presParOf" srcId="{50108ED5-99EE-46CE-870C-FA850C4690F1}" destId="{4AD52624-21A0-4FB4-B590-B91CECB36D33}" srcOrd="3" destOrd="0" presId="urn:microsoft.com/office/officeart/2016/7/layout/LinearArrowProcessNumbered"/>
    <dgm:cxn modelId="{83E63F15-1A22-4C0D-A13C-A5A39B20C9DC}" type="presParOf" srcId="{FD0F588A-E0B9-4E4D-BB10-642C08408B62}" destId="{5139B1A0-54E8-4CF1-AB03-9CE565D0622D}" srcOrd="2" destOrd="0" presId="urn:microsoft.com/office/officeart/2016/7/layout/LinearArrowProcessNumbered"/>
    <dgm:cxn modelId="{5AC42EF5-CC1D-4044-8947-73198BC975A4}" type="presParOf" srcId="{F0BA62EE-8348-49D5-AFB3-877F1D8A2E1E}" destId="{EC7BC366-323B-4F4C-91E8-86482365EFE0}" srcOrd="3" destOrd="0" presId="urn:microsoft.com/office/officeart/2016/7/layout/LinearArrowProcessNumbered"/>
    <dgm:cxn modelId="{943DA836-C883-444E-A842-FDB986FA835A}" type="presParOf" srcId="{F0BA62EE-8348-49D5-AFB3-877F1D8A2E1E}" destId="{6D7D1DE9-C686-4197-B3BC-354EC9E5D6CB}" srcOrd="4" destOrd="0" presId="urn:microsoft.com/office/officeart/2016/7/layout/LinearArrowProcessNumbered"/>
    <dgm:cxn modelId="{4AC0BAA1-885B-4354-A8F6-0BD668DE45DE}" type="presParOf" srcId="{6D7D1DE9-C686-4197-B3BC-354EC9E5D6CB}" destId="{76E1D973-43C0-41E6-B092-48C172F16AE3}" srcOrd="0" destOrd="0" presId="urn:microsoft.com/office/officeart/2016/7/layout/LinearArrowProcessNumbered"/>
    <dgm:cxn modelId="{2C18FB5D-2244-4AAB-A6F1-F039C382C8F5}" type="presParOf" srcId="{6D7D1DE9-C686-4197-B3BC-354EC9E5D6CB}" destId="{9DD0D028-ED7F-448D-AD20-D3523776F74D}" srcOrd="1" destOrd="0" presId="urn:microsoft.com/office/officeart/2016/7/layout/LinearArrowProcessNumbered"/>
    <dgm:cxn modelId="{ED117E2F-5059-435E-BBA8-58985F0980FF}" type="presParOf" srcId="{9DD0D028-ED7F-448D-AD20-D3523776F74D}" destId="{10152D8B-7E33-4147-B5D3-E4CE8E835BA8}" srcOrd="0" destOrd="0" presId="urn:microsoft.com/office/officeart/2016/7/layout/LinearArrowProcessNumbered"/>
    <dgm:cxn modelId="{FF387EB4-6B14-43A1-8E20-E085AF5E3415}" type="presParOf" srcId="{9DD0D028-ED7F-448D-AD20-D3523776F74D}" destId="{E9075442-3029-4714-98EA-93EDB5A6A4B4}" srcOrd="1" destOrd="0" presId="urn:microsoft.com/office/officeart/2016/7/layout/LinearArrowProcessNumbered"/>
    <dgm:cxn modelId="{1A5B3A32-DDFD-4BB6-A57B-6A08C4895694}" type="presParOf" srcId="{9DD0D028-ED7F-448D-AD20-D3523776F74D}" destId="{543B07DD-8E07-4A56-AA3D-BCDD028FBB12}" srcOrd="2" destOrd="0" presId="urn:microsoft.com/office/officeart/2016/7/layout/LinearArrowProcessNumbered"/>
    <dgm:cxn modelId="{480774BF-C0AF-456B-B259-2B49AAA35669}" type="presParOf" srcId="{9DD0D028-ED7F-448D-AD20-D3523776F74D}" destId="{F3F9BE11-D416-4E12-B925-FFABF539107F}" srcOrd="3" destOrd="0" presId="urn:microsoft.com/office/officeart/2016/7/layout/LinearArrowProcessNumbered"/>
    <dgm:cxn modelId="{6481E3EB-0E28-45E5-88BF-61E5B1CE4566}" type="presParOf" srcId="{6D7D1DE9-C686-4197-B3BC-354EC9E5D6CB}" destId="{42ABF317-B86C-4015-BD86-5CF2887AF414}" srcOrd="2" destOrd="0" presId="urn:microsoft.com/office/officeart/2016/7/layout/LinearArrowProcessNumbered"/>
    <dgm:cxn modelId="{FD8044A5-14CD-4BDD-A66C-F753BB66ED00}" type="presParOf" srcId="{F0BA62EE-8348-49D5-AFB3-877F1D8A2E1E}" destId="{AC8C97CC-BB8B-4D68-B74E-07A5D541B870}" srcOrd="5" destOrd="0" presId="urn:microsoft.com/office/officeart/2016/7/layout/LinearArrowProcessNumbered"/>
    <dgm:cxn modelId="{53A04F1F-8E49-4FC4-B046-B4E2B185405F}" type="presParOf" srcId="{F0BA62EE-8348-49D5-AFB3-877F1D8A2E1E}" destId="{8BD58B72-ACA1-4732-9467-063492062FEB}" srcOrd="6" destOrd="0" presId="urn:microsoft.com/office/officeart/2016/7/layout/LinearArrowProcessNumbered"/>
    <dgm:cxn modelId="{C3562F84-593B-4A4E-9DF2-59E2CF699955}" type="presParOf" srcId="{8BD58B72-ACA1-4732-9467-063492062FEB}" destId="{88684EFB-562E-4181-A2FD-234C8326A495}" srcOrd="0" destOrd="0" presId="urn:microsoft.com/office/officeart/2016/7/layout/LinearArrowProcessNumbered"/>
    <dgm:cxn modelId="{E61EF4AC-36CA-47D3-89D1-52F5C991BD28}" type="presParOf" srcId="{8BD58B72-ACA1-4732-9467-063492062FEB}" destId="{FEBDA230-08B9-4F8F-814D-579CA7767658}" srcOrd="1" destOrd="0" presId="urn:microsoft.com/office/officeart/2016/7/layout/LinearArrowProcessNumbered"/>
    <dgm:cxn modelId="{A7CB8419-5529-423D-A9E4-80DE5FD7C383}" type="presParOf" srcId="{FEBDA230-08B9-4F8F-814D-579CA7767658}" destId="{99FF69EA-BA2C-4A92-8C2D-B42A78CED359}" srcOrd="0" destOrd="0" presId="urn:microsoft.com/office/officeart/2016/7/layout/LinearArrowProcessNumbered"/>
    <dgm:cxn modelId="{61E35004-E2B2-40A7-BDCC-6E98685E28EB}" type="presParOf" srcId="{FEBDA230-08B9-4F8F-814D-579CA7767658}" destId="{94C8F4E6-DBA9-41F4-965F-F859F0139FD5}" srcOrd="1" destOrd="0" presId="urn:microsoft.com/office/officeart/2016/7/layout/LinearArrowProcessNumbered"/>
    <dgm:cxn modelId="{F7AC7528-A267-465C-AE76-947F23C7D5CF}" type="presParOf" srcId="{FEBDA230-08B9-4F8F-814D-579CA7767658}" destId="{AA7BC4F6-4590-4BFC-AD85-A30B71441647}" srcOrd="2" destOrd="0" presId="urn:microsoft.com/office/officeart/2016/7/layout/LinearArrowProcessNumbered"/>
    <dgm:cxn modelId="{C6C7E9F9-46DC-45D9-9F82-9E9D2006F316}" type="presParOf" srcId="{FEBDA230-08B9-4F8F-814D-579CA7767658}" destId="{686DB921-C945-45B3-9987-3665A212FF19}" srcOrd="3" destOrd="0" presId="urn:microsoft.com/office/officeart/2016/7/layout/LinearArrowProcessNumbered"/>
    <dgm:cxn modelId="{83153E19-F62B-44EB-A5BC-16D65DE53BAC}" type="presParOf" srcId="{8BD58B72-ACA1-4732-9467-063492062FEB}" destId="{437B6844-23CF-41CA-B076-218C4696AC91}" srcOrd="2" destOrd="0" presId="urn:microsoft.com/office/officeart/2016/7/layout/LinearArrowProcessNumbered"/>
    <dgm:cxn modelId="{4AC58A01-E17E-4BD5-BEC4-302762297ADA}" type="presParOf" srcId="{F0BA62EE-8348-49D5-AFB3-877F1D8A2E1E}" destId="{75D58083-12D2-48B5-A53E-682BE2D6ECBD}" srcOrd="7" destOrd="0" presId="urn:microsoft.com/office/officeart/2016/7/layout/LinearArrowProcessNumbered"/>
    <dgm:cxn modelId="{3CD4ED57-8DB0-44FC-BF08-00B79CC79471}" type="presParOf" srcId="{F0BA62EE-8348-49D5-AFB3-877F1D8A2E1E}" destId="{4A2DA701-9030-4B35-A532-E6A791B41514}" srcOrd="8" destOrd="0" presId="urn:microsoft.com/office/officeart/2016/7/layout/LinearArrowProcessNumbered"/>
    <dgm:cxn modelId="{1DDB7F4C-D7B2-42AB-9D5B-120C3A68C65B}" type="presParOf" srcId="{4A2DA701-9030-4B35-A532-E6A791B41514}" destId="{B8916068-7C84-43B0-9B2C-C49187020DD5}" srcOrd="0" destOrd="0" presId="urn:microsoft.com/office/officeart/2016/7/layout/LinearArrowProcessNumbered"/>
    <dgm:cxn modelId="{15B848F2-FCE3-4C01-924C-5709263FCC76}" type="presParOf" srcId="{4A2DA701-9030-4B35-A532-E6A791B41514}" destId="{BCFE5203-D885-4E95-A923-E8ADAC4E35A7}" srcOrd="1" destOrd="0" presId="urn:microsoft.com/office/officeart/2016/7/layout/LinearArrowProcessNumbered"/>
    <dgm:cxn modelId="{B1D17A59-1CBC-446B-8E05-DCAF4FA824AA}" type="presParOf" srcId="{BCFE5203-D885-4E95-A923-E8ADAC4E35A7}" destId="{B63F6B54-247F-4B72-80A1-C03AEECC5C36}" srcOrd="0" destOrd="0" presId="urn:microsoft.com/office/officeart/2016/7/layout/LinearArrowProcessNumbered"/>
    <dgm:cxn modelId="{ADFE0377-C373-4950-B488-EC315D8BE4EA}" type="presParOf" srcId="{BCFE5203-D885-4E95-A923-E8ADAC4E35A7}" destId="{AC2D7943-FEE8-4813-B723-F8D9AE2835F1}" srcOrd="1" destOrd="0" presId="urn:microsoft.com/office/officeart/2016/7/layout/LinearArrowProcessNumbered"/>
    <dgm:cxn modelId="{E660738A-C27B-4F1B-BBA2-4DAD6DFA5715}" type="presParOf" srcId="{BCFE5203-D885-4E95-A923-E8ADAC4E35A7}" destId="{3A068A28-71F0-4354-9E49-BA8CF835D51D}" srcOrd="2" destOrd="0" presId="urn:microsoft.com/office/officeart/2016/7/layout/LinearArrowProcessNumbered"/>
    <dgm:cxn modelId="{44E25F47-773E-492C-8C9C-9544B92BD35A}" type="presParOf" srcId="{BCFE5203-D885-4E95-A923-E8ADAC4E35A7}" destId="{B90F90CC-CBEB-4C0D-B52C-0DFD6D65322B}" srcOrd="3" destOrd="0" presId="urn:microsoft.com/office/officeart/2016/7/layout/LinearArrowProcessNumbered"/>
    <dgm:cxn modelId="{D6552C87-4BC0-49C7-A873-03E3F1E4A8D6}" type="presParOf" srcId="{4A2DA701-9030-4B35-A532-E6A791B41514}" destId="{70C99981-5A31-4094-8FF6-AEF390A51C9A}" srcOrd="2" destOrd="0" presId="urn:microsoft.com/office/officeart/2016/7/layout/LinearArrowProcessNumbered"/>
    <dgm:cxn modelId="{FA4D759D-7C4D-478A-8437-EE16FB070F63}" type="presParOf" srcId="{F0BA62EE-8348-49D5-AFB3-877F1D8A2E1E}" destId="{C45A8123-6C7D-47B4-8B03-976495DC80DD}" srcOrd="9" destOrd="0" presId="urn:microsoft.com/office/officeart/2016/7/layout/LinearArrowProcessNumbered"/>
    <dgm:cxn modelId="{6179772E-1F4C-42D3-8CC4-C515EA250D22}" type="presParOf" srcId="{F0BA62EE-8348-49D5-AFB3-877F1D8A2E1E}" destId="{BD0F7847-6128-4AC5-96EE-36A2D2334B1A}" srcOrd="10" destOrd="0" presId="urn:microsoft.com/office/officeart/2016/7/layout/LinearArrowProcessNumbered"/>
    <dgm:cxn modelId="{A2913978-B40B-40DA-8BB6-B6C39FC548F4}" type="presParOf" srcId="{BD0F7847-6128-4AC5-96EE-36A2D2334B1A}" destId="{7A3CADF2-0A3C-4DD1-9360-DFFE25C3DE7E}" srcOrd="0" destOrd="0" presId="urn:microsoft.com/office/officeart/2016/7/layout/LinearArrowProcessNumbered"/>
    <dgm:cxn modelId="{3CC75C57-2DA0-441D-B5D4-D87FF3192D16}" type="presParOf" srcId="{BD0F7847-6128-4AC5-96EE-36A2D2334B1A}" destId="{0DBF522E-F8F2-463D-855E-F3980414EB44}" srcOrd="1" destOrd="0" presId="urn:microsoft.com/office/officeart/2016/7/layout/LinearArrowProcessNumbered"/>
    <dgm:cxn modelId="{9BD9408A-E727-4F92-88DE-06459E561D94}" type="presParOf" srcId="{0DBF522E-F8F2-463D-855E-F3980414EB44}" destId="{DD1C616E-BEBA-4C8A-B9EF-F77C450AF0C1}" srcOrd="0" destOrd="0" presId="urn:microsoft.com/office/officeart/2016/7/layout/LinearArrowProcessNumbered"/>
    <dgm:cxn modelId="{7F3A2C1F-DC70-49EC-AECC-6F78966B2713}" type="presParOf" srcId="{0DBF522E-F8F2-463D-855E-F3980414EB44}" destId="{F57D4396-1B41-45F6-B496-14EE3E28CFAE}" srcOrd="1" destOrd="0" presId="urn:microsoft.com/office/officeart/2016/7/layout/LinearArrowProcessNumbered"/>
    <dgm:cxn modelId="{19337826-3F3E-4DAA-855A-06FD9044172F}" type="presParOf" srcId="{0DBF522E-F8F2-463D-855E-F3980414EB44}" destId="{0DE2FD4A-CA75-43FE-B6C4-73DFA3DB3F26}" srcOrd="2" destOrd="0" presId="urn:microsoft.com/office/officeart/2016/7/layout/LinearArrowProcessNumbered"/>
    <dgm:cxn modelId="{8BAE45DA-6320-4DC4-A9DD-0F6C61534F88}" type="presParOf" srcId="{0DBF522E-F8F2-463D-855E-F3980414EB44}" destId="{77260B68-7217-4FAA-BC50-D8CE79206921}" srcOrd="3" destOrd="0" presId="urn:microsoft.com/office/officeart/2016/7/layout/LinearArrowProcessNumbered"/>
    <dgm:cxn modelId="{A4B3F990-C9C6-4D96-8EC7-8E709E445DCE}" type="presParOf" srcId="{BD0F7847-6128-4AC5-96EE-36A2D2334B1A}" destId="{B60337F6-3A74-4186-95ED-B2823B3770D7}" srcOrd="2" destOrd="0" presId="urn:microsoft.com/office/officeart/2016/7/layout/LinearArrowProcessNumbered"/>
    <dgm:cxn modelId="{0DB4B6CA-0AFA-4AC9-B3C1-1E80431C2CCD}" type="presParOf" srcId="{F0BA62EE-8348-49D5-AFB3-877F1D8A2E1E}" destId="{373C4908-F253-4546-BA7D-4B89622464B8}" srcOrd="11" destOrd="0" presId="urn:microsoft.com/office/officeart/2016/7/layout/LinearArrowProcessNumbered"/>
    <dgm:cxn modelId="{AB9683EE-084E-4308-B322-8019F0672E0E}" type="presParOf" srcId="{F0BA62EE-8348-49D5-AFB3-877F1D8A2E1E}" destId="{245FD121-8DDE-4505-AB5C-05974E75A548}" srcOrd="12" destOrd="0" presId="urn:microsoft.com/office/officeart/2016/7/layout/LinearArrowProcessNumbered"/>
    <dgm:cxn modelId="{AD682355-0317-4EE0-88B5-4977F034D163}" type="presParOf" srcId="{245FD121-8DDE-4505-AB5C-05974E75A548}" destId="{A75F1557-CAB3-4198-AB33-3188B595474C}" srcOrd="0" destOrd="0" presId="urn:microsoft.com/office/officeart/2016/7/layout/LinearArrowProcessNumbered"/>
    <dgm:cxn modelId="{87DC93B1-B6B4-40CE-8C13-70C8F924FC29}" type="presParOf" srcId="{245FD121-8DDE-4505-AB5C-05974E75A548}" destId="{410F9F4B-4EEF-4B0E-89C3-AF9CD6D9EEC0}" srcOrd="1" destOrd="0" presId="urn:microsoft.com/office/officeart/2016/7/layout/LinearArrowProcessNumbered"/>
    <dgm:cxn modelId="{8C992E02-2A8C-49A9-9E39-D2CC824DA783}" type="presParOf" srcId="{410F9F4B-4EEF-4B0E-89C3-AF9CD6D9EEC0}" destId="{18783011-1676-4447-8048-957940F81751}" srcOrd="0" destOrd="0" presId="urn:microsoft.com/office/officeart/2016/7/layout/LinearArrowProcessNumbered"/>
    <dgm:cxn modelId="{55D376BA-ADBB-45CA-A709-ADA56209C44A}" type="presParOf" srcId="{410F9F4B-4EEF-4B0E-89C3-AF9CD6D9EEC0}" destId="{5AD669EE-1249-4B38-A3C4-134292750C4F}" srcOrd="1" destOrd="0" presId="urn:microsoft.com/office/officeart/2016/7/layout/LinearArrowProcessNumbered"/>
    <dgm:cxn modelId="{EAC627D6-A5DD-43A3-BD36-AEBD05C3585B}" type="presParOf" srcId="{410F9F4B-4EEF-4B0E-89C3-AF9CD6D9EEC0}" destId="{354CAF21-9209-46FA-BCDA-8DE437AD6E32}" srcOrd="2" destOrd="0" presId="urn:microsoft.com/office/officeart/2016/7/layout/LinearArrowProcessNumbered"/>
    <dgm:cxn modelId="{06E3A751-C77E-4A7C-9435-D4DC3DF78754}" type="presParOf" srcId="{410F9F4B-4EEF-4B0E-89C3-AF9CD6D9EEC0}" destId="{BFC36CE5-93ED-4EF8-9BDE-31BF6ECBD8C9}" srcOrd="3" destOrd="0" presId="urn:microsoft.com/office/officeart/2016/7/layout/LinearArrowProcessNumbered"/>
    <dgm:cxn modelId="{27936FF6-FE6A-4666-B450-FFC6FB84C899}" type="presParOf" srcId="{245FD121-8DDE-4505-AB5C-05974E75A548}" destId="{0B98C8D3-03FA-49BB-8E01-F979A4D53657}" srcOrd="2" destOrd="0" presId="urn:microsoft.com/office/officeart/2016/7/layout/LinearArrowProcessNumbered"/>
    <dgm:cxn modelId="{58F06D12-ED5C-43FD-858B-3DE3C00A623B}" type="presParOf" srcId="{F0BA62EE-8348-49D5-AFB3-877F1D8A2E1E}" destId="{9CC43D94-5963-4CF8-ABB2-2738F40B93E9}" srcOrd="13" destOrd="0" presId="urn:microsoft.com/office/officeart/2016/7/layout/LinearArrowProcessNumbered"/>
    <dgm:cxn modelId="{98CCB392-8BFA-4F22-9984-214D88A21DE4}" type="presParOf" srcId="{F0BA62EE-8348-49D5-AFB3-877F1D8A2E1E}" destId="{0A3CFE3D-DC97-45BB-8101-520546B0DB55}" srcOrd="14" destOrd="0" presId="urn:microsoft.com/office/officeart/2016/7/layout/LinearArrowProcessNumbered"/>
    <dgm:cxn modelId="{021C3D1C-0D34-40ED-B714-E38DC0B9F02A}" type="presParOf" srcId="{0A3CFE3D-DC97-45BB-8101-520546B0DB55}" destId="{F88B9367-ABA6-433E-A191-58EE3B4FC179}" srcOrd="0" destOrd="0" presId="urn:microsoft.com/office/officeart/2016/7/layout/LinearArrowProcessNumbered"/>
    <dgm:cxn modelId="{CAB6A238-2AEB-42D0-A6A0-B6146C89C65E}" type="presParOf" srcId="{0A3CFE3D-DC97-45BB-8101-520546B0DB55}" destId="{630A3F3D-795B-4A4B-8679-D91111734345}" srcOrd="1" destOrd="0" presId="urn:microsoft.com/office/officeart/2016/7/layout/LinearArrowProcessNumbered"/>
    <dgm:cxn modelId="{730CBE2A-AE01-4C3F-89D5-7050909647A8}" type="presParOf" srcId="{630A3F3D-795B-4A4B-8679-D91111734345}" destId="{B3D5BDFB-2398-43B3-A490-D15C1C0CD862}" srcOrd="0" destOrd="0" presId="urn:microsoft.com/office/officeart/2016/7/layout/LinearArrowProcessNumbered"/>
    <dgm:cxn modelId="{B72FF2A4-D3C3-4B26-B69E-A8899CE8B6AF}" type="presParOf" srcId="{630A3F3D-795B-4A4B-8679-D91111734345}" destId="{2D46E533-C210-48D7-9F11-9DD163BC9D0E}" srcOrd="1" destOrd="0" presId="urn:microsoft.com/office/officeart/2016/7/layout/LinearArrowProcessNumbered"/>
    <dgm:cxn modelId="{3F1EFAF3-D740-42CF-8AEB-C69D3B503FEB}" type="presParOf" srcId="{630A3F3D-795B-4A4B-8679-D91111734345}" destId="{E03FABA8-9CD1-4925-870E-FE8A957C30FF}" srcOrd="2" destOrd="0" presId="urn:microsoft.com/office/officeart/2016/7/layout/LinearArrowProcessNumbered"/>
    <dgm:cxn modelId="{BB89775A-F2DA-41FF-942A-7963940451B7}" type="presParOf" srcId="{630A3F3D-795B-4A4B-8679-D91111734345}" destId="{D35EF911-F8F0-4803-BE6D-038F78D2C51A}" srcOrd="3" destOrd="0" presId="urn:microsoft.com/office/officeart/2016/7/layout/LinearArrowProcessNumbered"/>
    <dgm:cxn modelId="{E11FB486-D865-4567-8213-1467B30BDA58}" type="presParOf" srcId="{0A3CFE3D-DC97-45BB-8101-520546B0DB55}" destId="{6DC2CC28-7BA0-4858-B4B4-5BD668F68142}" srcOrd="2" destOrd="0" presId="urn:microsoft.com/office/officeart/2016/7/layout/LinearArrowProcessNumbered"/>
    <dgm:cxn modelId="{83BB85A2-EFA4-47B6-AE1D-A842EF8E5A93}" type="presParOf" srcId="{F0BA62EE-8348-49D5-AFB3-877F1D8A2E1E}" destId="{271AA451-5DCF-4683-B05D-9D4D66E81AF6}" srcOrd="15" destOrd="0" presId="urn:microsoft.com/office/officeart/2016/7/layout/LinearArrowProcessNumbered"/>
    <dgm:cxn modelId="{69C0E066-6135-4ACD-9EB8-2414D961D060}" type="presParOf" srcId="{F0BA62EE-8348-49D5-AFB3-877F1D8A2E1E}" destId="{8B0F8E76-F035-44D6-B280-589A691FB586}" srcOrd="16" destOrd="0" presId="urn:microsoft.com/office/officeart/2016/7/layout/LinearArrowProcessNumbered"/>
    <dgm:cxn modelId="{EAC06D22-1C3D-4141-8A3D-E3FDF6A28F5A}" type="presParOf" srcId="{8B0F8E76-F035-44D6-B280-589A691FB586}" destId="{94A7D212-8C84-4CA0-A5CC-B141A88EDEAF}" srcOrd="0" destOrd="0" presId="urn:microsoft.com/office/officeart/2016/7/layout/LinearArrowProcessNumbered"/>
    <dgm:cxn modelId="{FF223514-A9D2-4021-AFFD-83127736A937}" type="presParOf" srcId="{8B0F8E76-F035-44D6-B280-589A691FB586}" destId="{5421A5EE-4520-4E44-B0A3-C22383A82F90}" srcOrd="1" destOrd="0" presId="urn:microsoft.com/office/officeart/2016/7/layout/LinearArrowProcessNumbered"/>
    <dgm:cxn modelId="{0AAD05A1-8443-4C2D-AA94-D2288AFB97F3}" type="presParOf" srcId="{5421A5EE-4520-4E44-B0A3-C22383A82F90}" destId="{1D32225B-24E7-462E-AB3F-17AC0B9BDD64}" srcOrd="0" destOrd="0" presId="urn:microsoft.com/office/officeart/2016/7/layout/LinearArrowProcessNumbered"/>
    <dgm:cxn modelId="{236C6660-0653-4BB8-8ECC-5D7690626C8C}" type="presParOf" srcId="{5421A5EE-4520-4E44-B0A3-C22383A82F90}" destId="{6C981487-2CC6-43AF-933B-741AD6A63A2A}" srcOrd="1" destOrd="0" presId="urn:microsoft.com/office/officeart/2016/7/layout/LinearArrowProcessNumbered"/>
    <dgm:cxn modelId="{F89F9F88-6520-4769-845A-1070B808D48D}" type="presParOf" srcId="{5421A5EE-4520-4E44-B0A3-C22383A82F90}" destId="{2BD1AA6E-3867-45B3-937A-D785832C1622}" srcOrd="2" destOrd="0" presId="urn:microsoft.com/office/officeart/2016/7/layout/LinearArrowProcessNumbered"/>
    <dgm:cxn modelId="{6875199A-479D-415C-9551-F506FBDE218F}" type="presParOf" srcId="{5421A5EE-4520-4E44-B0A3-C22383A82F90}" destId="{FA4612FB-F667-4FE3-B49A-085DD8098599}" srcOrd="3" destOrd="0" presId="urn:microsoft.com/office/officeart/2016/7/layout/LinearArrowProcessNumbered"/>
    <dgm:cxn modelId="{AF56DBF9-7E0A-4155-B8BD-A4DC6D67C6EA}" type="presParOf" srcId="{8B0F8E76-F035-44D6-B280-589A691FB586}" destId="{516651D5-D589-4C93-AB67-6D2C7AF47718}" srcOrd="2" destOrd="0" presId="urn:microsoft.com/office/officeart/2016/7/layout/LinearArrowProcessNumbered"/>
    <dgm:cxn modelId="{C8E7E99F-D6C7-4C16-A657-4E1A1C6DCD2A}" type="presParOf" srcId="{F0BA62EE-8348-49D5-AFB3-877F1D8A2E1E}" destId="{D77E58C0-22FC-4204-8C50-5724489FCB9D}" srcOrd="17" destOrd="0" presId="urn:microsoft.com/office/officeart/2016/7/layout/LinearArrowProcessNumbered"/>
    <dgm:cxn modelId="{715A7DCD-CF25-4155-8E97-6BC802FDCFD7}" type="presParOf" srcId="{F0BA62EE-8348-49D5-AFB3-877F1D8A2E1E}" destId="{48BF355D-96DC-4F69-B06E-29B9F9C8A451}" srcOrd="18" destOrd="0" presId="urn:microsoft.com/office/officeart/2016/7/layout/LinearArrowProcessNumbered"/>
    <dgm:cxn modelId="{1B0A0AC4-6596-43B5-97A3-FA481B38263F}" type="presParOf" srcId="{48BF355D-96DC-4F69-B06E-29B9F9C8A451}" destId="{0FA68474-8007-489D-9EF4-A125AC82F860}" srcOrd="0" destOrd="0" presId="urn:microsoft.com/office/officeart/2016/7/layout/LinearArrowProcessNumbered"/>
    <dgm:cxn modelId="{D95464FB-D4BC-4C69-9C11-25D72B9D210C}" type="presParOf" srcId="{48BF355D-96DC-4F69-B06E-29B9F9C8A451}" destId="{A09E029D-2089-49AF-BA95-B3749F8CB4CA}" srcOrd="1" destOrd="0" presId="urn:microsoft.com/office/officeart/2016/7/layout/LinearArrowProcessNumbered"/>
    <dgm:cxn modelId="{D22EA054-8F67-4D06-8615-84E2B8ACEEA0}" type="presParOf" srcId="{A09E029D-2089-49AF-BA95-B3749F8CB4CA}" destId="{141B3ABC-2210-4C3C-921F-2EB1C1A6E0F4}" srcOrd="0" destOrd="0" presId="urn:microsoft.com/office/officeart/2016/7/layout/LinearArrowProcessNumbered"/>
    <dgm:cxn modelId="{E77E69FE-C6BF-4894-8FDB-4443F1BF6F9F}" type="presParOf" srcId="{A09E029D-2089-49AF-BA95-B3749F8CB4CA}" destId="{705E37DD-F338-488E-88FD-20A5414B1ED9}" srcOrd="1" destOrd="0" presId="urn:microsoft.com/office/officeart/2016/7/layout/LinearArrowProcessNumbered"/>
    <dgm:cxn modelId="{F0672EBC-7BA6-4D23-B3A9-618CFFEB18DF}" type="presParOf" srcId="{A09E029D-2089-49AF-BA95-B3749F8CB4CA}" destId="{68650CA9-DBFD-47D5-87AF-701CB5FE37AD}" srcOrd="2" destOrd="0" presId="urn:microsoft.com/office/officeart/2016/7/layout/LinearArrowProcessNumbered"/>
    <dgm:cxn modelId="{AE46A8A7-D969-4591-ACCE-119D7152DB15}" type="presParOf" srcId="{A09E029D-2089-49AF-BA95-B3749F8CB4CA}" destId="{9886EF27-B2F1-45A8-81F9-0F9B1252B835}" srcOrd="3" destOrd="0" presId="urn:microsoft.com/office/officeart/2016/7/layout/LinearArrowProcessNumbered"/>
    <dgm:cxn modelId="{17DB41A7-A191-40AA-A976-E5E62EF0A2BD}" type="presParOf" srcId="{48BF355D-96DC-4F69-B06E-29B9F9C8A451}" destId="{A26945BB-7A0F-4F25-8A29-93537BB01E26}"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AE1901-DDFD-475D-AF86-2C514AD4990D}"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452AE359-EC6E-4DDE-A929-9803D044923E}">
      <dgm:prSet custT="1"/>
      <dgm:spPr>
        <a:solidFill>
          <a:schemeClr val="bg2"/>
        </a:solidFill>
      </dgm:spPr>
      <dgm:t>
        <a:bodyPr/>
        <a:lstStyle/>
        <a:p>
          <a:r>
            <a:rPr lang="el-GR" sz="1400" dirty="0"/>
            <a:t>Σε πολλές περιπτώσεις επίκεντρο της θεραπείας μπορεί να γίνουν οι </a:t>
          </a:r>
          <a:r>
            <a:rPr lang="el-GR" sz="1400" dirty="0">
              <a:solidFill>
                <a:schemeClr val="accent6">
                  <a:lumMod val="50000"/>
                </a:schemeClr>
              </a:solidFill>
              <a:effectLst>
                <a:outerShdw blurRad="38100" dist="38100" dir="2700000" algn="tl">
                  <a:srgbClr val="000000">
                    <a:alpha val="43137"/>
                  </a:srgbClr>
                </a:outerShdw>
              </a:effectLst>
            </a:rPr>
            <a:t>φαντασιώσεις ανεξέλεγκτου θυμού ή ακόμη και φονικής οργής</a:t>
          </a:r>
          <a:r>
            <a:rPr lang="el-GR" sz="1400" dirty="0"/>
            <a:t>. Ο θυμός προς τους γονείς μπορεί να έχει γίνει τόσο έντονος που κάθε έκρηξη θυμού θεωρείται δυνητικά επικίνδυνη.</a:t>
          </a:r>
          <a:endParaRPr lang="en-US" sz="1400" dirty="0"/>
        </a:p>
      </dgm:t>
    </dgm:pt>
    <dgm:pt modelId="{2AEBEBFD-91AC-4057-8898-2FBD79FC7062}" type="parTrans" cxnId="{F5B21FCC-F9E9-4727-B111-6E65706C0383}">
      <dgm:prSet/>
      <dgm:spPr/>
      <dgm:t>
        <a:bodyPr/>
        <a:lstStyle/>
        <a:p>
          <a:endParaRPr lang="en-US"/>
        </a:p>
      </dgm:t>
    </dgm:pt>
    <dgm:pt modelId="{88494304-0328-4AB9-8EC2-242F2590C131}" type="sibTrans" cxnId="{F5B21FCC-F9E9-4727-B111-6E65706C0383}">
      <dgm:prSet/>
      <dgm:spPr/>
      <dgm:t>
        <a:bodyPr/>
        <a:lstStyle/>
        <a:p>
          <a:endParaRPr lang="en-US"/>
        </a:p>
      </dgm:t>
    </dgm:pt>
    <dgm:pt modelId="{5E1B348E-4B41-4694-96B2-274DD2BF56F4}">
      <dgm:prSet/>
      <dgm:spPr>
        <a:solidFill>
          <a:schemeClr val="bg2"/>
        </a:solidFill>
      </dgm:spPr>
      <dgm:t>
        <a:bodyPr/>
        <a:lstStyle/>
        <a:p>
          <a:r>
            <a:rPr lang="el-GR" dirty="0"/>
            <a:t>Οι ασθενείς με διαταραχή πανικού τυπικά υιοθετούν τη χρήση κάποιων από τους παρακάτω </a:t>
          </a:r>
          <a:r>
            <a:rPr lang="el-GR" b="0" dirty="0">
              <a:solidFill>
                <a:schemeClr val="accent6">
                  <a:lumMod val="50000"/>
                </a:schemeClr>
              </a:solidFill>
              <a:effectLst>
                <a:outerShdw blurRad="38100" dist="38100" dir="2700000" algn="tl">
                  <a:srgbClr val="000000">
                    <a:alpha val="43137"/>
                  </a:srgbClr>
                </a:outerShdw>
              </a:effectLst>
            </a:rPr>
            <a:t>μηχανισμούς άμυνας</a:t>
          </a:r>
          <a:r>
            <a:rPr lang="el-GR" dirty="0"/>
            <a:t>:</a:t>
          </a:r>
          <a:endParaRPr lang="en-US" dirty="0"/>
        </a:p>
      </dgm:t>
    </dgm:pt>
    <dgm:pt modelId="{200EB65E-89C8-4229-9B0B-7E700D97860E}" type="parTrans" cxnId="{EBBB4A33-CB23-47F2-8BCF-2D015154EEAF}">
      <dgm:prSet/>
      <dgm:spPr/>
      <dgm:t>
        <a:bodyPr/>
        <a:lstStyle/>
        <a:p>
          <a:endParaRPr lang="en-US"/>
        </a:p>
      </dgm:t>
    </dgm:pt>
    <dgm:pt modelId="{A73A4EBC-218E-4175-8F78-981995D417F7}" type="sibTrans" cxnId="{EBBB4A33-CB23-47F2-8BCF-2D015154EEAF}">
      <dgm:prSet/>
      <dgm:spPr/>
      <dgm:t>
        <a:bodyPr/>
        <a:lstStyle/>
        <a:p>
          <a:endParaRPr lang="en-US"/>
        </a:p>
      </dgm:t>
    </dgm:pt>
    <dgm:pt modelId="{DF8247EF-D994-4BFC-B663-22E1B1912E0F}">
      <dgm:prSet/>
      <dgm:spPr>
        <a:solidFill>
          <a:schemeClr val="accent2"/>
        </a:solidFill>
      </dgm:spPr>
      <dgm:t>
        <a:bodyPr/>
        <a:lstStyle/>
        <a:p>
          <a:r>
            <a:rPr lang="el-GR" b="1" dirty="0"/>
            <a:t>Σχηματισμός εξ αντιδράσεως</a:t>
          </a:r>
          <a:endParaRPr lang="en-US" b="1" dirty="0"/>
        </a:p>
      </dgm:t>
    </dgm:pt>
    <dgm:pt modelId="{DBB05CD5-4F17-46C3-B32E-09262DC1E5A5}" type="parTrans" cxnId="{C15E5515-7382-4791-92D7-D609A7D079F6}">
      <dgm:prSet/>
      <dgm:spPr/>
      <dgm:t>
        <a:bodyPr/>
        <a:lstStyle/>
        <a:p>
          <a:endParaRPr lang="en-US"/>
        </a:p>
      </dgm:t>
    </dgm:pt>
    <dgm:pt modelId="{A4BF7E22-CFF0-450B-924E-CCF3BDB0D5EC}" type="sibTrans" cxnId="{C15E5515-7382-4791-92D7-D609A7D079F6}">
      <dgm:prSet/>
      <dgm:spPr/>
      <dgm:t>
        <a:bodyPr/>
        <a:lstStyle/>
        <a:p>
          <a:endParaRPr lang="en-US"/>
        </a:p>
      </dgm:t>
    </dgm:pt>
    <dgm:pt modelId="{A9184EA7-E4ED-4E37-9A36-715974E8E094}">
      <dgm:prSet/>
      <dgm:spPr>
        <a:solidFill>
          <a:schemeClr val="accent2"/>
        </a:solidFill>
      </dgm:spPr>
      <dgm:t>
        <a:bodyPr/>
        <a:lstStyle/>
        <a:p>
          <a:r>
            <a:rPr lang="el-GR" b="1" dirty="0"/>
            <a:t>Ακύρωση</a:t>
          </a:r>
          <a:endParaRPr lang="en-US" b="1" dirty="0"/>
        </a:p>
      </dgm:t>
    </dgm:pt>
    <dgm:pt modelId="{D6C25E35-43D7-4DE6-9179-212B48F83E51}" type="parTrans" cxnId="{2D4D3E50-2088-4DBD-BD51-03563587189B}">
      <dgm:prSet/>
      <dgm:spPr/>
      <dgm:t>
        <a:bodyPr/>
        <a:lstStyle/>
        <a:p>
          <a:endParaRPr lang="en-US"/>
        </a:p>
      </dgm:t>
    </dgm:pt>
    <dgm:pt modelId="{BC8B9F72-C09C-411D-9C9D-69751585246C}" type="sibTrans" cxnId="{2D4D3E50-2088-4DBD-BD51-03563587189B}">
      <dgm:prSet/>
      <dgm:spPr/>
      <dgm:t>
        <a:bodyPr/>
        <a:lstStyle/>
        <a:p>
          <a:endParaRPr lang="en-US"/>
        </a:p>
      </dgm:t>
    </dgm:pt>
    <dgm:pt modelId="{083C8C36-CD44-4EBC-B246-CD58D73A7383}">
      <dgm:prSet/>
      <dgm:spPr>
        <a:solidFill>
          <a:schemeClr val="accent2"/>
        </a:solidFill>
      </dgm:spPr>
      <dgm:t>
        <a:bodyPr/>
        <a:lstStyle/>
        <a:p>
          <a:r>
            <a:rPr lang="el-GR" b="1" dirty="0"/>
            <a:t>Σωματοποίηση</a:t>
          </a:r>
          <a:endParaRPr lang="en-US" b="1" dirty="0"/>
        </a:p>
      </dgm:t>
    </dgm:pt>
    <dgm:pt modelId="{5C0407F1-9C72-4295-A3DD-523D3A518A67}" type="parTrans" cxnId="{915AD395-476E-4277-9174-11AC606DB49F}">
      <dgm:prSet/>
      <dgm:spPr/>
      <dgm:t>
        <a:bodyPr/>
        <a:lstStyle/>
        <a:p>
          <a:endParaRPr lang="en-US"/>
        </a:p>
      </dgm:t>
    </dgm:pt>
    <dgm:pt modelId="{2844E6BE-085D-45BA-9CAA-F23017136620}" type="sibTrans" cxnId="{915AD395-476E-4277-9174-11AC606DB49F}">
      <dgm:prSet/>
      <dgm:spPr/>
      <dgm:t>
        <a:bodyPr/>
        <a:lstStyle/>
        <a:p>
          <a:endParaRPr lang="en-US"/>
        </a:p>
      </dgm:t>
    </dgm:pt>
    <dgm:pt modelId="{55F2AFB8-0B67-4BD8-A592-A84CDC72123E}">
      <dgm:prSet/>
      <dgm:spPr>
        <a:solidFill>
          <a:schemeClr val="accent2"/>
        </a:solidFill>
      </dgm:spPr>
      <dgm:t>
        <a:bodyPr/>
        <a:lstStyle/>
        <a:p>
          <a:r>
            <a:rPr lang="el-GR" b="1" dirty="0"/>
            <a:t>Εξωτερίκευση</a:t>
          </a:r>
          <a:endParaRPr lang="en-US" b="1" dirty="0"/>
        </a:p>
      </dgm:t>
    </dgm:pt>
    <dgm:pt modelId="{8503BF8F-88D2-42B1-9F58-C1915EB046BC}" type="parTrans" cxnId="{76DCCCA2-291D-4978-A26A-6DB62B90470A}">
      <dgm:prSet/>
      <dgm:spPr/>
      <dgm:t>
        <a:bodyPr/>
        <a:lstStyle/>
        <a:p>
          <a:endParaRPr lang="en-US"/>
        </a:p>
      </dgm:t>
    </dgm:pt>
    <dgm:pt modelId="{36A45C14-7B29-4870-89F7-10B34DE9F502}" type="sibTrans" cxnId="{76DCCCA2-291D-4978-A26A-6DB62B90470A}">
      <dgm:prSet/>
      <dgm:spPr/>
      <dgm:t>
        <a:bodyPr/>
        <a:lstStyle/>
        <a:p>
          <a:endParaRPr lang="en-US"/>
        </a:p>
      </dgm:t>
    </dgm:pt>
    <dgm:pt modelId="{B08FD22C-EDD8-412D-B33F-3438B141C6FF}">
      <dgm:prSet/>
      <dgm:spPr>
        <a:solidFill>
          <a:schemeClr val="bg2"/>
        </a:solidFill>
      </dgm:spPr>
      <dgm:t>
        <a:bodyPr/>
        <a:lstStyle/>
        <a:p>
          <a:r>
            <a:rPr lang="el-GR" b="1" dirty="0"/>
            <a:t>Οι άμυνες της σωματοποίησης και της εξωτερίκευσης συχνά κινητοποιούνται συνεργικά, ώστε να εμποδίσουν την εσωτερική διεργασία της σκέψης και του συλλογισμού.</a:t>
          </a:r>
          <a:endParaRPr lang="en-US" dirty="0"/>
        </a:p>
      </dgm:t>
    </dgm:pt>
    <dgm:pt modelId="{A6A52E84-7873-40A4-89E9-52CE6E984F8C}" type="parTrans" cxnId="{5AD0C35F-4C15-4D12-8C1C-125EB06A0B06}">
      <dgm:prSet/>
      <dgm:spPr/>
      <dgm:t>
        <a:bodyPr/>
        <a:lstStyle/>
        <a:p>
          <a:endParaRPr lang="en-US"/>
        </a:p>
      </dgm:t>
    </dgm:pt>
    <dgm:pt modelId="{7935A855-E2F4-4BAE-94F7-A6790D94D511}" type="sibTrans" cxnId="{5AD0C35F-4C15-4D12-8C1C-125EB06A0B06}">
      <dgm:prSet/>
      <dgm:spPr/>
      <dgm:t>
        <a:bodyPr/>
        <a:lstStyle/>
        <a:p>
          <a:endParaRPr lang="en-US"/>
        </a:p>
      </dgm:t>
    </dgm:pt>
    <dgm:pt modelId="{CE11284B-5031-498E-9BE0-8398F78DD193}" type="pres">
      <dgm:prSet presAssocID="{A0AE1901-DDFD-475D-AF86-2C514AD4990D}" presName="diagram" presStyleCnt="0">
        <dgm:presLayoutVars>
          <dgm:chPref val="1"/>
          <dgm:dir/>
          <dgm:animOne val="branch"/>
          <dgm:animLvl val="lvl"/>
          <dgm:resizeHandles val="exact"/>
        </dgm:presLayoutVars>
      </dgm:prSet>
      <dgm:spPr/>
      <dgm:t>
        <a:bodyPr/>
        <a:lstStyle/>
        <a:p>
          <a:endParaRPr lang="en-US"/>
        </a:p>
      </dgm:t>
    </dgm:pt>
    <dgm:pt modelId="{459F6BBD-DDAE-4689-B4A7-C0699B5B7CA0}" type="pres">
      <dgm:prSet presAssocID="{452AE359-EC6E-4DDE-A929-9803D044923E}" presName="root1" presStyleCnt="0"/>
      <dgm:spPr/>
    </dgm:pt>
    <dgm:pt modelId="{D743D597-0230-47B3-AF8E-FC3D0211C5FA}" type="pres">
      <dgm:prSet presAssocID="{452AE359-EC6E-4DDE-A929-9803D044923E}" presName="LevelOneTextNode" presStyleLbl="node0" presStyleIdx="0" presStyleCnt="3" custScaleY="148652">
        <dgm:presLayoutVars>
          <dgm:chPref val="3"/>
        </dgm:presLayoutVars>
      </dgm:prSet>
      <dgm:spPr/>
      <dgm:t>
        <a:bodyPr/>
        <a:lstStyle/>
        <a:p>
          <a:endParaRPr lang="en-US"/>
        </a:p>
      </dgm:t>
    </dgm:pt>
    <dgm:pt modelId="{CF837367-80FE-4445-869A-438FE4F4E97B}" type="pres">
      <dgm:prSet presAssocID="{452AE359-EC6E-4DDE-A929-9803D044923E}" presName="level2hierChild" presStyleCnt="0"/>
      <dgm:spPr/>
    </dgm:pt>
    <dgm:pt modelId="{C5A1537B-A3E4-4731-BCFB-885044D7CEA7}" type="pres">
      <dgm:prSet presAssocID="{5E1B348E-4B41-4694-96B2-274DD2BF56F4}" presName="root1" presStyleCnt="0"/>
      <dgm:spPr/>
    </dgm:pt>
    <dgm:pt modelId="{FC8CF5E2-6286-4CFA-AC0A-1E1708907D7E}" type="pres">
      <dgm:prSet presAssocID="{5E1B348E-4B41-4694-96B2-274DD2BF56F4}" presName="LevelOneTextNode" presStyleLbl="node0" presStyleIdx="1" presStyleCnt="3" custScaleY="124000">
        <dgm:presLayoutVars>
          <dgm:chPref val="3"/>
        </dgm:presLayoutVars>
      </dgm:prSet>
      <dgm:spPr/>
      <dgm:t>
        <a:bodyPr/>
        <a:lstStyle/>
        <a:p>
          <a:endParaRPr lang="en-US"/>
        </a:p>
      </dgm:t>
    </dgm:pt>
    <dgm:pt modelId="{ACB5E0FA-089A-4EE7-8A9B-E7D680CAFCD0}" type="pres">
      <dgm:prSet presAssocID="{5E1B348E-4B41-4694-96B2-274DD2BF56F4}" presName="level2hierChild" presStyleCnt="0"/>
      <dgm:spPr/>
    </dgm:pt>
    <dgm:pt modelId="{51035ACC-4C80-4CFA-A09C-6549D8E7D4B2}" type="pres">
      <dgm:prSet presAssocID="{DBB05CD5-4F17-46C3-B32E-09262DC1E5A5}" presName="conn2-1" presStyleLbl="parChTrans1D2" presStyleIdx="0" presStyleCnt="4"/>
      <dgm:spPr/>
      <dgm:t>
        <a:bodyPr/>
        <a:lstStyle/>
        <a:p>
          <a:endParaRPr lang="en-US"/>
        </a:p>
      </dgm:t>
    </dgm:pt>
    <dgm:pt modelId="{07EF9271-9DE8-4682-93F8-2BD9EA71DC16}" type="pres">
      <dgm:prSet presAssocID="{DBB05CD5-4F17-46C3-B32E-09262DC1E5A5}" presName="connTx" presStyleLbl="parChTrans1D2" presStyleIdx="0" presStyleCnt="4"/>
      <dgm:spPr/>
      <dgm:t>
        <a:bodyPr/>
        <a:lstStyle/>
        <a:p>
          <a:endParaRPr lang="en-US"/>
        </a:p>
      </dgm:t>
    </dgm:pt>
    <dgm:pt modelId="{8EAD698F-B945-4EC0-B90F-6C354C52D435}" type="pres">
      <dgm:prSet presAssocID="{DF8247EF-D994-4BFC-B663-22E1B1912E0F}" presName="root2" presStyleCnt="0"/>
      <dgm:spPr/>
    </dgm:pt>
    <dgm:pt modelId="{FDAE0D4D-CAC6-437D-BEE8-F379B27E3B79}" type="pres">
      <dgm:prSet presAssocID="{DF8247EF-D994-4BFC-B663-22E1B1912E0F}" presName="LevelTwoTextNode" presStyleLbl="node2" presStyleIdx="0" presStyleCnt="4" custScaleY="61008">
        <dgm:presLayoutVars>
          <dgm:chPref val="3"/>
        </dgm:presLayoutVars>
      </dgm:prSet>
      <dgm:spPr/>
      <dgm:t>
        <a:bodyPr/>
        <a:lstStyle/>
        <a:p>
          <a:endParaRPr lang="en-US"/>
        </a:p>
      </dgm:t>
    </dgm:pt>
    <dgm:pt modelId="{5E5FB835-768B-4E74-8B90-4725FDA00E76}" type="pres">
      <dgm:prSet presAssocID="{DF8247EF-D994-4BFC-B663-22E1B1912E0F}" presName="level3hierChild" presStyleCnt="0"/>
      <dgm:spPr/>
    </dgm:pt>
    <dgm:pt modelId="{927C7BFF-C86A-45D2-BFA4-B159921CDC6A}" type="pres">
      <dgm:prSet presAssocID="{D6C25E35-43D7-4DE6-9179-212B48F83E51}" presName="conn2-1" presStyleLbl="parChTrans1D2" presStyleIdx="1" presStyleCnt="4"/>
      <dgm:spPr/>
      <dgm:t>
        <a:bodyPr/>
        <a:lstStyle/>
        <a:p>
          <a:endParaRPr lang="en-US"/>
        </a:p>
      </dgm:t>
    </dgm:pt>
    <dgm:pt modelId="{7977364D-1523-46AF-8176-0B1877334D25}" type="pres">
      <dgm:prSet presAssocID="{D6C25E35-43D7-4DE6-9179-212B48F83E51}" presName="connTx" presStyleLbl="parChTrans1D2" presStyleIdx="1" presStyleCnt="4"/>
      <dgm:spPr/>
      <dgm:t>
        <a:bodyPr/>
        <a:lstStyle/>
        <a:p>
          <a:endParaRPr lang="en-US"/>
        </a:p>
      </dgm:t>
    </dgm:pt>
    <dgm:pt modelId="{57C412E2-E68B-41FD-989F-DEC570B2AFBC}" type="pres">
      <dgm:prSet presAssocID="{A9184EA7-E4ED-4E37-9A36-715974E8E094}" presName="root2" presStyleCnt="0"/>
      <dgm:spPr/>
    </dgm:pt>
    <dgm:pt modelId="{A5A8716A-9D82-41BF-9A0D-27D200D70086}" type="pres">
      <dgm:prSet presAssocID="{A9184EA7-E4ED-4E37-9A36-715974E8E094}" presName="LevelTwoTextNode" presStyleLbl="node2" presStyleIdx="1" presStyleCnt="4" custScaleY="59644">
        <dgm:presLayoutVars>
          <dgm:chPref val="3"/>
        </dgm:presLayoutVars>
      </dgm:prSet>
      <dgm:spPr/>
      <dgm:t>
        <a:bodyPr/>
        <a:lstStyle/>
        <a:p>
          <a:endParaRPr lang="en-US"/>
        </a:p>
      </dgm:t>
    </dgm:pt>
    <dgm:pt modelId="{F0F1C9CD-81A3-4671-9986-F1912C24CF1A}" type="pres">
      <dgm:prSet presAssocID="{A9184EA7-E4ED-4E37-9A36-715974E8E094}" presName="level3hierChild" presStyleCnt="0"/>
      <dgm:spPr/>
    </dgm:pt>
    <dgm:pt modelId="{890079C8-3A8A-40E7-A49F-FF4FAE0D064F}" type="pres">
      <dgm:prSet presAssocID="{5C0407F1-9C72-4295-A3DD-523D3A518A67}" presName="conn2-1" presStyleLbl="parChTrans1D2" presStyleIdx="2" presStyleCnt="4"/>
      <dgm:spPr/>
      <dgm:t>
        <a:bodyPr/>
        <a:lstStyle/>
        <a:p>
          <a:endParaRPr lang="en-US"/>
        </a:p>
      </dgm:t>
    </dgm:pt>
    <dgm:pt modelId="{F409E216-4972-4072-A479-6A3849E4EB22}" type="pres">
      <dgm:prSet presAssocID="{5C0407F1-9C72-4295-A3DD-523D3A518A67}" presName="connTx" presStyleLbl="parChTrans1D2" presStyleIdx="2" presStyleCnt="4"/>
      <dgm:spPr/>
      <dgm:t>
        <a:bodyPr/>
        <a:lstStyle/>
        <a:p>
          <a:endParaRPr lang="en-US"/>
        </a:p>
      </dgm:t>
    </dgm:pt>
    <dgm:pt modelId="{9389D9C8-B569-4166-8BAB-B4E64D8F0561}" type="pres">
      <dgm:prSet presAssocID="{083C8C36-CD44-4EBC-B246-CD58D73A7383}" presName="root2" presStyleCnt="0"/>
      <dgm:spPr/>
    </dgm:pt>
    <dgm:pt modelId="{FBC97031-9EDD-455F-88D7-7F58DD0449DF}" type="pres">
      <dgm:prSet presAssocID="{083C8C36-CD44-4EBC-B246-CD58D73A7383}" presName="LevelTwoTextNode" presStyleLbl="node2" presStyleIdx="2" presStyleCnt="4" custScaleY="60420">
        <dgm:presLayoutVars>
          <dgm:chPref val="3"/>
        </dgm:presLayoutVars>
      </dgm:prSet>
      <dgm:spPr/>
      <dgm:t>
        <a:bodyPr/>
        <a:lstStyle/>
        <a:p>
          <a:endParaRPr lang="en-US"/>
        </a:p>
      </dgm:t>
    </dgm:pt>
    <dgm:pt modelId="{AB6FF845-5754-4994-8730-135DBBD4DC89}" type="pres">
      <dgm:prSet presAssocID="{083C8C36-CD44-4EBC-B246-CD58D73A7383}" presName="level3hierChild" presStyleCnt="0"/>
      <dgm:spPr/>
    </dgm:pt>
    <dgm:pt modelId="{727D8B2A-4D6A-4FD7-98D0-1800F14782EF}" type="pres">
      <dgm:prSet presAssocID="{8503BF8F-88D2-42B1-9F58-C1915EB046BC}" presName="conn2-1" presStyleLbl="parChTrans1D2" presStyleIdx="3" presStyleCnt="4"/>
      <dgm:spPr/>
      <dgm:t>
        <a:bodyPr/>
        <a:lstStyle/>
        <a:p>
          <a:endParaRPr lang="en-US"/>
        </a:p>
      </dgm:t>
    </dgm:pt>
    <dgm:pt modelId="{BE6F477E-7EAD-43C0-A000-F776E8ADC968}" type="pres">
      <dgm:prSet presAssocID="{8503BF8F-88D2-42B1-9F58-C1915EB046BC}" presName="connTx" presStyleLbl="parChTrans1D2" presStyleIdx="3" presStyleCnt="4"/>
      <dgm:spPr/>
      <dgm:t>
        <a:bodyPr/>
        <a:lstStyle/>
        <a:p>
          <a:endParaRPr lang="en-US"/>
        </a:p>
      </dgm:t>
    </dgm:pt>
    <dgm:pt modelId="{EA1D9CA3-8941-469B-8A57-4247DAA7440A}" type="pres">
      <dgm:prSet presAssocID="{55F2AFB8-0B67-4BD8-A592-A84CDC72123E}" presName="root2" presStyleCnt="0"/>
      <dgm:spPr/>
    </dgm:pt>
    <dgm:pt modelId="{E60A735D-3BA4-49CC-B7E7-0A9B6DB95E4A}" type="pres">
      <dgm:prSet presAssocID="{55F2AFB8-0B67-4BD8-A592-A84CDC72123E}" presName="LevelTwoTextNode" presStyleLbl="node2" presStyleIdx="3" presStyleCnt="4" custScaleY="62619">
        <dgm:presLayoutVars>
          <dgm:chPref val="3"/>
        </dgm:presLayoutVars>
      </dgm:prSet>
      <dgm:spPr/>
      <dgm:t>
        <a:bodyPr/>
        <a:lstStyle/>
        <a:p>
          <a:endParaRPr lang="en-US"/>
        </a:p>
      </dgm:t>
    </dgm:pt>
    <dgm:pt modelId="{990CCF3D-41A6-4CC4-AA3E-BFD8D5707738}" type="pres">
      <dgm:prSet presAssocID="{55F2AFB8-0B67-4BD8-A592-A84CDC72123E}" presName="level3hierChild" presStyleCnt="0"/>
      <dgm:spPr/>
    </dgm:pt>
    <dgm:pt modelId="{BBA2BE6C-D3E5-4EC1-9F90-36D518DCF481}" type="pres">
      <dgm:prSet presAssocID="{B08FD22C-EDD8-412D-B33F-3438B141C6FF}" presName="root1" presStyleCnt="0"/>
      <dgm:spPr/>
    </dgm:pt>
    <dgm:pt modelId="{9712EA22-17BE-423F-9C39-61DB2C8C27FD}" type="pres">
      <dgm:prSet presAssocID="{B08FD22C-EDD8-412D-B33F-3438B141C6FF}" presName="LevelOneTextNode" presStyleLbl="node0" presStyleIdx="2" presStyleCnt="3" custScaleY="127679">
        <dgm:presLayoutVars>
          <dgm:chPref val="3"/>
        </dgm:presLayoutVars>
      </dgm:prSet>
      <dgm:spPr/>
      <dgm:t>
        <a:bodyPr/>
        <a:lstStyle/>
        <a:p>
          <a:endParaRPr lang="en-US"/>
        </a:p>
      </dgm:t>
    </dgm:pt>
    <dgm:pt modelId="{A87B2A0D-1C84-4B40-8D74-179F90FAFE3F}" type="pres">
      <dgm:prSet presAssocID="{B08FD22C-EDD8-412D-B33F-3438B141C6FF}" presName="level2hierChild" presStyleCnt="0"/>
      <dgm:spPr/>
    </dgm:pt>
  </dgm:ptLst>
  <dgm:cxnLst>
    <dgm:cxn modelId="{D1F1436C-251D-46C1-983E-6A9272ABAD77}" type="presOf" srcId="{A0AE1901-DDFD-475D-AF86-2C514AD4990D}" destId="{CE11284B-5031-498E-9BE0-8398F78DD193}" srcOrd="0" destOrd="0" presId="urn:microsoft.com/office/officeart/2005/8/layout/hierarchy2"/>
    <dgm:cxn modelId="{D1ADB213-892F-44C8-9186-98DC131F7EF5}" type="presOf" srcId="{D6C25E35-43D7-4DE6-9179-212B48F83E51}" destId="{927C7BFF-C86A-45D2-BFA4-B159921CDC6A}" srcOrd="0" destOrd="0" presId="urn:microsoft.com/office/officeart/2005/8/layout/hierarchy2"/>
    <dgm:cxn modelId="{915AD395-476E-4277-9174-11AC606DB49F}" srcId="{5E1B348E-4B41-4694-96B2-274DD2BF56F4}" destId="{083C8C36-CD44-4EBC-B246-CD58D73A7383}" srcOrd="2" destOrd="0" parTransId="{5C0407F1-9C72-4295-A3DD-523D3A518A67}" sibTransId="{2844E6BE-085D-45BA-9CAA-F23017136620}"/>
    <dgm:cxn modelId="{C940D1C3-F33C-441C-BDE4-CEF597C1D500}" type="presOf" srcId="{DBB05CD5-4F17-46C3-B32E-09262DC1E5A5}" destId="{51035ACC-4C80-4CFA-A09C-6549D8E7D4B2}" srcOrd="0" destOrd="0" presId="urn:microsoft.com/office/officeart/2005/8/layout/hierarchy2"/>
    <dgm:cxn modelId="{7F5A562A-D969-471B-ADB0-4C71A3581EF5}" type="presOf" srcId="{55F2AFB8-0B67-4BD8-A592-A84CDC72123E}" destId="{E60A735D-3BA4-49CC-B7E7-0A9B6DB95E4A}" srcOrd="0" destOrd="0" presId="urn:microsoft.com/office/officeart/2005/8/layout/hierarchy2"/>
    <dgm:cxn modelId="{F5B21FCC-F9E9-4727-B111-6E65706C0383}" srcId="{A0AE1901-DDFD-475D-AF86-2C514AD4990D}" destId="{452AE359-EC6E-4DDE-A929-9803D044923E}" srcOrd="0" destOrd="0" parTransId="{2AEBEBFD-91AC-4057-8898-2FBD79FC7062}" sibTransId="{88494304-0328-4AB9-8EC2-242F2590C131}"/>
    <dgm:cxn modelId="{FD80A55E-9D90-4D92-89C3-6362F6027DAA}" type="presOf" srcId="{5E1B348E-4B41-4694-96B2-274DD2BF56F4}" destId="{FC8CF5E2-6286-4CFA-AC0A-1E1708907D7E}" srcOrd="0" destOrd="0" presId="urn:microsoft.com/office/officeart/2005/8/layout/hierarchy2"/>
    <dgm:cxn modelId="{471D0C85-4AA2-4DFB-882E-A8330CFB3AB4}" type="presOf" srcId="{D6C25E35-43D7-4DE6-9179-212B48F83E51}" destId="{7977364D-1523-46AF-8176-0B1877334D25}" srcOrd="1" destOrd="0" presId="urn:microsoft.com/office/officeart/2005/8/layout/hierarchy2"/>
    <dgm:cxn modelId="{8459248E-4910-4AB9-8A84-6F5A202067CD}" type="presOf" srcId="{8503BF8F-88D2-42B1-9F58-C1915EB046BC}" destId="{BE6F477E-7EAD-43C0-A000-F776E8ADC968}" srcOrd="1" destOrd="0" presId="urn:microsoft.com/office/officeart/2005/8/layout/hierarchy2"/>
    <dgm:cxn modelId="{88B749A8-214E-4E3D-B347-7EDE8979212B}" type="presOf" srcId="{083C8C36-CD44-4EBC-B246-CD58D73A7383}" destId="{FBC97031-9EDD-455F-88D7-7F58DD0449DF}" srcOrd="0" destOrd="0" presId="urn:microsoft.com/office/officeart/2005/8/layout/hierarchy2"/>
    <dgm:cxn modelId="{EBBB4A33-CB23-47F2-8BCF-2D015154EEAF}" srcId="{A0AE1901-DDFD-475D-AF86-2C514AD4990D}" destId="{5E1B348E-4B41-4694-96B2-274DD2BF56F4}" srcOrd="1" destOrd="0" parTransId="{200EB65E-89C8-4229-9B0B-7E700D97860E}" sibTransId="{A73A4EBC-218E-4175-8F78-981995D417F7}"/>
    <dgm:cxn modelId="{C15E5515-7382-4791-92D7-D609A7D079F6}" srcId="{5E1B348E-4B41-4694-96B2-274DD2BF56F4}" destId="{DF8247EF-D994-4BFC-B663-22E1B1912E0F}" srcOrd="0" destOrd="0" parTransId="{DBB05CD5-4F17-46C3-B32E-09262DC1E5A5}" sibTransId="{A4BF7E22-CFF0-450B-924E-CCF3BDB0D5EC}"/>
    <dgm:cxn modelId="{76DCCCA2-291D-4978-A26A-6DB62B90470A}" srcId="{5E1B348E-4B41-4694-96B2-274DD2BF56F4}" destId="{55F2AFB8-0B67-4BD8-A592-A84CDC72123E}" srcOrd="3" destOrd="0" parTransId="{8503BF8F-88D2-42B1-9F58-C1915EB046BC}" sibTransId="{36A45C14-7B29-4870-89F7-10B34DE9F502}"/>
    <dgm:cxn modelId="{58C3DF18-6232-4DAC-855A-7AFF5BA0B98D}" type="presOf" srcId="{A9184EA7-E4ED-4E37-9A36-715974E8E094}" destId="{A5A8716A-9D82-41BF-9A0D-27D200D70086}" srcOrd="0" destOrd="0" presId="urn:microsoft.com/office/officeart/2005/8/layout/hierarchy2"/>
    <dgm:cxn modelId="{36DCA630-4553-4319-834F-D8453C4F24EE}" type="presOf" srcId="{8503BF8F-88D2-42B1-9F58-C1915EB046BC}" destId="{727D8B2A-4D6A-4FD7-98D0-1800F14782EF}" srcOrd="0" destOrd="0" presId="urn:microsoft.com/office/officeart/2005/8/layout/hierarchy2"/>
    <dgm:cxn modelId="{F8435E5B-3818-41C7-8951-439793DB6A3B}" type="presOf" srcId="{452AE359-EC6E-4DDE-A929-9803D044923E}" destId="{D743D597-0230-47B3-AF8E-FC3D0211C5FA}" srcOrd="0" destOrd="0" presId="urn:microsoft.com/office/officeart/2005/8/layout/hierarchy2"/>
    <dgm:cxn modelId="{EF0C8372-B6C3-4718-BCB2-6F1233B65CE2}" type="presOf" srcId="{DBB05CD5-4F17-46C3-B32E-09262DC1E5A5}" destId="{07EF9271-9DE8-4682-93F8-2BD9EA71DC16}" srcOrd="1" destOrd="0" presId="urn:microsoft.com/office/officeart/2005/8/layout/hierarchy2"/>
    <dgm:cxn modelId="{2D4D3E50-2088-4DBD-BD51-03563587189B}" srcId="{5E1B348E-4B41-4694-96B2-274DD2BF56F4}" destId="{A9184EA7-E4ED-4E37-9A36-715974E8E094}" srcOrd="1" destOrd="0" parTransId="{D6C25E35-43D7-4DE6-9179-212B48F83E51}" sibTransId="{BC8B9F72-C09C-411D-9C9D-69751585246C}"/>
    <dgm:cxn modelId="{5AD0C35F-4C15-4D12-8C1C-125EB06A0B06}" srcId="{A0AE1901-DDFD-475D-AF86-2C514AD4990D}" destId="{B08FD22C-EDD8-412D-B33F-3438B141C6FF}" srcOrd="2" destOrd="0" parTransId="{A6A52E84-7873-40A4-89E9-52CE6E984F8C}" sibTransId="{7935A855-E2F4-4BAE-94F7-A6790D94D511}"/>
    <dgm:cxn modelId="{26EBBFE2-9CC3-4276-8CF6-4E2F927E5F99}" type="presOf" srcId="{B08FD22C-EDD8-412D-B33F-3438B141C6FF}" destId="{9712EA22-17BE-423F-9C39-61DB2C8C27FD}" srcOrd="0" destOrd="0" presId="urn:microsoft.com/office/officeart/2005/8/layout/hierarchy2"/>
    <dgm:cxn modelId="{19C4BB3F-5731-44A2-8467-017DD04042D3}" type="presOf" srcId="{DF8247EF-D994-4BFC-B663-22E1B1912E0F}" destId="{FDAE0D4D-CAC6-437D-BEE8-F379B27E3B79}" srcOrd="0" destOrd="0" presId="urn:microsoft.com/office/officeart/2005/8/layout/hierarchy2"/>
    <dgm:cxn modelId="{7045292E-D70A-4AB8-A182-37F1432E2178}" type="presOf" srcId="{5C0407F1-9C72-4295-A3DD-523D3A518A67}" destId="{890079C8-3A8A-40E7-A49F-FF4FAE0D064F}" srcOrd="0" destOrd="0" presId="urn:microsoft.com/office/officeart/2005/8/layout/hierarchy2"/>
    <dgm:cxn modelId="{765B47C2-4907-4A8A-8629-EC8B6556D5CA}" type="presOf" srcId="{5C0407F1-9C72-4295-A3DD-523D3A518A67}" destId="{F409E216-4972-4072-A479-6A3849E4EB22}" srcOrd="1" destOrd="0" presId="urn:microsoft.com/office/officeart/2005/8/layout/hierarchy2"/>
    <dgm:cxn modelId="{9EA35432-7046-4779-BD8C-051DCCDB5175}" type="presParOf" srcId="{CE11284B-5031-498E-9BE0-8398F78DD193}" destId="{459F6BBD-DDAE-4689-B4A7-C0699B5B7CA0}" srcOrd="0" destOrd="0" presId="urn:microsoft.com/office/officeart/2005/8/layout/hierarchy2"/>
    <dgm:cxn modelId="{5925D43A-D14E-4DC7-AC36-FBE6712AC95D}" type="presParOf" srcId="{459F6BBD-DDAE-4689-B4A7-C0699B5B7CA0}" destId="{D743D597-0230-47B3-AF8E-FC3D0211C5FA}" srcOrd="0" destOrd="0" presId="urn:microsoft.com/office/officeart/2005/8/layout/hierarchy2"/>
    <dgm:cxn modelId="{77834E23-752D-4047-9CFE-FC722870CFA8}" type="presParOf" srcId="{459F6BBD-DDAE-4689-B4A7-C0699B5B7CA0}" destId="{CF837367-80FE-4445-869A-438FE4F4E97B}" srcOrd="1" destOrd="0" presId="urn:microsoft.com/office/officeart/2005/8/layout/hierarchy2"/>
    <dgm:cxn modelId="{009667A4-AD45-4871-9345-F68579874B17}" type="presParOf" srcId="{CE11284B-5031-498E-9BE0-8398F78DD193}" destId="{C5A1537B-A3E4-4731-BCFB-885044D7CEA7}" srcOrd="1" destOrd="0" presId="urn:microsoft.com/office/officeart/2005/8/layout/hierarchy2"/>
    <dgm:cxn modelId="{84159360-CF2B-4C7A-BCA0-257142BD3FD8}" type="presParOf" srcId="{C5A1537B-A3E4-4731-BCFB-885044D7CEA7}" destId="{FC8CF5E2-6286-4CFA-AC0A-1E1708907D7E}" srcOrd="0" destOrd="0" presId="urn:microsoft.com/office/officeart/2005/8/layout/hierarchy2"/>
    <dgm:cxn modelId="{68BF6C0E-BB99-4418-86D8-436EAE9A9805}" type="presParOf" srcId="{C5A1537B-A3E4-4731-BCFB-885044D7CEA7}" destId="{ACB5E0FA-089A-4EE7-8A9B-E7D680CAFCD0}" srcOrd="1" destOrd="0" presId="urn:microsoft.com/office/officeart/2005/8/layout/hierarchy2"/>
    <dgm:cxn modelId="{C69E5A0F-F381-4A4A-AA90-F40CC92D6B1B}" type="presParOf" srcId="{ACB5E0FA-089A-4EE7-8A9B-E7D680CAFCD0}" destId="{51035ACC-4C80-4CFA-A09C-6549D8E7D4B2}" srcOrd="0" destOrd="0" presId="urn:microsoft.com/office/officeart/2005/8/layout/hierarchy2"/>
    <dgm:cxn modelId="{5B7C393C-111B-43A0-B654-352EE172B69C}" type="presParOf" srcId="{51035ACC-4C80-4CFA-A09C-6549D8E7D4B2}" destId="{07EF9271-9DE8-4682-93F8-2BD9EA71DC16}" srcOrd="0" destOrd="0" presId="urn:microsoft.com/office/officeart/2005/8/layout/hierarchy2"/>
    <dgm:cxn modelId="{0EA46C57-B28C-4EBD-83B6-3261127DA3D2}" type="presParOf" srcId="{ACB5E0FA-089A-4EE7-8A9B-E7D680CAFCD0}" destId="{8EAD698F-B945-4EC0-B90F-6C354C52D435}" srcOrd="1" destOrd="0" presId="urn:microsoft.com/office/officeart/2005/8/layout/hierarchy2"/>
    <dgm:cxn modelId="{D352F1B5-BE57-43A8-BBE5-5E58734DED37}" type="presParOf" srcId="{8EAD698F-B945-4EC0-B90F-6C354C52D435}" destId="{FDAE0D4D-CAC6-437D-BEE8-F379B27E3B79}" srcOrd="0" destOrd="0" presId="urn:microsoft.com/office/officeart/2005/8/layout/hierarchy2"/>
    <dgm:cxn modelId="{97782846-9EB2-4116-8A9E-570804A59C39}" type="presParOf" srcId="{8EAD698F-B945-4EC0-B90F-6C354C52D435}" destId="{5E5FB835-768B-4E74-8B90-4725FDA00E76}" srcOrd="1" destOrd="0" presId="urn:microsoft.com/office/officeart/2005/8/layout/hierarchy2"/>
    <dgm:cxn modelId="{C4AD2EC3-50E3-4A86-B189-583DAB4DFFEE}" type="presParOf" srcId="{ACB5E0FA-089A-4EE7-8A9B-E7D680CAFCD0}" destId="{927C7BFF-C86A-45D2-BFA4-B159921CDC6A}" srcOrd="2" destOrd="0" presId="urn:microsoft.com/office/officeart/2005/8/layout/hierarchy2"/>
    <dgm:cxn modelId="{77563AF6-175C-45F9-BE1F-CDDF4E734D0B}" type="presParOf" srcId="{927C7BFF-C86A-45D2-BFA4-B159921CDC6A}" destId="{7977364D-1523-46AF-8176-0B1877334D25}" srcOrd="0" destOrd="0" presId="urn:microsoft.com/office/officeart/2005/8/layout/hierarchy2"/>
    <dgm:cxn modelId="{45817400-ED54-4963-97E4-3EB973C26675}" type="presParOf" srcId="{ACB5E0FA-089A-4EE7-8A9B-E7D680CAFCD0}" destId="{57C412E2-E68B-41FD-989F-DEC570B2AFBC}" srcOrd="3" destOrd="0" presId="urn:microsoft.com/office/officeart/2005/8/layout/hierarchy2"/>
    <dgm:cxn modelId="{CCE370DA-B62D-465F-8C86-AFF4EDC437E7}" type="presParOf" srcId="{57C412E2-E68B-41FD-989F-DEC570B2AFBC}" destId="{A5A8716A-9D82-41BF-9A0D-27D200D70086}" srcOrd="0" destOrd="0" presId="urn:microsoft.com/office/officeart/2005/8/layout/hierarchy2"/>
    <dgm:cxn modelId="{0F264484-41DB-40B6-9511-23C4D2E7431F}" type="presParOf" srcId="{57C412E2-E68B-41FD-989F-DEC570B2AFBC}" destId="{F0F1C9CD-81A3-4671-9986-F1912C24CF1A}" srcOrd="1" destOrd="0" presId="urn:microsoft.com/office/officeart/2005/8/layout/hierarchy2"/>
    <dgm:cxn modelId="{B796F6CF-C3E5-45C6-80D6-5BBDA549B5D8}" type="presParOf" srcId="{ACB5E0FA-089A-4EE7-8A9B-E7D680CAFCD0}" destId="{890079C8-3A8A-40E7-A49F-FF4FAE0D064F}" srcOrd="4" destOrd="0" presId="urn:microsoft.com/office/officeart/2005/8/layout/hierarchy2"/>
    <dgm:cxn modelId="{649EC28B-F393-471F-A497-CCFBC20B318F}" type="presParOf" srcId="{890079C8-3A8A-40E7-A49F-FF4FAE0D064F}" destId="{F409E216-4972-4072-A479-6A3849E4EB22}" srcOrd="0" destOrd="0" presId="urn:microsoft.com/office/officeart/2005/8/layout/hierarchy2"/>
    <dgm:cxn modelId="{F4A9E25F-CFC1-41EA-A557-F00CE0D04358}" type="presParOf" srcId="{ACB5E0FA-089A-4EE7-8A9B-E7D680CAFCD0}" destId="{9389D9C8-B569-4166-8BAB-B4E64D8F0561}" srcOrd="5" destOrd="0" presId="urn:microsoft.com/office/officeart/2005/8/layout/hierarchy2"/>
    <dgm:cxn modelId="{AAA91E14-8E56-4E57-B109-AC1747DECCB7}" type="presParOf" srcId="{9389D9C8-B569-4166-8BAB-B4E64D8F0561}" destId="{FBC97031-9EDD-455F-88D7-7F58DD0449DF}" srcOrd="0" destOrd="0" presId="urn:microsoft.com/office/officeart/2005/8/layout/hierarchy2"/>
    <dgm:cxn modelId="{49CA0CC1-7F5C-424B-AE4F-8C2A0BB51A75}" type="presParOf" srcId="{9389D9C8-B569-4166-8BAB-B4E64D8F0561}" destId="{AB6FF845-5754-4994-8730-135DBBD4DC89}" srcOrd="1" destOrd="0" presId="urn:microsoft.com/office/officeart/2005/8/layout/hierarchy2"/>
    <dgm:cxn modelId="{B09F3FA5-5FB5-4B47-B211-76D9EB75ACCD}" type="presParOf" srcId="{ACB5E0FA-089A-4EE7-8A9B-E7D680CAFCD0}" destId="{727D8B2A-4D6A-4FD7-98D0-1800F14782EF}" srcOrd="6" destOrd="0" presId="urn:microsoft.com/office/officeart/2005/8/layout/hierarchy2"/>
    <dgm:cxn modelId="{1D357932-F0DE-4491-9DD5-47181C697B76}" type="presParOf" srcId="{727D8B2A-4D6A-4FD7-98D0-1800F14782EF}" destId="{BE6F477E-7EAD-43C0-A000-F776E8ADC968}" srcOrd="0" destOrd="0" presId="urn:microsoft.com/office/officeart/2005/8/layout/hierarchy2"/>
    <dgm:cxn modelId="{2A8ED63C-0A2E-4E77-B96C-A7807203A3BD}" type="presParOf" srcId="{ACB5E0FA-089A-4EE7-8A9B-E7D680CAFCD0}" destId="{EA1D9CA3-8941-469B-8A57-4247DAA7440A}" srcOrd="7" destOrd="0" presId="urn:microsoft.com/office/officeart/2005/8/layout/hierarchy2"/>
    <dgm:cxn modelId="{33DC0BCD-30F4-4617-A158-74FD626C81A3}" type="presParOf" srcId="{EA1D9CA3-8941-469B-8A57-4247DAA7440A}" destId="{E60A735D-3BA4-49CC-B7E7-0A9B6DB95E4A}" srcOrd="0" destOrd="0" presId="urn:microsoft.com/office/officeart/2005/8/layout/hierarchy2"/>
    <dgm:cxn modelId="{22378482-DB7C-4E4F-B4EC-50ADC8029342}" type="presParOf" srcId="{EA1D9CA3-8941-469B-8A57-4247DAA7440A}" destId="{990CCF3D-41A6-4CC4-AA3E-BFD8D5707738}" srcOrd="1" destOrd="0" presId="urn:microsoft.com/office/officeart/2005/8/layout/hierarchy2"/>
    <dgm:cxn modelId="{603D3732-7C41-4DC6-9073-8D172CD604C4}" type="presParOf" srcId="{CE11284B-5031-498E-9BE0-8398F78DD193}" destId="{BBA2BE6C-D3E5-4EC1-9F90-36D518DCF481}" srcOrd="2" destOrd="0" presId="urn:microsoft.com/office/officeart/2005/8/layout/hierarchy2"/>
    <dgm:cxn modelId="{DF78E9C9-7202-4546-B967-E7E25CFAD6DC}" type="presParOf" srcId="{BBA2BE6C-D3E5-4EC1-9F90-36D518DCF481}" destId="{9712EA22-17BE-423F-9C39-61DB2C8C27FD}" srcOrd="0" destOrd="0" presId="urn:microsoft.com/office/officeart/2005/8/layout/hierarchy2"/>
    <dgm:cxn modelId="{F1574A42-D37A-46D1-8FAC-A7CB6EE09616}" type="presParOf" srcId="{BBA2BE6C-D3E5-4EC1-9F90-36D518DCF481}" destId="{A87B2A0D-1C84-4B40-8D74-179F90FAFE3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C84B07-4723-4321-992D-D94D56207082}" type="doc">
      <dgm:prSet loTypeId="urn:microsoft.com/office/officeart/2016/7/layout/LinearBlockProcessNumbered" loCatId="process" qsTypeId="urn:microsoft.com/office/officeart/2005/8/quickstyle/simple3" qsCatId="simple" csTypeId="urn:microsoft.com/office/officeart/2005/8/colors/colorful2" csCatId="colorful" phldr="1"/>
      <dgm:spPr/>
      <dgm:t>
        <a:bodyPr/>
        <a:lstStyle/>
        <a:p>
          <a:endParaRPr lang="en-US"/>
        </a:p>
      </dgm:t>
    </dgm:pt>
    <dgm:pt modelId="{FE3799FC-AFD3-42C3-957E-2FC08AED69A4}">
      <dgm:prSet/>
      <dgm:spPr>
        <a:solidFill>
          <a:schemeClr val="tx2">
            <a:lumMod val="50000"/>
          </a:schemeClr>
        </a:solidFill>
      </dgm:spPr>
      <dgm:t>
        <a:bodyPr/>
        <a:lstStyle/>
        <a:p>
          <a:r>
            <a:rPr lang="el-GR" dirty="0">
              <a:solidFill>
                <a:schemeClr val="bg1"/>
              </a:solidFill>
            </a:rPr>
            <a:t>Έχει δειχθεί ότι η παρουσία κάποιας </a:t>
          </a:r>
          <a:r>
            <a:rPr lang="el-GR" b="1" dirty="0">
              <a:solidFill>
                <a:schemeClr val="bg1"/>
              </a:solidFill>
            </a:rPr>
            <a:t>διαταραχής προσωπικότητας</a:t>
          </a:r>
          <a:r>
            <a:rPr lang="el-GR" dirty="0">
              <a:solidFill>
                <a:schemeClr val="bg1"/>
              </a:solidFill>
            </a:rPr>
            <a:t>, ιδιαίτερα κάποια της ομάδας Β (δηλαδή αντικοινωνική, οριακή, ναρκισσιστική και </a:t>
          </a:r>
          <a:r>
            <a:rPr lang="el-GR" dirty="0" err="1">
              <a:solidFill>
                <a:schemeClr val="bg1"/>
              </a:solidFill>
            </a:rPr>
            <a:t>οιστριονική</a:t>
          </a:r>
          <a:r>
            <a:rPr lang="el-GR" dirty="0">
              <a:solidFill>
                <a:schemeClr val="bg1"/>
              </a:solidFill>
            </a:rPr>
            <a:t>), </a:t>
          </a:r>
          <a:r>
            <a:rPr lang="el-GR" b="1" dirty="0">
              <a:solidFill>
                <a:schemeClr val="bg1"/>
              </a:solidFill>
            </a:rPr>
            <a:t>επηρεάζει δυσμενώς την έκβαση της θεραπείας </a:t>
          </a:r>
          <a:r>
            <a:rPr lang="el-GR" dirty="0">
              <a:solidFill>
                <a:schemeClr val="bg1"/>
              </a:solidFill>
            </a:rPr>
            <a:t>των ασθενών με διαταραχή πανικού. </a:t>
          </a:r>
          <a:endParaRPr lang="en-US" dirty="0">
            <a:solidFill>
              <a:schemeClr val="bg1"/>
            </a:solidFill>
          </a:endParaRPr>
        </a:p>
      </dgm:t>
    </dgm:pt>
    <dgm:pt modelId="{4D926255-8B16-4B42-972B-8571115B1574}" type="parTrans" cxnId="{590DF4B5-178D-445C-B109-4CF655CC119B}">
      <dgm:prSet/>
      <dgm:spPr/>
      <dgm:t>
        <a:bodyPr/>
        <a:lstStyle/>
        <a:p>
          <a:endParaRPr lang="en-US"/>
        </a:p>
      </dgm:t>
    </dgm:pt>
    <dgm:pt modelId="{8E39F255-0121-41B3-A71A-39D313E6E29B}" type="sibTrans" cxnId="{590DF4B5-178D-445C-B109-4CF655CC119B}">
      <dgm:prSet phldrT="01" phldr="0"/>
      <dgm:spPr/>
      <dgm:t>
        <a:bodyPr/>
        <a:lstStyle/>
        <a:p>
          <a:r>
            <a:rPr lang="en-US" dirty="0"/>
            <a:t>01</a:t>
          </a:r>
        </a:p>
      </dgm:t>
    </dgm:pt>
    <dgm:pt modelId="{0DC274C1-2560-4BBB-9159-402763567F6F}">
      <dgm:prSet/>
      <dgm:spPr>
        <a:solidFill>
          <a:schemeClr val="tx2">
            <a:lumMod val="50000"/>
          </a:schemeClr>
        </a:solidFill>
      </dgm:spPr>
      <dgm:t>
        <a:bodyPr/>
        <a:lstStyle/>
        <a:p>
          <a:r>
            <a:rPr lang="el-GR" dirty="0">
              <a:solidFill>
                <a:schemeClr val="bg1"/>
              </a:solidFill>
            </a:rPr>
            <a:t>Εάν στόχος είναι ένας ολοκληρωμένος και αποτελεσματικός θεραπευτικός σχεδιασμός, </a:t>
          </a:r>
          <a:r>
            <a:rPr lang="el-GR" b="1" dirty="0">
              <a:solidFill>
                <a:schemeClr val="bg1"/>
              </a:solidFill>
            </a:rPr>
            <a:t>οι ασθενείς με διαταραχή πανικού χρειάζονται – μαζί με την κατάλληλη φαρμακευτική αγωγή – και ψυχοθεραπευτική προσέγγιση</a:t>
          </a:r>
          <a:r>
            <a:rPr lang="el-GR" dirty="0">
              <a:solidFill>
                <a:schemeClr val="bg1"/>
              </a:solidFill>
            </a:rPr>
            <a:t>.</a:t>
          </a:r>
          <a:endParaRPr lang="en-US" dirty="0">
            <a:solidFill>
              <a:schemeClr val="bg1"/>
            </a:solidFill>
          </a:endParaRPr>
        </a:p>
      </dgm:t>
    </dgm:pt>
    <dgm:pt modelId="{FC22EAA7-2B94-4AF9-8AAF-95BC62E923A5}" type="parTrans" cxnId="{0CF9B761-20F8-4091-A69B-79460A6A4A83}">
      <dgm:prSet/>
      <dgm:spPr/>
      <dgm:t>
        <a:bodyPr/>
        <a:lstStyle/>
        <a:p>
          <a:endParaRPr lang="en-US"/>
        </a:p>
      </dgm:t>
    </dgm:pt>
    <dgm:pt modelId="{30FFE751-F7D0-4DBC-9018-ACA7948CC60F}" type="sibTrans" cxnId="{0CF9B761-20F8-4091-A69B-79460A6A4A83}">
      <dgm:prSet phldrT="02" phldr="0"/>
      <dgm:spPr/>
      <dgm:t>
        <a:bodyPr/>
        <a:lstStyle/>
        <a:p>
          <a:r>
            <a:rPr lang="en-US"/>
            <a:t>02</a:t>
          </a:r>
        </a:p>
      </dgm:t>
    </dgm:pt>
    <dgm:pt modelId="{B45C4DDF-BB72-49BB-9863-AEF2544B0664}" type="pres">
      <dgm:prSet presAssocID="{0CC84B07-4723-4321-992D-D94D56207082}" presName="Name0" presStyleCnt="0">
        <dgm:presLayoutVars>
          <dgm:animLvl val="lvl"/>
          <dgm:resizeHandles val="exact"/>
        </dgm:presLayoutVars>
      </dgm:prSet>
      <dgm:spPr/>
      <dgm:t>
        <a:bodyPr/>
        <a:lstStyle/>
        <a:p>
          <a:endParaRPr lang="en-US"/>
        </a:p>
      </dgm:t>
    </dgm:pt>
    <dgm:pt modelId="{AE20E8BC-C9F6-46B2-83B5-556069FA49DE}" type="pres">
      <dgm:prSet presAssocID="{FE3799FC-AFD3-42C3-957E-2FC08AED69A4}" presName="compositeNode" presStyleCnt="0">
        <dgm:presLayoutVars>
          <dgm:bulletEnabled val="1"/>
        </dgm:presLayoutVars>
      </dgm:prSet>
      <dgm:spPr/>
    </dgm:pt>
    <dgm:pt modelId="{F4C584BC-4AF3-4732-AA37-730D3642F3AB}" type="pres">
      <dgm:prSet presAssocID="{FE3799FC-AFD3-42C3-957E-2FC08AED69A4}" presName="bgRect" presStyleLbl="alignNode1" presStyleIdx="0" presStyleCnt="2"/>
      <dgm:spPr/>
      <dgm:t>
        <a:bodyPr/>
        <a:lstStyle/>
        <a:p>
          <a:endParaRPr lang="en-US"/>
        </a:p>
      </dgm:t>
    </dgm:pt>
    <dgm:pt modelId="{80DA4995-B1B8-4A0D-AF50-C506767A1D17}" type="pres">
      <dgm:prSet presAssocID="{8E39F255-0121-41B3-A71A-39D313E6E29B}" presName="sibTransNodeRect" presStyleLbl="alignNode1" presStyleIdx="0" presStyleCnt="2">
        <dgm:presLayoutVars>
          <dgm:chMax val="0"/>
          <dgm:bulletEnabled val="1"/>
        </dgm:presLayoutVars>
      </dgm:prSet>
      <dgm:spPr/>
      <dgm:t>
        <a:bodyPr/>
        <a:lstStyle/>
        <a:p>
          <a:endParaRPr lang="en-US"/>
        </a:p>
      </dgm:t>
    </dgm:pt>
    <dgm:pt modelId="{37A41BAB-DB03-48F7-90FD-ACE1759BB9A4}" type="pres">
      <dgm:prSet presAssocID="{FE3799FC-AFD3-42C3-957E-2FC08AED69A4}" presName="nodeRect" presStyleLbl="alignNode1" presStyleIdx="0" presStyleCnt="2">
        <dgm:presLayoutVars>
          <dgm:bulletEnabled val="1"/>
        </dgm:presLayoutVars>
      </dgm:prSet>
      <dgm:spPr/>
      <dgm:t>
        <a:bodyPr/>
        <a:lstStyle/>
        <a:p>
          <a:endParaRPr lang="en-US"/>
        </a:p>
      </dgm:t>
    </dgm:pt>
    <dgm:pt modelId="{7D2EBB85-09FE-4B96-922A-A6A5FBDA1FB0}" type="pres">
      <dgm:prSet presAssocID="{8E39F255-0121-41B3-A71A-39D313E6E29B}" presName="sibTrans" presStyleCnt="0"/>
      <dgm:spPr/>
    </dgm:pt>
    <dgm:pt modelId="{722EFE46-F3DB-4BF5-9A05-F816CEDA850F}" type="pres">
      <dgm:prSet presAssocID="{0DC274C1-2560-4BBB-9159-402763567F6F}" presName="compositeNode" presStyleCnt="0">
        <dgm:presLayoutVars>
          <dgm:bulletEnabled val="1"/>
        </dgm:presLayoutVars>
      </dgm:prSet>
      <dgm:spPr/>
    </dgm:pt>
    <dgm:pt modelId="{058A7C0D-445F-4FF3-94BF-A37E01C4AA72}" type="pres">
      <dgm:prSet presAssocID="{0DC274C1-2560-4BBB-9159-402763567F6F}" presName="bgRect" presStyleLbl="alignNode1" presStyleIdx="1" presStyleCnt="2"/>
      <dgm:spPr/>
      <dgm:t>
        <a:bodyPr/>
        <a:lstStyle/>
        <a:p>
          <a:endParaRPr lang="en-US"/>
        </a:p>
      </dgm:t>
    </dgm:pt>
    <dgm:pt modelId="{602B1FAC-6E12-483D-B383-D3475D313628}" type="pres">
      <dgm:prSet presAssocID="{30FFE751-F7D0-4DBC-9018-ACA7948CC60F}" presName="sibTransNodeRect" presStyleLbl="alignNode1" presStyleIdx="1" presStyleCnt="2">
        <dgm:presLayoutVars>
          <dgm:chMax val="0"/>
          <dgm:bulletEnabled val="1"/>
        </dgm:presLayoutVars>
      </dgm:prSet>
      <dgm:spPr/>
      <dgm:t>
        <a:bodyPr/>
        <a:lstStyle/>
        <a:p>
          <a:endParaRPr lang="en-US"/>
        </a:p>
      </dgm:t>
    </dgm:pt>
    <dgm:pt modelId="{C4EEECE7-2226-40A4-8FDC-0D0E6C1A7ED8}" type="pres">
      <dgm:prSet presAssocID="{0DC274C1-2560-4BBB-9159-402763567F6F}" presName="nodeRect" presStyleLbl="alignNode1" presStyleIdx="1" presStyleCnt="2">
        <dgm:presLayoutVars>
          <dgm:bulletEnabled val="1"/>
        </dgm:presLayoutVars>
      </dgm:prSet>
      <dgm:spPr/>
      <dgm:t>
        <a:bodyPr/>
        <a:lstStyle/>
        <a:p>
          <a:endParaRPr lang="en-US"/>
        </a:p>
      </dgm:t>
    </dgm:pt>
  </dgm:ptLst>
  <dgm:cxnLst>
    <dgm:cxn modelId="{A42FB2D1-6CCD-4A6E-B119-73EDDDE110BF}" type="presOf" srcId="{0CC84B07-4723-4321-992D-D94D56207082}" destId="{B45C4DDF-BB72-49BB-9863-AEF2544B0664}" srcOrd="0" destOrd="0" presId="urn:microsoft.com/office/officeart/2016/7/layout/LinearBlockProcessNumbered"/>
    <dgm:cxn modelId="{9779585A-9C58-45F0-A91B-2F94D8FCFD14}" type="presOf" srcId="{FE3799FC-AFD3-42C3-957E-2FC08AED69A4}" destId="{F4C584BC-4AF3-4732-AA37-730D3642F3AB}" srcOrd="0" destOrd="0" presId="urn:microsoft.com/office/officeart/2016/7/layout/LinearBlockProcessNumbered"/>
    <dgm:cxn modelId="{80935559-BDE1-4967-A9A9-312894DE963E}" type="presOf" srcId="{8E39F255-0121-41B3-A71A-39D313E6E29B}" destId="{80DA4995-B1B8-4A0D-AF50-C506767A1D17}" srcOrd="0" destOrd="0" presId="urn:microsoft.com/office/officeart/2016/7/layout/LinearBlockProcessNumbered"/>
    <dgm:cxn modelId="{405FBDEA-65D0-434F-96F5-CA2071018F00}" type="presOf" srcId="{FE3799FC-AFD3-42C3-957E-2FC08AED69A4}" destId="{37A41BAB-DB03-48F7-90FD-ACE1759BB9A4}" srcOrd="1" destOrd="0" presId="urn:microsoft.com/office/officeart/2016/7/layout/LinearBlockProcessNumbered"/>
    <dgm:cxn modelId="{3F1E7564-01EE-4A9E-A4AF-331F5DB2DDCC}" type="presOf" srcId="{0DC274C1-2560-4BBB-9159-402763567F6F}" destId="{C4EEECE7-2226-40A4-8FDC-0D0E6C1A7ED8}" srcOrd="1" destOrd="0" presId="urn:microsoft.com/office/officeart/2016/7/layout/LinearBlockProcessNumbered"/>
    <dgm:cxn modelId="{0CF9B761-20F8-4091-A69B-79460A6A4A83}" srcId="{0CC84B07-4723-4321-992D-D94D56207082}" destId="{0DC274C1-2560-4BBB-9159-402763567F6F}" srcOrd="1" destOrd="0" parTransId="{FC22EAA7-2B94-4AF9-8AAF-95BC62E923A5}" sibTransId="{30FFE751-F7D0-4DBC-9018-ACA7948CC60F}"/>
    <dgm:cxn modelId="{B17735B5-79E2-42FA-B997-576C20F9FBB9}" type="presOf" srcId="{30FFE751-F7D0-4DBC-9018-ACA7948CC60F}" destId="{602B1FAC-6E12-483D-B383-D3475D313628}" srcOrd="0" destOrd="0" presId="urn:microsoft.com/office/officeart/2016/7/layout/LinearBlockProcessNumbered"/>
    <dgm:cxn modelId="{590DF4B5-178D-445C-B109-4CF655CC119B}" srcId="{0CC84B07-4723-4321-992D-D94D56207082}" destId="{FE3799FC-AFD3-42C3-957E-2FC08AED69A4}" srcOrd="0" destOrd="0" parTransId="{4D926255-8B16-4B42-972B-8571115B1574}" sibTransId="{8E39F255-0121-41B3-A71A-39D313E6E29B}"/>
    <dgm:cxn modelId="{4F3E5B12-51C9-4668-941E-A7313E8F071C}" type="presOf" srcId="{0DC274C1-2560-4BBB-9159-402763567F6F}" destId="{058A7C0D-445F-4FF3-94BF-A37E01C4AA72}" srcOrd="0" destOrd="0" presId="urn:microsoft.com/office/officeart/2016/7/layout/LinearBlockProcessNumbered"/>
    <dgm:cxn modelId="{327A7D4E-F6A0-4B4D-A8A8-C16E4B4A9638}" type="presParOf" srcId="{B45C4DDF-BB72-49BB-9863-AEF2544B0664}" destId="{AE20E8BC-C9F6-46B2-83B5-556069FA49DE}" srcOrd="0" destOrd="0" presId="urn:microsoft.com/office/officeart/2016/7/layout/LinearBlockProcessNumbered"/>
    <dgm:cxn modelId="{4B4151BC-4622-486D-B01F-DAA528B841E4}" type="presParOf" srcId="{AE20E8BC-C9F6-46B2-83B5-556069FA49DE}" destId="{F4C584BC-4AF3-4732-AA37-730D3642F3AB}" srcOrd="0" destOrd="0" presId="urn:microsoft.com/office/officeart/2016/7/layout/LinearBlockProcessNumbered"/>
    <dgm:cxn modelId="{B4EFF2A6-0414-4CAB-A3A8-6F66669EB2A4}" type="presParOf" srcId="{AE20E8BC-C9F6-46B2-83B5-556069FA49DE}" destId="{80DA4995-B1B8-4A0D-AF50-C506767A1D17}" srcOrd="1" destOrd="0" presId="urn:microsoft.com/office/officeart/2016/7/layout/LinearBlockProcessNumbered"/>
    <dgm:cxn modelId="{C9D3E60A-A1A6-4764-B992-EB240A2C216C}" type="presParOf" srcId="{AE20E8BC-C9F6-46B2-83B5-556069FA49DE}" destId="{37A41BAB-DB03-48F7-90FD-ACE1759BB9A4}" srcOrd="2" destOrd="0" presId="urn:microsoft.com/office/officeart/2016/7/layout/LinearBlockProcessNumbered"/>
    <dgm:cxn modelId="{914B2793-4C15-4D61-9791-E64B9DF36CC9}" type="presParOf" srcId="{B45C4DDF-BB72-49BB-9863-AEF2544B0664}" destId="{7D2EBB85-09FE-4B96-922A-A6A5FBDA1FB0}" srcOrd="1" destOrd="0" presId="urn:microsoft.com/office/officeart/2016/7/layout/LinearBlockProcessNumbered"/>
    <dgm:cxn modelId="{3D657F94-5CB0-4919-9DFE-DCC580A730F3}" type="presParOf" srcId="{B45C4DDF-BB72-49BB-9863-AEF2544B0664}" destId="{722EFE46-F3DB-4BF5-9A05-F816CEDA850F}" srcOrd="2" destOrd="0" presId="urn:microsoft.com/office/officeart/2016/7/layout/LinearBlockProcessNumbered"/>
    <dgm:cxn modelId="{CE44E51E-E52C-483D-8065-5012FAA42A8C}" type="presParOf" srcId="{722EFE46-F3DB-4BF5-9A05-F816CEDA850F}" destId="{058A7C0D-445F-4FF3-94BF-A37E01C4AA72}" srcOrd="0" destOrd="0" presId="urn:microsoft.com/office/officeart/2016/7/layout/LinearBlockProcessNumbered"/>
    <dgm:cxn modelId="{38284CA3-EF74-43F9-8856-561452871F19}" type="presParOf" srcId="{722EFE46-F3DB-4BF5-9A05-F816CEDA850F}" destId="{602B1FAC-6E12-483D-B383-D3475D313628}" srcOrd="1" destOrd="0" presId="urn:microsoft.com/office/officeart/2016/7/layout/LinearBlockProcessNumbered"/>
    <dgm:cxn modelId="{D32B8C68-8A13-4BCB-84FD-778D4E251E8D}" type="presParOf" srcId="{722EFE46-F3DB-4BF5-9A05-F816CEDA850F}" destId="{C4EEECE7-2226-40A4-8FDC-0D0E6C1A7ED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AF3165-D9F0-4823-925D-20878E1E42B5}"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98368544-DE6D-4627-8BFF-894302FA03DF}">
      <dgm:prSet custT="1"/>
      <dgm:spPr/>
      <dgm:t>
        <a:bodyPr/>
        <a:lstStyle/>
        <a:p>
          <a:endParaRPr lang="el-GR" sz="1800" dirty="0"/>
        </a:p>
        <a:p>
          <a:r>
            <a:rPr lang="el-GR" sz="1800" dirty="0"/>
            <a:t>Όταν οι </a:t>
          </a:r>
          <a:r>
            <a:rPr lang="el-GR" sz="1800" dirty="0">
              <a:solidFill>
                <a:schemeClr val="accent6">
                  <a:lumMod val="50000"/>
                </a:schemeClr>
              </a:solidFill>
              <a:effectLst>
                <a:outerShdw blurRad="38100" dist="38100" dir="2700000" algn="tl">
                  <a:srgbClr val="000000">
                    <a:alpha val="43137"/>
                  </a:srgbClr>
                </a:outerShdw>
              </a:effectLst>
            </a:rPr>
            <a:t>απαγορευμένες σεξουαλικές ή επιθετικές </a:t>
          </a:r>
          <a:r>
            <a:rPr lang="el-GR" sz="1800" dirty="0" err="1">
              <a:solidFill>
                <a:schemeClr val="accent6">
                  <a:lumMod val="50000"/>
                </a:schemeClr>
              </a:solidFill>
              <a:effectLst>
                <a:outerShdw blurRad="38100" dist="38100" dir="2700000" algn="tl">
                  <a:srgbClr val="000000">
                    <a:alpha val="43137"/>
                  </a:srgbClr>
                </a:outerShdw>
              </a:effectLst>
            </a:rPr>
            <a:t>ενορμήσεις</a:t>
          </a:r>
          <a:r>
            <a:rPr lang="el-GR" sz="1800" dirty="0">
              <a:effectLst>
                <a:outerShdw blurRad="38100" dist="38100" dir="2700000" algn="tl">
                  <a:srgbClr val="000000">
                    <a:alpha val="43137"/>
                  </a:srgbClr>
                </a:outerShdw>
              </a:effectLst>
            </a:rPr>
            <a:t>, </a:t>
          </a:r>
          <a:r>
            <a:rPr lang="el-GR" sz="1800" dirty="0"/>
            <a:t>οι οποίες μπορεί να οδηγήσουν σε αντεκδικητική τιμωρία, απειλούν να αναδυθούν από το ασυνείδητο, ενεργοποιείται το </a:t>
          </a:r>
          <a:r>
            <a:rPr lang="el-GR" sz="1800" dirty="0">
              <a:solidFill>
                <a:schemeClr val="accent6">
                  <a:lumMod val="50000"/>
                </a:schemeClr>
              </a:solidFill>
              <a:effectLst>
                <a:outerShdw blurRad="38100" dist="38100" dir="2700000" algn="tl">
                  <a:srgbClr val="000000">
                    <a:alpha val="43137"/>
                  </a:srgbClr>
                </a:outerShdw>
              </a:effectLst>
            </a:rPr>
            <a:t>προειδοποιητικό άγχος</a:t>
          </a:r>
          <a:r>
            <a:rPr lang="el-GR" sz="1800" dirty="0"/>
            <a:t>, το οποίο θέτει σε θέσεις μάχης τρεις μηχανισμούς:</a:t>
          </a:r>
        </a:p>
      </dgm:t>
    </dgm:pt>
    <dgm:pt modelId="{A539CA7A-8316-452A-8711-42BA3CACD0F3}" type="parTrans" cxnId="{04D3F476-C0FC-42F0-817D-E4FCA4C62543}">
      <dgm:prSet/>
      <dgm:spPr/>
      <dgm:t>
        <a:bodyPr/>
        <a:lstStyle/>
        <a:p>
          <a:endParaRPr lang="en-US"/>
        </a:p>
      </dgm:t>
    </dgm:pt>
    <dgm:pt modelId="{5412AA83-C929-4D59-A9A7-9D41A7FBF987}" type="sibTrans" cxnId="{04D3F476-C0FC-42F0-817D-E4FCA4C62543}">
      <dgm:prSet/>
      <dgm:spPr/>
      <dgm:t>
        <a:bodyPr/>
        <a:lstStyle/>
        <a:p>
          <a:endParaRPr lang="en-US"/>
        </a:p>
      </dgm:t>
    </dgm:pt>
    <dgm:pt modelId="{32AAC277-64EE-4779-A295-CDF83303BEB6}">
      <dgm:prSet custT="1"/>
      <dgm:spPr/>
      <dgm:t>
        <a:bodyPr/>
        <a:lstStyle/>
        <a:p>
          <a:r>
            <a:rPr lang="el-GR" sz="1700" dirty="0"/>
            <a:t>Τη </a:t>
          </a:r>
          <a:r>
            <a:rPr lang="el-GR" sz="1700" dirty="0">
              <a:solidFill>
                <a:schemeClr val="accent6">
                  <a:lumMod val="50000"/>
                </a:schemeClr>
              </a:solidFill>
              <a:effectLst>
                <a:outerShdw blurRad="38100" dist="38100" dir="2700000" algn="tl">
                  <a:srgbClr val="000000">
                    <a:alpha val="43137"/>
                  </a:srgbClr>
                </a:outerShdw>
              </a:effectLst>
            </a:rPr>
            <a:t>μετάθεση</a:t>
          </a:r>
          <a:endParaRPr lang="en-US" sz="1700" dirty="0">
            <a:solidFill>
              <a:schemeClr val="accent6">
                <a:lumMod val="50000"/>
              </a:schemeClr>
            </a:solidFill>
            <a:effectLst>
              <a:outerShdw blurRad="38100" dist="38100" dir="2700000" algn="tl">
                <a:srgbClr val="000000">
                  <a:alpha val="43137"/>
                </a:srgbClr>
              </a:outerShdw>
            </a:effectLst>
          </a:endParaRPr>
        </a:p>
      </dgm:t>
    </dgm:pt>
    <dgm:pt modelId="{9C6F7BD6-2878-457D-A3E3-13CECB425EA8}" type="parTrans" cxnId="{D85F029F-A090-4AD4-ACDC-CB9845A32A4B}">
      <dgm:prSet/>
      <dgm:spPr/>
      <dgm:t>
        <a:bodyPr/>
        <a:lstStyle/>
        <a:p>
          <a:endParaRPr lang="en-US"/>
        </a:p>
      </dgm:t>
    </dgm:pt>
    <dgm:pt modelId="{AD0BC7F1-A00B-4C50-81F1-C4C495A57BF1}" type="sibTrans" cxnId="{D85F029F-A090-4AD4-ACDC-CB9845A32A4B}">
      <dgm:prSet/>
      <dgm:spPr/>
      <dgm:t>
        <a:bodyPr/>
        <a:lstStyle/>
        <a:p>
          <a:endParaRPr lang="en-US"/>
        </a:p>
      </dgm:t>
    </dgm:pt>
    <dgm:pt modelId="{76123D1E-F743-40D2-965D-10822D5799DA}">
      <dgm:prSet custT="1"/>
      <dgm:spPr/>
      <dgm:t>
        <a:bodyPr/>
        <a:lstStyle/>
        <a:p>
          <a:r>
            <a:rPr lang="el-GR" sz="1700" dirty="0"/>
            <a:t>Την </a:t>
          </a:r>
          <a:r>
            <a:rPr lang="el-GR" sz="1700" dirty="0">
              <a:solidFill>
                <a:schemeClr val="accent6">
                  <a:lumMod val="50000"/>
                </a:schemeClr>
              </a:solidFill>
              <a:effectLst>
                <a:outerShdw blurRad="38100" dist="38100" dir="2700000" algn="tl">
                  <a:srgbClr val="000000">
                    <a:alpha val="43137"/>
                  </a:srgbClr>
                </a:outerShdw>
              </a:effectLst>
            </a:rPr>
            <a:t>προβολή</a:t>
          </a:r>
          <a:endParaRPr lang="en-US" sz="1700" dirty="0">
            <a:solidFill>
              <a:schemeClr val="accent6">
                <a:lumMod val="50000"/>
              </a:schemeClr>
            </a:solidFill>
            <a:effectLst>
              <a:outerShdw blurRad="38100" dist="38100" dir="2700000" algn="tl">
                <a:srgbClr val="000000">
                  <a:alpha val="43137"/>
                </a:srgbClr>
              </a:outerShdw>
            </a:effectLst>
          </a:endParaRPr>
        </a:p>
      </dgm:t>
    </dgm:pt>
    <dgm:pt modelId="{E3629D03-D000-43F1-B402-D77594E2C36D}" type="parTrans" cxnId="{81BDE8EA-4D80-4BC2-A4EF-4F4FD97413EB}">
      <dgm:prSet/>
      <dgm:spPr/>
      <dgm:t>
        <a:bodyPr/>
        <a:lstStyle/>
        <a:p>
          <a:endParaRPr lang="en-US"/>
        </a:p>
      </dgm:t>
    </dgm:pt>
    <dgm:pt modelId="{18ECA891-3C8C-4469-A437-4C1A2EC9C27D}" type="sibTrans" cxnId="{81BDE8EA-4D80-4BC2-A4EF-4F4FD97413EB}">
      <dgm:prSet/>
      <dgm:spPr/>
      <dgm:t>
        <a:bodyPr/>
        <a:lstStyle/>
        <a:p>
          <a:endParaRPr lang="en-US"/>
        </a:p>
      </dgm:t>
    </dgm:pt>
    <dgm:pt modelId="{37DFE549-17DB-42AC-8CC2-08620D641D29}">
      <dgm:prSet custT="1"/>
      <dgm:spPr/>
      <dgm:t>
        <a:bodyPr/>
        <a:lstStyle/>
        <a:p>
          <a:r>
            <a:rPr lang="el-GR" sz="1700" dirty="0"/>
            <a:t>Την </a:t>
          </a:r>
          <a:r>
            <a:rPr lang="el-GR" sz="1700" dirty="0">
              <a:solidFill>
                <a:schemeClr val="accent6">
                  <a:lumMod val="50000"/>
                </a:schemeClr>
              </a:solidFill>
              <a:effectLst>
                <a:outerShdw blurRad="38100" dist="38100" dir="2700000" algn="tl">
                  <a:srgbClr val="000000">
                    <a:alpha val="43137"/>
                  </a:srgbClr>
                </a:outerShdw>
              </a:effectLst>
            </a:rPr>
            <a:t>αποφυγή</a:t>
          </a:r>
          <a:endParaRPr lang="en-US" sz="1700" dirty="0">
            <a:solidFill>
              <a:schemeClr val="accent6">
                <a:lumMod val="50000"/>
              </a:schemeClr>
            </a:solidFill>
            <a:effectLst>
              <a:outerShdw blurRad="38100" dist="38100" dir="2700000" algn="tl">
                <a:srgbClr val="000000">
                  <a:alpha val="43137"/>
                </a:srgbClr>
              </a:outerShdw>
            </a:effectLst>
          </a:endParaRPr>
        </a:p>
      </dgm:t>
    </dgm:pt>
    <dgm:pt modelId="{2D1B8F44-A3C0-49CA-9496-234292A9E46A}" type="parTrans" cxnId="{0E1A3172-B3C5-49C6-87A5-B72740DDB6ED}">
      <dgm:prSet/>
      <dgm:spPr/>
      <dgm:t>
        <a:bodyPr/>
        <a:lstStyle/>
        <a:p>
          <a:endParaRPr lang="en-US"/>
        </a:p>
      </dgm:t>
    </dgm:pt>
    <dgm:pt modelId="{F820D63C-D3E1-403E-90E9-D4FD478B0406}" type="sibTrans" cxnId="{0E1A3172-B3C5-49C6-87A5-B72740DDB6ED}">
      <dgm:prSet/>
      <dgm:spPr/>
      <dgm:t>
        <a:bodyPr/>
        <a:lstStyle/>
        <a:p>
          <a:endParaRPr lang="en-US"/>
        </a:p>
      </dgm:t>
    </dgm:pt>
    <dgm:pt modelId="{1FECDB9D-4CAC-48F3-ACFA-FE18D8FECD9D}">
      <dgm:prSet custT="1"/>
      <dgm:spPr/>
      <dgm:t>
        <a:bodyPr/>
        <a:lstStyle/>
        <a:p>
          <a:r>
            <a:rPr lang="el-GR" sz="1800" dirty="0"/>
            <a:t>Αυτοί οι μηχανισμοί άμυνας εξουδετερώνουν το άγχος με το να </a:t>
          </a:r>
          <a:r>
            <a:rPr lang="el-GR" sz="1800" dirty="0">
              <a:solidFill>
                <a:schemeClr val="accent6">
                  <a:lumMod val="50000"/>
                </a:schemeClr>
              </a:solidFill>
              <a:effectLst>
                <a:outerShdw blurRad="38100" dist="38100" dir="2700000" algn="tl">
                  <a:srgbClr val="000000">
                    <a:alpha val="43137"/>
                  </a:srgbClr>
                </a:outerShdw>
              </a:effectLst>
            </a:rPr>
            <a:t>απωθούν</a:t>
          </a:r>
          <a:r>
            <a:rPr lang="el-GR" sz="1800" dirty="0"/>
            <a:t> για άλλη μια φορά τις απαγορευμένες επιθυμίες. </a:t>
          </a:r>
          <a:r>
            <a:rPr lang="el-GR" sz="1800" b="1" dirty="0"/>
            <a:t>Ωστόσο, ο έλεγχος αυτός του άγχους έχει μεγάλο κόστος, καθώς μπορεί να οδηγήσει σε μια </a:t>
          </a:r>
          <a:r>
            <a:rPr lang="el-GR" sz="1800" dirty="0"/>
            <a:t>φοβική νεύρωση. </a:t>
          </a:r>
          <a:endParaRPr lang="en-US" sz="1800" dirty="0"/>
        </a:p>
      </dgm:t>
    </dgm:pt>
    <dgm:pt modelId="{C518A55D-84B0-408D-9088-DE5981ACAD54}" type="parTrans" cxnId="{6C7D2CF8-F0BF-418D-AC20-A3D4AA75D1C8}">
      <dgm:prSet/>
      <dgm:spPr/>
      <dgm:t>
        <a:bodyPr/>
        <a:lstStyle/>
        <a:p>
          <a:endParaRPr lang="en-US"/>
        </a:p>
      </dgm:t>
    </dgm:pt>
    <dgm:pt modelId="{3052BAA0-A562-4DEC-B16A-13BFF0AE1199}" type="sibTrans" cxnId="{6C7D2CF8-F0BF-418D-AC20-A3D4AA75D1C8}">
      <dgm:prSet/>
      <dgm:spPr/>
      <dgm:t>
        <a:bodyPr/>
        <a:lstStyle/>
        <a:p>
          <a:endParaRPr lang="en-US"/>
        </a:p>
      </dgm:t>
    </dgm:pt>
    <dgm:pt modelId="{9A6F5914-BE5A-46A9-A4BD-FB732E4D24B3}" type="pres">
      <dgm:prSet presAssocID="{79AF3165-D9F0-4823-925D-20878E1E42B5}" presName="Name0" presStyleCnt="0">
        <dgm:presLayoutVars>
          <dgm:dir/>
          <dgm:resizeHandles val="exact"/>
        </dgm:presLayoutVars>
      </dgm:prSet>
      <dgm:spPr/>
      <dgm:t>
        <a:bodyPr/>
        <a:lstStyle/>
        <a:p>
          <a:endParaRPr lang="en-US"/>
        </a:p>
      </dgm:t>
    </dgm:pt>
    <dgm:pt modelId="{183F063C-28C7-4758-9D0E-BBDCEAF4BDBC}" type="pres">
      <dgm:prSet presAssocID="{98368544-DE6D-4627-8BFF-894302FA03DF}" presName="parAndChTx" presStyleLbl="node1" presStyleIdx="0" presStyleCnt="2">
        <dgm:presLayoutVars>
          <dgm:bulletEnabled val="1"/>
        </dgm:presLayoutVars>
      </dgm:prSet>
      <dgm:spPr/>
      <dgm:t>
        <a:bodyPr/>
        <a:lstStyle/>
        <a:p>
          <a:endParaRPr lang="en-US"/>
        </a:p>
      </dgm:t>
    </dgm:pt>
    <dgm:pt modelId="{2226CDB5-FFEE-4C46-9E43-B4B20EEDD3D6}" type="pres">
      <dgm:prSet presAssocID="{5412AA83-C929-4D59-A9A7-9D41A7FBF987}" presName="parAndChSpace" presStyleCnt="0"/>
      <dgm:spPr/>
    </dgm:pt>
    <dgm:pt modelId="{B3E4DA53-186E-4A6D-9731-B6D0841E0773}" type="pres">
      <dgm:prSet presAssocID="{1FECDB9D-4CAC-48F3-ACFA-FE18D8FECD9D}" presName="parAndChTx" presStyleLbl="node1" presStyleIdx="1" presStyleCnt="2">
        <dgm:presLayoutVars>
          <dgm:bulletEnabled val="1"/>
        </dgm:presLayoutVars>
      </dgm:prSet>
      <dgm:spPr/>
      <dgm:t>
        <a:bodyPr/>
        <a:lstStyle/>
        <a:p>
          <a:endParaRPr lang="en-US"/>
        </a:p>
      </dgm:t>
    </dgm:pt>
  </dgm:ptLst>
  <dgm:cxnLst>
    <dgm:cxn modelId="{7E18FE31-7D42-4327-AA4E-504DF0F21184}" type="presOf" srcId="{37DFE549-17DB-42AC-8CC2-08620D641D29}" destId="{183F063C-28C7-4758-9D0E-BBDCEAF4BDBC}" srcOrd="0" destOrd="3" presId="urn:microsoft.com/office/officeart/2005/8/layout/hChevron3"/>
    <dgm:cxn modelId="{6024D79C-E065-4444-A804-429D96D7C1E9}" type="presOf" srcId="{98368544-DE6D-4627-8BFF-894302FA03DF}" destId="{183F063C-28C7-4758-9D0E-BBDCEAF4BDBC}" srcOrd="0" destOrd="0" presId="urn:microsoft.com/office/officeart/2005/8/layout/hChevron3"/>
    <dgm:cxn modelId="{0E1A3172-B3C5-49C6-87A5-B72740DDB6ED}" srcId="{98368544-DE6D-4627-8BFF-894302FA03DF}" destId="{37DFE549-17DB-42AC-8CC2-08620D641D29}" srcOrd="2" destOrd="0" parTransId="{2D1B8F44-A3C0-49CA-9496-234292A9E46A}" sibTransId="{F820D63C-D3E1-403E-90E9-D4FD478B0406}"/>
    <dgm:cxn modelId="{2217734B-FB62-4863-8D41-4285A9D809A4}" type="presOf" srcId="{1FECDB9D-4CAC-48F3-ACFA-FE18D8FECD9D}" destId="{B3E4DA53-186E-4A6D-9731-B6D0841E0773}" srcOrd="0" destOrd="0" presId="urn:microsoft.com/office/officeart/2005/8/layout/hChevron3"/>
    <dgm:cxn modelId="{81BDE8EA-4D80-4BC2-A4EF-4F4FD97413EB}" srcId="{98368544-DE6D-4627-8BFF-894302FA03DF}" destId="{76123D1E-F743-40D2-965D-10822D5799DA}" srcOrd="1" destOrd="0" parTransId="{E3629D03-D000-43F1-B402-D77594E2C36D}" sibTransId="{18ECA891-3C8C-4469-A437-4C1A2EC9C27D}"/>
    <dgm:cxn modelId="{D85F029F-A090-4AD4-ACDC-CB9845A32A4B}" srcId="{98368544-DE6D-4627-8BFF-894302FA03DF}" destId="{32AAC277-64EE-4779-A295-CDF83303BEB6}" srcOrd="0" destOrd="0" parTransId="{9C6F7BD6-2878-457D-A3E3-13CECB425EA8}" sibTransId="{AD0BC7F1-A00B-4C50-81F1-C4C495A57BF1}"/>
    <dgm:cxn modelId="{6C7D2CF8-F0BF-418D-AC20-A3D4AA75D1C8}" srcId="{79AF3165-D9F0-4823-925D-20878E1E42B5}" destId="{1FECDB9D-4CAC-48F3-ACFA-FE18D8FECD9D}" srcOrd="1" destOrd="0" parTransId="{C518A55D-84B0-408D-9088-DE5981ACAD54}" sibTransId="{3052BAA0-A562-4DEC-B16A-13BFF0AE1199}"/>
    <dgm:cxn modelId="{04D3F476-C0FC-42F0-817D-E4FCA4C62543}" srcId="{79AF3165-D9F0-4823-925D-20878E1E42B5}" destId="{98368544-DE6D-4627-8BFF-894302FA03DF}" srcOrd="0" destOrd="0" parTransId="{A539CA7A-8316-452A-8711-42BA3CACD0F3}" sibTransId="{5412AA83-C929-4D59-A9A7-9D41A7FBF987}"/>
    <dgm:cxn modelId="{A2FF9D94-471A-4871-ADE0-702BDB11EDBB}" type="presOf" srcId="{79AF3165-D9F0-4823-925D-20878E1E42B5}" destId="{9A6F5914-BE5A-46A9-A4BD-FB732E4D24B3}" srcOrd="0" destOrd="0" presId="urn:microsoft.com/office/officeart/2005/8/layout/hChevron3"/>
    <dgm:cxn modelId="{533C847D-1F1E-41FE-8312-170E517ACA79}" type="presOf" srcId="{32AAC277-64EE-4779-A295-CDF83303BEB6}" destId="{183F063C-28C7-4758-9D0E-BBDCEAF4BDBC}" srcOrd="0" destOrd="1" presId="urn:microsoft.com/office/officeart/2005/8/layout/hChevron3"/>
    <dgm:cxn modelId="{B05A9083-3522-42C7-B7E4-472732CB4792}" type="presOf" srcId="{76123D1E-F743-40D2-965D-10822D5799DA}" destId="{183F063C-28C7-4758-9D0E-BBDCEAF4BDBC}" srcOrd="0" destOrd="2" presId="urn:microsoft.com/office/officeart/2005/8/layout/hChevron3"/>
    <dgm:cxn modelId="{F0D5ECA8-BBD4-44D0-A43A-90F89CDCB4D0}" type="presParOf" srcId="{9A6F5914-BE5A-46A9-A4BD-FB732E4D24B3}" destId="{183F063C-28C7-4758-9D0E-BBDCEAF4BDBC}" srcOrd="0" destOrd="0" presId="urn:microsoft.com/office/officeart/2005/8/layout/hChevron3"/>
    <dgm:cxn modelId="{24D69A40-563D-40A7-87F8-F0F8A237467A}" type="presParOf" srcId="{9A6F5914-BE5A-46A9-A4BD-FB732E4D24B3}" destId="{2226CDB5-FFEE-4C46-9E43-B4B20EEDD3D6}" srcOrd="1" destOrd="0" presId="urn:microsoft.com/office/officeart/2005/8/layout/hChevron3"/>
    <dgm:cxn modelId="{4A394526-A1E8-439C-87F0-A0C7BA08BB45}" type="presParOf" srcId="{9A6F5914-BE5A-46A9-A4BD-FB732E4D24B3}" destId="{B3E4DA53-186E-4A6D-9731-B6D0841E0773}"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DBAA8-1BC7-41BA-855D-813E31432FC1}">
      <dsp:nvSpPr>
        <dsp:cNvPr id="0" name=""/>
        <dsp:cNvSpPr/>
      </dsp:nvSpPr>
      <dsp:spPr>
        <a:xfrm>
          <a:off x="2809552" y="2655"/>
          <a:ext cx="2015493" cy="1021473"/>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err="1"/>
            <a:t>Καρδειαγγειακές</a:t>
          </a:r>
          <a:r>
            <a:rPr lang="el-GR" sz="1600" b="1" kern="1200" dirty="0"/>
            <a:t> παθήσεις</a:t>
          </a:r>
          <a:endParaRPr lang="en-US" sz="1600" b="1" kern="1200" dirty="0"/>
        </a:p>
      </dsp:txBody>
      <dsp:txXfrm>
        <a:off x="2859416" y="52519"/>
        <a:ext cx="1915765" cy="921745"/>
      </dsp:txXfrm>
    </dsp:sp>
    <dsp:sp modelId="{8CE08978-AF60-46F7-9685-C9FF3E83599D}">
      <dsp:nvSpPr>
        <dsp:cNvPr id="0" name=""/>
        <dsp:cNvSpPr/>
      </dsp:nvSpPr>
      <dsp:spPr>
        <a:xfrm>
          <a:off x="899686" y="513392"/>
          <a:ext cx="5835227" cy="5835227"/>
        </a:xfrm>
        <a:custGeom>
          <a:avLst/>
          <a:gdLst/>
          <a:ahLst/>
          <a:cxnLst/>
          <a:rect l="0" t="0" r="0" b="0"/>
          <a:pathLst>
            <a:path>
              <a:moveTo>
                <a:pt x="3933356" y="182520"/>
              </a:moveTo>
              <a:arcTo wR="2917613" hR="2917613" stAng="17422422" swAng="988062"/>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479BA4-BAFC-48CF-92D2-24B39A0EDF1D}">
      <dsp:nvSpPr>
        <dsp:cNvPr id="0" name=""/>
        <dsp:cNvSpPr/>
      </dsp:nvSpPr>
      <dsp:spPr>
        <a:xfrm>
          <a:off x="5217863" y="1101167"/>
          <a:ext cx="1761036" cy="1021473"/>
        </a:xfrm>
        <a:prstGeom prst="roundRect">
          <a:avLst/>
        </a:prstGeom>
        <a:solidFill>
          <a:schemeClr val="accent2">
            <a:hueOff val="0"/>
            <a:satOff val="0"/>
            <a:lumOff val="-183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a:t>Αναπνευστικές καταστάσεις</a:t>
          </a:r>
          <a:endParaRPr lang="en-US" sz="1600" b="1" kern="1200" dirty="0"/>
        </a:p>
      </dsp:txBody>
      <dsp:txXfrm>
        <a:off x="5267727" y="1151031"/>
        <a:ext cx="1661308" cy="921745"/>
      </dsp:txXfrm>
    </dsp:sp>
    <dsp:sp modelId="{7EB15F24-16A5-4C5A-A1B5-1F76A934040B}">
      <dsp:nvSpPr>
        <dsp:cNvPr id="0" name=""/>
        <dsp:cNvSpPr/>
      </dsp:nvSpPr>
      <dsp:spPr>
        <a:xfrm>
          <a:off x="899686" y="513392"/>
          <a:ext cx="5835227" cy="5835227"/>
        </a:xfrm>
        <a:custGeom>
          <a:avLst/>
          <a:gdLst/>
          <a:ahLst/>
          <a:cxnLst/>
          <a:rect l="0" t="0" r="0" b="0"/>
          <a:pathLst>
            <a:path>
              <a:moveTo>
                <a:pt x="5532017" y="1622484"/>
              </a:moveTo>
              <a:arcTo wR="2917613" hR="2917613" stAng="20018820" swAng="1726998"/>
            </a:path>
          </a:pathLst>
        </a:custGeom>
        <a:noFill/>
        <a:ln w="9525" cap="rnd" cmpd="sng" algn="ctr">
          <a:solidFill>
            <a:schemeClr val="accent2">
              <a:hueOff val="0"/>
              <a:satOff val="0"/>
              <a:lumOff val="-1830"/>
              <a:alphaOff val="0"/>
            </a:schemeClr>
          </a:solidFill>
          <a:prstDash val="solid"/>
        </a:ln>
        <a:effectLst/>
      </dsp:spPr>
      <dsp:style>
        <a:lnRef idx="1">
          <a:scrgbClr r="0" g="0" b="0"/>
        </a:lnRef>
        <a:fillRef idx="0">
          <a:scrgbClr r="0" g="0" b="0"/>
        </a:fillRef>
        <a:effectRef idx="0">
          <a:scrgbClr r="0" g="0" b="0"/>
        </a:effectRef>
        <a:fontRef idx="minor"/>
      </dsp:style>
    </dsp:sp>
    <dsp:sp modelId="{E02374CC-5D71-4376-BBEE-9EA96D4E07C6}">
      <dsp:nvSpPr>
        <dsp:cNvPr id="0" name=""/>
        <dsp:cNvSpPr/>
      </dsp:nvSpPr>
      <dsp:spPr>
        <a:xfrm>
          <a:off x="5876013" y="3569499"/>
          <a:ext cx="1571497" cy="1021473"/>
        </a:xfrm>
        <a:prstGeom prst="roundRect">
          <a:avLst/>
        </a:prstGeom>
        <a:solidFill>
          <a:schemeClr val="accent2">
            <a:hueOff val="0"/>
            <a:satOff val="0"/>
            <a:lumOff val="-366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a:t>Ενδοκρινικές καταστάσεις</a:t>
          </a:r>
          <a:endParaRPr lang="en-US" sz="1600" b="1" kern="1200" dirty="0"/>
        </a:p>
      </dsp:txBody>
      <dsp:txXfrm>
        <a:off x="5925877" y="3619363"/>
        <a:ext cx="1471769" cy="921745"/>
      </dsp:txXfrm>
    </dsp:sp>
    <dsp:sp modelId="{E76B6368-7D6A-4E82-B691-881E5FFB9507}">
      <dsp:nvSpPr>
        <dsp:cNvPr id="0" name=""/>
        <dsp:cNvSpPr/>
      </dsp:nvSpPr>
      <dsp:spPr>
        <a:xfrm>
          <a:off x="899686" y="513392"/>
          <a:ext cx="5835227" cy="5835227"/>
        </a:xfrm>
        <a:custGeom>
          <a:avLst/>
          <a:gdLst/>
          <a:ahLst/>
          <a:cxnLst/>
          <a:rect l="0" t="0" r="0" b="0"/>
          <a:pathLst>
            <a:path>
              <a:moveTo>
                <a:pt x="5590058" y="4088300"/>
              </a:moveTo>
              <a:arcTo wR="2917613" hR="2917613" stAng="1419373" swAng="1359555"/>
            </a:path>
          </a:pathLst>
        </a:custGeom>
        <a:noFill/>
        <a:ln w="9525" cap="rnd" cmpd="sng" algn="ctr">
          <a:solidFill>
            <a:schemeClr val="accent2">
              <a:hueOff val="0"/>
              <a:satOff val="0"/>
              <a:lumOff val="-3660"/>
              <a:alphaOff val="0"/>
            </a:schemeClr>
          </a:solidFill>
          <a:prstDash val="solid"/>
        </a:ln>
        <a:effectLst/>
      </dsp:spPr>
      <dsp:style>
        <a:lnRef idx="1">
          <a:scrgbClr r="0" g="0" b="0"/>
        </a:lnRef>
        <a:fillRef idx="0">
          <a:scrgbClr r="0" g="0" b="0"/>
        </a:fillRef>
        <a:effectRef idx="0">
          <a:scrgbClr r="0" g="0" b="0"/>
        </a:effectRef>
        <a:fontRef idx="minor"/>
      </dsp:style>
    </dsp:sp>
    <dsp:sp modelId="{09428170-3010-4192-9593-E887A8913E92}">
      <dsp:nvSpPr>
        <dsp:cNvPr id="0" name=""/>
        <dsp:cNvSpPr/>
      </dsp:nvSpPr>
      <dsp:spPr>
        <a:xfrm>
          <a:off x="4297455" y="5548948"/>
          <a:ext cx="1571497" cy="1021473"/>
        </a:xfrm>
        <a:prstGeom prst="roundRect">
          <a:avLst/>
        </a:prstGeom>
        <a:solidFill>
          <a:schemeClr val="accent2">
            <a:hueOff val="0"/>
            <a:satOff val="0"/>
            <a:lumOff val="-549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kern="1200" dirty="0"/>
            <a:t>Μεταβολικές καταστάσεις</a:t>
          </a:r>
          <a:endParaRPr lang="en-US" sz="1500" b="1" kern="1200" dirty="0"/>
        </a:p>
      </dsp:txBody>
      <dsp:txXfrm>
        <a:off x="4347319" y="5598812"/>
        <a:ext cx="1471769" cy="921745"/>
      </dsp:txXfrm>
    </dsp:sp>
    <dsp:sp modelId="{5502E768-BD79-4399-A2B8-06EA3351860E}">
      <dsp:nvSpPr>
        <dsp:cNvPr id="0" name=""/>
        <dsp:cNvSpPr/>
      </dsp:nvSpPr>
      <dsp:spPr>
        <a:xfrm>
          <a:off x="899686" y="513392"/>
          <a:ext cx="5835227" cy="5835227"/>
        </a:xfrm>
        <a:custGeom>
          <a:avLst/>
          <a:gdLst/>
          <a:ahLst/>
          <a:cxnLst/>
          <a:rect l="0" t="0" r="0" b="0"/>
          <a:pathLst>
            <a:path>
              <a:moveTo>
                <a:pt x="3388294" y="5797010"/>
              </a:moveTo>
              <a:arcTo wR="2917613" hR="2917613" stAng="4842974" swAng="1114051"/>
            </a:path>
          </a:pathLst>
        </a:custGeom>
        <a:noFill/>
        <a:ln w="9525" cap="rnd" cmpd="sng" algn="ctr">
          <a:solidFill>
            <a:schemeClr val="accent2">
              <a:hueOff val="0"/>
              <a:satOff val="0"/>
              <a:lumOff val="-5490"/>
              <a:alphaOff val="0"/>
            </a:schemeClr>
          </a:solidFill>
          <a:prstDash val="solid"/>
        </a:ln>
        <a:effectLst/>
      </dsp:spPr>
      <dsp:style>
        <a:lnRef idx="1">
          <a:scrgbClr r="0" g="0" b="0"/>
        </a:lnRef>
        <a:fillRef idx="0">
          <a:scrgbClr r="0" g="0" b="0"/>
        </a:fillRef>
        <a:effectRef idx="0">
          <a:scrgbClr r="0" g="0" b="0"/>
        </a:effectRef>
        <a:fontRef idx="minor"/>
      </dsp:style>
    </dsp:sp>
    <dsp:sp modelId="{A67EBB6A-6A6A-46BD-AE3A-7ABBFB9B6711}">
      <dsp:nvSpPr>
        <dsp:cNvPr id="0" name=""/>
        <dsp:cNvSpPr/>
      </dsp:nvSpPr>
      <dsp:spPr>
        <a:xfrm>
          <a:off x="1765645" y="5548948"/>
          <a:ext cx="1571497" cy="1021473"/>
        </a:xfrm>
        <a:prstGeom prst="roundRect">
          <a:avLst/>
        </a:prstGeom>
        <a:solidFill>
          <a:schemeClr val="accent2">
            <a:hueOff val="0"/>
            <a:satOff val="0"/>
            <a:lumOff val="-732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kern="1200" dirty="0"/>
            <a:t>Νευρολογικές καταστάσεις</a:t>
          </a:r>
          <a:endParaRPr lang="en-US" sz="1500" b="1" kern="1200" dirty="0"/>
        </a:p>
      </dsp:txBody>
      <dsp:txXfrm>
        <a:off x="1815509" y="5598812"/>
        <a:ext cx="1471769" cy="921745"/>
      </dsp:txXfrm>
    </dsp:sp>
    <dsp:sp modelId="{662CC5CE-DC59-459A-8FFE-2B0D0C9E3B5B}">
      <dsp:nvSpPr>
        <dsp:cNvPr id="0" name=""/>
        <dsp:cNvSpPr/>
      </dsp:nvSpPr>
      <dsp:spPr>
        <a:xfrm>
          <a:off x="899686" y="513392"/>
          <a:ext cx="5835227" cy="5835227"/>
        </a:xfrm>
        <a:custGeom>
          <a:avLst/>
          <a:gdLst/>
          <a:ahLst/>
          <a:cxnLst/>
          <a:rect l="0" t="0" r="0" b="0"/>
          <a:pathLst>
            <a:path>
              <a:moveTo>
                <a:pt x="903029" y="5028044"/>
              </a:moveTo>
              <a:arcTo wR="2917613" hR="2917613" stAng="8020136" swAng="1266084"/>
            </a:path>
          </a:pathLst>
        </a:custGeom>
        <a:noFill/>
        <a:ln w="9525" cap="rnd" cmpd="sng" algn="ctr">
          <a:solidFill>
            <a:schemeClr val="accent2">
              <a:hueOff val="0"/>
              <a:satOff val="0"/>
              <a:lumOff val="-7320"/>
              <a:alphaOff val="0"/>
            </a:schemeClr>
          </a:solidFill>
          <a:prstDash val="solid"/>
        </a:ln>
        <a:effectLst/>
      </dsp:spPr>
      <dsp:style>
        <a:lnRef idx="1">
          <a:scrgbClr r="0" g="0" b="0"/>
        </a:lnRef>
        <a:fillRef idx="0">
          <a:scrgbClr r="0" g="0" b="0"/>
        </a:fillRef>
        <a:effectRef idx="0">
          <a:scrgbClr r="0" g="0" b="0"/>
        </a:effectRef>
        <a:fontRef idx="minor"/>
      </dsp:style>
    </dsp:sp>
    <dsp:sp modelId="{367B8316-7D72-4C45-BBD3-FE81F3C6ECB2}">
      <dsp:nvSpPr>
        <dsp:cNvPr id="0" name=""/>
        <dsp:cNvSpPr/>
      </dsp:nvSpPr>
      <dsp:spPr>
        <a:xfrm>
          <a:off x="107483" y="3495708"/>
          <a:ext cx="1730706" cy="1169056"/>
        </a:xfrm>
        <a:prstGeom prst="roundRect">
          <a:avLst/>
        </a:prstGeom>
        <a:solidFill>
          <a:schemeClr val="accent2">
            <a:hueOff val="0"/>
            <a:satOff val="0"/>
            <a:lumOff val="-915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a:t>Εκκριτικοί όγκοι (</a:t>
          </a:r>
          <a:r>
            <a:rPr lang="el-GR" sz="1600" b="1" kern="1200" dirty="0" err="1"/>
            <a:t>ινσουλίνωμα</a:t>
          </a:r>
          <a:r>
            <a:rPr lang="el-GR" sz="1600" b="1" kern="1200" dirty="0"/>
            <a:t>, </a:t>
          </a:r>
          <a:r>
            <a:rPr lang="el-GR" sz="1600" b="1" kern="1200" dirty="0" err="1"/>
            <a:t>φαιοχρωμο-κύτωμα</a:t>
          </a:r>
          <a:r>
            <a:rPr lang="el-GR" sz="1600" b="1" kern="1200" dirty="0"/>
            <a:t>)</a:t>
          </a:r>
          <a:endParaRPr lang="en-US" sz="1600" b="1" kern="1200" dirty="0"/>
        </a:p>
      </dsp:txBody>
      <dsp:txXfrm>
        <a:off x="164552" y="3552777"/>
        <a:ext cx="1616568" cy="1054918"/>
      </dsp:txXfrm>
    </dsp:sp>
    <dsp:sp modelId="{88057F0B-E78B-475F-937F-176B6CA95A8B}">
      <dsp:nvSpPr>
        <dsp:cNvPr id="0" name=""/>
        <dsp:cNvSpPr/>
      </dsp:nvSpPr>
      <dsp:spPr>
        <a:xfrm>
          <a:off x="899686" y="513392"/>
          <a:ext cx="5835227" cy="5835227"/>
        </a:xfrm>
        <a:custGeom>
          <a:avLst/>
          <a:gdLst/>
          <a:ahLst/>
          <a:cxnLst/>
          <a:rect l="0" t="0" r="0" b="0"/>
          <a:pathLst>
            <a:path>
              <a:moveTo>
                <a:pt x="439" y="2968244"/>
              </a:moveTo>
              <a:arcTo wR="2917613" hR="2917613" stAng="10740340" swAng="1641683"/>
            </a:path>
          </a:pathLst>
        </a:custGeom>
        <a:noFill/>
        <a:ln w="9525" cap="rnd" cmpd="sng" algn="ctr">
          <a:solidFill>
            <a:schemeClr val="accent2">
              <a:hueOff val="0"/>
              <a:satOff val="0"/>
              <a:lumOff val="-9150"/>
              <a:alphaOff val="0"/>
            </a:schemeClr>
          </a:solidFill>
          <a:prstDash val="solid"/>
        </a:ln>
        <a:effectLst/>
      </dsp:spPr>
      <dsp:style>
        <a:lnRef idx="1">
          <a:scrgbClr r="0" g="0" b="0"/>
        </a:lnRef>
        <a:fillRef idx="0">
          <a:scrgbClr r="0" g="0" b="0"/>
        </a:fillRef>
        <a:effectRef idx="0">
          <a:scrgbClr r="0" g="0" b="0"/>
        </a:effectRef>
        <a:fontRef idx="minor"/>
      </dsp:style>
    </dsp:sp>
    <dsp:sp modelId="{E865A7D6-F5EA-45A3-8E66-6C29DD2E67F7}">
      <dsp:nvSpPr>
        <dsp:cNvPr id="0" name=""/>
        <dsp:cNvSpPr/>
      </dsp:nvSpPr>
      <dsp:spPr>
        <a:xfrm>
          <a:off x="750468" y="1101167"/>
          <a:ext cx="1571497" cy="1021473"/>
        </a:xfrm>
        <a:prstGeom prst="roundRect">
          <a:avLst/>
        </a:prstGeom>
        <a:solidFill>
          <a:schemeClr val="accent2">
            <a:hueOff val="0"/>
            <a:satOff val="0"/>
            <a:lumOff val="-1098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a:t>Ουσίες και φάρμακα</a:t>
          </a:r>
          <a:endParaRPr lang="en-US" sz="1600" b="1" kern="1200" dirty="0"/>
        </a:p>
      </dsp:txBody>
      <dsp:txXfrm>
        <a:off x="800332" y="1151031"/>
        <a:ext cx="1471769" cy="921745"/>
      </dsp:txXfrm>
    </dsp:sp>
    <dsp:sp modelId="{0894468F-AD0E-4F1F-A73C-9C1D5413BC07}">
      <dsp:nvSpPr>
        <dsp:cNvPr id="0" name=""/>
        <dsp:cNvSpPr/>
      </dsp:nvSpPr>
      <dsp:spPr>
        <a:xfrm>
          <a:off x="899686" y="513392"/>
          <a:ext cx="5835227" cy="5835227"/>
        </a:xfrm>
        <a:custGeom>
          <a:avLst/>
          <a:gdLst/>
          <a:ahLst/>
          <a:cxnLst/>
          <a:rect l="0" t="0" r="0" b="0"/>
          <a:pathLst>
            <a:path>
              <a:moveTo>
                <a:pt x="1168206" y="582652"/>
              </a:moveTo>
              <a:arcTo wR="2917613" hR="2917613" stAng="13989516" swAng="988062"/>
            </a:path>
          </a:pathLst>
        </a:custGeom>
        <a:noFill/>
        <a:ln w="9525" cap="rnd" cmpd="sng" algn="ctr">
          <a:solidFill>
            <a:schemeClr val="accent2">
              <a:hueOff val="0"/>
              <a:satOff val="0"/>
              <a:lumOff val="-1098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C3BDB-B083-4394-AF2C-EC710DE591F7}">
      <dsp:nvSpPr>
        <dsp:cNvPr id="0" name=""/>
        <dsp:cNvSpPr/>
      </dsp:nvSpPr>
      <dsp:spPr>
        <a:xfrm>
          <a:off x="594961" y="662115"/>
          <a:ext cx="474841" cy="71"/>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6A1CB-F542-40B5-8E61-829A0A76C7E8}">
      <dsp:nvSpPr>
        <dsp:cNvPr id="0" name=""/>
        <dsp:cNvSpPr/>
      </dsp:nvSpPr>
      <dsp:spPr>
        <a:xfrm>
          <a:off x="1098293" y="622264"/>
          <a:ext cx="54606" cy="102565"/>
        </a:xfrm>
        <a:prstGeom prst="chevron">
          <a:avLst>
            <a:gd name="adj" fmla="val 9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26CA4D-96C9-46E5-80D4-252E468E9EC1}">
      <dsp:nvSpPr>
        <dsp:cNvPr id="0" name=""/>
        <dsp:cNvSpPr/>
      </dsp:nvSpPr>
      <dsp:spPr>
        <a:xfrm>
          <a:off x="333500" y="460045"/>
          <a:ext cx="404211" cy="404211"/>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86" tIns="15686" rIns="15686" bIns="15686" numCol="1" spcCol="1270" anchor="ctr" anchorCtr="0">
          <a:noAutofit/>
        </a:bodyPr>
        <a:lstStyle/>
        <a:p>
          <a:pPr lvl="0" algn="ctr" defTabSz="755650">
            <a:lnSpc>
              <a:spcPct val="90000"/>
            </a:lnSpc>
            <a:spcBef>
              <a:spcPct val="0"/>
            </a:spcBef>
            <a:spcAft>
              <a:spcPct val="35000"/>
            </a:spcAft>
          </a:pPr>
          <a:r>
            <a:rPr lang="en-US" sz="1700" b="1" kern="1200" dirty="0"/>
            <a:t>1</a:t>
          </a:r>
        </a:p>
      </dsp:txBody>
      <dsp:txXfrm>
        <a:off x="392695" y="519240"/>
        <a:ext cx="285821" cy="285821"/>
      </dsp:txXfrm>
    </dsp:sp>
    <dsp:sp modelId="{69B0FF1C-75BC-4838-8592-F696E177CD33}">
      <dsp:nvSpPr>
        <dsp:cNvPr id="0" name=""/>
        <dsp:cNvSpPr/>
      </dsp:nvSpPr>
      <dsp:spPr>
        <a:xfrm>
          <a:off x="1409" y="1029856"/>
          <a:ext cx="1068394"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76" tIns="165100" rIns="84276" bIns="165100" numCol="1" spcCol="1270" anchor="t" anchorCtr="0">
          <a:noAutofit/>
        </a:bodyPr>
        <a:lstStyle/>
        <a:p>
          <a:pPr lvl="0" algn="l" defTabSz="488950">
            <a:lnSpc>
              <a:spcPct val="90000"/>
            </a:lnSpc>
            <a:spcBef>
              <a:spcPct val="0"/>
            </a:spcBef>
            <a:spcAft>
              <a:spcPct val="35000"/>
            </a:spcAft>
          </a:pPr>
          <a:r>
            <a:rPr lang="el-GR" sz="1100" b="1" kern="1200"/>
            <a:t>Κρίση πανικού</a:t>
          </a:r>
          <a:endParaRPr lang="en-US" sz="1100" b="1" kern="1200"/>
        </a:p>
      </dsp:txBody>
      <dsp:txXfrm>
        <a:off x="1409" y="1243535"/>
        <a:ext cx="1068394" cy="1751921"/>
      </dsp:txXfrm>
    </dsp:sp>
    <dsp:sp modelId="{CB9CA973-FF56-4FD5-B6EF-5A854182AA1D}">
      <dsp:nvSpPr>
        <dsp:cNvPr id="0" name=""/>
        <dsp:cNvSpPr/>
      </dsp:nvSpPr>
      <dsp:spPr>
        <a:xfrm>
          <a:off x="1188513" y="662116"/>
          <a:ext cx="1068394" cy="72"/>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AD119C-0082-44D8-B6CD-201E560E6C2F}">
      <dsp:nvSpPr>
        <dsp:cNvPr id="0" name=""/>
        <dsp:cNvSpPr/>
      </dsp:nvSpPr>
      <dsp:spPr>
        <a:xfrm>
          <a:off x="2285398" y="622265"/>
          <a:ext cx="54606" cy="102566"/>
        </a:xfrm>
        <a:prstGeom prst="chevron">
          <a:avLst>
            <a:gd name="adj" fmla="val 9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50811-18A7-407A-A205-4C62C62BADF9}">
      <dsp:nvSpPr>
        <dsp:cNvPr id="0" name=""/>
        <dsp:cNvSpPr/>
      </dsp:nvSpPr>
      <dsp:spPr>
        <a:xfrm>
          <a:off x="1520605" y="460046"/>
          <a:ext cx="404211" cy="404211"/>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86" tIns="15686" rIns="15686" bIns="15686" numCol="1" spcCol="1270" anchor="ctr" anchorCtr="0">
          <a:noAutofit/>
        </a:bodyPr>
        <a:lstStyle/>
        <a:p>
          <a:pPr lvl="0" algn="ctr" defTabSz="755650">
            <a:lnSpc>
              <a:spcPct val="90000"/>
            </a:lnSpc>
            <a:spcBef>
              <a:spcPct val="0"/>
            </a:spcBef>
            <a:spcAft>
              <a:spcPct val="35000"/>
            </a:spcAft>
          </a:pPr>
          <a:r>
            <a:rPr lang="en-US" sz="1700" b="1" kern="1200"/>
            <a:t>2</a:t>
          </a:r>
        </a:p>
      </dsp:txBody>
      <dsp:txXfrm>
        <a:off x="1579800" y="519241"/>
        <a:ext cx="285821" cy="285821"/>
      </dsp:txXfrm>
    </dsp:sp>
    <dsp:sp modelId="{5139B1A0-54E8-4CF1-AB03-9CE565D0622D}">
      <dsp:nvSpPr>
        <dsp:cNvPr id="0" name=""/>
        <dsp:cNvSpPr/>
      </dsp:nvSpPr>
      <dsp:spPr>
        <a:xfrm>
          <a:off x="1188513" y="1029858"/>
          <a:ext cx="1068394"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76" tIns="165100" rIns="84276" bIns="165100" numCol="1" spcCol="1270" anchor="t" anchorCtr="0">
          <a:noAutofit/>
        </a:bodyPr>
        <a:lstStyle/>
        <a:p>
          <a:pPr lvl="0" algn="l" defTabSz="488950">
            <a:lnSpc>
              <a:spcPct val="90000"/>
            </a:lnSpc>
            <a:spcBef>
              <a:spcPct val="0"/>
            </a:spcBef>
            <a:spcAft>
              <a:spcPct val="35000"/>
            </a:spcAft>
          </a:pPr>
          <a:r>
            <a:rPr lang="el-GR" sz="1100" b="1" kern="1200"/>
            <a:t>Αγοραφοβία</a:t>
          </a:r>
          <a:endParaRPr lang="en-US" sz="1100" b="1" kern="1200"/>
        </a:p>
      </dsp:txBody>
      <dsp:txXfrm>
        <a:off x="1188513" y="1243537"/>
        <a:ext cx="1068394" cy="1751921"/>
      </dsp:txXfrm>
    </dsp:sp>
    <dsp:sp modelId="{10152D8B-7E33-4147-B5D3-E4CE8E835BA8}">
      <dsp:nvSpPr>
        <dsp:cNvPr id="0" name=""/>
        <dsp:cNvSpPr/>
      </dsp:nvSpPr>
      <dsp:spPr>
        <a:xfrm>
          <a:off x="2375618" y="662116"/>
          <a:ext cx="1068394" cy="72"/>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075442-3029-4714-98EA-93EDB5A6A4B4}">
      <dsp:nvSpPr>
        <dsp:cNvPr id="0" name=""/>
        <dsp:cNvSpPr/>
      </dsp:nvSpPr>
      <dsp:spPr>
        <a:xfrm>
          <a:off x="3472503" y="622265"/>
          <a:ext cx="54606" cy="102566"/>
        </a:xfrm>
        <a:prstGeom prst="chevron">
          <a:avLst>
            <a:gd name="adj" fmla="val 9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3B07DD-8E07-4A56-AA3D-BCDD028FBB12}">
      <dsp:nvSpPr>
        <dsp:cNvPr id="0" name=""/>
        <dsp:cNvSpPr/>
      </dsp:nvSpPr>
      <dsp:spPr>
        <a:xfrm>
          <a:off x="2707710" y="460046"/>
          <a:ext cx="404211" cy="404211"/>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86" tIns="15686" rIns="15686" bIns="15686" numCol="1" spcCol="1270" anchor="ctr" anchorCtr="0">
          <a:noAutofit/>
        </a:bodyPr>
        <a:lstStyle/>
        <a:p>
          <a:pPr lvl="0" algn="ctr" defTabSz="755650">
            <a:lnSpc>
              <a:spcPct val="90000"/>
            </a:lnSpc>
            <a:spcBef>
              <a:spcPct val="0"/>
            </a:spcBef>
            <a:spcAft>
              <a:spcPct val="35000"/>
            </a:spcAft>
          </a:pPr>
          <a:r>
            <a:rPr lang="en-US" sz="1700" b="1" kern="1200"/>
            <a:t>3</a:t>
          </a:r>
        </a:p>
      </dsp:txBody>
      <dsp:txXfrm>
        <a:off x="2766905" y="519241"/>
        <a:ext cx="285821" cy="285821"/>
      </dsp:txXfrm>
    </dsp:sp>
    <dsp:sp modelId="{42ABF317-B86C-4015-BD86-5CF2887AF414}">
      <dsp:nvSpPr>
        <dsp:cNvPr id="0" name=""/>
        <dsp:cNvSpPr/>
      </dsp:nvSpPr>
      <dsp:spPr>
        <a:xfrm>
          <a:off x="2375618" y="1029858"/>
          <a:ext cx="1068394"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76" tIns="165100" rIns="84276" bIns="165100" numCol="1" spcCol="1270" anchor="t" anchorCtr="0">
          <a:noAutofit/>
        </a:bodyPr>
        <a:lstStyle/>
        <a:p>
          <a:pPr lvl="0" algn="l" defTabSz="488950">
            <a:lnSpc>
              <a:spcPct val="90000"/>
            </a:lnSpc>
            <a:spcBef>
              <a:spcPct val="0"/>
            </a:spcBef>
            <a:spcAft>
              <a:spcPct val="35000"/>
            </a:spcAft>
          </a:pPr>
          <a:r>
            <a:rPr lang="el-GR" sz="1100" b="1" kern="1200" dirty="0"/>
            <a:t>Διαταραχή πανικού με ή χωρίς αγοραφοβία.</a:t>
          </a:r>
          <a:endParaRPr lang="en-US" sz="1100" b="1" kern="1200" dirty="0"/>
        </a:p>
      </dsp:txBody>
      <dsp:txXfrm>
        <a:off x="2375618" y="1243537"/>
        <a:ext cx="1068394" cy="1751921"/>
      </dsp:txXfrm>
    </dsp:sp>
    <dsp:sp modelId="{99FF69EA-BA2C-4A92-8C2D-B42A78CED359}">
      <dsp:nvSpPr>
        <dsp:cNvPr id="0" name=""/>
        <dsp:cNvSpPr/>
      </dsp:nvSpPr>
      <dsp:spPr>
        <a:xfrm>
          <a:off x="3562723" y="662116"/>
          <a:ext cx="1068394" cy="72"/>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8F4E6-DBA9-41F4-965F-F859F0139FD5}">
      <dsp:nvSpPr>
        <dsp:cNvPr id="0" name=""/>
        <dsp:cNvSpPr/>
      </dsp:nvSpPr>
      <dsp:spPr>
        <a:xfrm>
          <a:off x="4659608" y="622265"/>
          <a:ext cx="54606" cy="102566"/>
        </a:xfrm>
        <a:prstGeom prst="chevron">
          <a:avLst>
            <a:gd name="adj" fmla="val 9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7BC4F6-4590-4BFC-AD85-A30B71441647}">
      <dsp:nvSpPr>
        <dsp:cNvPr id="0" name=""/>
        <dsp:cNvSpPr/>
      </dsp:nvSpPr>
      <dsp:spPr>
        <a:xfrm>
          <a:off x="3894815" y="460046"/>
          <a:ext cx="404211" cy="404211"/>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86" tIns="15686" rIns="15686" bIns="15686" numCol="1" spcCol="1270" anchor="ctr" anchorCtr="0">
          <a:noAutofit/>
        </a:bodyPr>
        <a:lstStyle/>
        <a:p>
          <a:pPr lvl="0" algn="ctr" defTabSz="755650">
            <a:lnSpc>
              <a:spcPct val="90000"/>
            </a:lnSpc>
            <a:spcBef>
              <a:spcPct val="0"/>
            </a:spcBef>
            <a:spcAft>
              <a:spcPct val="35000"/>
            </a:spcAft>
          </a:pPr>
          <a:r>
            <a:rPr lang="en-US" sz="1700" b="1" kern="1200"/>
            <a:t>4</a:t>
          </a:r>
        </a:p>
      </dsp:txBody>
      <dsp:txXfrm>
        <a:off x="3954010" y="519241"/>
        <a:ext cx="285821" cy="285821"/>
      </dsp:txXfrm>
    </dsp:sp>
    <dsp:sp modelId="{437B6844-23CF-41CA-B076-218C4696AC91}">
      <dsp:nvSpPr>
        <dsp:cNvPr id="0" name=""/>
        <dsp:cNvSpPr/>
      </dsp:nvSpPr>
      <dsp:spPr>
        <a:xfrm>
          <a:off x="3562723" y="1029858"/>
          <a:ext cx="1068394"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76" tIns="165100" rIns="84276" bIns="165100" numCol="1" spcCol="1270" anchor="t" anchorCtr="0">
          <a:noAutofit/>
        </a:bodyPr>
        <a:lstStyle/>
        <a:p>
          <a:pPr lvl="0" algn="l" defTabSz="488950">
            <a:lnSpc>
              <a:spcPct val="90000"/>
            </a:lnSpc>
            <a:spcBef>
              <a:spcPct val="0"/>
            </a:spcBef>
            <a:spcAft>
              <a:spcPct val="35000"/>
            </a:spcAft>
          </a:pPr>
          <a:r>
            <a:rPr lang="el-GR" sz="1100" b="1" kern="1200"/>
            <a:t>Απλή ή ειδική φοβία.</a:t>
          </a:r>
          <a:endParaRPr lang="en-US" sz="1100" b="1" kern="1200"/>
        </a:p>
      </dsp:txBody>
      <dsp:txXfrm>
        <a:off x="3562723" y="1243537"/>
        <a:ext cx="1068394" cy="1751921"/>
      </dsp:txXfrm>
    </dsp:sp>
    <dsp:sp modelId="{B63F6B54-247F-4B72-80A1-C03AEECC5C36}">
      <dsp:nvSpPr>
        <dsp:cNvPr id="0" name=""/>
        <dsp:cNvSpPr/>
      </dsp:nvSpPr>
      <dsp:spPr>
        <a:xfrm>
          <a:off x="4749828" y="662116"/>
          <a:ext cx="1068394" cy="72"/>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2D7943-FEE8-4813-B723-F8D9AE2835F1}">
      <dsp:nvSpPr>
        <dsp:cNvPr id="0" name=""/>
        <dsp:cNvSpPr/>
      </dsp:nvSpPr>
      <dsp:spPr>
        <a:xfrm>
          <a:off x="5846713" y="622265"/>
          <a:ext cx="54606" cy="102566"/>
        </a:xfrm>
        <a:prstGeom prst="chevron">
          <a:avLst>
            <a:gd name="adj" fmla="val 9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68A28-71F0-4354-9E49-BA8CF835D51D}">
      <dsp:nvSpPr>
        <dsp:cNvPr id="0" name=""/>
        <dsp:cNvSpPr/>
      </dsp:nvSpPr>
      <dsp:spPr>
        <a:xfrm>
          <a:off x="5081920" y="460046"/>
          <a:ext cx="404211" cy="404211"/>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86" tIns="15686" rIns="15686" bIns="15686" numCol="1" spcCol="1270" anchor="ctr" anchorCtr="0">
          <a:noAutofit/>
        </a:bodyPr>
        <a:lstStyle/>
        <a:p>
          <a:pPr lvl="0" algn="ctr" defTabSz="755650">
            <a:lnSpc>
              <a:spcPct val="90000"/>
            </a:lnSpc>
            <a:spcBef>
              <a:spcPct val="0"/>
            </a:spcBef>
            <a:spcAft>
              <a:spcPct val="35000"/>
            </a:spcAft>
          </a:pPr>
          <a:r>
            <a:rPr lang="en-US" sz="1700" b="1" kern="1200"/>
            <a:t>5</a:t>
          </a:r>
        </a:p>
      </dsp:txBody>
      <dsp:txXfrm>
        <a:off x="5141115" y="519241"/>
        <a:ext cx="285821" cy="285821"/>
      </dsp:txXfrm>
    </dsp:sp>
    <dsp:sp modelId="{70C99981-5A31-4094-8FF6-AEF390A51C9A}">
      <dsp:nvSpPr>
        <dsp:cNvPr id="0" name=""/>
        <dsp:cNvSpPr/>
      </dsp:nvSpPr>
      <dsp:spPr>
        <a:xfrm>
          <a:off x="4749828" y="1029858"/>
          <a:ext cx="1068394"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76" tIns="165100" rIns="84276" bIns="165100" numCol="1" spcCol="1270" anchor="t" anchorCtr="0">
          <a:noAutofit/>
        </a:bodyPr>
        <a:lstStyle/>
        <a:p>
          <a:pPr lvl="0" algn="l" defTabSz="488950">
            <a:lnSpc>
              <a:spcPct val="90000"/>
            </a:lnSpc>
            <a:spcBef>
              <a:spcPct val="0"/>
            </a:spcBef>
            <a:spcAft>
              <a:spcPct val="35000"/>
            </a:spcAft>
          </a:pPr>
          <a:r>
            <a:rPr lang="el-GR" sz="1100" b="1" kern="1200"/>
            <a:t>Διαταραχή κοινωνικού άγχους (κοινωνική φοβία)</a:t>
          </a:r>
          <a:endParaRPr lang="en-US" sz="1100" b="1" kern="1200"/>
        </a:p>
      </dsp:txBody>
      <dsp:txXfrm>
        <a:off x="4749828" y="1243537"/>
        <a:ext cx="1068394" cy="1751921"/>
      </dsp:txXfrm>
    </dsp:sp>
    <dsp:sp modelId="{DD1C616E-BEBA-4C8A-B9EF-F77C450AF0C1}">
      <dsp:nvSpPr>
        <dsp:cNvPr id="0" name=""/>
        <dsp:cNvSpPr/>
      </dsp:nvSpPr>
      <dsp:spPr>
        <a:xfrm>
          <a:off x="5936933" y="662116"/>
          <a:ext cx="1068394" cy="72"/>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7D4396-1B41-45F6-B496-14EE3E28CFAE}">
      <dsp:nvSpPr>
        <dsp:cNvPr id="0" name=""/>
        <dsp:cNvSpPr/>
      </dsp:nvSpPr>
      <dsp:spPr>
        <a:xfrm>
          <a:off x="7033818" y="622265"/>
          <a:ext cx="54606" cy="102566"/>
        </a:xfrm>
        <a:prstGeom prst="chevron">
          <a:avLst>
            <a:gd name="adj" fmla="val 9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2FD4A-CA75-43FE-B6C4-73DFA3DB3F26}">
      <dsp:nvSpPr>
        <dsp:cNvPr id="0" name=""/>
        <dsp:cNvSpPr/>
      </dsp:nvSpPr>
      <dsp:spPr>
        <a:xfrm>
          <a:off x="6269025" y="460046"/>
          <a:ext cx="404211" cy="404211"/>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86" tIns="15686" rIns="15686" bIns="15686" numCol="1" spcCol="1270" anchor="ctr" anchorCtr="0">
          <a:noAutofit/>
        </a:bodyPr>
        <a:lstStyle/>
        <a:p>
          <a:pPr lvl="0" algn="ctr" defTabSz="755650">
            <a:lnSpc>
              <a:spcPct val="90000"/>
            </a:lnSpc>
            <a:spcBef>
              <a:spcPct val="0"/>
            </a:spcBef>
            <a:spcAft>
              <a:spcPct val="35000"/>
            </a:spcAft>
          </a:pPr>
          <a:r>
            <a:rPr lang="en-US" sz="1700" b="1" kern="1200"/>
            <a:t>6</a:t>
          </a:r>
        </a:p>
      </dsp:txBody>
      <dsp:txXfrm>
        <a:off x="6328220" y="519241"/>
        <a:ext cx="285821" cy="285821"/>
      </dsp:txXfrm>
    </dsp:sp>
    <dsp:sp modelId="{B60337F6-3A74-4186-95ED-B2823B3770D7}">
      <dsp:nvSpPr>
        <dsp:cNvPr id="0" name=""/>
        <dsp:cNvSpPr/>
      </dsp:nvSpPr>
      <dsp:spPr>
        <a:xfrm>
          <a:off x="5936933" y="1029858"/>
          <a:ext cx="1068394"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76" tIns="165100" rIns="84276" bIns="165100" numCol="1" spcCol="1270" anchor="t" anchorCtr="0">
          <a:noAutofit/>
        </a:bodyPr>
        <a:lstStyle/>
        <a:p>
          <a:pPr lvl="0" algn="l" defTabSz="488950">
            <a:lnSpc>
              <a:spcPct val="90000"/>
            </a:lnSpc>
            <a:spcBef>
              <a:spcPct val="0"/>
            </a:spcBef>
            <a:spcAft>
              <a:spcPct val="35000"/>
            </a:spcAft>
          </a:pPr>
          <a:r>
            <a:rPr lang="el-GR" sz="1100" b="1" kern="1200" dirty="0"/>
            <a:t>Διαταραχή </a:t>
          </a:r>
          <a:r>
            <a:rPr lang="el-GR" sz="1100" b="1" kern="1200" dirty="0" err="1"/>
            <a:t>μετατραυμα-τικού</a:t>
          </a:r>
          <a:r>
            <a:rPr lang="el-GR" sz="1100" b="1" kern="1200" dirty="0"/>
            <a:t> στρες.</a:t>
          </a:r>
          <a:endParaRPr lang="en-US" sz="1100" b="1" kern="1200" dirty="0"/>
        </a:p>
      </dsp:txBody>
      <dsp:txXfrm>
        <a:off x="5936933" y="1243537"/>
        <a:ext cx="1068394" cy="1751921"/>
      </dsp:txXfrm>
    </dsp:sp>
    <dsp:sp modelId="{18783011-1676-4447-8048-957940F81751}">
      <dsp:nvSpPr>
        <dsp:cNvPr id="0" name=""/>
        <dsp:cNvSpPr/>
      </dsp:nvSpPr>
      <dsp:spPr>
        <a:xfrm>
          <a:off x="7124038" y="662116"/>
          <a:ext cx="1068394" cy="72"/>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D669EE-1249-4B38-A3C4-134292750C4F}">
      <dsp:nvSpPr>
        <dsp:cNvPr id="0" name=""/>
        <dsp:cNvSpPr/>
      </dsp:nvSpPr>
      <dsp:spPr>
        <a:xfrm>
          <a:off x="8220923" y="622265"/>
          <a:ext cx="54606" cy="102566"/>
        </a:xfrm>
        <a:prstGeom prst="chevron">
          <a:avLst>
            <a:gd name="adj" fmla="val 9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CAF21-9209-46FA-BCDA-8DE437AD6E32}">
      <dsp:nvSpPr>
        <dsp:cNvPr id="0" name=""/>
        <dsp:cNvSpPr/>
      </dsp:nvSpPr>
      <dsp:spPr>
        <a:xfrm>
          <a:off x="7456130" y="460046"/>
          <a:ext cx="404211" cy="404211"/>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86" tIns="15686" rIns="15686" bIns="15686" numCol="1" spcCol="1270" anchor="ctr" anchorCtr="0">
          <a:noAutofit/>
        </a:bodyPr>
        <a:lstStyle/>
        <a:p>
          <a:pPr lvl="0" algn="ctr" defTabSz="755650">
            <a:lnSpc>
              <a:spcPct val="90000"/>
            </a:lnSpc>
            <a:spcBef>
              <a:spcPct val="0"/>
            </a:spcBef>
            <a:spcAft>
              <a:spcPct val="35000"/>
            </a:spcAft>
          </a:pPr>
          <a:r>
            <a:rPr lang="en-US" sz="1700" b="1" kern="1200"/>
            <a:t>7</a:t>
          </a:r>
        </a:p>
      </dsp:txBody>
      <dsp:txXfrm>
        <a:off x="7515325" y="519241"/>
        <a:ext cx="285821" cy="285821"/>
      </dsp:txXfrm>
    </dsp:sp>
    <dsp:sp modelId="{0B98C8D3-03FA-49BB-8E01-F979A4D53657}">
      <dsp:nvSpPr>
        <dsp:cNvPr id="0" name=""/>
        <dsp:cNvSpPr/>
      </dsp:nvSpPr>
      <dsp:spPr>
        <a:xfrm>
          <a:off x="7124038" y="1029858"/>
          <a:ext cx="1068467"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82" tIns="165100" rIns="84282" bIns="165100" numCol="1" spcCol="1270" anchor="t" anchorCtr="0">
          <a:noAutofit/>
        </a:bodyPr>
        <a:lstStyle/>
        <a:p>
          <a:pPr lvl="0" algn="l" defTabSz="488950">
            <a:lnSpc>
              <a:spcPct val="90000"/>
            </a:lnSpc>
            <a:spcBef>
              <a:spcPct val="0"/>
            </a:spcBef>
            <a:spcAft>
              <a:spcPct val="35000"/>
            </a:spcAft>
          </a:pPr>
          <a:r>
            <a:rPr lang="el-GR" sz="1100" b="1" kern="1200"/>
            <a:t>Οξεία αντίδραση στο στρες.</a:t>
          </a:r>
          <a:endParaRPr lang="en-US" sz="1100" b="1" kern="1200"/>
        </a:p>
      </dsp:txBody>
      <dsp:txXfrm>
        <a:off x="7124038" y="1243551"/>
        <a:ext cx="1068467" cy="1751907"/>
      </dsp:txXfrm>
    </dsp:sp>
    <dsp:sp modelId="{B3D5BDFB-2398-43B3-A490-D15C1C0CD862}">
      <dsp:nvSpPr>
        <dsp:cNvPr id="0" name=""/>
        <dsp:cNvSpPr/>
      </dsp:nvSpPr>
      <dsp:spPr>
        <a:xfrm>
          <a:off x="8311224" y="662116"/>
          <a:ext cx="1068394" cy="72"/>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46E533-C210-48D7-9F11-9DD163BC9D0E}">
      <dsp:nvSpPr>
        <dsp:cNvPr id="0" name=""/>
        <dsp:cNvSpPr/>
      </dsp:nvSpPr>
      <dsp:spPr>
        <a:xfrm>
          <a:off x="9408109" y="622265"/>
          <a:ext cx="54606" cy="102566"/>
        </a:xfrm>
        <a:prstGeom prst="chevron">
          <a:avLst>
            <a:gd name="adj" fmla="val 9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FABA8-9CD1-4925-870E-FE8A957C30FF}">
      <dsp:nvSpPr>
        <dsp:cNvPr id="0" name=""/>
        <dsp:cNvSpPr/>
      </dsp:nvSpPr>
      <dsp:spPr>
        <a:xfrm>
          <a:off x="8643315" y="460046"/>
          <a:ext cx="404211" cy="404211"/>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86" tIns="15686" rIns="15686" bIns="15686" numCol="1" spcCol="1270" anchor="ctr" anchorCtr="0">
          <a:noAutofit/>
        </a:bodyPr>
        <a:lstStyle/>
        <a:p>
          <a:pPr lvl="0" algn="ctr" defTabSz="755650">
            <a:lnSpc>
              <a:spcPct val="90000"/>
            </a:lnSpc>
            <a:spcBef>
              <a:spcPct val="0"/>
            </a:spcBef>
            <a:spcAft>
              <a:spcPct val="35000"/>
            </a:spcAft>
          </a:pPr>
          <a:r>
            <a:rPr lang="en-US" sz="1700" b="1" kern="1200"/>
            <a:t>8</a:t>
          </a:r>
        </a:p>
      </dsp:txBody>
      <dsp:txXfrm>
        <a:off x="8702510" y="519241"/>
        <a:ext cx="285821" cy="285821"/>
      </dsp:txXfrm>
    </dsp:sp>
    <dsp:sp modelId="{6DC2CC28-7BA0-4858-B4B4-5BD668F68142}">
      <dsp:nvSpPr>
        <dsp:cNvPr id="0" name=""/>
        <dsp:cNvSpPr/>
      </dsp:nvSpPr>
      <dsp:spPr>
        <a:xfrm>
          <a:off x="8311224" y="1029858"/>
          <a:ext cx="1068394"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76" tIns="165100" rIns="84276" bIns="165100" numCol="1" spcCol="1270" anchor="t" anchorCtr="0">
          <a:noAutofit/>
        </a:bodyPr>
        <a:lstStyle/>
        <a:p>
          <a:pPr lvl="0" algn="l" defTabSz="488950">
            <a:lnSpc>
              <a:spcPct val="90000"/>
            </a:lnSpc>
            <a:spcBef>
              <a:spcPct val="0"/>
            </a:spcBef>
            <a:spcAft>
              <a:spcPct val="35000"/>
            </a:spcAft>
          </a:pPr>
          <a:r>
            <a:rPr lang="el-GR" sz="1100" b="1" kern="1200"/>
            <a:t>Διαταραχή γενικευμένου άγχους.</a:t>
          </a:r>
          <a:endParaRPr lang="en-US" sz="1100" b="1" kern="1200"/>
        </a:p>
      </dsp:txBody>
      <dsp:txXfrm>
        <a:off x="8311224" y="1243537"/>
        <a:ext cx="1068394" cy="1751921"/>
      </dsp:txXfrm>
    </dsp:sp>
    <dsp:sp modelId="{1D32225B-24E7-462E-AB3F-17AC0B9BDD64}">
      <dsp:nvSpPr>
        <dsp:cNvPr id="0" name=""/>
        <dsp:cNvSpPr/>
      </dsp:nvSpPr>
      <dsp:spPr>
        <a:xfrm>
          <a:off x="9498329" y="662116"/>
          <a:ext cx="1068394" cy="72"/>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981487-2CC6-43AF-933B-741AD6A63A2A}">
      <dsp:nvSpPr>
        <dsp:cNvPr id="0" name=""/>
        <dsp:cNvSpPr/>
      </dsp:nvSpPr>
      <dsp:spPr>
        <a:xfrm>
          <a:off x="10595214" y="622265"/>
          <a:ext cx="54606" cy="102566"/>
        </a:xfrm>
        <a:prstGeom prst="chevron">
          <a:avLst>
            <a:gd name="adj" fmla="val 9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D1AA6E-3867-45B3-937A-D785832C1622}">
      <dsp:nvSpPr>
        <dsp:cNvPr id="0" name=""/>
        <dsp:cNvSpPr/>
      </dsp:nvSpPr>
      <dsp:spPr>
        <a:xfrm>
          <a:off x="9830420" y="460046"/>
          <a:ext cx="404211" cy="404211"/>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86" tIns="15686" rIns="15686" bIns="15686" numCol="1" spcCol="1270" anchor="ctr" anchorCtr="0">
          <a:noAutofit/>
        </a:bodyPr>
        <a:lstStyle/>
        <a:p>
          <a:pPr lvl="0" algn="ctr" defTabSz="755650">
            <a:lnSpc>
              <a:spcPct val="90000"/>
            </a:lnSpc>
            <a:spcBef>
              <a:spcPct val="0"/>
            </a:spcBef>
            <a:spcAft>
              <a:spcPct val="35000"/>
            </a:spcAft>
          </a:pPr>
          <a:r>
            <a:rPr lang="en-US" sz="1700" b="1" kern="1200"/>
            <a:t>9</a:t>
          </a:r>
        </a:p>
      </dsp:txBody>
      <dsp:txXfrm>
        <a:off x="9889615" y="519241"/>
        <a:ext cx="285821" cy="285821"/>
      </dsp:txXfrm>
    </dsp:sp>
    <dsp:sp modelId="{516651D5-D589-4C93-AB67-6D2C7AF47718}">
      <dsp:nvSpPr>
        <dsp:cNvPr id="0" name=""/>
        <dsp:cNvSpPr/>
      </dsp:nvSpPr>
      <dsp:spPr>
        <a:xfrm>
          <a:off x="9498329" y="1029858"/>
          <a:ext cx="1068394"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76" tIns="165100" rIns="84276" bIns="165100" numCol="1" spcCol="1270" anchor="t" anchorCtr="0">
          <a:noAutofit/>
        </a:bodyPr>
        <a:lstStyle/>
        <a:p>
          <a:pPr lvl="0" algn="l" defTabSz="488950">
            <a:lnSpc>
              <a:spcPct val="90000"/>
            </a:lnSpc>
            <a:spcBef>
              <a:spcPct val="0"/>
            </a:spcBef>
            <a:spcAft>
              <a:spcPct val="35000"/>
            </a:spcAft>
          </a:pPr>
          <a:r>
            <a:rPr lang="el-GR" sz="1100" b="1" kern="1200"/>
            <a:t>Αγχώδης διαταραχή λόγω παρουσίας σωματικής νόσου.</a:t>
          </a:r>
          <a:endParaRPr lang="en-US" sz="1100" b="1" kern="1200"/>
        </a:p>
      </dsp:txBody>
      <dsp:txXfrm>
        <a:off x="9498329" y="1243537"/>
        <a:ext cx="1068394" cy="1751921"/>
      </dsp:txXfrm>
    </dsp:sp>
    <dsp:sp modelId="{141B3ABC-2210-4C3C-921F-2EB1C1A6E0F4}">
      <dsp:nvSpPr>
        <dsp:cNvPr id="0" name=""/>
        <dsp:cNvSpPr/>
      </dsp:nvSpPr>
      <dsp:spPr>
        <a:xfrm>
          <a:off x="10685434" y="662116"/>
          <a:ext cx="534197" cy="72"/>
        </a:xfrm>
        <a:prstGeom prst="rect">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650CA9-DBFD-47D5-87AF-701CB5FE37AD}">
      <dsp:nvSpPr>
        <dsp:cNvPr id="0" name=""/>
        <dsp:cNvSpPr/>
      </dsp:nvSpPr>
      <dsp:spPr>
        <a:xfrm>
          <a:off x="11017525" y="460046"/>
          <a:ext cx="404211" cy="404211"/>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86" tIns="15686" rIns="15686" bIns="15686" numCol="1" spcCol="1270" anchor="ctr" anchorCtr="0">
          <a:noAutofit/>
        </a:bodyPr>
        <a:lstStyle/>
        <a:p>
          <a:pPr lvl="0" algn="ctr" defTabSz="755650">
            <a:lnSpc>
              <a:spcPct val="90000"/>
            </a:lnSpc>
            <a:spcBef>
              <a:spcPct val="0"/>
            </a:spcBef>
            <a:spcAft>
              <a:spcPct val="35000"/>
            </a:spcAft>
          </a:pPr>
          <a:r>
            <a:rPr lang="en-US" sz="1700" b="1" kern="1200"/>
            <a:t>10</a:t>
          </a:r>
        </a:p>
      </dsp:txBody>
      <dsp:txXfrm>
        <a:off x="11076720" y="519241"/>
        <a:ext cx="285821" cy="285821"/>
      </dsp:txXfrm>
    </dsp:sp>
    <dsp:sp modelId="{A26945BB-7A0F-4F25-8A29-93537BB01E26}">
      <dsp:nvSpPr>
        <dsp:cNvPr id="0" name=""/>
        <dsp:cNvSpPr/>
      </dsp:nvSpPr>
      <dsp:spPr>
        <a:xfrm>
          <a:off x="10685434" y="1029858"/>
          <a:ext cx="1068394"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76" tIns="165100" rIns="84276" bIns="165100" numCol="1" spcCol="1270" anchor="t" anchorCtr="0">
          <a:noAutofit/>
        </a:bodyPr>
        <a:lstStyle/>
        <a:p>
          <a:pPr lvl="0" algn="l" defTabSz="488950">
            <a:lnSpc>
              <a:spcPct val="90000"/>
            </a:lnSpc>
            <a:spcBef>
              <a:spcPct val="0"/>
            </a:spcBef>
            <a:spcAft>
              <a:spcPct val="35000"/>
            </a:spcAft>
          </a:pPr>
          <a:r>
            <a:rPr lang="el-GR" sz="1100" b="1" kern="1200"/>
            <a:t>Αγχώδης διαταραχή στα πλαίσια κατάχρησης ουσιών.</a:t>
          </a:r>
          <a:endParaRPr lang="en-US" sz="1100" b="1" kern="1200"/>
        </a:p>
      </dsp:txBody>
      <dsp:txXfrm>
        <a:off x="10685434" y="1243537"/>
        <a:ext cx="1068394" cy="1751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3D597-0230-47B3-AF8E-FC3D0211C5FA}">
      <dsp:nvSpPr>
        <dsp:cNvPr id="0" name=""/>
        <dsp:cNvSpPr/>
      </dsp:nvSpPr>
      <dsp:spPr>
        <a:xfrm>
          <a:off x="4960" y="149405"/>
          <a:ext cx="2817473" cy="2094115"/>
        </a:xfrm>
        <a:prstGeom prst="roundRect">
          <a:avLst>
            <a:gd name="adj" fmla="val 10000"/>
          </a:avLst>
        </a:prstGeom>
        <a:solidFill>
          <a:schemeClr val="bg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t>Σε πολλές περιπτώσεις επίκεντρο της θεραπείας μπορεί να γίνουν οι </a:t>
          </a:r>
          <a:r>
            <a:rPr lang="el-GR" sz="1400" kern="1200" dirty="0">
              <a:solidFill>
                <a:schemeClr val="accent6">
                  <a:lumMod val="50000"/>
                </a:schemeClr>
              </a:solidFill>
              <a:effectLst>
                <a:outerShdw blurRad="38100" dist="38100" dir="2700000" algn="tl">
                  <a:srgbClr val="000000">
                    <a:alpha val="43137"/>
                  </a:srgbClr>
                </a:outerShdw>
              </a:effectLst>
            </a:rPr>
            <a:t>φαντασιώσεις ανεξέλεγκτου θυμού ή ακόμη και φονικής οργής</a:t>
          </a:r>
          <a:r>
            <a:rPr lang="el-GR" sz="1400" kern="1200" dirty="0"/>
            <a:t>. Ο θυμός προς τους γονείς μπορεί να έχει γίνει τόσο έντονος που κάθε έκρηξη θυμού θεωρείται δυνητικά επικίνδυνη.</a:t>
          </a:r>
          <a:endParaRPr lang="en-US" sz="1400" kern="1200" dirty="0"/>
        </a:p>
      </dsp:txBody>
      <dsp:txXfrm>
        <a:off x="66295" y="210740"/>
        <a:ext cx="2694803" cy="1971445"/>
      </dsp:txXfrm>
    </dsp:sp>
    <dsp:sp modelId="{FC8CF5E2-6286-4CFA-AC0A-1E1708907D7E}">
      <dsp:nvSpPr>
        <dsp:cNvPr id="0" name=""/>
        <dsp:cNvSpPr/>
      </dsp:nvSpPr>
      <dsp:spPr>
        <a:xfrm>
          <a:off x="4960" y="2454831"/>
          <a:ext cx="2817473" cy="1746833"/>
        </a:xfrm>
        <a:prstGeom prst="roundRect">
          <a:avLst>
            <a:gd name="adj" fmla="val 10000"/>
          </a:avLst>
        </a:prstGeom>
        <a:solidFill>
          <a:schemeClr val="bg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t>Οι ασθενείς με διαταραχή πανικού τυπικά υιοθετούν τη χρήση κάποιων από τους παρακάτω </a:t>
          </a:r>
          <a:r>
            <a:rPr lang="el-GR" sz="1400" b="0" kern="1200" dirty="0">
              <a:solidFill>
                <a:schemeClr val="accent6">
                  <a:lumMod val="50000"/>
                </a:schemeClr>
              </a:solidFill>
              <a:effectLst>
                <a:outerShdw blurRad="38100" dist="38100" dir="2700000" algn="tl">
                  <a:srgbClr val="000000">
                    <a:alpha val="43137"/>
                  </a:srgbClr>
                </a:outerShdw>
              </a:effectLst>
            </a:rPr>
            <a:t>μηχανισμούς άμυνας</a:t>
          </a:r>
          <a:r>
            <a:rPr lang="el-GR" sz="1400" kern="1200" dirty="0"/>
            <a:t>:</a:t>
          </a:r>
          <a:endParaRPr lang="en-US" sz="1400" kern="1200" dirty="0"/>
        </a:p>
      </dsp:txBody>
      <dsp:txXfrm>
        <a:off x="56123" y="2505994"/>
        <a:ext cx="2715147" cy="1644507"/>
      </dsp:txXfrm>
    </dsp:sp>
    <dsp:sp modelId="{51035ACC-4C80-4CFA-A09C-6549D8E7D4B2}">
      <dsp:nvSpPr>
        <dsp:cNvPr id="0" name=""/>
        <dsp:cNvSpPr/>
      </dsp:nvSpPr>
      <dsp:spPr>
        <a:xfrm rot="18305815">
          <a:off x="2405872" y="2506453"/>
          <a:ext cx="1960113" cy="39863"/>
        </a:xfrm>
        <a:custGeom>
          <a:avLst/>
          <a:gdLst/>
          <a:ahLst/>
          <a:cxnLst/>
          <a:rect l="0" t="0" r="0" b="0"/>
          <a:pathLst>
            <a:path>
              <a:moveTo>
                <a:pt x="0" y="19931"/>
              </a:moveTo>
              <a:lnTo>
                <a:pt x="1960113" y="199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336926" y="2477382"/>
        <a:ext cx="98005" cy="98005"/>
      </dsp:txXfrm>
    </dsp:sp>
    <dsp:sp modelId="{FDAE0D4D-CAC6-437D-BEE8-F379B27E3B79}">
      <dsp:nvSpPr>
        <dsp:cNvPr id="0" name=""/>
        <dsp:cNvSpPr/>
      </dsp:nvSpPr>
      <dsp:spPr>
        <a:xfrm>
          <a:off x="3949424" y="1294800"/>
          <a:ext cx="2817473" cy="859442"/>
        </a:xfrm>
        <a:prstGeom prst="roundRect">
          <a:avLst>
            <a:gd name="adj" fmla="val 10000"/>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a:t>Σχηματισμός εξ αντιδράσεως</a:t>
          </a:r>
          <a:endParaRPr lang="en-US" sz="1400" b="1" kern="1200" dirty="0"/>
        </a:p>
      </dsp:txBody>
      <dsp:txXfrm>
        <a:off x="3974596" y="1319972"/>
        <a:ext cx="2767129" cy="809098"/>
      </dsp:txXfrm>
    </dsp:sp>
    <dsp:sp modelId="{927C7BFF-C86A-45D2-BFA4-B159921CDC6A}">
      <dsp:nvSpPr>
        <dsp:cNvPr id="0" name=""/>
        <dsp:cNvSpPr/>
      </dsp:nvSpPr>
      <dsp:spPr>
        <a:xfrm rot="20057508">
          <a:off x="2760529" y="3037025"/>
          <a:ext cx="1250800" cy="39863"/>
        </a:xfrm>
        <a:custGeom>
          <a:avLst/>
          <a:gdLst/>
          <a:ahLst/>
          <a:cxnLst/>
          <a:rect l="0" t="0" r="0" b="0"/>
          <a:pathLst>
            <a:path>
              <a:moveTo>
                <a:pt x="0" y="19931"/>
              </a:moveTo>
              <a:lnTo>
                <a:pt x="1250800" y="199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54659" y="3025687"/>
        <a:ext cx="62540" cy="62540"/>
      </dsp:txXfrm>
    </dsp:sp>
    <dsp:sp modelId="{A5A8716A-9D82-41BF-9A0D-27D200D70086}">
      <dsp:nvSpPr>
        <dsp:cNvPr id="0" name=""/>
        <dsp:cNvSpPr/>
      </dsp:nvSpPr>
      <dsp:spPr>
        <a:xfrm>
          <a:off x="3949424" y="2365553"/>
          <a:ext cx="2817473" cy="840227"/>
        </a:xfrm>
        <a:prstGeom prst="roundRect">
          <a:avLst>
            <a:gd name="adj" fmla="val 10000"/>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a:t>Ακύρωση</a:t>
          </a:r>
          <a:endParaRPr lang="en-US" sz="1400" b="1" kern="1200" dirty="0"/>
        </a:p>
      </dsp:txBody>
      <dsp:txXfrm>
        <a:off x="3974033" y="2390162"/>
        <a:ext cx="2768255" cy="791009"/>
      </dsp:txXfrm>
    </dsp:sp>
    <dsp:sp modelId="{890079C8-3A8A-40E7-A49F-FF4FAE0D064F}">
      <dsp:nvSpPr>
        <dsp:cNvPr id="0" name=""/>
        <dsp:cNvSpPr/>
      </dsp:nvSpPr>
      <dsp:spPr>
        <a:xfrm rot="1472077">
          <a:off x="2766507" y="3565527"/>
          <a:ext cx="1238844" cy="39863"/>
        </a:xfrm>
        <a:custGeom>
          <a:avLst/>
          <a:gdLst/>
          <a:ahLst/>
          <a:cxnLst/>
          <a:rect l="0" t="0" r="0" b="0"/>
          <a:pathLst>
            <a:path>
              <a:moveTo>
                <a:pt x="0" y="19931"/>
              </a:moveTo>
              <a:lnTo>
                <a:pt x="1238844" y="199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54958" y="3554488"/>
        <a:ext cx="61942" cy="61942"/>
      </dsp:txXfrm>
    </dsp:sp>
    <dsp:sp modelId="{FBC97031-9EDD-455F-88D7-7F58DD0449DF}">
      <dsp:nvSpPr>
        <dsp:cNvPr id="0" name=""/>
        <dsp:cNvSpPr/>
      </dsp:nvSpPr>
      <dsp:spPr>
        <a:xfrm>
          <a:off x="3949424" y="3417090"/>
          <a:ext cx="2817473" cy="851158"/>
        </a:xfrm>
        <a:prstGeom prst="roundRect">
          <a:avLst>
            <a:gd name="adj" fmla="val 10000"/>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a:t>Σωματοποίηση</a:t>
          </a:r>
          <a:endParaRPr lang="en-US" sz="1400" b="1" kern="1200" dirty="0"/>
        </a:p>
      </dsp:txBody>
      <dsp:txXfrm>
        <a:off x="3974354" y="3442020"/>
        <a:ext cx="2767613" cy="801298"/>
      </dsp:txXfrm>
    </dsp:sp>
    <dsp:sp modelId="{727D8B2A-4D6A-4FD7-98D0-1800F14782EF}">
      <dsp:nvSpPr>
        <dsp:cNvPr id="0" name=""/>
        <dsp:cNvSpPr/>
      </dsp:nvSpPr>
      <dsp:spPr>
        <a:xfrm rot="3282688">
          <a:off x="2410509" y="4104506"/>
          <a:ext cx="1950840" cy="39863"/>
        </a:xfrm>
        <a:custGeom>
          <a:avLst/>
          <a:gdLst/>
          <a:ahLst/>
          <a:cxnLst/>
          <a:rect l="0" t="0" r="0" b="0"/>
          <a:pathLst>
            <a:path>
              <a:moveTo>
                <a:pt x="0" y="19931"/>
              </a:moveTo>
              <a:lnTo>
                <a:pt x="1950840" y="199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337158" y="4075667"/>
        <a:ext cx="97542" cy="97542"/>
      </dsp:txXfrm>
    </dsp:sp>
    <dsp:sp modelId="{E60A735D-3BA4-49CC-B7E7-0A9B6DB95E4A}">
      <dsp:nvSpPr>
        <dsp:cNvPr id="0" name=""/>
        <dsp:cNvSpPr/>
      </dsp:nvSpPr>
      <dsp:spPr>
        <a:xfrm>
          <a:off x="3949424" y="4479560"/>
          <a:ext cx="2817473" cy="882136"/>
        </a:xfrm>
        <a:prstGeom prst="roundRect">
          <a:avLst>
            <a:gd name="adj" fmla="val 10000"/>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a:t>Εξωτερίκευση</a:t>
          </a:r>
          <a:endParaRPr lang="en-US" sz="1400" b="1" kern="1200" dirty="0"/>
        </a:p>
      </dsp:txBody>
      <dsp:txXfrm>
        <a:off x="3975261" y="4505397"/>
        <a:ext cx="2765799" cy="830462"/>
      </dsp:txXfrm>
    </dsp:sp>
    <dsp:sp modelId="{9712EA22-17BE-423F-9C39-61DB2C8C27FD}">
      <dsp:nvSpPr>
        <dsp:cNvPr id="0" name=""/>
        <dsp:cNvSpPr/>
      </dsp:nvSpPr>
      <dsp:spPr>
        <a:xfrm>
          <a:off x="4960" y="4412976"/>
          <a:ext cx="2817473" cy="1798661"/>
        </a:xfrm>
        <a:prstGeom prst="roundRect">
          <a:avLst>
            <a:gd name="adj" fmla="val 10000"/>
          </a:avLst>
        </a:prstGeom>
        <a:solidFill>
          <a:schemeClr val="bg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a:t>Οι άμυνες της σωματοποίησης και της εξωτερίκευσης συχνά κινητοποιούνται συνεργικά, ώστε να εμποδίσουν την εσωτερική διεργασία της σκέψης και του συλλογισμού.</a:t>
          </a:r>
          <a:endParaRPr lang="en-US" sz="1400" kern="1200" dirty="0"/>
        </a:p>
      </dsp:txBody>
      <dsp:txXfrm>
        <a:off x="57641" y="4465657"/>
        <a:ext cx="2712111" cy="1693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584BC-4AF3-4732-AA37-730D3642F3AB}">
      <dsp:nvSpPr>
        <dsp:cNvPr id="0" name=""/>
        <dsp:cNvSpPr/>
      </dsp:nvSpPr>
      <dsp:spPr>
        <a:xfrm>
          <a:off x="3298" y="0"/>
          <a:ext cx="5070723" cy="3364741"/>
        </a:xfrm>
        <a:prstGeom prst="rect">
          <a:avLst/>
        </a:prstGeom>
        <a:solidFill>
          <a:schemeClr val="tx2">
            <a:lumMod val="5000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00875" tIns="0" rIns="500875" bIns="330200" numCol="1" spcCol="1270" anchor="t" anchorCtr="0">
          <a:noAutofit/>
        </a:bodyPr>
        <a:lstStyle/>
        <a:p>
          <a:pPr lvl="0" algn="l" defTabSz="755650">
            <a:lnSpc>
              <a:spcPct val="90000"/>
            </a:lnSpc>
            <a:spcBef>
              <a:spcPct val="0"/>
            </a:spcBef>
            <a:spcAft>
              <a:spcPct val="35000"/>
            </a:spcAft>
          </a:pPr>
          <a:r>
            <a:rPr lang="el-GR" sz="1700" kern="1200" dirty="0">
              <a:solidFill>
                <a:schemeClr val="bg1"/>
              </a:solidFill>
            </a:rPr>
            <a:t>Έχει δειχθεί ότι η παρουσία κάποιας </a:t>
          </a:r>
          <a:r>
            <a:rPr lang="el-GR" sz="1700" b="1" kern="1200" dirty="0">
              <a:solidFill>
                <a:schemeClr val="bg1"/>
              </a:solidFill>
            </a:rPr>
            <a:t>διαταραχής προσωπικότητας</a:t>
          </a:r>
          <a:r>
            <a:rPr lang="el-GR" sz="1700" kern="1200" dirty="0">
              <a:solidFill>
                <a:schemeClr val="bg1"/>
              </a:solidFill>
            </a:rPr>
            <a:t>, ιδιαίτερα κάποια της ομάδας Β (δηλαδή αντικοινωνική, οριακή, ναρκισσιστική και </a:t>
          </a:r>
          <a:r>
            <a:rPr lang="el-GR" sz="1700" kern="1200" dirty="0" err="1">
              <a:solidFill>
                <a:schemeClr val="bg1"/>
              </a:solidFill>
            </a:rPr>
            <a:t>οιστριονική</a:t>
          </a:r>
          <a:r>
            <a:rPr lang="el-GR" sz="1700" kern="1200" dirty="0">
              <a:solidFill>
                <a:schemeClr val="bg1"/>
              </a:solidFill>
            </a:rPr>
            <a:t>), </a:t>
          </a:r>
          <a:r>
            <a:rPr lang="el-GR" sz="1700" b="1" kern="1200" dirty="0">
              <a:solidFill>
                <a:schemeClr val="bg1"/>
              </a:solidFill>
            </a:rPr>
            <a:t>επηρεάζει δυσμενώς την έκβαση της θεραπείας </a:t>
          </a:r>
          <a:r>
            <a:rPr lang="el-GR" sz="1700" kern="1200" dirty="0">
              <a:solidFill>
                <a:schemeClr val="bg1"/>
              </a:solidFill>
            </a:rPr>
            <a:t>των ασθενών με διαταραχή πανικού. </a:t>
          </a:r>
          <a:endParaRPr lang="en-US" sz="1700" kern="1200" dirty="0">
            <a:solidFill>
              <a:schemeClr val="bg1"/>
            </a:solidFill>
          </a:endParaRPr>
        </a:p>
      </dsp:txBody>
      <dsp:txXfrm>
        <a:off x="3298" y="1345896"/>
        <a:ext cx="5070723" cy="2018844"/>
      </dsp:txXfrm>
    </dsp:sp>
    <dsp:sp modelId="{80DA4995-B1B8-4A0D-AF50-C506767A1D17}">
      <dsp:nvSpPr>
        <dsp:cNvPr id="0" name=""/>
        <dsp:cNvSpPr/>
      </dsp:nvSpPr>
      <dsp:spPr>
        <a:xfrm>
          <a:off x="3298" y="0"/>
          <a:ext cx="5070723" cy="1345896"/>
        </a:xfrm>
        <a:prstGeom prst="rect">
          <a:avLst/>
        </a:prstGeom>
        <a:noFill/>
        <a:ln w="9525" cap="rnd"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500875" tIns="165100" rIns="500875" bIns="165100" numCol="1" spcCol="1270" anchor="ctr" anchorCtr="0">
          <a:noAutofit/>
        </a:bodyPr>
        <a:lstStyle/>
        <a:p>
          <a:pPr lvl="0" algn="l" defTabSz="2933700">
            <a:lnSpc>
              <a:spcPct val="90000"/>
            </a:lnSpc>
            <a:spcBef>
              <a:spcPct val="0"/>
            </a:spcBef>
            <a:spcAft>
              <a:spcPct val="35000"/>
            </a:spcAft>
          </a:pPr>
          <a:r>
            <a:rPr lang="en-US" sz="6600" kern="1200" dirty="0"/>
            <a:t>01</a:t>
          </a:r>
        </a:p>
      </dsp:txBody>
      <dsp:txXfrm>
        <a:off x="3298" y="0"/>
        <a:ext cx="5070723" cy="1345896"/>
      </dsp:txXfrm>
    </dsp:sp>
    <dsp:sp modelId="{058A7C0D-445F-4FF3-94BF-A37E01C4AA72}">
      <dsp:nvSpPr>
        <dsp:cNvPr id="0" name=""/>
        <dsp:cNvSpPr/>
      </dsp:nvSpPr>
      <dsp:spPr>
        <a:xfrm>
          <a:off x="5479678" y="0"/>
          <a:ext cx="5070723" cy="3364741"/>
        </a:xfrm>
        <a:prstGeom prst="rect">
          <a:avLst/>
        </a:prstGeom>
        <a:solidFill>
          <a:schemeClr val="tx2">
            <a:lumMod val="50000"/>
          </a:schemeClr>
        </a:solidFill>
        <a:ln w="9525" cap="rnd" cmpd="sng" algn="ctr">
          <a:solidFill>
            <a:schemeClr val="accent2">
              <a:hueOff val="0"/>
              <a:satOff val="0"/>
              <a:lumOff val="-1098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00875" tIns="0" rIns="500875" bIns="330200" numCol="1" spcCol="1270" anchor="t" anchorCtr="0">
          <a:noAutofit/>
        </a:bodyPr>
        <a:lstStyle/>
        <a:p>
          <a:pPr lvl="0" algn="l" defTabSz="755650">
            <a:lnSpc>
              <a:spcPct val="90000"/>
            </a:lnSpc>
            <a:spcBef>
              <a:spcPct val="0"/>
            </a:spcBef>
            <a:spcAft>
              <a:spcPct val="35000"/>
            </a:spcAft>
          </a:pPr>
          <a:r>
            <a:rPr lang="el-GR" sz="1700" kern="1200" dirty="0">
              <a:solidFill>
                <a:schemeClr val="bg1"/>
              </a:solidFill>
            </a:rPr>
            <a:t>Εάν στόχος είναι ένας ολοκληρωμένος και αποτελεσματικός θεραπευτικός σχεδιασμός, </a:t>
          </a:r>
          <a:r>
            <a:rPr lang="el-GR" sz="1700" b="1" kern="1200" dirty="0">
              <a:solidFill>
                <a:schemeClr val="bg1"/>
              </a:solidFill>
            </a:rPr>
            <a:t>οι ασθενείς με διαταραχή πανικού χρειάζονται – μαζί με την κατάλληλη φαρμακευτική αγωγή – και ψυχοθεραπευτική προσέγγιση</a:t>
          </a:r>
          <a:r>
            <a:rPr lang="el-GR" sz="1700" kern="1200" dirty="0">
              <a:solidFill>
                <a:schemeClr val="bg1"/>
              </a:solidFill>
            </a:rPr>
            <a:t>.</a:t>
          </a:r>
          <a:endParaRPr lang="en-US" sz="1700" kern="1200" dirty="0">
            <a:solidFill>
              <a:schemeClr val="bg1"/>
            </a:solidFill>
          </a:endParaRPr>
        </a:p>
      </dsp:txBody>
      <dsp:txXfrm>
        <a:off x="5479678" y="1345896"/>
        <a:ext cx="5070723" cy="2018844"/>
      </dsp:txXfrm>
    </dsp:sp>
    <dsp:sp modelId="{602B1FAC-6E12-483D-B383-D3475D313628}">
      <dsp:nvSpPr>
        <dsp:cNvPr id="0" name=""/>
        <dsp:cNvSpPr/>
      </dsp:nvSpPr>
      <dsp:spPr>
        <a:xfrm>
          <a:off x="5479678" y="0"/>
          <a:ext cx="5070723" cy="1345896"/>
        </a:xfrm>
        <a:prstGeom prst="rect">
          <a:avLst/>
        </a:prstGeom>
        <a:noFill/>
        <a:ln w="9525" cap="rnd"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500875" tIns="165100" rIns="500875"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5479678" y="0"/>
        <a:ext cx="5070723" cy="13458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F063C-28C7-4758-9D0E-BBDCEAF4BDBC}">
      <dsp:nvSpPr>
        <dsp:cNvPr id="0" name=""/>
        <dsp:cNvSpPr/>
      </dsp:nvSpPr>
      <dsp:spPr>
        <a:xfrm>
          <a:off x="8245" y="0"/>
          <a:ext cx="5854005" cy="3364741"/>
        </a:xfrm>
        <a:prstGeom prst="homePlate">
          <a:avLst>
            <a:gd name="adj" fmla="val 25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516" tIns="45720" rIns="826065" bIns="45720" numCol="1" spcCol="1270" anchor="t" anchorCtr="0">
          <a:noAutofit/>
        </a:bodyPr>
        <a:lstStyle/>
        <a:p>
          <a:pPr lvl="0" algn="l" defTabSz="800100">
            <a:lnSpc>
              <a:spcPct val="90000"/>
            </a:lnSpc>
            <a:spcBef>
              <a:spcPct val="0"/>
            </a:spcBef>
            <a:spcAft>
              <a:spcPct val="35000"/>
            </a:spcAft>
          </a:pPr>
          <a:endParaRPr lang="el-GR" sz="1800" kern="1200" dirty="0"/>
        </a:p>
        <a:p>
          <a:pPr lvl="0" algn="l" defTabSz="800100">
            <a:lnSpc>
              <a:spcPct val="90000"/>
            </a:lnSpc>
            <a:spcBef>
              <a:spcPct val="0"/>
            </a:spcBef>
            <a:spcAft>
              <a:spcPct val="35000"/>
            </a:spcAft>
          </a:pPr>
          <a:r>
            <a:rPr lang="el-GR" sz="1800" kern="1200" dirty="0"/>
            <a:t>Όταν οι </a:t>
          </a:r>
          <a:r>
            <a:rPr lang="el-GR" sz="1800" kern="1200" dirty="0">
              <a:solidFill>
                <a:schemeClr val="accent6">
                  <a:lumMod val="50000"/>
                </a:schemeClr>
              </a:solidFill>
              <a:effectLst>
                <a:outerShdw blurRad="38100" dist="38100" dir="2700000" algn="tl">
                  <a:srgbClr val="000000">
                    <a:alpha val="43137"/>
                  </a:srgbClr>
                </a:outerShdw>
              </a:effectLst>
            </a:rPr>
            <a:t>απαγορευμένες σεξουαλικές ή επιθετικές </a:t>
          </a:r>
          <a:r>
            <a:rPr lang="el-GR" sz="1800" kern="1200" dirty="0" err="1">
              <a:solidFill>
                <a:schemeClr val="accent6">
                  <a:lumMod val="50000"/>
                </a:schemeClr>
              </a:solidFill>
              <a:effectLst>
                <a:outerShdw blurRad="38100" dist="38100" dir="2700000" algn="tl">
                  <a:srgbClr val="000000">
                    <a:alpha val="43137"/>
                  </a:srgbClr>
                </a:outerShdw>
              </a:effectLst>
            </a:rPr>
            <a:t>ενορμήσεις</a:t>
          </a:r>
          <a:r>
            <a:rPr lang="el-GR" sz="1800" kern="1200" dirty="0">
              <a:effectLst>
                <a:outerShdw blurRad="38100" dist="38100" dir="2700000" algn="tl">
                  <a:srgbClr val="000000">
                    <a:alpha val="43137"/>
                  </a:srgbClr>
                </a:outerShdw>
              </a:effectLst>
            </a:rPr>
            <a:t>, </a:t>
          </a:r>
          <a:r>
            <a:rPr lang="el-GR" sz="1800" kern="1200" dirty="0"/>
            <a:t>οι οποίες μπορεί να οδηγήσουν σε αντεκδικητική τιμωρία, απειλούν να αναδυθούν από το ασυνείδητο, ενεργοποιείται το </a:t>
          </a:r>
          <a:r>
            <a:rPr lang="el-GR" sz="1800" kern="1200" dirty="0">
              <a:solidFill>
                <a:schemeClr val="accent6">
                  <a:lumMod val="50000"/>
                </a:schemeClr>
              </a:solidFill>
              <a:effectLst>
                <a:outerShdw blurRad="38100" dist="38100" dir="2700000" algn="tl">
                  <a:srgbClr val="000000">
                    <a:alpha val="43137"/>
                  </a:srgbClr>
                </a:outerShdw>
              </a:effectLst>
            </a:rPr>
            <a:t>προειδοποιητικό άγχος</a:t>
          </a:r>
          <a:r>
            <a:rPr lang="el-GR" sz="1800" kern="1200" dirty="0"/>
            <a:t>, το οποίο θέτει σε θέσεις μάχης τρεις μηχανισμούς:</a:t>
          </a:r>
        </a:p>
        <a:p>
          <a:pPr marL="171450" lvl="1" indent="-171450" algn="l" defTabSz="755650">
            <a:lnSpc>
              <a:spcPct val="90000"/>
            </a:lnSpc>
            <a:spcBef>
              <a:spcPct val="0"/>
            </a:spcBef>
            <a:spcAft>
              <a:spcPct val="15000"/>
            </a:spcAft>
            <a:buChar char="••"/>
          </a:pPr>
          <a:r>
            <a:rPr lang="el-GR" sz="1700" kern="1200" dirty="0"/>
            <a:t>Τη </a:t>
          </a:r>
          <a:r>
            <a:rPr lang="el-GR" sz="1700" kern="1200" dirty="0">
              <a:solidFill>
                <a:schemeClr val="accent6">
                  <a:lumMod val="50000"/>
                </a:schemeClr>
              </a:solidFill>
              <a:effectLst>
                <a:outerShdw blurRad="38100" dist="38100" dir="2700000" algn="tl">
                  <a:srgbClr val="000000">
                    <a:alpha val="43137"/>
                  </a:srgbClr>
                </a:outerShdw>
              </a:effectLst>
            </a:rPr>
            <a:t>μετάθεση</a:t>
          </a:r>
          <a:endParaRPr lang="en-US" sz="1700" kern="1200" dirty="0">
            <a:solidFill>
              <a:schemeClr val="accent6">
                <a:lumMod val="50000"/>
              </a:schemeClr>
            </a:solidFill>
            <a:effectLst>
              <a:outerShdw blurRad="38100" dist="38100" dir="2700000" algn="tl">
                <a:srgbClr val="000000">
                  <a:alpha val="43137"/>
                </a:srgbClr>
              </a:outerShdw>
            </a:effectLst>
          </a:endParaRPr>
        </a:p>
        <a:p>
          <a:pPr marL="171450" lvl="1" indent="-171450" algn="l" defTabSz="755650">
            <a:lnSpc>
              <a:spcPct val="90000"/>
            </a:lnSpc>
            <a:spcBef>
              <a:spcPct val="0"/>
            </a:spcBef>
            <a:spcAft>
              <a:spcPct val="15000"/>
            </a:spcAft>
            <a:buChar char="••"/>
          </a:pPr>
          <a:r>
            <a:rPr lang="el-GR" sz="1700" kern="1200" dirty="0"/>
            <a:t>Την </a:t>
          </a:r>
          <a:r>
            <a:rPr lang="el-GR" sz="1700" kern="1200" dirty="0">
              <a:solidFill>
                <a:schemeClr val="accent6">
                  <a:lumMod val="50000"/>
                </a:schemeClr>
              </a:solidFill>
              <a:effectLst>
                <a:outerShdw blurRad="38100" dist="38100" dir="2700000" algn="tl">
                  <a:srgbClr val="000000">
                    <a:alpha val="43137"/>
                  </a:srgbClr>
                </a:outerShdw>
              </a:effectLst>
            </a:rPr>
            <a:t>προβολή</a:t>
          </a:r>
          <a:endParaRPr lang="en-US" sz="1700" kern="1200" dirty="0">
            <a:solidFill>
              <a:schemeClr val="accent6">
                <a:lumMod val="50000"/>
              </a:schemeClr>
            </a:solidFill>
            <a:effectLst>
              <a:outerShdw blurRad="38100" dist="38100" dir="2700000" algn="tl">
                <a:srgbClr val="000000">
                  <a:alpha val="43137"/>
                </a:srgbClr>
              </a:outerShdw>
            </a:effectLst>
          </a:endParaRPr>
        </a:p>
        <a:p>
          <a:pPr marL="171450" lvl="1" indent="-171450" algn="l" defTabSz="755650">
            <a:lnSpc>
              <a:spcPct val="90000"/>
            </a:lnSpc>
            <a:spcBef>
              <a:spcPct val="0"/>
            </a:spcBef>
            <a:spcAft>
              <a:spcPct val="15000"/>
            </a:spcAft>
            <a:buChar char="••"/>
          </a:pPr>
          <a:r>
            <a:rPr lang="el-GR" sz="1700" kern="1200" dirty="0"/>
            <a:t>Την </a:t>
          </a:r>
          <a:r>
            <a:rPr lang="el-GR" sz="1700" kern="1200" dirty="0">
              <a:solidFill>
                <a:schemeClr val="accent6">
                  <a:lumMod val="50000"/>
                </a:schemeClr>
              </a:solidFill>
              <a:effectLst>
                <a:outerShdw blurRad="38100" dist="38100" dir="2700000" algn="tl">
                  <a:srgbClr val="000000">
                    <a:alpha val="43137"/>
                  </a:srgbClr>
                </a:outerShdw>
              </a:effectLst>
            </a:rPr>
            <a:t>αποφυγή</a:t>
          </a:r>
          <a:endParaRPr lang="en-US" sz="1700" kern="1200" dirty="0">
            <a:solidFill>
              <a:schemeClr val="accent6">
                <a:lumMod val="50000"/>
              </a:schemeClr>
            </a:solidFill>
            <a:effectLst>
              <a:outerShdw blurRad="38100" dist="38100" dir="2700000" algn="tl">
                <a:srgbClr val="000000">
                  <a:alpha val="43137"/>
                </a:srgbClr>
              </a:outerShdw>
            </a:effectLst>
          </a:endParaRPr>
        </a:p>
      </dsp:txBody>
      <dsp:txXfrm>
        <a:off x="8245" y="0"/>
        <a:ext cx="5433412" cy="3364741"/>
      </dsp:txXfrm>
    </dsp:sp>
    <dsp:sp modelId="{B3E4DA53-186E-4A6D-9731-B6D0841E0773}">
      <dsp:nvSpPr>
        <dsp:cNvPr id="0" name=""/>
        <dsp:cNvSpPr/>
      </dsp:nvSpPr>
      <dsp:spPr>
        <a:xfrm>
          <a:off x="4691449" y="0"/>
          <a:ext cx="5854005" cy="3364741"/>
        </a:xfrm>
        <a:prstGeom prst="chevron">
          <a:avLst>
            <a:gd name="adj" fmla="val 25000"/>
          </a:avLst>
        </a:prstGeom>
        <a:solidFill>
          <a:schemeClr val="accent5">
            <a:hueOff val="0"/>
            <a:satOff val="0"/>
            <a:lumOff val="-70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516" tIns="45720" rIns="206516" bIns="45720" numCol="1" spcCol="1270" anchor="ctr" anchorCtr="0">
          <a:noAutofit/>
        </a:bodyPr>
        <a:lstStyle/>
        <a:p>
          <a:pPr lvl="0" algn="ctr" defTabSz="800100">
            <a:lnSpc>
              <a:spcPct val="90000"/>
            </a:lnSpc>
            <a:spcBef>
              <a:spcPct val="0"/>
            </a:spcBef>
            <a:spcAft>
              <a:spcPct val="35000"/>
            </a:spcAft>
          </a:pPr>
          <a:r>
            <a:rPr lang="el-GR" sz="1800" kern="1200" dirty="0"/>
            <a:t>Αυτοί οι μηχανισμοί άμυνας εξουδετερώνουν το άγχος με το να </a:t>
          </a:r>
          <a:r>
            <a:rPr lang="el-GR" sz="1800" kern="1200" dirty="0">
              <a:solidFill>
                <a:schemeClr val="accent6">
                  <a:lumMod val="50000"/>
                </a:schemeClr>
              </a:solidFill>
              <a:effectLst>
                <a:outerShdw blurRad="38100" dist="38100" dir="2700000" algn="tl">
                  <a:srgbClr val="000000">
                    <a:alpha val="43137"/>
                  </a:srgbClr>
                </a:outerShdw>
              </a:effectLst>
            </a:rPr>
            <a:t>απωθούν</a:t>
          </a:r>
          <a:r>
            <a:rPr lang="el-GR" sz="1800" kern="1200" dirty="0"/>
            <a:t> για άλλη μια φορά τις απαγορευμένες επιθυμίες. </a:t>
          </a:r>
          <a:r>
            <a:rPr lang="el-GR" sz="1800" b="1" kern="1200" dirty="0"/>
            <a:t>Ωστόσο, ο έλεγχος αυτός του άγχους έχει μεγάλο κόστος, καθώς μπορεί να οδηγήσει σε μια </a:t>
          </a:r>
          <a:r>
            <a:rPr lang="el-GR" sz="1800" kern="1200" dirty="0"/>
            <a:t>φοβική νεύρωση. </a:t>
          </a:r>
          <a:endParaRPr lang="en-US" sz="1800" kern="1200" dirty="0"/>
        </a:p>
      </dsp:txBody>
      <dsp:txXfrm>
        <a:off x="5532634" y="0"/>
        <a:ext cx="4171635" cy="336474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1/10/2019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1/10/2019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2" y="1449147"/>
            <a:ext cx="7020354" cy="2971051"/>
          </a:xfrm>
        </p:spPr>
        <p:txBody>
          <a:bodyPr/>
          <a:lstStyle/>
          <a:p>
            <a:r>
              <a:rPr lang="el-GR" dirty="0">
                <a:solidFill>
                  <a:schemeClr val="bg2">
                    <a:lumMod val="50000"/>
                  </a:schemeClr>
                </a:solidFill>
              </a:rPr>
              <a:t>Αγχώδεις Διαταραχές: Ψυχοδυναμική Προσέγγιση</a:t>
            </a:r>
            <a:endParaRPr lang="en-US" dirty="0">
              <a:solidFill>
                <a:schemeClr val="bg2">
                  <a:lumMod val="50000"/>
                </a:schemeClr>
              </a:solidFill>
            </a:endParaRPr>
          </a:p>
        </p:txBody>
      </p:sp>
      <p:sp>
        <p:nvSpPr>
          <p:cNvPr id="3" name="Subtitle 2"/>
          <p:cNvSpPr>
            <a:spLocks noGrp="1"/>
          </p:cNvSpPr>
          <p:nvPr>
            <p:ph type="subTitle" idx="1"/>
          </p:nvPr>
        </p:nvSpPr>
        <p:spPr>
          <a:xfrm>
            <a:off x="1880315" y="5280847"/>
            <a:ext cx="9501685" cy="1338894"/>
          </a:xfrm>
        </p:spPr>
        <p:txBody>
          <a:bodyPr>
            <a:normAutofit fontScale="92500" lnSpcReduction="20000"/>
          </a:bodyPr>
          <a:lstStyle/>
          <a:p>
            <a:r>
              <a:rPr lang="el-GR" b="1" i="1" dirty="0"/>
              <a:t>Στέλιος Στυλιανίδης</a:t>
            </a:r>
          </a:p>
          <a:p>
            <a:r>
              <a:rPr lang="el-GR" i="1" dirty="0"/>
              <a:t>Ψυχίατρος-Ψυχαναλυτής</a:t>
            </a:r>
          </a:p>
          <a:p>
            <a:r>
              <a:rPr lang="el-GR" i="1" dirty="0"/>
              <a:t>Καθ. Κοινωνικής Ψυχιατρικής, Πάντειο Πανεπιστήμιο</a:t>
            </a:r>
          </a:p>
          <a:p>
            <a:r>
              <a:rPr lang="el-GR" i="1" dirty="0" err="1"/>
              <a:t>Επ</a:t>
            </a:r>
            <a:r>
              <a:rPr lang="el-GR" i="1" dirty="0"/>
              <a:t>. Σύμβουλος Ε.Π.Α.Ψ.Υ.</a:t>
            </a:r>
            <a:endParaRPr lang="en-US" i="1"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29593"/>
            <a:ext cx="5175504" cy="34472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29002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810000" y="447188"/>
            <a:ext cx="10571998" cy="970450"/>
          </a:xfrm>
          <a:effectLst/>
        </p:spPr>
        <p:txBody>
          <a:bodyPr anchor="ctr">
            <a:normAutofit/>
          </a:bodyPr>
          <a:lstStyle/>
          <a:p>
            <a:pPr algn="ctr"/>
            <a:r>
              <a:rPr lang="el-GR" sz="2800" dirty="0">
                <a:solidFill>
                  <a:schemeClr val="tx1"/>
                </a:solidFill>
                <a:effectLst>
                  <a:outerShdw blurRad="38100" dist="38100" dir="2700000" algn="tl">
                    <a:srgbClr val="000000">
                      <a:alpha val="43137"/>
                    </a:srgbClr>
                  </a:outerShdw>
                </a:effectLst>
              </a:rPr>
              <a:t>Το άγχος στο δομικό μοντέλο του </a:t>
            </a:r>
            <a:r>
              <a:rPr lang="en-US" sz="2800" dirty="0">
                <a:solidFill>
                  <a:schemeClr val="tx1"/>
                </a:solidFill>
                <a:effectLst>
                  <a:outerShdw blurRad="38100" dist="38100" dir="2700000" algn="tl">
                    <a:srgbClr val="000000">
                      <a:alpha val="43137"/>
                    </a:srgbClr>
                  </a:outerShdw>
                </a:effectLst>
              </a:rPr>
              <a:t>Freud</a:t>
            </a:r>
            <a:endParaRPr lang="el-GR" sz="2800" dirty="0">
              <a:solidFill>
                <a:schemeClr val="tx1"/>
              </a:solidFill>
              <a:effectLst>
                <a:outerShdw blurRad="38100" dist="38100" dir="2700000" algn="tl">
                  <a:srgbClr val="000000">
                    <a:alpha val="43137"/>
                  </a:srgbClr>
                </a:outerShdw>
              </a:effectLst>
            </a:endParaRPr>
          </a:p>
        </p:txBody>
      </p:sp>
      <p:sp>
        <p:nvSpPr>
          <p:cNvPr id="10" name="Freeform: Shape 9">
            <a:extLst>
              <a:ext uri="{FF2B5EF4-FFF2-40B4-BE49-F238E27FC236}">
                <a16:creationId xmlns=""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p:cNvSpPr>
            <a:spLocks noGrp="1"/>
          </p:cNvSpPr>
          <p:nvPr>
            <p:ph idx="1"/>
          </p:nvPr>
        </p:nvSpPr>
        <p:spPr>
          <a:xfrm>
            <a:off x="1115732" y="2222287"/>
            <a:ext cx="9966953" cy="3636511"/>
          </a:xfrm>
          <a:effectLst/>
        </p:spPr>
        <p:txBody>
          <a:bodyPr>
            <a:normAutofit/>
          </a:bodyPr>
          <a:lstStyle/>
          <a:p>
            <a:pPr>
              <a:lnSpc>
                <a:spcPct val="90000"/>
              </a:lnSpc>
            </a:pPr>
            <a:r>
              <a:rPr lang="el-GR" dirty="0"/>
              <a:t>Το άγχος παρουσιάζεται ως το</a:t>
            </a:r>
            <a:r>
              <a:rPr lang="el-GR" dirty="0">
                <a:solidFill>
                  <a:schemeClr val="accent5">
                    <a:lumMod val="50000"/>
                  </a:schemeClr>
                </a:solidFill>
              </a:rPr>
              <a:t> </a:t>
            </a:r>
            <a:r>
              <a:rPr lang="el-GR" dirty="0">
                <a:solidFill>
                  <a:schemeClr val="accent6">
                    <a:lumMod val="50000"/>
                  </a:schemeClr>
                </a:solidFill>
                <a:effectLst>
                  <a:outerShdw blurRad="38100" dist="38100" dir="2700000" algn="tl">
                    <a:srgbClr val="000000">
                      <a:alpha val="43137"/>
                    </a:srgbClr>
                  </a:outerShdw>
                </a:effectLst>
              </a:rPr>
              <a:t>αποτέλεσμα της ψυχικής σύγκρουσης</a:t>
            </a:r>
            <a:r>
              <a:rPr lang="el-GR" dirty="0">
                <a:solidFill>
                  <a:schemeClr val="accent5">
                    <a:lumMod val="50000"/>
                  </a:schemeClr>
                </a:solidFill>
              </a:rPr>
              <a:t> </a:t>
            </a:r>
            <a:r>
              <a:rPr lang="el-GR" dirty="0"/>
              <a:t>μεταξύ των </a:t>
            </a:r>
            <a:r>
              <a:rPr lang="el-GR" dirty="0">
                <a:solidFill>
                  <a:schemeClr val="accent6">
                    <a:lumMod val="50000"/>
                  </a:schemeClr>
                </a:solidFill>
                <a:effectLst>
                  <a:outerShdw blurRad="38100" dist="38100" dir="2700000" algn="tl">
                    <a:srgbClr val="000000">
                      <a:alpha val="43137"/>
                    </a:srgbClr>
                  </a:outerShdw>
                </a:effectLst>
              </a:rPr>
              <a:t>ασυνείδητων σεξουαλικών ή επιθετικών επιθυμιών </a:t>
            </a:r>
            <a:r>
              <a:rPr lang="el-GR" dirty="0"/>
              <a:t>που προέρχονται από το Εκείνο και των αντίστοιχων </a:t>
            </a:r>
            <a:r>
              <a:rPr lang="el-GR" dirty="0">
                <a:solidFill>
                  <a:schemeClr val="accent6">
                    <a:lumMod val="50000"/>
                  </a:schemeClr>
                </a:solidFill>
                <a:effectLst>
                  <a:outerShdw blurRad="38100" dist="38100" dir="2700000" algn="tl">
                    <a:srgbClr val="000000">
                      <a:alpha val="43137"/>
                    </a:srgbClr>
                  </a:outerShdw>
                </a:effectLst>
              </a:rPr>
              <a:t>απειλών τιμωρίας </a:t>
            </a:r>
            <a:r>
              <a:rPr lang="el-GR" dirty="0"/>
              <a:t>που προέρχονται από το Υπερεγώ. </a:t>
            </a:r>
          </a:p>
          <a:p>
            <a:pPr>
              <a:lnSpc>
                <a:spcPct val="90000"/>
              </a:lnSpc>
            </a:pPr>
            <a:r>
              <a:rPr lang="el-GR" dirty="0"/>
              <a:t>Κατανοείται ως </a:t>
            </a:r>
            <a:r>
              <a:rPr lang="el-GR" i="1" dirty="0"/>
              <a:t>ένα σήμα</a:t>
            </a:r>
            <a:r>
              <a:rPr lang="el-GR" dirty="0"/>
              <a:t> πως στο ασυνείδητο ελλοχεύει ένας </a:t>
            </a:r>
            <a:r>
              <a:rPr lang="el-GR" dirty="0">
                <a:solidFill>
                  <a:schemeClr val="accent6">
                    <a:lumMod val="50000"/>
                  </a:schemeClr>
                </a:solidFill>
                <a:effectLst>
                  <a:outerShdw blurRad="38100" dist="38100" dir="2700000" algn="tl">
                    <a:srgbClr val="000000">
                      <a:alpha val="43137"/>
                    </a:srgbClr>
                  </a:outerShdw>
                </a:effectLst>
              </a:rPr>
              <a:t>κίνδυνος</a:t>
            </a:r>
            <a:r>
              <a:rPr lang="el-GR" dirty="0"/>
              <a:t>. Ως απάντηση σε αυτό το σήμα, το Εγώ κινητοποιεί τους </a:t>
            </a:r>
            <a:r>
              <a:rPr lang="el-GR" b="1" dirty="0"/>
              <a:t>μηχανισμούς άμυνας </a:t>
            </a:r>
            <a:r>
              <a:rPr lang="el-GR" dirty="0"/>
              <a:t>για να εμποδίσει τις μη αποδεκτές σκέψεις και συναισθήματα να αναδυθούν στη συνειδητή ενημερότητα.</a:t>
            </a:r>
          </a:p>
          <a:p>
            <a:pPr>
              <a:lnSpc>
                <a:spcPct val="90000"/>
              </a:lnSpc>
            </a:pPr>
            <a:r>
              <a:rPr lang="el-GR" dirty="0"/>
              <a:t>Αποτυχία του προειδοποιητικού άγχους να ενεργοποιήσει επαρκώς τους αμυντικούς πόρους του Εγώ έχει ως αποτέλεσμα έντονο, πιο επίμονο άγχος, ή άλλα νευρωτικά συμπτώματα. </a:t>
            </a:r>
          </a:p>
          <a:p>
            <a:pPr>
              <a:lnSpc>
                <a:spcPct val="90000"/>
              </a:lnSpc>
            </a:pPr>
            <a:r>
              <a:rPr lang="el-GR" dirty="0"/>
              <a:t>Το άγχος </a:t>
            </a:r>
            <a:r>
              <a:rPr lang="el-GR" b="1" dirty="0"/>
              <a:t>ως εκδήλωση της νευρωτικής σύγκρουσης σε επίπεδο συμπτώματος</a:t>
            </a:r>
            <a:r>
              <a:rPr lang="el-GR" dirty="0"/>
              <a:t>, καθώς και </a:t>
            </a:r>
            <a:r>
              <a:rPr lang="el-GR" b="1" dirty="0"/>
              <a:t>ως προσαρμοστική προειδοποίηση ώστε να απομακρυνθεί η νευρωτική σύγκρουση από τη συνειδητή ενημερότητα</a:t>
            </a:r>
            <a:r>
              <a:rPr lang="el-GR" dirty="0"/>
              <a:t>.</a:t>
            </a:r>
          </a:p>
        </p:txBody>
      </p:sp>
    </p:spTree>
    <p:extLst>
      <p:ext uri="{BB962C8B-B14F-4D97-AF65-F5344CB8AC3E}">
        <p14:creationId xmlns:p14="http://schemas.microsoft.com/office/powerpoint/2010/main" val="2268126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810000" y="447188"/>
            <a:ext cx="10571998" cy="970450"/>
          </a:xfrm>
          <a:effectLst/>
        </p:spPr>
        <p:txBody>
          <a:bodyPr anchor="ctr">
            <a:normAutofit/>
          </a:bodyPr>
          <a:lstStyle/>
          <a:p>
            <a:pPr algn="ctr"/>
            <a:r>
              <a:rPr lang="el-GR" sz="2800" dirty="0">
                <a:solidFill>
                  <a:schemeClr val="tx1"/>
                </a:solidFill>
                <a:effectLst>
                  <a:outerShdw blurRad="38100" dist="38100" dir="2700000" algn="tl">
                    <a:srgbClr val="000000">
                      <a:alpha val="43137"/>
                    </a:srgbClr>
                  </a:outerShdw>
                </a:effectLst>
              </a:rPr>
              <a:t>Το άγχος στο δομικό μοντέλο του </a:t>
            </a:r>
            <a:r>
              <a:rPr lang="en-US" sz="2800" dirty="0">
                <a:solidFill>
                  <a:schemeClr val="tx1"/>
                </a:solidFill>
                <a:effectLst>
                  <a:outerShdw blurRad="38100" dist="38100" dir="2700000" algn="tl">
                    <a:srgbClr val="000000">
                      <a:alpha val="43137"/>
                    </a:srgbClr>
                  </a:outerShdw>
                </a:effectLst>
              </a:rPr>
              <a:t>Freud</a:t>
            </a:r>
            <a:endParaRPr lang="el-GR" sz="2800" dirty="0">
              <a:solidFill>
                <a:schemeClr val="tx1"/>
              </a:solidFill>
              <a:effectLst>
                <a:outerShdw blurRad="38100" dist="38100" dir="2700000" algn="tl">
                  <a:srgbClr val="000000">
                    <a:alpha val="43137"/>
                  </a:srgbClr>
                </a:outerShdw>
              </a:effectLst>
            </a:endParaRPr>
          </a:p>
        </p:txBody>
      </p:sp>
      <p:sp>
        <p:nvSpPr>
          <p:cNvPr id="10" name="Freeform: Shape 9">
            <a:extLst>
              <a:ext uri="{FF2B5EF4-FFF2-40B4-BE49-F238E27FC236}">
                <a16:creationId xmlns=""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p:cNvSpPr>
            <a:spLocks noGrp="1"/>
          </p:cNvSpPr>
          <p:nvPr>
            <p:ph idx="1"/>
          </p:nvPr>
        </p:nvSpPr>
        <p:spPr>
          <a:xfrm>
            <a:off x="1115732" y="2222287"/>
            <a:ext cx="9966953" cy="3636511"/>
          </a:xfrm>
          <a:effectLst/>
        </p:spPr>
        <p:txBody>
          <a:bodyPr>
            <a:normAutofit/>
          </a:bodyPr>
          <a:lstStyle/>
          <a:p>
            <a:pPr>
              <a:lnSpc>
                <a:spcPct val="90000"/>
              </a:lnSpc>
            </a:pPr>
            <a:r>
              <a:rPr lang="el-GR" dirty="0"/>
              <a:t>Σε πιο ώριμο επίπεδο, το άγχος που προέρχεται από το Υπερεγώ μπορεί να γίνει αντιληπτό ως </a:t>
            </a:r>
            <a:r>
              <a:rPr lang="el-GR" dirty="0">
                <a:solidFill>
                  <a:schemeClr val="accent6">
                    <a:lumMod val="50000"/>
                  </a:schemeClr>
                </a:solidFill>
                <a:effectLst>
                  <a:outerShdw blurRad="38100" dist="38100" dir="2700000" algn="tl">
                    <a:srgbClr val="000000">
                      <a:alpha val="43137"/>
                    </a:srgbClr>
                  </a:outerShdw>
                </a:effectLst>
              </a:rPr>
              <a:t>αισθήματα ενοχής ή τύψεις συνειδήσεως</a:t>
            </a:r>
            <a:r>
              <a:rPr lang="el-GR" dirty="0"/>
              <a:t>, καθότι το άτομο δεν ζει σύμφωνα με ένα εσωτερικό πρότυπο ηθικής συμπεριφοράς.</a:t>
            </a:r>
          </a:p>
          <a:p>
            <a:pPr>
              <a:lnSpc>
                <a:spcPct val="90000"/>
              </a:lnSpc>
            </a:pPr>
            <a:r>
              <a:rPr lang="el-GR" dirty="0"/>
              <a:t>Μια αναπτυξιακά πιο πρώιμη πηγή άγχους είναι </a:t>
            </a:r>
            <a:r>
              <a:rPr lang="el-GR" b="1" dirty="0"/>
              <a:t>η πιθανότητα απώλειας όχι μόνο της αγάπης του αντικειμένου, αλλά ακόμα και του ίδιου του αντικειμένου </a:t>
            </a:r>
            <a:r>
              <a:rPr lang="el-GR" dirty="0"/>
              <a:t>– κάτι που συνήθως αναφέρεται ως </a:t>
            </a:r>
            <a:r>
              <a:rPr lang="el-GR" dirty="0">
                <a:solidFill>
                  <a:schemeClr val="accent6">
                    <a:lumMod val="50000"/>
                  </a:schemeClr>
                </a:solidFill>
                <a:effectLst>
                  <a:outerShdw blurRad="38100" dist="38100" dir="2700000" algn="tl">
                    <a:srgbClr val="000000">
                      <a:alpha val="43137"/>
                    </a:srgbClr>
                  </a:outerShdw>
                </a:effectLst>
              </a:rPr>
              <a:t>άγχος αποχωρισμού</a:t>
            </a:r>
            <a:r>
              <a:rPr lang="el-GR" dirty="0"/>
              <a:t>.</a:t>
            </a:r>
          </a:p>
          <a:p>
            <a:pPr>
              <a:lnSpc>
                <a:spcPct val="90000"/>
              </a:lnSpc>
            </a:pPr>
            <a:r>
              <a:rPr lang="el-GR" dirty="0"/>
              <a:t>Οι πιο πρώιμες μορφές άγχους είναι το </a:t>
            </a:r>
            <a:r>
              <a:rPr lang="el-GR" dirty="0">
                <a:solidFill>
                  <a:schemeClr val="accent6">
                    <a:lumMod val="50000"/>
                  </a:schemeClr>
                </a:solidFill>
                <a:effectLst>
                  <a:outerShdw blurRad="38100" dist="38100" dir="2700000" algn="tl">
                    <a:srgbClr val="000000">
                      <a:alpha val="43137"/>
                    </a:srgbClr>
                  </a:outerShdw>
                </a:effectLst>
              </a:rPr>
              <a:t>διωκτικό</a:t>
            </a:r>
            <a:r>
              <a:rPr lang="el-GR" dirty="0"/>
              <a:t> και το </a:t>
            </a:r>
            <a:r>
              <a:rPr lang="el-GR" dirty="0">
                <a:solidFill>
                  <a:schemeClr val="accent6">
                    <a:lumMod val="50000"/>
                  </a:schemeClr>
                </a:solidFill>
                <a:effectLst>
                  <a:outerShdw blurRad="38100" dist="38100" dir="2700000" algn="tl">
                    <a:srgbClr val="000000">
                      <a:alpha val="43137"/>
                    </a:srgbClr>
                  </a:outerShdw>
                </a:effectLst>
              </a:rPr>
              <a:t>διαλυτικό άγχος</a:t>
            </a:r>
            <a:r>
              <a:rPr lang="el-GR" dirty="0"/>
              <a:t>. Το διαλυτικό άγχος μπορεί να προέρχεται είτε από τον φόβο της απώλειας της αίσθησης του εαυτού είτε της κατάρρευσης των ορίων μέσω της συγχώνευσης με ένα αντικείμενο, είτε από την ανησυχία ότι ο εαυτός, στην απουσία κατοπτρικών ή εξιδανικευτικών αποκρίσεων από τους άλλους στο περιβάλλον, θα διασπαστεί και θα χάσει την ακεραιότητά του.</a:t>
            </a:r>
          </a:p>
        </p:txBody>
      </p:sp>
    </p:spTree>
    <p:extLst>
      <p:ext uri="{BB962C8B-B14F-4D97-AF65-F5344CB8AC3E}">
        <p14:creationId xmlns:p14="http://schemas.microsoft.com/office/powerpoint/2010/main" val="3141066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3151" y="446088"/>
            <a:ext cx="3547533" cy="1253923"/>
          </a:xfrm>
        </p:spPr>
        <p:txBody>
          <a:bodyPr/>
          <a:lstStyle/>
          <a:p>
            <a:r>
              <a:rPr lang="el-GR" dirty="0">
                <a:solidFill>
                  <a:schemeClr val="bg2">
                    <a:lumMod val="50000"/>
                  </a:schemeClr>
                </a:solidFill>
              </a:rPr>
              <a:t>Μια αναπτυξιακή ιεράρχηση του άγχους</a:t>
            </a: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733028835"/>
              </p:ext>
            </p:extLst>
          </p:nvPr>
        </p:nvGraphicFramePr>
        <p:xfrm>
          <a:off x="1069772" y="2712770"/>
          <a:ext cx="5099208" cy="3044088"/>
        </p:xfrm>
        <a:graphic>
          <a:graphicData uri="http://schemas.openxmlformats.org/drawingml/2006/table">
            <a:tbl>
              <a:tblPr firstRow="1" bandRow="1">
                <a:tableStyleId>{3B4B98B0-60AC-42C2-AFA5-B58CD77FA1E5}</a:tableStyleId>
              </a:tblPr>
              <a:tblGrid>
                <a:gridCol w="5099208">
                  <a:extLst>
                    <a:ext uri="{9D8B030D-6E8A-4147-A177-3AD203B41FA5}">
                      <a16:colId xmlns="" xmlns:a16="http://schemas.microsoft.com/office/drawing/2014/main" val="20000"/>
                    </a:ext>
                  </a:extLst>
                </a:gridCol>
              </a:tblGrid>
              <a:tr h="462349">
                <a:tc>
                  <a:txBody>
                    <a:bodyPr/>
                    <a:lstStyle/>
                    <a:p>
                      <a:pPr marL="285750" indent="-285750">
                        <a:buFont typeface="Wingdings" panose="05000000000000000000" pitchFamily="2" charset="2"/>
                        <a:buChar char="ü"/>
                      </a:pPr>
                      <a:r>
                        <a:rPr lang="el-GR" b="0" dirty="0" err="1"/>
                        <a:t>Υπερεγωτικό</a:t>
                      </a:r>
                      <a:r>
                        <a:rPr lang="el-GR" b="0" dirty="0"/>
                        <a:t> άγχος</a:t>
                      </a:r>
                    </a:p>
                  </a:txBody>
                  <a:tcPr/>
                </a:tc>
                <a:extLst>
                  <a:ext uri="{0D108BD9-81ED-4DB2-BD59-A6C34878D82A}">
                    <a16:rowId xmlns="" xmlns:a16="http://schemas.microsoft.com/office/drawing/2014/main" val="10000"/>
                  </a:ext>
                </a:extLst>
              </a:tr>
              <a:tr h="468770">
                <a:tc>
                  <a:txBody>
                    <a:bodyPr/>
                    <a:lstStyle/>
                    <a:p>
                      <a:pPr marL="285750" indent="-285750">
                        <a:buFont typeface="Wingdings" panose="05000000000000000000" pitchFamily="2" charset="2"/>
                        <a:buChar char="ü"/>
                      </a:pPr>
                      <a:r>
                        <a:rPr lang="el-GR" dirty="0"/>
                        <a:t>Άγχος ευνουχισμού</a:t>
                      </a:r>
                    </a:p>
                  </a:txBody>
                  <a:tcPr/>
                </a:tc>
                <a:extLst>
                  <a:ext uri="{0D108BD9-81ED-4DB2-BD59-A6C34878D82A}">
                    <a16:rowId xmlns="" xmlns:a16="http://schemas.microsoft.com/office/drawing/2014/main" val="10001"/>
                  </a:ext>
                </a:extLst>
              </a:tr>
              <a:tr h="468770">
                <a:tc>
                  <a:txBody>
                    <a:bodyPr/>
                    <a:lstStyle/>
                    <a:p>
                      <a:pPr marL="285750" indent="-285750">
                        <a:buFont typeface="Wingdings" panose="05000000000000000000" pitchFamily="2" charset="2"/>
                        <a:buChar char="ü"/>
                      </a:pPr>
                      <a:r>
                        <a:rPr lang="el-GR" dirty="0"/>
                        <a:t>Φόβος απώλειας της αγάπης</a:t>
                      </a:r>
                    </a:p>
                  </a:txBody>
                  <a:tcPr/>
                </a:tc>
                <a:extLst>
                  <a:ext uri="{0D108BD9-81ED-4DB2-BD59-A6C34878D82A}">
                    <a16:rowId xmlns="" xmlns:a16="http://schemas.microsoft.com/office/drawing/2014/main" val="10002"/>
                  </a:ext>
                </a:extLst>
              </a:tr>
              <a:tr h="706659">
                <a:tc>
                  <a:txBody>
                    <a:bodyPr/>
                    <a:lstStyle/>
                    <a:p>
                      <a:pPr marL="285750" indent="-285750">
                        <a:buFont typeface="Wingdings" panose="05000000000000000000" pitchFamily="2" charset="2"/>
                        <a:buChar char="ü"/>
                      </a:pPr>
                      <a:r>
                        <a:rPr lang="el-GR" dirty="0"/>
                        <a:t>Φόβος απώλειας του αντικειμένου</a:t>
                      </a:r>
                      <a:r>
                        <a:rPr lang="el-GR" baseline="0" dirty="0"/>
                        <a:t> (άγχος αποχωρισμού)</a:t>
                      </a:r>
                      <a:endParaRPr lang="el-GR" dirty="0"/>
                    </a:p>
                  </a:txBody>
                  <a:tcPr/>
                </a:tc>
                <a:extLst>
                  <a:ext uri="{0D108BD9-81ED-4DB2-BD59-A6C34878D82A}">
                    <a16:rowId xmlns="" xmlns:a16="http://schemas.microsoft.com/office/drawing/2014/main" val="10003"/>
                  </a:ext>
                </a:extLst>
              </a:tr>
              <a:tr h="468770">
                <a:tc>
                  <a:txBody>
                    <a:bodyPr/>
                    <a:lstStyle/>
                    <a:p>
                      <a:pPr marL="285750" indent="-285750">
                        <a:buFont typeface="Wingdings" panose="05000000000000000000" pitchFamily="2" charset="2"/>
                        <a:buChar char="ü"/>
                      </a:pPr>
                      <a:r>
                        <a:rPr lang="el-GR" dirty="0"/>
                        <a:t>Διωκτικό άγχος</a:t>
                      </a:r>
                    </a:p>
                  </a:txBody>
                  <a:tcPr/>
                </a:tc>
                <a:extLst>
                  <a:ext uri="{0D108BD9-81ED-4DB2-BD59-A6C34878D82A}">
                    <a16:rowId xmlns="" xmlns:a16="http://schemas.microsoft.com/office/drawing/2014/main" val="10004"/>
                  </a:ext>
                </a:extLst>
              </a:tr>
              <a:tr h="468770">
                <a:tc>
                  <a:txBody>
                    <a:bodyPr/>
                    <a:lstStyle/>
                    <a:p>
                      <a:pPr marL="285750" indent="-285750">
                        <a:buFont typeface="Wingdings" panose="05000000000000000000" pitchFamily="2" charset="2"/>
                        <a:buChar char="ü"/>
                      </a:pPr>
                      <a:r>
                        <a:rPr lang="el-GR" dirty="0"/>
                        <a:t>Διαλυτικό (αποδιοργανωτικό) άγχος</a:t>
                      </a:r>
                    </a:p>
                  </a:txBody>
                  <a:tcPr/>
                </a:tc>
                <a:extLst>
                  <a:ext uri="{0D108BD9-81ED-4DB2-BD59-A6C34878D82A}">
                    <a16:rowId xmlns="" xmlns:a16="http://schemas.microsoft.com/office/drawing/2014/main" val="10005"/>
                  </a:ext>
                </a:extLst>
              </a:tr>
            </a:tbl>
          </a:graphicData>
        </a:graphic>
      </p:graphicFrame>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924" y="163848"/>
            <a:ext cx="3975100" cy="5618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2371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 xmlns:a16="http://schemas.microsoft.com/office/drawing/2014/main" id="{089A69AF-D57B-49B4-886C-D4A5DC1944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2">
            <a:extLst>
              <a:ext uri="{FF2B5EF4-FFF2-40B4-BE49-F238E27FC236}">
                <a16:creationId xmlns="" xmlns:a16="http://schemas.microsoft.com/office/drawing/2014/main" id="{CABDC08D-6093-4397-92D4-54D00E2BB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Τίτλος 4"/>
          <p:cNvSpPr>
            <a:spLocks noGrp="1"/>
          </p:cNvSpPr>
          <p:nvPr>
            <p:ph type="title"/>
          </p:nvPr>
        </p:nvSpPr>
        <p:spPr>
          <a:xfrm>
            <a:off x="451515" y="1734857"/>
            <a:ext cx="3934955" cy="3388287"/>
          </a:xfrm>
        </p:spPr>
        <p:txBody>
          <a:bodyPr anchor="ctr">
            <a:normAutofit/>
          </a:bodyPr>
          <a:lstStyle/>
          <a:p>
            <a:r>
              <a:rPr lang="el-GR" sz="3600" dirty="0">
                <a:effectLst>
                  <a:outerShdw blurRad="38100" dist="38100" dir="2700000" algn="tl">
                    <a:srgbClr val="000000">
                      <a:alpha val="43137"/>
                    </a:srgbClr>
                  </a:outerShdw>
                </a:effectLst>
              </a:rPr>
              <a:t>Παράγοντες που επηρεάζουν το άγχος</a:t>
            </a:r>
          </a:p>
        </p:txBody>
      </p:sp>
      <p:sp>
        <p:nvSpPr>
          <p:cNvPr id="6" name="Θέση περιεχομένου 5"/>
          <p:cNvSpPr>
            <a:spLocks noGrp="1"/>
          </p:cNvSpPr>
          <p:nvPr>
            <p:ph idx="1"/>
          </p:nvPr>
        </p:nvSpPr>
        <p:spPr>
          <a:xfrm>
            <a:off x="5816733" y="682170"/>
            <a:ext cx="5818676" cy="5834743"/>
          </a:xfrm>
          <a:effectLst/>
        </p:spPr>
        <p:txBody>
          <a:bodyPr>
            <a:normAutofit/>
          </a:bodyPr>
          <a:lstStyle/>
          <a:p>
            <a:pPr>
              <a:lnSpc>
                <a:spcPct val="90000"/>
              </a:lnSpc>
            </a:pPr>
            <a:r>
              <a:rPr lang="el-GR" dirty="0"/>
              <a:t>Το άγχος, όπως τα περισσότερα συμπτώματα, συχνά καθορίζεται από πολλούς παράγοντες, που σχετίζονται με πολλά και διαφορετικά στάδια της ανάπτυξης. </a:t>
            </a:r>
          </a:p>
          <a:p>
            <a:pPr>
              <a:lnSpc>
                <a:spcPct val="90000"/>
              </a:lnSpc>
            </a:pPr>
            <a:r>
              <a:rPr lang="el-GR" dirty="0"/>
              <a:t>Τα πιο πρώιμα επίπεδα άγχους υπάρχουν σταθερά στον καθένα και μπορούν εύκολα να κινητοποιηθούν σε </a:t>
            </a:r>
            <a:r>
              <a:rPr lang="el-GR" dirty="0">
                <a:solidFill>
                  <a:schemeClr val="accent6">
                    <a:lumMod val="50000"/>
                  </a:schemeClr>
                </a:solidFill>
                <a:effectLst>
                  <a:outerShdw blurRad="38100" dist="38100" dir="2700000" algn="tl">
                    <a:srgbClr val="000000">
                      <a:alpha val="43137"/>
                    </a:srgbClr>
                  </a:outerShdw>
                </a:effectLst>
              </a:rPr>
              <a:t>τραυματικές ή </a:t>
            </a:r>
            <a:r>
              <a:rPr lang="el-GR" dirty="0" err="1">
                <a:solidFill>
                  <a:schemeClr val="accent6">
                    <a:lumMod val="50000"/>
                  </a:schemeClr>
                </a:solidFill>
                <a:effectLst>
                  <a:outerShdw blurRad="38100" dist="38100" dir="2700000" algn="tl">
                    <a:srgbClr val="000000">
                      <a:alpha val="43137"/>
                    </a:srgbClr>
                  </a:outerShdw>
                </a:effectLst>
              </a:rPr>
              <a:t>αγχογόνες</a:t>
            </a:r>
            <a:r>
              <a:rPr lang="el-GR" dirty="0">
                <a:solidFill>
                  <a:schemeClr val="accent6">
                    <a:lumMod val="50000"/>
                  </a:schemeClr>
                </a:solidFill>
                <a:effectLst>
                  <a:outerShdw blurRad="38100" dist="38100" dir="2700000" algn="tl">
                    <a:srgbClr val="000000">
                      <a:alpha val="43137"/>
                    </a:srgbClr>
                  </a:outerShdw>
                </a:effectLst>
              </a:rPr>
              <a:t> καταστάσεις</a:t>
            </a:r>
            <a:r>
              <a:rPr lang="el-GR" dirty="0"/>
              <a:t> ή σε μεγάλες ομάδες.</a:t>
            </a:r>
          </a:p>
          <a:p>
            <a:pPr>
              <a:lnSpc>
                <a:spcPct val="90000"/>
              </a:lnSpc>
            </a:pPr>
            <a:r>
              <a:rPr lang="el-GR" dirty="0"/>
              <a:t>Αυξανόμενος αριθμός ενδείξεων από την εμπειρική έρευνα συνδέει </a:t>
            </a:r>
            <a:r>
              <a:rPr lang="el-GR" dirty="0">
                <a:solidFill>
                  <a:schemeClr val="accent6">
                    <a:lumMod val="50000"/>
                  </a:schemeClr>
                </a:solidFill>
                <a:effectLst>
                  <a:outerShdw blurRad="38100" dist="38100" dir="2700000" algn="tl">
                    <a:srgbClr val="000000">
                      <a:alpha val="43137"/>
                    </a:srgbClr>
                  </a:outerShdw>
                </a:effectLst>
              </a:rPr>
              <a:t>διάφορους βιολογικούς μηχανισμούς</a:t>
            </a:r>
            <a:r>
              <a:rPr lang="el-GR" dirty="0"/>
              <a:t> με την έκλυση μερικών μορφών άγχους. </a:t>
            </a:r>
          </a:p>
          <a:p>
            <a:pPr lvl="1">
              <a:lnSpc>
                <a:spcPct val="90000"/>
              </a:lnSpc>
            </a:pPr>
            <a:r>
              <a:rPr lang="el-GR" sz="1800" dirty="0"/>
              <a:t>Οι οξείες κρίσεις πανικού δημιουργούνται στο εγκεφαλικό στέλεχος.</a:t>
            </a:r>
          </a:p>
          <a:p>
            <a:pPr marL="400050" lvl="1" indent="0">
              <a:lnSpc>
                <a:spcPct val="90000"/>
              </a:lnSpc>
              <a:buNone/>
            </a:pPr>
            <a:r>
              <a:rPr lang="el-GR" sz="1800" b="1" dirty="0">
                <a:latin typeface="Century Gothic"/>
              </a:rPr>
              <a:t>→ Κίνδυνος να υποτιμηθεί μέσω της βιολογικής προσέγγισης η κατανόηση του άγχους.</a:t>
            </a:r>
          </a:p>
          <a:p>
            <a:pPr>
              <a:lnSpc>
                <a:spcPct val="90000"/>
              </a:lnSpc>
            </a:pPr>
            <a:r>
              <a:rPr lang="el-GR" dirty="0">
                <a:latin typeface="Century Gothic"/>
              </a:rPr>
              <a:t>Οι </a:t>
            </a:r>
            <a:r>
              <a:rPr lang="el-GR" dirty="0">
                <a:solidFill>
                  <a:schemeClr val="accent6">
                    <a:lumMod val="50000"/>
                  </a:schemeClr>
                </a:solidFill>
                <a:effectLst>
                  <a:outerShdw blurRad="38100" dist="38100" dir="2700000" algn="tl">
                    <a:srgbClr val="000000">
                      <a:alpha val="43137"/>
                    </a:srgbClr>
                  </a:outerShdw>
                </a:effectLst>
                <a:latin typeface="Century Gothic"/>
              </a:rPr>
              <a:t>ψυχοθεραπείες</a:t>
            </a:r>
            <a:r>
              <a:rPr lang="el-GR" dirty="0">
                <a:latin typeface="Century Gothic"/>
              </a:rPr>
              <a:t> ίσως να επηρεάζουν σημαντικά την εγκεφαλική λειτουργία, και μπορεί έτσι να επηρεάζουν τους υποκειμενικούς βιολογικούς μηχανισμούς του άγχους.</a:t>
            </a:r>
            <a:endParaRPr lang="el-GR" dirty="0"/>
          </a:p>
        </p:txBody>
      </p:sp>
    </p:spTree>
    <p:extLst>
      <p:ext uri="{BB962C8B-B14F-4D97-AF65-F5344CB8AC3E}">
        <p14:creationId xmlns:p14="http://schemas.microsoft.com/office/powerpoint/2010/main" val="2365773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089A69AF-D57B-49B4-886C-D4A5DC1944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CABDC08D-6093-4397-92D4-54D00E2BB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Τίτλος 4"/>
          <p:cNvSpPr>
            <a:spLocks noGrp="1"/>
          </p:cNvSpPr>
          <p:nvPr>
            <p:ph type="title"/>
          </p:nvPr>
        </p:nvSpPr>
        <p:spPr>
          <a:xfrm>
            <a:off x="451515" y="1734857"/>
            <a:ext cx="3989856" cy="3388287"/>
          </a:xfrm>
        </p:spPr>
        <p:txBody>
          <a:bodyPr anchor="ctr">
            <a:normAutofit/>
          </a:bodyPr>
          <a:lstStyle/>
          <a:p>
            <a:r>
              <a:rPr lang="el-GR" sz="3600" dirty="0">
                <a:effectLst>
                  <a:outerShdw blurRad="38100" dist="38100" dir="2700000" algn="tl">
                    <a:srgbClr val="000000">
                      <a:alpha val="43137"/>
                    </a:srgbClr>
                  </a:outerShdw>
                </a:effectLst>
              </a:rPr>
              <a:t>Παράγοντες που επηρεάζουν το άγχος</a:t>
            </a:r>
          </a:p>
        </p:txBody>
      </p:sp>
      <p:sp>
        <p:nvSpPr>
          <p:cNvPr id="6" name="Θέση περιεχομένου 5"/>
          <p:cNvSpPr>
            <a:spLocks noGrp="1"/>
          </p:cNvSpPr>
          <p:nvPr>
            <p:ph idx="1"/>
          </p:nvPr>
        </p:nvSpPr>
        <p:spPr>
          <a:xfrm>
            <a:off x="5816733" y="754743"/>
            <a:ext cx="5765667" cy="5704114"/>
          </a:xfrm>
          <a:effectLst/>
        </p:spPr>
        <p:txBody>
          <a:bodyPr>
            <a:normAutofit/>
          </a:bodyPr>
          <a:lstStyle/>
          <a:p>
            <a:pPr>
              <a:lnSpc>
                <a:spcPct val="90000"/>
              </a:lnSpc>
            </a:pPr>
            <a:r>
              <a:rPr lang="el-GR" dirty="0"/>
              <a:t>Ως αποτέλεσμα της δυναμικής ψυχοθεραπείας, συχνά παρατηρείται μια </a:t>
            </a:r>
            <a:r>
              <a:rPr lang="el-GR" dirty="0">
                <a:solidFill>
                  <a:schemeClr val="accent6">
                    <a:lumMod val="50000"/>
                  </a:schemeClr>
                </a:solidFill>
                <a:effectLst>
                  <a:outerShdw blurRad="38100" dist="38100" dir="2700000" algn="tl">
                    <a:srgbClr val="000000">
                      <a:alpha val="43137"/>
                    </a:srgbClr>
                  </a:outerShdw>
                </a:effectLst>
              </a:rPr>
              <a:t>αυξημένη ικανότητα ανοχής του άγχους</a:t>
            </a:r>
            <a:r>
              <a:rPr lang="el-GR" dirty="0"/>
              <a:t>, – οριζόμενης ως ικανότητας να βιώσουν το άγχος χωρίς να χρειαστεί να το </a:t>
            </a:r>
            <a:r>
              <a:rPr lang="el-GR" dirty="0" err="1"/>
              <a:t>εκφορτίσουν</a:t>
            </a:r>
            <a:r>
              <a:rPr lang="el-GR" dirty="0"/>
              <a:t> – ικανότητα που αντανακλά μια </a:t>
            </a:r>
            <a:r>
              <a:rPr lang="el-GR" dirty="0">
                <a:solidFill>
                  <a:schemeClr val="accent6">
                    <a:lumMod val="50000"/>
                  </a:schemeClr>
                </a:solidFill>
                <a:effectLst>
                  <a:outerShdw blurRad="38100" dist="38100" dir="2700000" algn="tl">
                    <a:srgbClr val="000000">
                      <a:alpha val="43137"/>
                    </a:srgbClr>
                  </a:outerShdw>
                </a:effectLst>
              </a:rPr>
              <a:t>διαστολή του Εγώ</a:t>
            </a:r>
            <a:r>
              <a:rPr lang="el-GR" dirty="0"/>
              <a:t>.</a:t>
            </a:r>
          </a:p>
          <a:p>
            <a:pPr>
              <a:lnSpc>
                <a:spcPct val="90000"/>
              </a:lnSpc>
            </a:pPr>
            <a:r>
              <a:rPr lang="el-GR" b="1" dirty="0"/>
              <a:t>Η υπόθεση ότι κάθε είδος άγχους πρέπει να ξεριζωθεί, σίγουρα δεν συνιστά καλή αφετηρία ούτε στην κλινική πράξη ούτε και στη ζωή γενικότερα.</a:t>
            </a:r>
          </a:p>
          <a:p>
            <a:pPr>
              <a:lnSpc>
                <a:spcPct val="90000"/>
              </a:lnSpc>
            </a:pPr>
            <a:r>
              <a:rPr lang="el-GR" dirty="0"/>
              <a:t>Μελέτες </a:t>
            </a:r>
            <a:r>
              <a:rPr lang="el-GR" dirty="0" err="1">
                <a:solidFill>
                  <a:schemeClr val="accent6">
                    <a:lumMod val="50000"/>
                  </a:schemeClr>
                </a:solidFill>
                <a:effectLst>
                  <a:outerShdw blurRad="38100" dist="38100" dir="2700000" algn="tl">
                    <a:srgbClr val="000000">
                      <a:alpha val="43137"/>
                    </a:srgbClr>
                  </a:outerShdw>
                </a:effectLst>
              </a:rPr>
              <a:t>συννόσησης</a:t>
            </a:r>
            <a:r>
              <a:rPr lang="el-GR" dirty="0"/>
              <a:t> των αγχωδών διαταραχών βρίσκουν ότι οι ασθενείς είναι πιθανότερο να έχουν </a:t>
            </a:r>
            <a:r>
              <a:rPr lang="el-GR" b="1" dirty="0"/>
              <a:t>δύο ή περισσότερες αγχώδεις διαταραχές</a:t>
            </a:r>
            <a:r>
              <a:rPr lang="el-GR" dirty="0"/>
              <a:t>, παρά έναν συγκεκριμένο και αμιγή τύπο κάποιας από τις συγκεκριμένες διαγνωστικές οντότητες.</a:t>
            </a:r>
          </a:p>
        </p:txBody>
      </p:sp>
    </p:spTree>
    <p:extLst>
      <p:ext uri="{BB962C8B-B14F-4D97-AF65-F5344CB8AC3E}">
        <p14:creationId xmlns:p14="http://schemas.microsoft.com/office/powerpoint/2010/main" val="3465115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sz="half" idx="2"/>
          </p:nvPr>
        </p:nvSpPr>
        <p:spPr>
          <a:xfrm>
            <a:off x="270457" y="1777285"/>
            <a:ext cx="5808371" cy="4906851"/>
          </a:xfrm>
        </p:spPr>
        <p:txBody>
          <a:bodyPr>
            <a:normAutofit lnSpcReduction="10000"/>
          </a:bodyPr>
          <a:lstStyle/>
          <a:p>
            <a:pPr marL="285750" indent="-285750">
              <a:buFont typeface="Wingdings" panose="05000000000000000000" pitchFamily="2" charset="2"/>
              <a:buChar char="ü"/>
            </a:pPr>
            <a:r>
              <a:rPr lang="el-GR" sz="1800" b="1" dirty="0"/>
              <a:t>Αίσθημα πνιγμού</a:t>
            </a:r>
          </a:p>
          <a:p>
            <a:pPr marL="285750" indent="-285750">
              <a:buFont typeface="Wingdings" panose="05000000000000000000" pitchFamily="2" charset="2"/>
              <a:buChar char="ü"/>
            </a:pPr>
            <a:r>
              <a:rPr lang="el-GR" sz="1800" b="1" dirty="0"/>
              <a:t>Ζάλη</a:t>
            </a:r>
          </a:p>
          <a:p>
            <a:pPr marL="285750" indent="-285750">
              <a:buFont typeface="Wingdings" panose="05000000000000000000" pitchFamily="2" charset="2"/>
              <a:buChar char="ü"/>
            </a:pPr>
            <a:r>
              <a:rPr lang="el-GR" sz="1800" b="1" dirty="0"/>
              <a:t>Εφίδρωση</a:t>
            </a:r>
          </a:p>
          <a:p>
            <a:pPr marL="285750" indent="-285750">
              <a:buFont typeface="Wingdings" panose="05000000000000000000" pitchFamily="2" charset="2"/>
              <a:buChar char="ü"/>
            </a:pPr>
            <a:r>
              <a:rPr lang="el-GR" sz="1800" b="1" dirty="0"/>
              <a:t>Τρόμος χειρών</a:t>
            </a:r>
          </a:p>
          <a:p>
            <a:pPr marL="285750" indent="-285750">
              <a:buFont typeface="Wingdings" panose="05000000000000000000" pitchFamily="2" charset="2"/>
              <a:buChar char="ü"/>
            </a:pPr>
            <a:r>
              <a:rPr lang="el-GR" sz="1800" b="1" dirty="0"/>
              <a:t>Ταχυκαρδία</a:t>
            </a:r>
          </a:p>
          <a:p>
            <a:pPr marL="285750" indent="-285750">
              <a:buFont typeface="Wingdings" panose="05000000000000000000" pitchFamily="2" charset="2"/>
              <a:buChar char="ü"/>
            </a:pPr>
            <a:r>
              <a:rPr lang="el-GR" sz="1800" b="1" dirty="0"/>
              <a:t>Αίσθημα επικείμενης καταστροφής</a:t>
            </a:r>
          </a:p>
          <a:p>
            <a:pPr marL="285750" indent="-285750">
              <a:buFont typeface="Wingdings" panose="05000000000000000000" pitchFamily="2" charset="2"/>
              <a:buChar char="ü"/>
            </a:pPr>
            <a:r>
              <a:rPr lang="el-GR" sz="1800" b="1" dirty="0"/>
              <a:t>Αγοραφοβία</a:t>
            </a:r>
          </a:p>
          <a:p>
            <a:pPr marL="285750" indent="-285750">
              <a:buFont typeface="Courier New" panose="02070309020205020404" pitchFamily="49" charset="0"/>
              <a:buChar char="o"/>
            </a:pPr>
            <a:r>
              <a:rPr lang="el-GR" sz="1800" dirty="0"/>
              <a:t>Επειδή οι προσβολές πανικού επαναλαμβάνονται περιοδικά, οι ασθενείς αναπτύσσουν ένα </a:t>
            </a:r>
            <a:r>
              <a:rPr lang="el-GR" sz="1800" dirty="0">
                <a:solidFill>
                  <a:schemeClr val="accent6">
                    <a:lumMod val="50000"/>
                  </a:schemeClr>
                </a:solidFill>
                <a:effectLst>
                  <a:outerShdw blurRad="38100" dist="38100" dir="2700000" algn="tl">
                    <a:srgbClr val="000000">
                      <a:alpha val="43137"/>
                    </a:srgbClr>
                  </a:outerShdw>
                </a:effectLst>
              </a:rPr>
              <a:t>δευτερογενές άγχος αναμονής</a:t>
            </a:r>
            <a:r>
              <a:rPr lang="el-GR" sz="1800" dirty="0"/>
              <a:t>, ανησυχώντας διαρκώς για το πότε και που θα συμβεί η επόμενη προσβολή.</a:t>
            </a:r>
          </a:p>
          <a:p>
            <a:pPr marL="285750" indent="-285750">
              <a:buFont typeface="Courier New" panose="02070309020205020404" pitchFamily="49" charset="0"/>
              <a:buChar char="o"/>
            </a:pPr>
            <a:r>
              <a:rPr lang="el-GR" sz="1800" dirty="0"/>
              <a:t>Οι ασθενείς με διαταραχή πανικούς με αγοραφοβία συχνά </a:t>
            </a:r>
            <a:r>
              <a:rPr lang="el-GR" sz="1800" b="1" dirty="0"/>
              <a:t>περιορίζουν τα ταξίδια τους</a:t>
            </a:r>
            <a:r>
              <a:rPr lang="el-GR" sz="1800" dirty="0"/>
              <a:t>.</a:t>
            </a:r>
          </a:p>
        </p:txBody>
      </p:sp>
      <p:pic>
        <p:nvPicPr>
          <p:cNvPr id="9" name="Θέση εικόνας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63" r="20363"/>
          <a:stretch>
            <a:fillRect/>
          </a:stretch>
        </p:blipFill>
        <p:spPr/>
      </p:pic>
      <p:sp>
        <p:nvSpPr>
          <p:cNvPr id="10" name="Επεξήγηση με στρογγυλεμένο παραλληλόγραμμο 9"/>
          <p:cNvSpPr/>
          <p:nvPr/>
        </p:nvSpPr>
        <p:spPr>
          <a:xfrm>
            <a:off x="373486" y="450761"/>
            <a:ext cx="5499279" cy="824248"/>
          </a:xfrm>
          <a:prstGeom prst="wedgeRoundRect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7C7C7C">
                    <a:lumMod val="50000"/>
                  </a:srgbClr>
                </a:solidFill>
                <a:ea typeface="+mj-ea"/>
                <a:cs typeface="+mj-cs"/>
              </a:rPr>
              <a:t>Διαταραχή Πανικού</a:t>
            </a:r>
            <a:endParaRPr lang="el-GR" dirty="0"/>
          </a:p>
        </p:txBody>
      </p:sp>
    </p:spTree>
    <p:extLst>
      <p:ext uri="{BB962C8B-B14F-4D97-AF65-F5344CB8AC3E}">
        <p14:creationId xmlns:p14="http://schemas.microsoft.com/office/powerpoint/2010/main" val="528816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bg2">
                    <a:lumMod val="50000"/>
                  </a:schemeClr>
                </a:solidFill>
              </a:rPr>
              <a:t>Παράγοντες που επηρεάζουν τη διαταραχή πανικού</a:t>
            </a:r>
          </a:p>
        </p:txBody>
      </p:sp>
      <p:sp>
        <p:nvSpPr>
          <p:cNvPr id="3" name="Θέση περιεχομένου 2"/>
          <p:cNvSpPr>
            <a:spLocks noGrp="1"/>
          </p:cNvSpPr>
          <p:nvPr>
            <p:ph idx="1"/>
          </p:nvPr>
        </p:nvSpPr>
        <p:spPr>
          <a:xfrm>
            <a:off x="818712" y="2222287"/>
            <a:ext cx="10554574" cy="4023967"/>
          </a:xfrm>
        </p:spPr>
        <p:txBody>
          <a:bodyPr>
            <a:normAutofit/>
          </a:bodyPr>
          <a:lstStyle/>
          <a:p>
            <a:r>
              <a:rPr lang="el-GR" dirty="0"/>
              <a:t>Κανένα από τα </a:t>
            </a:r>
            <a:r>
              <a:rPr lang="el-GR" dirty="0" err="1"/>
              <a:t>νευροβιολογικά</a:t>
            </a:r>
            <a:r>
              <a:rPr lang="el-GR" dirty="0"/>
              <a:t> στοιχεία δεν εξηγεί τι πυροδοτεί την έναρξη της προσβολής πανικού. Οι παράγοντες αυτοί συμβάλλουν μάλλον στην </a:t>
            </a:r>
            <a:r>
              <a:rPr lang="el-GR" dirty="0" err="1"/>
              <a:t>παθογένεση</a:t>
            </a:r>
            <a:r>
              <a:rPr lang="el-GR" dirty="0"/>
              <a:t> παρά στην αιτιολογία της διαταραχής.</a:t>
            </a:r>
          </a:p>
          <a:p>
            <a:r>
              <a:rPr lang="el-GR" dirty="0"/>
              <a:t>Οι </a:t>
            </a:r>
            <a:r>
              <a:rPr lang="el-GR" dirty="0" err="1"/>
              <a:t>στρεσογόνοι</a:t>
            </a:r>
            <a:r>
              <a:rPr lang="el-GR" dirty="0"/>
              <a:t> παράγοντες που προηγούνται της προσβολής πανικού τείνουν να συνδέονται με μία </a:t>
            </a:r>
            <a:r>
              <a:rPr lang="el-GR" dirty="0">
                <a:solidFill>
                  <a:schemeClr val="accent6">
                    <a:lumMod val="50000"/>
                  </a:schemeClr>
                </a:solidFill>
                <a:effectLst>
                  <a:outerShdw blurRad="38100" dist="38100" dir="2700000" algn="tl">
                    <a:srgbClr val="000000">
                      <a:alpha val="43137"/>
                    </a:srgbClr>
                  </a:outerShdw>
                </a:effectLst>
              </a:rPr>
              <a:t>μεταβολή στις προσδοκίες του ασθενούς </a:t>
            </a:r>
            <a:r>
              <a:rPr lang="el-GR" dirty="0"/>
              <a:t>(καταστάσεις στην εργασία, απώλειες που σχετίζονται με κεντρικές μορφές στη ζωή των ασθενών, κ.ά.).</a:t>
            </a:r>
          </a:p>
          <a:p>
            <a:r>
              <a:rPr lang="el-GR" b="1" dirty="0"/>
              <a:t>Συνήθως οι ασθενείς έχουν βιώσει τους γονείς τους ως απειλητικούς, ιδιόρρυθμους, επικριτικούς, ελεγκτικούς και απειλητικούς.</a:t>
            </a:r>
          </a:p>
          <a:p>
            <a:r>
              <a:rPr lang="el-GR" dirty="0"/>
              <a:t>Οι ασθενείς παρουσιάζουν ένα ιδιαίτερο </a:t>
            </a:r>
            <a:r>
              <a:rPr lang="el-GR" dirty="0">
                <a:solidFill>
                  <a:schemeClr val="accent6">
                    <a:lumMod val="50000"/>
                  </a:schemeClr>
                </a:solidFill>
                <a:effectLst>
                  <a:outerShdw blurRad="38100" dist="38100" dir="2700000" algn="tl">
                    <a:srgbClr val="000000">
                      <a:alpha val="43137"/>
                    </a:srgbClr>
                  </a:outerShdw>
                </a:effectLst>
              </a:rPr>
              <a:t>άγχος κοινωνικοποίησης </a:t>
            </a:r>
            <a:r>
              <a:rPr lang="el-GR" dirty="0"/>
              <a:t>κατά τη διάρκεια της παιδικής τους ηλικίας, </a:t>
            </a:r>
            <a:r>
              <a:rPr lang="el-GR" dirty="0">
                <a:solidFill>
                  <a:schemeClr val="accent6">
                    <a:lumMod val="50000"/>
                  </a:schemeClr>
                </a:solidFill>
                <a:effectLst>
                  <a:outerShdw blurRad="38100" dist="38100" dir="2700000" algn="tl">
                    <a:srgbClr val="000000">
                      <a:alpha val="43137"/>
                    </a:srgbClr>
                  </a:outerShdw>
                </a:effectLst>
              </a:rPr>
              <a:t>μη υποστηρικτικές σχέσεις με τους γονείς</a:t>
            </a:r>
            <a:r>
              <a:rPr lang="el-GR" dirty="0">
                <a:effectLst>
                  <a:outerShdw blurRad="38100" dist="38100" dir="2700000" algn="tl">
                    <a:srgbClr val="000000">
                      <a:alpha val="43137"/>
                    </a:srgbClr>
                  </a:outerShdw>
                </a:effectLst>
              </a:rPr>
              <a:t> </a:t>
            </a:r>
            <a:r>
              <a:rPr lang="el-GR" dirty="0"/>
              <a:t>και μια </a:t>
            </a:r>
            <a:r>
              <a:rPr lang="el-GR" dirty="0">
                <a:solidFill>
                  <a:schemeClr val="accent6">
                    <a:lumMod val="50000"/>
                  </a:schemeClr>
                </a:solidFill>
                <a:effectLst>
                  <a:outerShdw blurRad="38100" dist="38100" dir="2700000" algn="tl">
                    <a:srgbClr val="000000">
                      <a:alpha val="43137"/>
                    </a:srgbClr>
                  </a:outerShdw>
                </a:effectLst>
              </a:rPr>
              <a:t>αίσθηση παγίδευσης</a:t>
            </a:r>
            <a:r>
              <a:rPr lang="el-GR" dirty="0"/>
              <a:t>.</a:t>
            </a:r>
          </a:p>
        </p:txBody>
      </p:sp>
    </p:spTree>
    <p:extLst>
      <p:ext uri="{BB962C8B-B14F-4D97-AF65-F5344CB8AC3E}">
        <p14:creationId xmlns:p14="http://schemas.microsoft.com/office/powerpoint/2010/main" val="950196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bg2">
                    <a:lumMod val="50000"/>
                  </a:schemeClr>
                </a:solidFill>
              </a:rPr>
              <a:t>Χαρακτηριστικά των ασθενών με διαταραχή πανικού</a:t>
            </a:r>
          </a:p>
        </p:txBody>
      </p:sp>
      <p:sp>
        <p:nvSpPr>
          <p:cNvPr id="3" name="Θέση περιεχομένου 2"/>
          <p:cNvSpPr>
            <a:spLocks noGrp="1"/>
          </p:cNvSpPr>
          <p:nvPr>
            <p:ph idx="1"/>
          </p:nvPr>
        </p:nvSpPr>
        <p:spPr>
          <a:xfrm>
            <a:off x="818712" y="2222287"/>
            <a:ext cx="10554574" cy="3920936"/>
          </a:xfrm>
        </p:spPr>
        <p:txBody>
          <a:bodyPr>
            <a:normAutofit fontScale="92500" lnSpcReduction="10000"/>
          </a:bodyPr>
          <a:lstStyle/>
          <a:p>
            <a:r>
              <a:rPr lang="el-GR" dirty="0"/>
              <a:t>Οι περισσότεροι ασθενείς δύσκολα μπορούν να έρθουν σε επαφή με τον </a:t>
            </a:r>
            <a:r>
              <a:rPr lang="el-GR" dirty="0">
                <a:solidFill>
                  <a:schemeClr val="accent6">
                    <a:lumMod val="50000"/>
                  </a:schemeClr>
                </a:solidFill>
                <a:effectLst>
                  <a:outerShdw blurRad="38100" dist="38100" dir="2700000" algn="tl">
                    <a:srgbClr val="000000">
                      <a:alpha val="43137"/>
                    </a:srgbClr>
                  </a:outerShdw>
                </a:effectLst>
              </a:rPr>
              <a:t>θυμό</a:t>
            </a:r>
            <a:r>
              <a:rPr lang="el-GR" dirty="0"/>
              <a:t> και την </a:t>
            </a:r>
            <a:r>
              <a:rPr lang="el-GR" dirty="0">
                <a:solidFill>
                  <a:schemeClr val="accent6">
                    <a:lumMod val="50000"/>
                  </a:schemeClr>
                </a:solidFill>
                <a:effectLst>
                  <a:outerShdw blurRad="38100" dist="38100" dir="2700000" algn="tl">
                    <a:srgbClr val="000000">
                      <a:alpha val="43137"/>
                    </a:srgbClr>
                  </a:outerShdw>
                </a:effectLst>
              </a:rPr>
              <a:t>επιθετικότητα</a:t>
            </a:r>
            <a:r>
              <a:rPr lang="el-GR" dirty="0"/>
              <a:t>.</a:t>
            </a:r>
          </a:p>
          <a:p>
            <a:r>
              <a:rPr lang="el-GR" dirty="0"/>
              <a:t>Έχουν </a:t>
            </a:r>
            <a:r>
              <a:rPr lang="el-GR" dirty="0">
                <a:solidFill>
                  <a:schemeClr val="accent6">
                    <a:lumMod val="50000"/>
                  </a:schemeClr>
                </a:solidFill>
                <a:effectLst>
                  <a:outerShdw blurRad="38100" dist="38100" dir="2700000" algn="tl">
                    <a:srgbClr val="000000">
                      <a:alpha val="43137"/>
                    </a:srgbClr>
                  </a:outerShdw>
                </a:effectLst>
              </a:rPr>
              <a:t>υψηλότερη επίπτωση </a:t>
            </a:r>
            <a:r>
              <a:rPr lang="el-GR" dirty="0" err="1">
                <a:solidFill>
                  <a:schemeClr val="accent6">
                    <a:lumMod val="50000"/>
                  </a:schemeClr>
                </a:solidFill>
                <a:effectLst>
                  <a:outerShdw blurRad="38100" dist="38100" dir="2700000" algn="tl">
                    <a:srgbClr val="000000">
                      <a:alpha val="43137"/>
                    </a:srgbClr>
                  </a:outerShdw>
                </a:effectLst>
              </a:rPr>
              <a:t>στρεσογόνων</a:t>
            </a:r>
            <a:r>
              <a:rPr lang="el-GR" dirty="0">
                <a:solidFill>
                  <a:schemeClr val="accent6">
                    <a:lumMod val="50000"/>
                  </a:schemeClr>
                </a:solidFill>
                <a:effectLst>
                  <a:outerShdw blurRad="38100" dist="38100" dir="2700000" algn="tl">
                    <a:srgbClr val="000000">
                      <a:alpha val="43137"/>
                    </a:srgbClr>
                  </a:outerShdw>
                </a:effectLst>
              </a:rPr>
              <a:t> γεγονότων ζωής</a:t>
            </a:r>
            <a:r>
              <a:rPr lang="el-GR" dirty="0"/>
              <a:t>, και ο αντίκτυπος των γεγονότων αυτών τους προκαλεί πολύ μεγαλύτερη αναστάτωση από </a:t>
            </a:r>
            <a:r>
              <a:rPr lang="el-GR" dirty="0" err="1"/>
              <a:t>ό,τι</a:t>
            </a:r>
            <a:r>
              <a:rPr lang="el-GR" dirty="0"/>
              <a:t> σε άλλα άτομα.</a:t>
            </a:r>
          </a:p>
          <a:p>
            <a:r>
              <a:rPr lang="el-GR" i="1" dirty="0">
                <a:solidFill>
                  <a:schemeClr val="accent6">
                    <a:lumMod val="50000"/>
                  </a:schemeClr>
                </a:solidFill>
                <a:effectLst>
                  <a:outerShdw blurRad="38100" dist="38100" dir="2700000" algn="tl">
                    <a:srgbClr val="000000">
                      <a:alpha val="43137"/>
                    </a:srgbClr>
                  </a:outerShdw>
                </a:effectLst>
              </a:rPr>
              <a:t>Αναστολή της συμπεριφοράς εξοικείωσης</a:t>
            </a:r>
            <a:r>
              <a:rPr lang="el-GR" dirty="0"/>
              <a:t>: έμφυτο ιδιοσυγκρασιακό χαρακτηριστικό των παιδιών. Έχουν την τάση να τρομάζουν εύκολα από οτιδήποτε ξένο ή παράξενο αντιληφθούν στο περιβάλλον τους. Για να αντιμετωπίσουν το φόβο τους, ρίχνουν όλο το βάρος της προστασίας τους στους γονείς τους</a:t>
            </a:r>
            <a:r>
              <a:rPr lang="el-GR" dirty="0" smtClean="0"/>
              <a:t>.</a:t>
            </a:r>
          </a:p>
          <a:p>
            <a:r>
              <a:rPr lang="el-GR" dirty="0" smtClean="0"/>
              <a:t> </a:t>
            </a:r>
            <a:r>
              <a:rPr lang="el-GR" dirty="0"/>
              <a:t>Μεγαλώνοντας και ωριμάζοντας, όμως, μαθαίνουν ότι οι γονείς τους δεν θα είναι πάντοτε διαθέσιμοι για να τα προστατεύουν και να τα ανακουφίζουν. </a:t>
            </a:r>
            <a:r>
              <a:rPr lang="el-GR" b="1" dirty="0"/>
              <a:t>Μπορεί τότε να εξωτερικεύσουν τις ανεπάρκειές τους, προβάλλοντάς τες στους γονείς τους, θεωρώντας τους παράλληλα αναξιόπιστους και απρόβλεπτους</a:t>
            </a:r>
            <a:r>
              <a:rPr lang="el-GR" dirty="0"/>
              <a:t>. Το αποτέλεσμα είναι ένας φαύλος κύκλος στον οποίο ο θυμός του παιδιού απειλεί το δέσιμό του με τον γονέα, αυξάνοντας έτσι τη γεμάτη φόβο και έχθρα εξάρτηση του παιδιού.</a:t>
            </a:r>
            <a:endParaRPr lang="el-GR" i="1" dirty="0"/>
          </a:p>
          <a:p>
            <a:endParaRPr lang="el-GR" dirty="0"/>
          </a:p>
        </p:txBody>
      </p:sp>
    </p:spTree>
    <p:extLst>
      <p:ext uri="{BB962C8B-B14F-4D97-AF65-F5344CB8AC3E}">
        <p14:creationId xmlns:p14="http://schemas.microsoft.com/office/powerpoint/2010/main" val="2475244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bg2">
                    <a:lumMod val="50000"/>
                  </a:schemeClr>
                </a:solidFill>
              </a:rPr>
              <a:t>Χαρακτηριστικά των ασθενών με διαταραχή πανικού</a:t>
            </a:r>
            <a:endParaRPr lang="el-GR" dirty="0"/>
          </a:p>
        </p:txBody>
      </p:sp>
      <p:sp>
        <p:nvSpPr>
          <p:cNvPr id="3" name="Θέση περιεχομένου 2"/>
          <p:cNvSpPr>
            <a:spLocks noGrp="1"/>
          </p:cNvSpPr>
          <p:nvPr>
            <p:ph idx="1"/>
          </p:nvPr>
        </p:nvSpPr>
        <p:spPr>
          <a:xfrm>
            <a:off x="818712" y="2222287"/>
            <a:ext cx="10554574" cy="3830783"/>
          </a:xfrm>
        </p:spPr>
        <p:txBody>
          <a:bodyPr>
            <a:normAutofit/>
          </a:bodyPr>
          <a:lstStyle/>
          <a:p>
            <a:r>
              <a:rPr lang="el-GR" dirty="0"/>
              <a:t>Οι ασθενείς με διαταραχή πανικού συχνά θεωρούν πως </a:t>
            </a:r>
            <a:r>
              <a:rPr lang="el-GR" dirty="0">
                <a:solidFill>
                  <a:schemeClr val="accent6">
                    <a:lumMod val="50000"/>
                  </a:schemeClr>
                </a:solidFill>
                <a:effectLst>
                  <a:outerShdw blurRad="38100" dist="38100" dir="2700000" algn="tl">
                    <a:srgbClr val="000000">
                      <a:alpha val="43137"/>
                    </a:srgbClr>
                  </a:outerShdw>
                </a:effectLst>
              </a:rPr>
              <a:t>αποχωρισμός</a:t>
            </a:r>
            <a:r>
              <a:rPr lang="el-GR" dirty="0"/>
              <a:t> και </a:t>
            </a:r>
            <a:r>
              <a:rPr lang="el-GR" dirty="0">
                <a:solidFill>
                  <a:schemeClr val="accent6">
                    <a:lumMod val="50000"/>
                  </a:schemeClr>
                </a:solidFill>
                <a:effectLst>
                  <a:outerShdw blurRad="38100" dist="38100" dir="2700000" algn="tl">
                    <a:srgbClr val="000000">
                      <a:alpha val="43137"/>
                    </a:srgbClr>
                  </a:outerShdw>
                </a:effectLst>
              </a:rPr>
              <a:t>προσκόλληση</a:t>
            </a:r>
            <a:r>
              <a:rPr lang="el-GR" dirty="0"/>
              <a:t> είναι έννοιες </a:t>
            </a:r>
            <a:r>
              <a:rPr lang="el-GR" dirty="0" err="1"/>
              <a:t>αλληλοαποκλειόμενες</a:t>
            </a:r>
            <a:r>
              <a:rPr lang="el-GR" dirty="0"/>
              <a:t>. Δείχνουν αυξημένη ευαισθησία τόσο στην απώλεια της ελευθερίας όσο και στην απώλεια της ασφάλειας και της προστασίας</a:t>
            </a:r>
            <a:r>
              <a:rPr lang="el-GR" b="1" dirty="0"/>
              <a:t>. Ως αποτέλεσμα, λειτουργούν σε ένα εξαιρετικά στενό εύρος συμπεριφοράς</a:t>
            </a:r>
            <a:r>
              <a:rPr lang="el-GR" dirty="0"/>
              <a:t>, με το οποίο προσπαθούν να αποφύγουν ταυτόχρονα και τον αποχωρισμό – που είναι πολύ τρομακτικός – αλλά και την προσκόλληση, η οποία είναι πολύ έντονη.</a:t>
            </a:r>
          </a:p>
          <a:p>
            <a:r>
              <a:rPr lang="el-GR" dirty="0"/>
              <a:t>Είναι επιρρεπείς σε </a:t>
            </a:r>
            <a:r>
              <a:rPr lang="el-GR" dirty="0">
                <a:solidFill>
                  <a:schemeClr val="accent6">
                    <a:lumMod val="50000"/>
                  </a:schemeClr>
                </a:solidFill>
                <a:effectLst>
                  <a:outerShdw blurRad="38100" dist="38100" dir="2700000" algn="tl">
                    <a:srgbClr val="000000">
                      <a:alpha val="43137"/>
                    </a:srgbClr>
                  </a:outerShdw>
                </a:effectLst>
              </a:rPr>
              <a:t>αισθήματα διάσπασης του εαυτού </a:t>
            </a:r>
            <a:r>
              <a:rPr lang="el-GR" dirty="0"/>
              <a:t>και ίσως χρειάζονται έναν θεραπευτή ή έναν άλλο σύντροφο να τους βοηθήσει να αισθανθούν ότι </a:t>
            </a:r>
            <a:r>
              <a:rPr lang="el-GR"/>
              <a:t>έχουν </a:t>
            </a:r>
            <a:r>
              <a:rPr lang="el-GR" smtClean="0"/>
              <a:t>μια </a:t>
            </a:r>
            <a:r>
              <a:rPr lang="el-GR" dirty="0"/>
              <a:t>σταθερή αίσθηση ταυτότητας.</a:t>
            </a:r>
          </a:p>
          <a:p>
            <a:r>
              <a:rPr lang="el-GR" dirty="0"/>
              <a:t>Ασθενείς που υποφέρουν από μια ελλειπτικά ανεπτυγμένη σταθερότητα του αντικειμένου – συχνά καταφέρνουν εν τέλει να αναπτύξουν μια </a:t>
            </a:r>
            <a:r>
              <a:rPr lang="el-GR" dirty="0" err="1"/>
              <a:t>εσωτερικευμένη</a:t>
            </a:r>
            <a:r>
              <a:rPr lang="el-GR" dirty="0"/>
              <a:t> εικόνα του θεραπευτή τους, στην πορεία μιας μακροχρόνιας εκφραστικής-υποστηρικτικής ψυχοθεραπείας.</a:t>
            </a:r>
          </a:p>
        </p:txBody>
      </p:sp>
    </p:spTree>
    <p:extLst>
      <p:ext uri="{BB962C8B-B14F-4D97-AF65-F5344CB8AC3E}">
        <p14:creationId xmlns:p14="http://schemas.microsoft.com/office/powerpoint/2010/main" val="1341250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0985" y="1328654"/>
            <a:ext cx="5893840" cy="2645912"/>
          </a:xfrm>
        </p:spPr>
        <p:txBody>
          <a:bodyPr>
            <a:noAutofit/>
          </a:bodyPr>
          <a:lstStyle/>
          <a:p>
            <a:pPr algn="just"/>
            <a:r>
              <a:rPr lang="el-GR" sz="2000" b="0" i="1" dirty="0">
                <a:solidFill>
                  <a:schemeClr val="bg2">
                    <a:lumMod val="50000"/>
                  </a:schemeClr>
                </a:solidFill>
              </a:rPr>
              <a:t>«Αφού το κάθε άτομο ερμηνεύει το νόημα αυτών των γεγονότων διαφορετικά, ένας εξωτερικός </a:t>
            </a:r>
            <a:r>
              <a:rPr lang="el-GR" sz="2000" b="0" i="1" dirty="0" err="1">
                <a:solidFill>
                  <a:schemeClr val="bg2">
                    <a:lumMod val="50000"/>
                  </a:schemeClr>
                </a:solidFill>
              </a:rPr>
              <a:t>στρεσογόνος</a:t>
            </a:r>
            <a:r>
              <a:rPr lang="el-GR" sz="2000" b="0" i="1" dirty="0">
                <a:solidFill>
                  <a:schemeClr val="bg2">
                    <a:lumMod val="50000"/>
                  </a:schemeClr>
                </a:solidFill>
              </a:rPr>
              <a:t> παράγοντας μπορεί να οδηγήσει στην εκδήλωση πανικού σε ένα </a:t>
            </a:r>
            <a:r>
              <a:rPr lang="el-GR" sz="2000" b="0" i="1" dirty="0" err="1">
                <a:solidFill>
                  <a:schemeClr val="bg2">
                    <a:lumMod val="50000"/>
                  </a:schemeClr>
                </a:solidFill>
              </a:rPr>
              <a:t>νευροφυσιολογικά</a:t>
            </a:r>
            <a:r>
              <a:rPr lang="el-GR" sz="2000" b="0" i="1" dirty="0">
                <a:solidFill>
                  <a:schemeClr val="bg2">
                    <a:lumMod val="50000"/>
                  </a:schemeClr>
                </a:solidFill>
              </a:rPr>
              <a:t> ευαίσθητο άτομο, ή ίσως και όχι. Έτσι, φαίνεται πως υπάρχει μια κρίσιμη ψυχολογική μεταβλητή που διαμεσολαβεί τα εξωτερικά γεγονότα και την εκδήλωση του πανικού.»</a:t>
            </a:r>
          </a:p>
        </p:txBody>
      </p:sp>
      <p:sp>
        <p:nvSpPr>
          <p:cNvPr id="3" name="Θέση κειμένου 2"/>
          <p:cNvSpPr>
            <a:spLocks noGrp="1"/>
          </p:cNvSpPr>
          <p:nvPr>
            <p:ph type="body" idx="1"/>
          </p:nvPr>
        </p:nvSpPr>
        <p:spPr>
          <a:xfrm>
            <a:off x="2511380" y="4443680"/>
            <a:ext cx="4233446" cy="713241"/>
          </a:xfrm>
        </p:spPr>
        <p:txBody>
          <a:bodyPr/>
          <a:lstStyle/>
          <a:p>
            <a:r>
              <a:rPr lang="el-GR" b="1" dirty="0"/>
              <a:t>– </a:t>
            </a:r>
            <a:r>
              <a:rPr lang="en-US" b="1" dirty="0"/>
              <a:t>Busch et al. (1991), </a:t>
            </a:r>
            <a:r>
              <a:rPr lang="el-GR" b="1" dirty="0"/>
              <a:t>σελ. 321.</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505" y="3000778"/>
            <a:ext cx="4052550" cy="29814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20205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866517" y="1218475"/>
            <a:ext cx="2286001" cy="1585937"/>
          </a:xfrm>
          <a:effectLst/>
        </p:spPr>
        <p:txBody>
          <a:bodyPr anchor="ctr">
            <a:normAutofit/>
          </a:bodyPr>
          <a:lstStyle/>
          <a:p>
            <a:pPr algn="ctr"/>
            <a:r>
              <a:rPr lang="el-GR" sz="3200" dirty="0">
                <a:solidFill>
                  <a:schemeClr val="tx1"/>
                </a:solidFill>
                <a:effectLst>
                  <a:outerShdw blurRad="38100" dist="38100" dir="2700000" algn="tl">
                    <a:srgbClr val="000000">
                      <a:alpha val="43137"/>
                    </a:srgbClr>
                  </a:outerShdw>
                </a:effectLst>
              </a:rPr>
              <a:t>Άγχος</a:t>
            </a:r>
          </a:p>
        </p:txBody>
      </p:sp>
      <p:cxnSp>
        <p:nvCxnSpPr>
          <p:cNvPr id="10" name="Straight Connector 9">
            <a:extLst>
              <a:ext uri="{FF2B5EF4-FFF2-40B4-BE49-F238E27FC236}">
                <a16:creationId xmlns=""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5132233" y="1231002"/>
            <a:ext cx="6171859" cy="4421051"/>
          </a:xfrm>
          <a:effectLst/>
        </p:spPr>
        <p:txBody>
          <a:bodyPr>
            <a:normAutofit/>
          </a:bodyPr>
          <a:lstStyle/>
          <a:p>
            <a:r>
              <a:rPr lang="el-GR" sz="1600" dirty="0"/>
              <a:t>Συναίσθημα που συνέβαλε αποφασιστικά στη γέννηση της ψυχανάλυσης και της ψυχοδυναμικής ψυχιατρικής.</a:t>
            </a:r>
          </a:p>
          <a:p>
            <a:endParaRPr lang="el-GR" sz="1600" b="1" dirty="0"/>
          </a:p>
          <a:p>
            <a:r>
              <a:rPr lang="en-US" sz="1600" b="1" dirty="0"/>
              <a:t>Freud (</a:t>
            </a:r>
            <a:r>
              <a:rPr lang="en-US" sz="1600" b="1" dirty="0" smtClean="0"/>
              <a:t>1895-1932</a:t>
            </a:r>
            <a:r>
              <a:rPr lang="en-US" sz="1600" b="1" dirty="0"/>
              <a:t>):</a:t>
            </a:r>
            <a:r>
              <a:rPr lang="en-US" sz="1600" dirty="0"/>
              <a:t> </a:t>
            </a:r>
            <a:r>
              <a:rPr lang="el-GR" sz="1600" i="1" dirty="0"/>
              <a:t>νευρωτικό άγχος</a:t>
            </a:r>
            <a:r>
              <a:rPr lang="el-GR" sz="1600" dirty="0"/>
              <a:t/>
            </a:r>
            <a:br>
              <a:rPr lang="el-GR" sz="1600" dirty="0"/>
            </a:br>
            <a:r>
              <a:rPr lang="el-GR" sz="1600" b="1" dirty="0"/>
              <a:t>Τύποι άγχους: </a:t>
            </a:r>
            <a:r>
              <a:rPr lang="el-GR" sz="1600" dirty="0"/>
              <a:t/>
            </a:r>
            <a:br>
              <a:rPr lang="el-GR" sz="1600" dirty="0"/>
            </a:br>
            <a:r>
              <a:rPr lang="el-GR" sz="1600" dirty="0"/>
              <a:t>1. </a:t>
            </a:r>
            <a:r>
              <a:rPr lang="el-GR" sz="1600" dirty="0">
                <a:solidFill>
                  <a:schemeClr val="accent6">
                    <a:lumMod val="50000"/>
                  </a:schemeClr>
                </a:solidFill>
                <a:effectLst>
                  <a:outerShdw blurRad="38100" dist="38100" dir="2700000" algn="tl">
                    <a:srgbClr val="000000">
                      <a:alpha val="43137"/>
                    </a:srgbClr>
                  </a:outerShdw>
                </a:effectLst>
              </a:rPr>
              <a:t>Διάχυτη αίσθηση ανησυχίας ή τρόμου</a:t>
            </a:r>
            <a:r>
              <a:rPr lang="el-GR" sz="1600" dirty="0"/>
              <a:t>, που προέρχεται από μια </a:t>
            </a:r>
            <a:r>
              <a:rPr lang="el-GR" sz="1600" dirty="0" err="1">
                <a:solidFill>
                  <a:schemeClr val="accent6">
                    <a:lumMod val="50000"/>
                  </a:schemeClr>
                </a:solidFill>
                <a:effectLst>
                  <a:outerShdw blurRad="38100" dist="38100" dir="2700000" algn="tl">
                    <a:srgbClr val="000000">
                      <a:alpha val="43137"/>
                    </a:srgbClr>
                  </a:outerShdw>
                </a:effectLst>
              </a:rPr>
              <a:t>απωθημένη</a:t>
            </a:r>
            <a:r>
              <a:rPr lang="el-GR" sz="1600" dirty="0">
                <a:solidFill>
                  <a:schemeClr val="accent6">
                    <a:lumMod val="50000"/>
                  </a:schemeClr>
                </a:solidFill>
                <a:effectLst>
                  <a:outerShdw blurRad="38100" dist="38100" dir="2700000" algn="tl">
                    <a:srgbClr val="000000">
                      <a:alpha val="43137"/>
                    </a:srgbClr>
                  </a:outerShdw>
                </a:effectLst>
              </a:rPr>
              <a:t> σκέψη ή επιθυμία </a:t>
            </a:r>
            <a:r>
              <a:rPr lang="el-GR" sz="1600" dirty="0"/>
              <a:t>και είναι ιάσιμη μέσω της ψυχοθεραπευτικής παρέμβασης.</a:t>
            </a:r>
            <a:br>
              <a:rPr lang="el-GR" sz="1600" dirty="0"/>
            </a:br>
            <a:r>
              <a:rPr lang="el-GR" sz="1600" dirty="0"/>
              <a:t>2. </a:t>
            </a:r>
            <a:r>
              <a:rPr lang="el-GR" sz="1600" dirty="0">
                <a:solidFill>
                  <a:schemeClr val="accent6">
                    <a:lumMod val="50000"/>
                  </a:schemeClr>
                </a:solidFill>
                <a:effectLst>
                  <a:outerShdw blurRad="38100" dist="38100" dir="2700000" algn="tl">
                    <a:srgbClr val="000000">
                      <a:alpha val="43137"/>
                    </a:srgbClr>
                  </a:outerShdw>
                </a:effectLst>
              </a:rPr>
              <a:t>Κατακλυσμιαία αίσθηση πανικού</a:t>
            </a:r>
            <a:r>
              <a:rPr lang="el-GR" sz="1600" dirty="0"/>
              <a:t>, που συνοδεύεται από εκδηλώσεις </a:t>
            </a:r>
            <a:r>
              <a:rPr lang="el-GR" sz="1600" dirty="0" err="1"/>
              <a:t>εκφόρτισης</a:t>
            </a:r>
            <a:r>
              <a:rPr lang="el-GR" sz="1600" dirty="0"/>
              <a:t> του αυτόνομου νευρικού συστήματος, που συμπεριλαμβάνουν υπερβολική εφίδρωση, ταχύπνοια και ταχυκαρδία, διάρροια και υποκειμενική αίσθηση τρόμου → </a:t>
            </a:r>
            <a:r>
              <a:rPr lang="el-GR" sz="1600" i="1" dirty="0" err="1">
                <a:solidFill>
                  <a:schemeClr val="accent6">
                    <a:lumMod val="50000"/>
                  </a:schemeClr>
                </a:solidFill>
                <a:effectLst>
                  <a:outerShdw blurRad="38100" dist="38100" dir="2700000" algn="tl">
                    <a:srgbClr val="000000">
                      <a:alpha val="43137"/>
                    </a:srgbClr>
                  </a:outerShdw>
                </a:effectLst>
              </a:rPr>
              <a:t>ενεστώσα</a:t>
            </a:r>
            <a:r>
              <a:rPr lang="el-GR" sz="1600" i="1" dirty="0">
                <a:solidFill>
                  <a:schemeClr val="accent6">
                    <a:lumMod val="50000"/>
                  </a:schemeClr>
                </a:solidFill>
                <a:effectLst>
                  <a:outerShdw blurRad="38100" dist="38100" dir="2700000" algn="tl">
                    <a:srgbClr val="000000">
                      <a:alpha val="43137"/>
                    </a:srgbClr>
                  </a:outerShdw>
                </a:effectLst>
              </a:rPr>
              <a:t> νεύρωση</a:t>
            </a:r>
            <a:r>
              <a:rPr lang="el-GR" sz="1600" dirty="0"/>
              <a:t>: </a:t>
            </a:r>
            <a:r>
              <a:rPr lang="el-GR" sz="1600" b="1" dirty="0"/>
              <a:t>δεν είναι αποτέλεσμα ψυχολογικών παραγόντων.</a:t>
            </a:r>
          </a:p>
        </p:txBody>
      </p:sp>
      <p:pic>
        <p:nvPicPr>
          <p:cNvPr id="5" name="Εικόνα 4">
            <a:extLst>
              <a:ext uri="{FF2B5EF4-FFF2-40B4-BE49-F238E27FC236}">
                <a16:creationId xmlns="" xmlns:a16="http://schemas.microsoft.com/office/drawing/2014/main" id="{A4893792-5658-4E68-AE16-9ECB4AB7D6E8}"/>
              </a:ext>
            </a:extLst>
          </p:cNvPr>
          <p:cNvPicPr>
            <a:picLocks noChangeAspect="1"/>
          </p:cNvPicPr>
          <p:nvPr/>
        </p:nvPicPr>
        <p:blipFill>
          <a:blip r:embed="rId2"/>
          <a:stretch>
            <a:fillRect/>
          </a:stretch>
        </p:blipFill>
        <p:spPr>
          <a:xfrm>
            <a:off x="1866518" y="2603046"/>
            <a:ext cx="2286000" cy="2000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38520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2B82547-2424-4E7A-A98B-75206EE730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 xmlns:a16="http://schemas.microsoft.com/office/drawing/2014/main" id="{5109BC2F-9616-4D7D-9E98-57898009A8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Τίτλος 1"/>
          <p:cNvSpPr>
            <a:spLocks noGrp="1"/>
          </p:cNvSpPr>
          <p:nvPr>
            <p:ph type="title"/>
          </p:nvPr>
        </p:nvSpPr>
        <p:spPr>
          <a:xfrm>
            <a:off x="641754" y="1687286"/>
            <a:ext cx="3269463" cy="3978017"/>
          </a:xfrm>
        </p:spPr>
        <p:txBody>
          <a:bodyPr anchor="t">
            <a:normAutofit/>
          </a:bodyPr>
          <a:lstStyle/>
          <a:p>
            <a:pPr>
              <a:lnSpc>
                <a:spcPct val="90000"/>
              </a:lnSpc>
            </a:pPr>
            <a:r>
              <a:rPr lang="el-GR" sz="3600" dirty="0">
                <a:solidFill>
                  <a:schemeClr val="bg2">
                    <a:lumMod val="50000"/>
                  </a:schemeClr>
                </a:solidFill>
              </a:rPr>
              <a:t>Μηχανισμοί άμυνας στα άτομα με διαταραχή πανικού</a:t>
            </a:r>
          </a:p>
        </p:txBody>
      </p:sp>
      <p:graphicFrame>
        <p:nvGraphicFramePr>
          <p:cNvPr id="5" name="Θέση περιεχομένου 2">
            <a:extLst>
              <a:ext uri="{FF2B5EF4-FFF2-40B4-BE49-F238E27FC236}">
                <a16:creationId xmlns="" xmlns:a16="http://schemas.microsoft.com/office/drawing/2014/main" id="{73A912E4-E896-4AC9-BD38-08D942751966}"/>
              </a:ext>
            </a:extLst>
          </p:cNvPr>
          <p:cNvGraphicFramePr>
            <a:graphicFrameLocks noGrp="1"/>
          </p:cNvGraphicFramePr>
          <p:nvPr>
            <p:ph idx="1"/>
            <p:extLst>
              <p:ext uri="{D42A27DB-BD31-4B8C-83A1-F6EECF244321}">
                <p14:modId xmlns:p14="http://schemas.microsoft.com/office/powerpoint/2010/main" val="3402475157"/>
              </p:ext>
            </p:extLst>
          </p:nvPr>
        </p:nvGraphicFramePr>
        <p:xfrm>
          <a:off x="5075583" y="344557"/>
          <a:ext cx="6771859" cy="6361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384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56824CE-083D-4ED5-94A5-655345BBE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 xmlns:a16="http://schemas.microsoft.com/office/drawing/2014/main" id="{0785D83B-2124-40CD-9E29-811BC2B7C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title"/>
          </p:nvPr>
        </p:nvSpPr>
        <p:spPr>
          <a:xfrm>
            <a:off x="810000" y="447188"/>
            <a:ext cx="10571998" cy="970450"/>
          </a:xfrm>
        </p:spPr>
        <p:txBody>
          <a:bodyPr>
            <a:normAutofit/>
          </a:bodyPr>
          <a:lstStyle/>
          <a:p>
            <a:r>
              <a:rPr lang="el-GR" dirty="0">
                <a:effectLst>
                  <a:outerShdw blurRad="38100" dist="38100" dir="2700000" algn="tl">
                    <a:srgbClr val="000000">
                      <a:alpha val="43137"/>
                    </a:srgbClr>
                  </a:outerShdw>
                </a:effectLst>
              </a:rPr>
              <a:t>Αντιμετώπιση της διαταραχής πανικού</a:t>
            </a:r>
          </a:p>
        </p:txBody>
      </p:sp>
      <p:graphicFrame>
        <p:nvGraphicFramePr>
          <p:cNvPr id="5" name="Θέση περιεχομένου 2">
            <a:extLst>
              <a:ext uri="{FF2B5EF4-FFF2-40B4-BE49-F238E27FC236}">
                <a16:creationId xmlns="" xmlns:a16="http://schemas.microsoft.com/office/drawing/2014/main" id="{30D005F5-DD68-4B4A-968D-A076057B4185}"/>
              </a:ext>
            </a:extLst>
          </p:cNvPr>
          <p:cNvGraphicFramePr>
            <a:graphicFrameLocks noGrp="1"/>
          </p:cNvGraphicFramePr>
          <p:nvPr>
            <p:ph idx="1"/>
            <p:extLst>
              <p:ext uri="{D42A27DB-BD31-4B8C-83A1-F6EECF244321}">
                <p14:modId xmlns:p14="http://schemas.microsoft.com/office/powerpoint/2010/main" val="757801330"/>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99891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rPr>
              <a:t>Φοβίες</a:t>
            </a: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4901" y="244079"/>
            <a:ext cx="3863662" cy="2732694"/>
          </a:xfrm>
          <a:prstGeom prst="ellipse">
            <a:avLst/>
          </a:prstGeom>
          <a:ln>
            <a:noFill/>
          </a:ln>
          <a:effectLst>
            <a:softEdge rad="112500"/>
          </a:effectLst>
        </p:spPr>
      </p:pic>
      <p:sp>
        <p:nvSpPr>
          <p:cNvPr id="4" name="Θέση κειμένου 3"/>
          <p:cNvSpPr>
            <a:spLocks noGrp="1"/>
          </p:cNvSpPr>
          <p:nvPr>
            <p:ph type="body" sz="half" idx="4294967295"/>
          </p:nvPr>
        </p:nvSpPr>
        <p:spPr>
          <a:xfrm>
            <a:off x="476518" y="2260600"/>
            <a:ext cx="11088710" cy="3293035"/>
          </a:xfrm>
        </p:spPr>
        <p:txBody>
          <a:bodyPr>
            <a:normAutofit/>
          </a:bodyPr>
          <a:lstStyle/>
          <a:p>
            <a:pPr marL="285750" indent="-285750">
              <a:buFont typeface="Courier New" panose="02070309020205020404" pitchFamily="49" charset="0"/>
              <a:buChar char="o"/>
            </a:pPr>
            <a:r>
              <a:rPr lang="el-GR" sz="1800" dirty="0"/>
              <a:t>Κατηγορίες βάσει </a:t>
            </a:r>
            <a:r>
              <a:rPr lang="en-US" sz="1800" dirty="0"/>
              <a:t>DSM-IV: </a:t>
            </a:r>
          </a:p>
          <a:p>
            <a:pPr marL="800100" lvl="1" indent="-342900">
              <a:buFont typeface="+mj-lt"/>
              <a:buAutoNum type="arabicPeriod"/>
            </a:pPr>
            <a:r>
              <a:rPr lang="el-GR" sz="1600" dirty="0">
                <a:solidFill>
                  <a:schemeClr val="accent6">
                    <a:lumMod val="50000"/>
                  </a:schemeClr>
                </a:solidFill>
                <a:effectLst>
                  <a:outerShdw blurRad="38100" dist="38100" dir="2700000" algn="tl">
                    <a:srgbClr val="000000">
                      <a:alpha val="43137"/>
                    </a:srgbClr>
                  </a:outerShdw>
                </a:effectLst>
              </a:rPr>
              <a:t>Αγοραφοβία</a:t>
            </a:r>
            <a:r>
              <a:rPr lang="el-GR" sz="1600" dirty="0">
                <a:solidFill>
                  <a:schemeClr val="accent6">
                    <a:lumMod val="50000"/>
                  </a:schemeClr>
                </a:solidFill>
              </a:rPr>
              <a:t> </a:t>
            </a:r>
          </a:p>
          <a:p>
            <a:pPr marL="800100" lvl="1" indent="-342900">
              <a:buFont typeface="+mj-lt"/>
              <a:buAutoNum type="arabicPeriod"/>
            </a:pPr>
            <a:r>
              <a:rPr lang="el-GR" sz="1600" dirty="0">
                <a:solidFill>
                  <a:schemeClr val="accent6">
                    <a:lumMod val="50000"/>
                  </a:schemeClr>
                </a:solidFill>
                <a:effectLst>
                  <a:outerShdw blurRad="38100" dist="38100" dir="2700000" algn="tl">
                    <a:srgbClr val="000000">
                      <a:alpha val="43137"/>
                    </a:srgbClr>
                  </a:outerShdw>
                </a:effectLst>
              </a:rPr>
              <a:t>Ειδική φοβία</a:t>
            </a:r>
          </a:p>
          <a:p>
            <a:pPr marL="800100" lvl="1" indent="-342900">
              <a:buFont typeface="+mj-lt"/>
              <a:buAutoNum type="arabicPeriod"/>
            </a:pPr>
            <a:r>
              <a:rPr lang="el-GR" sz="1600" dirty="0">
                <a:solidFill>
                  <a:schemeClr val="accent6">
                    <a:lumMod val="50000"/>
                  </a:schemeClr>
                </a:solidFill>
                <a:effectLst>
                  <a:outerShdw blurRad="38100" dist="38100" dir="2700000" algn="tl">
                    <a:srgbClr val="000000">
                      <a:alpha val="43137"/>
                    </a:srgbClr>
                  </a:outerShdw>
                </a:effectLst>
              </a:rPr>
              <a:t>Κοινωνική φοβία</a:t>
            </a:r>
          </a:p>
          <a:p>
            <a:pPr marL="342900" indent="-342900">
              <a:buFont typeface="Courier New" panose="02070309020205020404" pitchFamily="49" charset="0"/>
              <a:buChar char="o"/>
            </a:pPr>
            <a:r>
              <a:rPr lang="el-GR" sz="1800" dirty="0"/>
              <a:t>Αντικατάσταση του όρου απλή φοβία από την ειδική φοβία, εξαιτίας </a:t>
            </a:r>
            <a:r>
              <a:rPr lang="el-GR" sz="1800" b="1" dirty="0"/>
              <a:t>της ασαφούς σχέσης μεταξύ φοβικού συμπτώματος και προσβολών πανικού</a:t>
            </a:r>
            <a:r>
              <a:rPr lang="el-GR" sz="1800" dirty="0"/>
              <a:t>, αλλά και επειδή φαίνεται πως </a:t>
            </a:r>
            <a:r>
              <a:rPr lang="el-GR" sz="1800" b="1" dirty="0"/>
              <a:t>συγκεκριμένες ειδικές οργανώσεις δημιουργούν επιπλέον υποκατηγορίες υψηλής εξειδίκευσης του φοβικού συμπτώματος</a:t>
            </a:r>
            <a:r>
              <a:rPr lang="el-GR" sz="1800" dirty="0"/>
              <a:t> (π.χ. φοβία για μια κατάσταση, φοβία για το φυσικό περιβάλλον </a:t>
            </a:r>
            <a:r>
              <a:rPr lang="el-GR" sz="1800" dirty="0" err="1"/>
              <a:t>κ.ο.κ</a:t>
            </a:r>
            <a:r>
              <a:rPr lang="el-GR" sz="1800" dirty="0"/>
              <a:t>.). </a:t>
            </a:r>
          </a:p>
        </p:txBody>
      </p:sp>
    </p:spTree>
    <p:extLst>
      <p:ext uri="{BB962C8B-B14F-4D97-AF65-F5344CB8AC3E}">
        <p14:creationId xmlns:p14="http://schemas.microsoft.com/office/powerpoint/2010/main" val="85137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10000" y="447188"/>
            <a:ext cx="10571998" cy="970450"/>
          </a:xfrm>
        </p:spPr>
        <p:txBody>
          <a:bodyPr>
            <a:normAutofit/>
          </a:bodyPr>
          <a:lstStyle/>
          <a:p>
            <a:r>
              <a:rPr lang="el-GR" dirty="0">
                <a:solidFill>
                  <a:schemeClr val="tx1"/>
                </a:solidFill>
              </a:rPr>
              <a:t>Ψυχοδυναμική κατανόηση των φοβιών</a:t>
            </a:r>
          </a:p>
        </p:txBody>
      </p:sp>
      <p:graphicFrame>
        <p:nvGraphicFramePr>
          <p:cNvPr id="5" name="Θέση περιεχομένου 2">
            <a:extLst>
              <a:ext uri="{FF2B5EF4-FFF2-40B4-BE49-F238E27FC236}">
                <a16:creationId xmlns="" xmlns:a16="http://schemas.microsoft.com/office/drawing/2014/main" id="{27E9BA65-7831-4E31-96C6-E000561D9F9B}"/>
              </a:ext>
            </a:extLst>
          </p:cNvPr>
          <p:cNvGraphicFramePr>
            <a:graphicFrameLocks noGrp="1"/>
          </p:cNvGraphicFramePr>
          <p:nvPr>
            <p:ph idx="1"/>
            <p:extLst>
              <p:ext uri="{D42A27DB-BD31-4B8C-83A1-F6EECF244321}">
                <p14:modId xmlns:p14="http://schemas.microsoft.com/office/powerpoint/2010/main" val="735673884"/>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3449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53E84AC6-D97E-46D4-987B-E72317541574}"/>
              </a:ext>
            </a:extLst>
          </p:cNvPr>
          <p:cNvSpPr>
            <a:spLocks noGrp="1"/>
          </p:cNvSpPr>
          <p:nvPr>
            <p:ph type="title"/>
          </p:nvPr>
        </p:nvSpPr>
        <p:spPr>
          <a:xfrm>
            <a:off x="810000" y="447188"/>
            <a:ext cx="10571998" cy="970450"/>
          </a:xfrm>
          <a:effectLst/>
        </p:spPr>
        <p:txBody>
          <a:bodyPr anchor="ctr">
            <a:normAutofit/>
          </a:bodyPr>
          <a:lstStyle/>
          <a:p>
            <a:pPr algn="ctr"/>
            <a:r>
              <a:rPr lang="el-GR" sz="3200" dirty="0">
                <a:solidFill>
                  <a:schemeClr val="tx1"/>
                </a:solidFill>
                <a:effectLst>
                  <a:outerShdw blurRad="38100" dist="38100" dir="2700000" algn="tl">
                    <a:srgbClr val="000000">
                      <a:alpha val="43137"/>
                    </a:srgbClr>
                  </a:outerShdw>
                </a:effectLst>
              </a:rPr>
              <a:t>Ψυχοδυναμική κατανόηση των φοβιών</a:t>
            </a:r>
          </a:p>
        </p:txBody>
      </p:sp>
      <p:sp>
        <p:nvSpPr>
          <p:cNvPr id="10" name="Freeform: Shape 9">
            <a:extLst>
              <a:ext uri="{FF2B5EF4-FFF2-40B4-BE49-F238E27FC236}">
                <a16:creationId xmlns=""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 xmlns:a16="http://schemas.microsoft.com/office/drawing/2014/main" id="{CECADE76-0998-4525-99C3-4BA519CD5C5D}"/>
              </a:ext>
            </a:extLst>
          </p:cNvPr>
          <p:cNvSpPr>
            <a:spLocks noGrp="1"/>
          </p:cNvSpPr>
          <p:nvPr>
            <p:ph idx="1"/>
          </p:nvPr>
        </p:nvSpPr>
        <p:spPr>
          <a:xfrm>
            <a:off x="1115732" y="2222287"/>
            <a:ext cx="9966953" cy="3636511"/>
          </a:xfrm>
          <a:effectLst/>
        </p:spPr>
        <p:txBody>
          <a:bodyPr>
            <a:normAutofit/>
          </a:bodyPr>
          <a:lstStyle/>
          <a:p>
            <a:r>
              <a:rPr lang="el-GR" dirty="0"/>
              <a:t>Το φοβικό σύμπτωμα </a:t>
            </a:r>
            <a:r>
              <a:rPr lang="el-GR" dirty="0">
                <a:solidFill>
                  <a:schemeClr val="accent5">
                    <a:lumMod val="50000"/>
                  </a:schemeClr>
                </a:solidFill>
                <a:effectLst>
                  <a:outerShdw blurRad="38100" dist="38100" dir="2700000" algn="tl">
                    <a:srgbClr val="000000">
                      <a:alpha val="43137"/>
                    </a:srgbClr>
                  </a:outerShdw>
                </a:effectLst>
              </a:rPr>
              <a:t>προσδιορίζεται από τον περίγυρο</a:t>
            </a:r>
            <a:r>
              <a:rPr lang="el-GR" dirty="0"/>
              <a:t> μέσα στον οποίο βρίσκεται. Αυτό σημαίνει ότι το ίδιο φοβικό σύμπτωμα μπορεί για έναν ασθενή να αποτελεί ένδειξη ψυχικής επεξεργασίας και για έναν άλλον ασθενή ένδειξη αποτυχίας της ψυχικής επεξεργασίας.</a:t>
            </a:r>
          </a:p>
          <a:p>
            <a:r>
              <a:rPr lang="el-GR" dirty="0"/>
              <a:t>Ο </a:t>
            </a:r>
            <a:r>
              <a:rPr lang="en-US" dirty="0" smtClean="0"/>
              <a:t>Green </a:t>
            </a:r>
            <a:r>
              <a:rPr lang="en-US" dirty="0"/>
              <a:t>(</a:t>
            </a:r>
            <a:r>
              <a:rPr lang="el-GR" dirty="0"/>
              <a:t>1995</a:t>
            </a:r>
            <a:r>
              <a:rPr lang="en-US" dirty="0"/>
              <a:t>)</a:t>
            </a:r>
            <a:r>
              <a:rPr lang="el-GR" dirty="0"/>
              <a:t> αναφέρεται σε κάποια από τα στοιχεία των φοβιών: </a:t>
            </a:r>
            <a:r>
              <a:rPr lang="el-GR" dirty="0">
                <a:solidFill>
                  <a:schemeClr val="accent5">
                    <a:lumMod val="50000"/>
                  </a:schemeClr>
                </a:solidFill>
                <a:effectLst>
                  <a:outerShdw blurRad="38100" dist="38100" dir="2700000" algn="tl">
                    <a:srgbClr val="000000">
                      <a:alpha val="43137"/>
                    </a:srgbClr>
                  </a:outerShdw>
                </a:effectLst>
              </a:rPr>
              <a:t>στο μίσος της αφαιρετικής σκέψης</a:t>
            </a:r>
            <a:r>
              <a:rPr lang="el-GR" dirty="0"/>
              <a:t>, που αναγνωρίζεται στη σκέψη των φοβικών, </a:t>
            </a:r>
            <a:r>
              <a:rPr lang="el-GR" dirty="0">
                <a:solidFill>
                  <a:schemeClr val="accent5">
                    <a:lumMod val="50000"/>
                  </a:schemeClr>
                </a:solidFill>
                <a:effectLst>
                  <a:outerShdw blurRad="38100" dist="38100" dir="2700000" algn="tl">
                    <a:srgbClr val="000000">
                      <a:alpha val="43137"/>
                    </a:srgbClr>
                  </a:outerShdw>
                </a:effectLst>
              </a:rPr>
              <a:t>στη </a:t>
            </a:r>
            <a:r>
              <a:rPr lang="el-GR" i="1" dirty="0">
                <a:solidFill>
                  <a:schemeClr val="accent5">
                    <a:lumMod val="50000"/>
                  </a:schemeClr>
                </a:solidFill>
                <a:effectLst>
                  <a:outerShdw blurRad="38100" dist="38100" dir="2700000" algn="tl">
                    <a:srgbClr val="000000">
                      <a:alpha val="43137"/>
                    </a:srgbClr>
                  </a:outerShdw>
                </a:effectLst>
              </a:rPr>
              <a:t>φοβία της ψυχικής λειτουργίας </a:t>
            </a:r>
            <a:r>
              <a:rPr lang="el-GR" dirty="0"/>
              <a:t>και στη </a:t>
            </a:r>
            <a:r>
              <a:rPr lang="el-GR" dirty="0">
                <a:solidFill>
                  <a:schemeClr val="accent5">
                    <a:lumMod val="50000"/>
                  </a:schemeClr>
                </a:solidFill>
                <a:effectLst>
                  <a:outerShdw blurRad="38100" dist="38100" dir="2700000" algn="tl">
                    <a:srgbClr val="000000">
                      <a:alpha val="43137"/>
                    </a:srgbClr>
                  </a:outerShdw>
                </a:effectLst>
              </a:rPr>
              <a:t>φοβία του εσωτερικού κόσμου ή </a:t>
            </a:r>
            <a:r>
              <a:rPr lang="el-GR" i="1" dirty="0" err="1">
                <a:solidFill>
                  <a:schemeClr val="accent5">
                    <a:lumMod val="50000"/>
                  </a:schemeClr>
                </a:solidFill>
                <a:effectLst>
                  <a:outerShdw blurRad="38100" dist="38100" dir="2700000" algn="tl">
                    <a:srgbClr val="000000">
                      <a:alpha val="43137"/>
                    </a:srgbClr>
                  </a:outerShdw>
                </a:effectLst>
              </a:rPr>
              <a:t>ψυχοφοβία</a:t>
            </a:r>
            <a:r>
              <a:rPr lang="el-GR" dirty="0"/>
              <a:t>, αφού αυτό που κατά τη γνώμη του διακυβεύεται στους φοβικούς είναι η λειτουργία Κ (</a:t>
            </a:r>
            <a:r>
              <a:rPr lang="en-US" dirty="0"/>
              <a:t>Knowledge</a:t>
            </a:r>
            <a:r>
              <a:rPr lang="el-GR" dirty="0"/>
              <a:t>, δηλ. γνώση) του </a:t>
            </a:r>
            <a:r>
              <a:rPr lang="en-US" dirty="0" err="1"/>
              <a:t>Bion</a:t>
            </a:r>
            <a:r>
              <a:rPr lang="en-US" dirty="0"/>
              <a:t>,</a:t>
            </a:r>
            <a:r>
              <a:rPr lang="el-GR" dirty="0"/>
              <a:t> καθώς για τον φοβικό «είναι πιο πλεονεκτικό να μη γνωρίσει, παρά να γνωρίσει».  Σχετικά πρόσφατα, ο </a:t>
            </a:r>
            <a:r>
              <a:rPr lang="en-US" dirty="0" smtClean="0"/>
              <a:t>Green</a:t>
            </a:r>
            <a:r>
              <a:rPr lang="el-GR" dirty="0" smtClean="0"/>
              <a:t>(2000</a:t>
            </a:r>
            <a:r>
              <a:rPr lang="el-GR" dirty="0"/>
              <a:t>) «ανέδειξε» τη φοβία σε </a:t>
            </a:r>
            <a:r>
              <a:rPr lang="el-GR" i="1" dirty="0"/>
              <a:t>θέση, </a:t>
            </a:r>
            <a:r>
              <a:rPr lang="el-GR" dirty="0"/>
              <a:t>όταν μίλησε για την </a:t>
            </a:r>
            <a:r>
              <a:rPr lang="el-GR" i="1" dirty="0">
                <a:solidFill>
                  <a:schemeClr val="accent5">
                    <a:lumMod val="50000"/>
                  </a:schemeClr>
                </a:solidFill>
                <a:effectLst>
                  <a:outerShdw blurRad="38100" dist="38100" dir="2700000" algn="tl">
                    <a:srgbClr val="000000">
                      <a:alpha val="43137"/>
                    </a:srgbClr>
                  </a:outerShdw>
                </a:effectLst>
              </a:rPr>
              <a:t>κεντρική φοβική θέση</a:t>
            </a:r>
            <a:r>
              <a:rPr lang="el-GR" dirty="0">
                <a:solidFill>
                  <a:schemeClr val="accent5">
                    <a:lumMod val="50000"/>
                  </a:schemeClr>
                </a:solidFill>
                <a:effectLst>
                  <a:outerShdw blurRad="38100" dist="38100" dir="2700000" algn="tl">
                    <a:srgbClr val="000000">
                      <a:alpha val="43137"/>
                    </a:srgbClr>
                  </a:outerShdw>
                </a:effectLst>
              </a:rPr>
              <a:t> </a:t>
            </a:r>
            <a:r>
              <a:rPr lang="el-GR" dirty="0"/>
              <a:t>στο εσωτερικό της συνειρμικής λειτουργίας, χωρίς, απαραίτητα, να υπάρχουν φοβικά συμπτώματα.</a:t>
            </a:r>
          </a:p>
        </p:txBody>
      </p:sp>
    </p:spTree>
    <p:extLst>
      <p:ext uri="{BB962C8B-B14F-4D97-AF65-F5344CB8AC3E}">
        <p14:creationId xmlns:p14="http://schemas.microsoft.com/office/powerpoint/2010/main" val="2409542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53E84AC6-D97E-46D4-987B-E72317541574}"/>
              </a:ext>
            </a:extLst>
          </p:cNvPr>
          <p:cNvSpPr>
            <a:spLocks noGrp="1"/>
          </p:cNvSpPr>
          <p:nvPr>
            <p:ph type="title"/>
          </p:nvPr>
        </p:nvSpPr>
        <p:spPr>
          <a:xfrm>
            <a:off x="810000" y="447188"/>
            <a:ext cx="10571998" cy="970450"/>
          </a:xfrm>
          <a:effectLst/>
        </p:spPr>
        <p:txBody>
          <a:bodyPr anchor="ctr">
            <a:normAutofit/>
          </a:bodyPr>
          <a:lstStyle/>
          <a:p>
            <a:pPr algn="ctr"/>
            <a:r>
              <a:rPr lang="el-GR" sz="3200" dirty="0">
                <a:solidFill>
                  <a:schemeClr val="tx1"/>
                </a:solidFill>
                <a:effectLst>
                  <a:outerShdw blurRad="38100" dist="38100" dir="2700000" algn="tl">
                    <a:srgbClr val="000000">
                      <a:alpha val="43137"/>
                    </a:srgbClr>
                  </a:outerShdw>
                </a:effectLst>
              </a:rPr>
              <a:t>Ψυχοδυναμική κατανόηση των φοβιών</a:t>
            </a:r>
          </a:p>
        </p:txBody>
      </p:sp>
      <p:sp>
        <p:nvSpPr>
          <p:cNvPr id="10" name="Freeform: Shape 9">
            <a:extLst>
              <a:ext uri="{FF2B5EF4-FFF2-40B4-BE49-F238E27FC236}">
                <a16:creationId xmlns=""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 xmlns:a16="http://schemas.microsoft.com/office/drawing/2014/main" id="{CECADE76-0998-4525-99C3-4BA519CD5C5D}"/>
              </a:ext>
            </a:extLst>
          </p:cNvPr>
          <p:cNvSpPr>
            <a:spLocks noGrp="1"/>
          </p:cNvSpPr>
          <p:nvPr>
            <p:ph idx="1"/>
          </p:nvPr>
        </p:nvSpPr>
        <p:spPr>
          <a:xfrm>
            <a:off x="1115732" y="2222287"/>
            <a:ext cx="9966953" cy="3636511"/>
          </a:xfrm>
          <a:effectLst/>
        </p:spPr>
        <p:txBody>
          <a:bodyPr>
            <a:normAutofit/>
          </a:bodyPr>
          <a:lstStyle/>
          <a:p>
            <a:r>
              <a:rPr lang="el-GR" b="1" dirty="0"/>
              <a:t>Η κατηγορία των ειδικών (καθορισμένων) φοβιών αντιστοιχεί αδρά στον νευρωτικό πόλο, ενώ η κατηγορία των πιο ακαθόριστων φοβιών αντιστοιχεί στον μη νευρωτικό ή ναρκισσιστικό πόλο. </a:t>
            </a:r>
            <a:r>
              <a:rPr lang="el-GR" dirty="0"/>
              <a:t>Μεταξύ των δύο (αυτό ισχύει κυρίως στην κλινική) υπάρχουν ενδιάμεσες μορφές φοβιών σε όλες τις διαβαθμίσεις που μπορούμε να φανταστούμε. </a:t>
            </a:r>
          </a:p>
          <a:p>
            <a:r>
              <a:rPr lang="el-GR" dirty="0"/>
              <a:t>Οι σοβαρές φοβίες περιλαμβάνουν και τις αποκαλούμενες με την ασαφή έκφραση </a:t>
            </a:r>
            <a:r>
              <a:rPr lang="el-GR" i="1" dirty="0">
                <a:solidFill>
                  <a:schemeClr val="accent5">
                    <a:lumMod val="50000"/>
                  </a:schemeClr>
                </a:solidFill>
                <a:effectLst>
                  <a:outerShdw blurRad="38100" dist="38100" dir="2700000" algn="tl">
                    <a:srgbClr val="000000">
                      <a:alpha val="43137"/>
                    </a:srgbClr>
                  </a:outerShdw>
                </a:effectLst>
              </a:rPr>
              <a:t>φοβίες κατάστασης</a:t>
            </a:r>
            <a:r>
              <a:rPr lang="el-GR" dirty="0"/>
              <a:t>, που μπορεί να πάρουν τη μορφή της αγοραφοβίας, της κλειστοφοβίας, των κοινωνικών φοβιών, της </a:t>
            </a:r>
            <a:r>
              <a:rPr lang="el-GR" dirty="0" err="1"/>
              <a:t>δυσμορφοφοβίας</a:t>
            </a:r>
            <a:r>
              <a:rPr lang="el-GR" dirty="0"/>
              <a:t>, κλπ.</a:t>
            </a:r>
          </a:p>
          <a:p>
            <a:r>
              <a:rPr lang="el-GR" dirty="0"/>
              <a:t>Οι φοβίες κατάστασης παραπέμπουν, σε γενικές γραμμές, στην έννοια του </a:t>
            </a:r>
            <a:r>
              <a:rPr lang="el-GR" dirty="0">
                <a:solidFill>
                  <a:schemeClr val="accent5">
                    <a:lumMod val="50000"/>
                  </a:schemeClr>
                </a:solidFill>
                <a:effectLst>
                  <a:outerShdw blurRad="38100" dist="38100" dir="2700000" algn="tl">
                    <a:srgbClr val="000000">
                      <a:alpha val="43137"/>
                    </a:srgbClr>
                  </a:outerShdw>
                </a:effectLst>
              </a:rPr>
              <a:t>χώρου</a:t>
            </a:r>
            <a:r>
              <a:rPr lang="el-GR" dirty="0"/>
              <a:t>, της </a:t>
            </a:r>
            <a:r>
              <a:rPr lang="el-GR" dirty="0">
                <a:solidFill>
                  <a:schemeClr val="accent5">
                    <a:lumMod val="50000"/>
                  </a:schemeClr>
                </a:solidFill>
                <a:effectLst>
                  <a:outerShdw blurRad="38100" dist="38100" dir="2700000" algn="tl">
                    <a:srgbClr val="000000">
                      <a:alpha val="43137"/>
                    </a:srgbClr>
                  </a:outerShdw>
                </a:effectLst>
              </a:rPr>
              <a:t>τοπολογίας</a:t>
            </a:r>
            <a:r>
              <a:rPr lang="el-GR" dirty="0"/>
              <a:t> ή ακόμη – δια του «μέσα-έξω» ή του «βγαίνω-είμαι κλεισμένος» - στην έννοια του ορίου, στην έννοια της </a:t>
            </a:r>
            <a:r>
              <a:rPr lang="el-GR" dirty="0">
                <a:solidFill>
                  <a:schemeClr val="accent5">
                    <a:lumMod val="50000"/>
                  </a:schemeClr>
                </a:solidFill>
                <a:effectLst>
                  <a:outerShdw blurRad="38100" dist="38100" dir="2700000" algn="tl">
                    <a:srgbClr val="000000">
                      <a:alpha val="43137"/>
                    </a:srgbClr>
                  </a:outerShdw>
                </a:effectLst>
              </a:rPr>
              <a:t>εσωτερικής σύγχυσης</a:t>
            </a:r>
            <a:r>
              <a:rPr lang="el-GR" dirty="0"/>
              <a:t>, της σύγχυσης του εσωτερικού χώρου, ο οποίος δεν είναι καλά διαταγμένος (</a:t>
            </a:r>
            <a:r>
              <a:rPr lang="en-US" dirty="0" err="1"/>
              <a:t>Birraux</a:t>
            </a:r>
            <a:r>
              <a:rPr lang="en-US" dirty="0"/>
              <a:t>, 1997</a:t>
            </a:r>
            <a:r>
              <a:rPr lang="el-GR" dirty="0"/>
              <a:t>).</a:t>
            </a:r>
          </a:p>
        </p:txBody>
      </p:sp>
    </p:spTree>
    <p:extLst>
      <p:ext uri="{BB962C8B-B14F-4D97-AF65-F5344CB8AC3E}">
        <p14:creationId xmlns:p14="http://schemas.microsoft.com/office/powerpoint/2010/main" val="3340122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bg2">
                    <a:lumMod val="50000"/>
                  </a:schemeClr>
                </a:solidFill>
              </a:rPr>
              <a:t>Αγχώδης Διαταραχή Προσωπικότητας</a:t>
            </a:r>
          </a:p>
        </p:txBody>
      </p:sp>
      <p:sp>
        <p:nvSpPr>
          <p:cNvPr id="3" name="Θέση περιεχομένου 2"/>
          <p:cNvSpPr>
            <a:spLocks noGrp="1"/>
          </p:cNvSpPr>
          <p:nvPr>
            <p:ph idx="1"/>
          </p:nvPr>
        </p:nvSpPr>
        <p:spPr>
          <a:xfrm>
            <a:off x="818712" y="2222287"/>
            <a:ext cx="10554574" cy="4410333"/>
          </a:xfrm>
        </p:spPr>
        <p:txBody>
          <a:bodyPr>
            <a:normAutofit lnSpcReduction="10000"/>
          </a:bodyPr>
          <a:lstStyle/>
          <a:p>
            <a:pPr lvl="1"/>
            <a:r>
              <a:rPr lang="el-GR" dirty="0"/>
              <a:t>Σε πολλές περιπτώσεις, οι ασθενείς με αγχωτική δομή προσωπικότητας δίνουν αρχικά την εικόνα του υστερικού (εξ ου και η διάγνωση της αγχώδους υστερίας) ή του </a:t>
            </a:r>
            <a:r>
              <a:rPr lang="el-GR" dirty="0" err="1"/>
              <a:t>εμμονικού</a:t>
            </a:r>
            <a:r>
              <a:rPr lang="el-GR" dirty="0"/>
              <a:t>, ανάλογα με τον τρόπο με τον οποίο επιχειρούν να αντιμετωπίσουν την </a:t>
            </a:r>
            <a:r>
              <a:rPr lang="el-GR" dirty="0">
                <a:solidFill>
                  <a:schemeClr val="accent6">
                    <a:lumMod val="50000"/>
                  </a:schemeClr>
                </a:solidFill>
                <a:effectLst>
                  <a:outerShdw blurRad="38100" dist="38100" dir="2700000" algn="tl">
                    <a:srgbClr val="000000">
                      <a:alpha val="43137"/>
                    </a:srgbClr>
                  </a:outerShdw>
                </a:effectLst>
              </a:rPr>
              <a:t>διάχυτη αίσθηση φόβου </a:t>
            </a:r>
            <a:r>
              <a:rPr lang="el-GR" dirty="0"/>
              <a:t>που τους χαρακτηρίζει. </a:t>
            </a:r>
          </a:p>
          <a:p>
            <a:pPr lvl="1"/>
            <a:r>
              <a:rPr lang="el-GR" dirty="0"/>
              <a:t>Σε αντίθεση με άτομα που πάσχουν από υστερική (</a:t>
            </a:r>
            <a:r>
              <a:rPr lang="el-GR" dirty="0" err="1"/>
              <a:t>οιστριονική</a:t>
            </a:r>
            <a:r>
              <a:rPr lang="el-GR" dirty="0"/>
              <a:t>) ή </a:t>
            </a:r>
            <a:r>
              <a:rPr lang="el-GR" dirty="0" err="1"/>
              <a:t>ιδεοψυχαναγκαστική</a:t>
            </a:r>
            <a:r>
              <a:rPr lang="el-GR" dirty="0"/>
              <a:t> διαταραχή προσωπικότητας, ωστόσο, </a:t>
            </a:r>
            <a:r>
              <a:rPr lang="el-GR" b="1" dirty="0"/>
              <a:t>τα άτομα αυτά έχουν χρόνια επίγνωση του άγχους τους, διότι οι προσπάθειες άμυνάς τους δεν καταφέρνουν να διατηρήσουν τη νευρικότητά τους εκτός του πεδίου συνείδησης</a:t>
            </a:r>
            <a:r>
              <a:rPr lang="el-GR" dirty="0"/>
              <a:t>. </a:t>
            </a:r>
          </a:p>
          <a:p>
            <a:pPr lvl="1"/>
            <a:r>
              <a:rPr lang="el-GR" dirty="0"/>
              <a:t>Τα </a:t>
            </a:r>
            <a:r>
              <a:rPr lang="el-GR" dirty="0" err="1"/>
              <a:t>χαρακτηρολογικά</a:t>
            </a:r>
            <a:r>
              <a:rPr lang="el-GR" dirty="0"/>
              <a:t> αγχώδη άτομα βιώνουν μια διάχυτη, συνολική αίσθηση άγχους, </a:t>
            </a:r>
            <a:r>
              <a:rPr lang="el-GR" b="1" dirty="0"/>
              <a:t>συχνά χωρίς να γνωρίζουν τι είναι αυτό που τους τρομάζει τόσο</a:t>
            </a:r>
            <a:r>
              <a:rPr lang="el-GR" dirty="0"/>
              <a:t>.</a:t>
            </a:r>
          </a:p>
          <a:p>
            <a:pPr lvl="1"/>
            <a:r>
              <a:rPr lang="el-GR" dirty="0"/>
              <a:t>Το </a:t>
            </a:r>
            <a:r>
              <a:rPr lang="el-GR" dirty="0">
                <a:solidFill>
                  <a:schemeClr val="accent6">
                    <a:lumMod val="50000"/>
                  </a:schemeClr>
                </a:solidFill>
                <a:effectLst>
                  <a:outerShdw blurRad="38100" dist="38100" dir="2700000" algn="tl">
                    <a:srgbClr val="000000">
                      <a:alpha val="43137"/>
                    </a:srgbClr>
                  </a:outerShdw>
                </a:effectLst>
              </a:rPr>
              <a:t>προειδοποιητικό άγχος (</a:t>
            </a:r>
            <a:r>
              <a:rPr lang="en-US" dirty="0">
                <a:solidFill>
                  <a:schemeClr val="accent6">
                    <a:lumMod val="50000"/>
                  </a:schemeClr>
                </a:solidFill>
                <a:effectLst>
                  <a:outerShdw blurRad="38100" dist="38100" dir="2700000" algn="tl">
                    <a:srgbClr val="000000">
                      <a:alpha val="43137"/>
                    </a:srgbClr>
                  </a:outerShdw>
                </a:effectLst>
              </a:rPr>
              <a:t>signal anxiety</a:t>
            </a:r>
            <a:r>
              <a:rPr lang="el-GR" dirty="0">
                <a:solidFill>
                  <a:schemeClr val="accent6">
                    <a:lumMod val="50000"/>
                  </a:schemeClr>
                </a:solidFill>
                <a:effectLst>
                  <a:outerShdw blurRad="38100" dist="38100" dir="2700000" algn="tl">
                    <a:srgbClr val="000000">
                      <a:alpha val="43137"/>
                    </a:srgbClr>
                  </a:outerShdw>
                </a:effectLst>
              </a:rPr>
              <a:t>) </a:t>
            </a:r>
            <a:r>
              <a:rPr lang="el-GR" dirty="0"/>
              <a:t>– συναισθηματικά σήματα που δηλώνουν ότι μια συγκεκριμένη κατάσταση έχει υπάρξει επικίνδυνη στο παρελθόν – ,το </a:t>
            </a:r>
            <a:r>
              <a:rPr lang="el-GR" dirty="0">
                <a:solidFill>
                  <a:schemeClr val="accent6">
                    <a:lumMod val="50000"/>
                  </a:schemeClr>
                </a:solidFill>
                <a:effectLst>
                  <a:outerShdw blurRad="38100" dist="38100" dir="2700000" algn="tl">
                    <a:srgbClr val="000000">
                      <a:alpha val="43137"/>
                    </a:srgbClr>
                  </a:outerShdw>
                </a:effectLst>
              </a:rPr>
              <a:t>ηθικό άγχος (</a:t>
            </a:r>
            <a:r>
              <a:rPr lang="en-US" dirty="0">
                <a:solidFill>
                  <a:schemeClr val="accent6">
                    <a:lumMod val="50000"/>
                  </a:schemeClr>
                </a:solidFill>
                <a:effectLst>
                  <a:outerShdw blurRad="38100" dist="38100" dir="2700000" algn="tl">
                    <a:srgbClr val="000000">
                      <a:alpha val="43137"/>
                    </a:srgbClr>
                  </a:outerShdw>
                </a:effectLst>
              </a:rPr>
              <a:t>moral anxiety</a:t>
            </a:r>
            <a:r>
              <a:rPr lang="el-GR" dirty="0">
                <a:solidFill>
                  <a:schemeClr val="accent6">
                    <a:lumMod val="50000"/>
                  </a:schemeClr>
                </a:solidFill>
                <a:effectLst>
                  <a:outerShdw blurRad="38100" dist="38100" dir="2700000" algn="tl">
                    <a:srgbClr val="000000">
                      <a:alpha val="43137"/>
                    </a:srgbClr>
                  </a:outerShdw>
                </a:effectLst>
              </a:rPr>
              <a:t>)</a:t>
            </a:r>
            <a:r>
              <a:rPr lang="el-GR" dirty="0">
                <a:solidFill>
                  <a:schemeClr val="accent6">
                    <a:lumMod val="50000"/>
                  </a:schemeClr>
                </a:solidFill>
              </a:rPr>
              <a:t> </a:t>
            </a:r>
            <a:r>
              <a:rPr lang="el-GR" dirty="0"/>
              <a:t>– φόβος παραβίασης κάποιας από τις πυρηνικές αξίες του ατόμου –, το </a:t>
            </a:r>
            <a:r>
              <a:rPr lang="el-GR" dirty="0">
                <a:solidFill>
                  <a:schemeClr val="accent6">
                    <a:lumMod val="50000"/>
                  </a:schemeClr>
                </a:solidFill>
                <a:effectLst>
                  <a:outerShdw blurRad="38100" dist="38100" dir="2700000" algn="tl">
                    <a:srgbClr val="000000">
                      <a:alpha val="43137"/>
                    </a:srgbClr>
                  </a:outerShdw>
                </a:effectLst>
              </a:rPr>
              <a:t>άγχος αποχωρισμού (</a:t>
            </a:r>
            <a:r>
              <a:rPr lang="en-US" dirty="0">
                <a:solidFill>
                  <a:schemeClr val="accent6">
                    <a:lumMod val="50000"/>
                  </a:schemeClr>
                </a:solidFill>
                <a:effectLst>
                  <a:outerShdw blurRad="38100" dist="38100" dir="2700000" algn="tl">
                    <a:srgbClr val="000000">
                      <a:alpha val="43137"/>
                    </a:srgbClr>
                  </a:outerShdw>
                </a:effectLst>
              </a:rPr>
              <a:t>separation anxiety</a:t>
            </a:r>
            <a:r>
              <a:rPr lang="el-GR" dirty="0">
                <a:solidFill>
                  <a:schemeClr val="accent6">
                    <a:lumMod val="50000"/>
                  </a:schemeClr>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l-GR" dirty="0"/>
              <a:t>και το </a:t>
            </a:r>
            <a:r>
              <a:rPr lang="el-GR" dirty="0">
                <a:solidFill>
                  <a:schemeClr val="accent6">
                    <a:lumMod val="50000"/>
                  </a:schemeClr>
                </a:solidFill>
                <a:effectLst>
                  <a:outerShdw blurRad="38100" dist="38100" dir="2700000" algn="tl">
                    <a:srgbClr val="000000">
                      <a:alpha val="43137"/>
                    </a:srgbClr>
                  </a:outerShdw>
                </a:effectLst>
              </a:rPr>
              <a:t>διαλυτικό (αποδιοργανωτικό) άγχος (</a:t>
            </a:r>
            <a:r>
              <a:rPr lang="en-US" dirty="0">
                <a:solidFill>
                  <a:schemeClr val="accent6">
                    <a:lumMod val="50000"/>
                  </a:schemeClr>
                </a:solidFill>
                <a:effectLst>
                  <a:outerShdw blurRad="38100" dist="38100" dir="2700000" algn="tl">
                    <a:srgbClr val="000000">
                      <a:alpha val="43137"/>
                    </a:srgbClr>
                  </a:outerShdw>
                </a:effectLst>
              </a:rPr>
              <a:t>annihilation “disintegration” anxiety</a:t>
            </a:r>
            <a:r>
              <a:rPr lang="el-GR" dirty="0">
                <a:solidFill>
                  <a:schemeClr val="accent6">
                    <a:lumMod val="50000"/>
                  </a:schemeClr>
                </a:solidFill>
                <a:effectLst>
                  <a:outerShdw blurRad="38100" dist="38100" dir="2700000" algn="tl">
                    <a:srgbClr val="000000">
                      <a:alpha val="43137"/>
                    </a:srgbClr>
                  </a:outerShdw>
                </a:effectLst>
              </a:rPr>
              <a:t>)</a:t>
            </a:r>
            <a:r>
              <a:rPr lang="el-GR" dirty="0">
                <a:effectLst>
                  <a:outerShdw blurRad="38100" dist="38100" dir="2700000" algn="tl">
                    <a:srgbClr val="000000">
                      <a:alpha val="43137"/>
                    </a:srgbClr>
                  </a:outerShdw>
                </a:effectLst>
              </a:rPr>
              <a:t>, </a:t>
            </a:r>
            <a:r>
              <a:rPr lang="el-GR" dirty="0"/>
              <a:t>όλες αυτές οι μορφές είναι δυνατόν να εντοπιστούν σε ασθενείς με αγχώδη διαταραχή προσωπικότητας, σε αντίθεση με άλλα άτομα στα οποία μόνο μία από αυτές τις μορφές μπορεί να κυριαρχεί. </a:t>
            </a:r>
          </a:p>
        </p:txBody>
      </p:sp>
    </p:spTree>
    <p:extLst>
      <p:ext uri="{BB962C8B-B14F-4D97-AF65-F5344CB8AC3E}">
        <p14:creationId xmlns:p14="http://schemas.microsoft.com/office/powerpoint/2010/main" val="1277280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t="2854" r="15152" b="6238"/>
          <a:stretch/>
        </p:blipFill>
        <p:spPr>
          <a:xfrm>
            <a:off x="20" y="10"/>
            <a:ext cx="12191980" cy="6857989"/>
          </a:xfrm>
          <a:prstGeom prst="rect">
            <a:avLst/>
          </a:prstGeom>
          <a:solidFill>
            <a:srgbClr val="FFFFFF">
              <a:shade val="85000"/>
            </a:srgbClr>
          </a:solidFill>
        </p:spPr>
      </p:pic>
      <p:sp>
        <p:nvSpPr>
          <p:cNvPr id="9" name="Freeform 9">
            <a:extLst>
              <a:ext uri="{FF2B5EF4-FFF2-40B4-BE49-F238E27FC236}">
                <a16:creationId xmlns="" xmlns:a16="http://schemas.microsoft.com/office/drawing/2014/main" id="{72319FFA-0E4F-4E0B-BEBA-A9DD4B41AA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810000" y="447188"/>
            <a:ext cx="4930400" cy="1559412"/>
          </a:xfrm>
        </p:spPr>
        <p:txBody>
          <a:bodyPr>
            <a:normAutofit/>
          </a:bodyPr>
          <a:lstStyle/>
          <a:p>
            <a:r>
              <a:rPr lang="el-GR" sz="3600" dirty="0">
                <a:effectLst>
                  <a:outerShdw blurRad="38100" dist="38100" dir="2700000" algn="tl">
                    <a:srgbClr val="000000">
                      <a:alpha val="43137"/>
                    </a:srgbClr>
                  </a:outerShdw>
                </a:effectLst>
              </a:rPr>
              <a:t>Αγχώδης Διαταραχή Προσωπικότητας</a:t>
            </a:r>
          </a:p>
        </p:txBody>
      </p:sp>
      <p:sp>
        <p:nvSpPr>
          <p:cNvPr id="3" name="Θέση περιεχομένου 2"/>
          <p:cNvSpPr>
            <a:spLocks noGrp="1"/>
          </p:cNvSpPr>
          <p:nvPr>
            <p:ph idx="1"/>
          </p:nvPr>
        </p:nvSpPr>
        <p:spPr>
          <a:xfrm>
            <a:off x="318052" y="2239617"/>
            <a:ext cx="5777948" cy="4171195"/>
          </a:xfrm>
        </p:spPr>
        <p:txBody>
          <a:bodyPr>
            <a:normAutofit/>
          </a:bodyPr>
          <a:lstStyle/>
          <a:p>
            <a:pPr fontAlgn="base">
              <a:lnSpc>
                <a:spcPct val="90000"/>
              </a:lnSpc>
            </a:pPr>
            <a:r>
              <a:rPr lang="el-GR" sz="1600" b="1" dirty="0"/>
              <a:t>Συστατικά - αναπτυξιακά μοτίβα:</a:t>
            </a:r>
            <a:r>
              <a:rPr lang="el-GR" sz="1600" dirty="0"/>
              <a:t> ιδιοσυγκρασία </a:t>
            </a:r>
            <a:r>
              <a:rPr lang="el-GR" sz="1600" dirty="0">
                <a:solidFill>
                  <a:schemeClr val="accent6">
                    <a:lumMod val="50000"/>
                  </a:schemeClr>
                </a:solidFill>
                <a:effectLst>
                  <a:outerShdw blurRad="38100" dist="38100" dir="2700000" algn="tl">
                    <a:srgbClr val="000000">
                      <a:alpha val="43137"/>
                    </a:srgbClr>
                  </a:outerShdw>
                </a:effectLst>
              </a:rPr>
              <a:t>αγχώδης</a:t>
            </a:r>
            <a:r>
              <a:rPr lang="el-GR" sz="1600" dirty="0"/>
              <a:t> ή </a:t>
            </a:r>
            <a:r>
              <a:rPr lang="el-GR" sz="1600" dirty="0">
                <a:solidFill>
                  <a:schemeClr val="accent6">
                    <a:lumMod val="50000"/>
                  </a:schemeClr>
                </a:solidFill>
                <a:effectLst>
                  <a:outerShdw blurRad="38100" dist="38100" dir="2700000" algn="tl">
                    <a:srgbClr val="000000">
                      <a:alpha val="43137"/>
                    </a:srgbClr>
                  </a:outerShdw>
                </a:effectLst>
              </a:rPr>
              <a:t>συνεσταλμένη</a:t>
            </a:r>
            <a:r>
              <a:rPr lang="el-GR" sz="1600" dirty="0"/>
              <a:t> </a:t>
            </a:r>
          </a:p>
          <a:p>
            <a:pPr fontAlgn="base">
              <a:lnSpc>
                <a:spcPct val="90000"/>
              </a:lnSpc>
            </a:pPr>
            <a:r>
              <a:rPr lang="el-GR" sz="1600" b="1" dirty="0"/>
              <a:t>Κεντρική τάση - προδιάθεση: </a:t>
            </a:r>
            <a:r>
              <a:rPr lang="el-GR" sz="1600" dirty="0">
                <a:solidFill>
                  <a:schemeClr val="accent6">
                    <a:lumMod val="50000"/>
                  </a:schemeClr>
                </a:solidFill>
                <a:effectLst>
                  <a:outerShdw blurRad="38100" dist="38100" dir="2700000" algn="tl">
                    <a:srgbClr val="000000">
                      <a:alpha val="43137"/>
                    </a:srgbClr>
                  </a:outerShdw>
                </a:effectLst>
              </a:rPr>
              <a:t>ασφάλεια / κίνδυνος</a:t>
            </a:r>
            <a:endParaRPr lang="el-GR" sz="1600" b="1" dirty="0">
              <a:solidFill>
                <a:schemeClr val="accent6">
                  <a:lumMod val="50000"/>
                </a:schemeClr>
              </a:solidFill>
              <a:effectLst>
                <a:outerShdw blurRad="38100" dist="38100" dir="2700000" algn="tl">
                  <a:srgbClr val="000000">
                    <a:alpha val="43137"/>
                  </a:srgbClr>
                </a:outerShdw>
              </a:effectLst>
            </a:endParaRPr>
          </a:p>
          <a:p>
            <a:pPr fontAlgn="base">
              <a:lnSpc>
                <a:spcPct val="90000"/>
              </a:lnSpc>
            </a:pPr>
            <a:r>
              <a:rPr lang="el-GR" sz="1600" b="1" dirty="0"/>
              <a:t>Κεντρικά συναισθήματα: </a:t>
            </a:r>
            <a:r>
              <a:rPr lang="el-GR" sz="1600" dirty="0">
                <a:solidFill>
                  <a:schemeClr val="accent6">
                    <a:lumMod val="50000"/>
                  </a:schemeClr>
                </a:solidFill>
                <a:effectLst>
                  <a:outerShdw blurRad="38100" dist="38100" dir="2700000" algn="tl">
                    <a:srgbClr val="000000">
                      <a:alpha val="43137"/>
                    </a:srgbClr>
                  </a:outerShdw>
                </a:effectLst>
              </a:rPr>
              <a:t>φόβος</a:t>
            </a:r>
            <a:endParaRPr lang="el-GR" sz="1600" b="1" dirty="0">
              <a:solidFill>
                <a:schemeClr val="accent6">
                  <a:lumMod val="50000"/>
                </a:schemeClr>
              </a:solidFill>
              <a:effectLst>
                <a:outerShdw blurRad="38100" dist="38100" dir="2700000" algn="tl">
                  <a:srgbClr val="000000">
                    <a:alpha val="43137"/>
                  </a:srgbClr>
                </a:outerShdw>
              </a:effectLst>
            </a:endParaRPr>
          </a:p>
          <a:p>
            <a:pPr fontAlgn="base">
              <a:lnSpc>
                <a:spcPct val="90000"/>
              </a:lnSpc>
            </a:pPr>
            <a:r>
              <a:rPr lang="el-GR" sz="1600" b="1" dirty="0"/>
              <a:t>Χαρακτηριστική παθογόνος αντίληψη για τον εαυτό: </a:t>
            </a:r>
            <a:r>
              <a:rPr lang="el-GR" sz="1600" i="1" dirty="0"/>
              <a:t>βρίσκομαι διαρκώς σε κίνδυνο από άγνωστες πηγές</a:t>
            </a:r>
            <a:endParaRPr lang="el-GR" sz="1600" b="1" i="1" dirty="0"/>
          </a:p>
          <a:p>
            <a:pPr fontAlgn="base">
              <a:lnSpc>
                <a:spcPct val="90000"/>
              </a:lnSpc>
            </a:pPr>
            <a:r>
              <a:rPr lang="el-GR" sz="1600" b="1" dirty="0"/>
              <a:t>Χαρακτηριστική παθογόνος αντίληψη για τους άλλους: </a:t>
            </a:r>
            <a:r>
              <a:rPr lang="el-GR" sz="1600" i="1" dirty="0"/>
              <a:t>οι άλλοι αποτελούν είτε πηγή κινδύνου είτε πηγή προστασίας</a:t>
            </a:r>
            <a:endParaRPr lang="el-GR" sz="1600" b="1" i="1" dirty="0"/>
          </a:p>
          <a:p>
            <a:pPr>
              <a:lnSpc>
                <a:spcPct val="90000"/>
              </a:lnSpc>
            </a:pPr>
            <a:r>
              <a:rPr lang="el-GR" sz="1600" b="1" dirty="0"/>
              <a:t>Κεντρικοί τρόποι άμυνας: </a:t>
            </a:r>
            <a:r>
              <a:rPr lang="el-GR" sz="1600" dirty="0"/>
              <a:t>αποτυχία των </a:t>
            </a:r>
            <a:r>
              <a:rPr lang="el-GR" sz="1600" dirty="0" err="1"/>
              <a:t>αμυνών</a:t>
            </a:r>
            <a:r>
              <a:rPr lang="el-GR" sz="1600" dirty="0"/>
              <a:t> απέναντι στο άγχος· </a:t>
            </a:r>
            <a:r>
              <a:rPr lang="el-GR" sz="1600" dirty="0">
                <a:solidFill>
                  <a:schemeClr val="accent6">
                    <a:lumMod val="50000"/>
                  </a:schemeClr>
                </a:solidFill>
                <a:effectLst>
                  <a:outerShdw blurRad="38100" dist="38100" dir="2700000" algn="tl">
                    <a:srgbClr val="000000">
                      <a:alpha val="43137"/>
                    </a:srgbClr>
                  </a:outerShdw>
                </a:effectLst>
              </a:rPr>
              <a:t>ακαθόριστα άγχη </a:t>
            </a:r>
            <a:r>
              <a:rPr lang="el-GR" sz="1600" dirty="0"/>
              <a:t>μπορεί να καλύπτουν άλλα, πιο ανησυχητικά άγχη που διατηρούνται εκτός της συνείδησης</a:t>
            </a:r>
          </a:p>
        </p:txBody>
      </p:sp>
    </p:spTree>
    <p:extLst>
      <p:ext uri="{BB962C8B-B14F-4D97-AF65-F5344CB8AC3E}">
        <p14:creationId xmlns:p14="http://schemas.microsoft.com/office/powerpoint/2010/main" val="185244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bg2">
                    <a:lumMod val="50000"/>
                  </a:schemeClr>
                </a:solidFill>
              </a:rPr>
              <a:t>Φοβική (</a:t>
            </a:r>
            <a:r>
              <a:rPr lang="el-GR" dirty="0" err="1">
                <a:solidFill>
                  <a:schemeClr val="bg2">
                    <a:lumMod val="50000"/>
                  </a:schemeClr>
                </a:solidFill>
              </a:rPr>
              <a:t>Αποφευκτική</a:t>
            </a:r>
            <a:r>
              <a:rPr lang="el-GR" dirty="0">
                <a:solidFill>
                  <a:schemeClr val="bg2">
                    <a:lumMod val="50000"/>
                  </a:schemeClr>
                </a:solidFill>
              </a:rPr>
              <a:t>) Διαταραχή Προσωπικότητας</a:t>
            </a:r>
          </a:p>
        </p:txBody>
      </p:sp>
      <p:sp>
        <p:nvSpPr>
          <p:cNvPr id="3" name="Θέση περιεχομένου 2"/>
          <p:cNvSpPr>
            <a:spLocks noGrp="1"/>
          </p:cNvSpPr>
          <p:nvPr>
            <p:ph idx="1"/>
          </p:nvPr>
        </p:nvSpPr>
        <p:spPr>
          <a:xfrm>
            <a:off x="818712" y="2222286"/>
            <a:ext cx="10554574" cy="4191393"/>
          </a:xfrm>
        </p:spPr>
        <p:txBody>
          <a:bodyPr>
            <a:normAutofit fontScale="92500" lnSpcReduction="20000"/>
          </a:bodyPr>
          <a:lstStyle/>
          <a:p>
            <a:r>
              <a:rPr lang="el-GR" dirty="0"/>
              <a:t>Η βασική δυναμική στις </a:t>
            </a:r>
            <a:r>
              <a:rPr lang="el-GR" dirty="0" err="1"/>
              <a:t>αποφευκτικές</a:t>
            </a:r>
            <a:r>
              <a:rPr lang="el-GR" dirty="0"/>
              <a:t> προσωπικότητες αφορά την αντιμετώπιση του άγχους με τη σύνδεσή του με </a:t>
            </a:r>
            <a:r>
              <a:rPr lang="el-GR" b="1" dirty="0"/>
              <a:t>συγκεκριμένες </a:t>
            </a:r>
            <a:r>
              <a:rPr lang="el-GR" b="1" dirty="0" smtClean="0"/>
              <a:t>τρομακτικές </a:t>
            </a:r>
            <a:r>
              <a:rPr lang="el-GR" b="1" dirty="0"/>
              <a:t>καταστάσεις, οι οποίες αποφεύγονται συστηματικά</a:t>
            </a:r>
            <a:r>
              <a:rPr lang="el-GR" dirty="0"/>
              <a:t>. </a:t>
            </a:r>
          </a:p>
          <a:p>
            <a:r>
              <a:rPr lang="el-GR" dirty="0"/>
              <a:t>Τα </a:t>
            </a:r>
            <a:r>
              <a:rPr lang="el-GR" dirty="0" err="1"/>
              <a:t>χαρακτηρολογικά</a:t>
            </a:r>
            <a:r>
              <a:rPr lang="el-GR" dirty="0"/>
              <a:t> φοβικά άτομα θέλουν να πιστεύουν ότι, όσο απέχουν από συγκεκριμένους κινδύνους, είναι γενικώς ασφαλή. Τείνουν να αισθάνονται </a:t>
            </a:r>
            <a:r>
              <a:rPr lang="el-GR" dirty="0">
                <a:solidFill>
                  <a:schemeClr val="accent6">
                    <a:lumMod val="50000"/>
                  </a:schemeClr>
                </a:solidFill>
                <a:effectLst>
                  <a:outerShdw blurRad="38100" dist="38100" dir="2700000" algn="tl">
                    <a:srgbClr val="000000">
                      <a:alpha val="43137"/>
                    </a:srgbClr>
                  </a:outerShdw>
                </a:effectLst>
              </a:rPr>
              <a:t>μικροσκοπικοί</a:t>
            </a:r>
            <a:r>
              <a:rPr lang="el-GR" dirty="0"/>
              <a:t>, </a:t>
            </a:r>
            <a:r>
              <a:rPr lang="el-GR" dirty="0">
                <a:solidFill>
                  <a:schemeClr val="accent6">
                    <a:lumMod val="50000"/>
                  </a:schemeClr>
                </a:solidFill>
                <a:effectLst>
                  <a:outerShdw blurRad="38100" dist="38100" dir="2700000" algn="tl">
                    <a:srgbClr val="000000">
                      <a:alpha val="43137"/>
                    </a:srgbClr>
                  </a:outerShdw>
                </a:effectLst>
              </a:rPr>
              <a:t>ανεπαρκείς</a:t>
            </a:r>
            <a:r>
              <a:rPr lang="el-GR" dirty="0"/>
              <a:t>, και </a:t>
            </a:r>
            <a:r>
              <a:rPr lang="el-GR" dirty="0">
                <a:solidFill>
                  <a:schemeClr val="accent6">
                    <a:lumMod val="50000"/>
                  </a:schemeClr>
                </a:solidFill>
                <a:effectLst>
                  <a:outerShdw blurRad="38100" dist="38100" dir="2700000" algn="tl">
                    <a:srgbClr val="000000">
                      <a:alpha val="43137"/>
                    </a:srgbClr>
                  </a:outerShdw>
                </a:effectLst>
              </a:rPr>
              <a:t>απειλούμενοι</a:t>
            </a:r>
            <a:r>
              <a:rPr lang="el-GR" dirty="0"/>
              <a:t> όταν βρίσκονται μόνοι τους. Αντιμετωπίζουν αυτά τα αισθήματα με το να προσπαθούν να εξασφαλίσουν προστασία από άλλα άτομα, τα οποία θεωρούν ότι διαθέτουν μεγαλύτερη ισχύ από τους ίδιους. </a:t>
            </a:r>
          </a:p>
          <a:p>
            <a:r>
              <a:rPr lang="el-GR" dirty="0"/>
              <a:t>Επομένως, η ψυχολογία τους τείνει να οργανώνεται βάσει </a:t>
            </a:r>
            <a:r>
              <a:rPr lang="el-GR" dirty="0">
                <a:solidFill>
                  <a:schemeClr val="accent6">
                    <a:lumMod val="50000"/>
                  </a:schemeClr>
                </a:solidFill>
                <a:effectLst>
                  <a:outerShdw blurRad="38100" dist="38100" dir="2700000" algn="tl">
                    <a:srgbClr val="000000">
                      <a:alpha val="43137"/>
                    </a:srgbClr>
                  </a:outerShdw>
                </a:effectLst>
              </a:rPr>
              <a:t>θεμάτων </a:t>
            </a:r>
            <a:r>
              <a:rPr lang="el-GR" dirty="0" err="1">
                <a:solidFill>
                  <a:schemeClr val="accent6">
                    <a:lumMod val="50000"/>
                  </a:schemeClr>
                </a:solidFill>
                <a:effectLst>
                  <a:outerShdw blurRad="38100" dist="38100" dir="2700000" algn="tl">
                    <a:srgbClr val="000000">
                      <a:alpha val="43137"/>
                    </a:srgbClr>
                  </a:outerShdw>
                </a:effectLst>
              </a:rPr>
              <a:t>ανακλιτικής</a:t>
            </a:r>
            <a:r>
              <a:rPr lang="el-GR" dirty="0">
                <a:solidFill>
                  <a:schemeClr val="accent6">
                    <a:lumMod val="50000"/>
                  </a:schemeClr>
                </a:solidFill>
                <a:effectLst>
                  <a:outerShdw blurRad="38100" dist="38100" dir="2700000" algn="tl">
                    <a:srgbClr val="000000">
                      <a:alpha val="43137"/>
                    </a:srgbClr>
                  </a:outerShdw>
                </a:effectLst>
              </a:rPr>
              <a:t> στήριξης </a:t>
            </a:r>
            <a:r>
              <a:rPr lang="el-GR" dirty="0"/>
              <a:t>(</a:t>
            </a:r>
            <a:r>
              <a:rPr lang="en-US" dirty="0">
                <a:solidFill>
                  <a:schemeClr val="accent6">
                    <a:lumMod val="50000"/>
                  </a:schemeClr>
                </a:solidFill>
                <a:effectLst>
                  <a:outerShdw blurRad="38100" dist="38100" dir="2700000" algn="tl">
                    <a:srgbClr val="000000">
                      <a:alpha val="43137"/>
                    </a:srgbClr>
                  </a:outerShdw>
                </a:effectLst>
              </a:rPr>
              <a:t>anaclitic</a:t>
            </a:r>
            <a:r>
              <a:rPr lang="el-GR" dirty="0">
                <a:solidFill>
                  <a:schemeClr val="accent6">
                    <a:lumMod val="50000"/>
                  </a:schemeClr>
                </a:solidFill>
              </a:rPr>
              <a:t> </a:t>
            </a:r>
            <a:r>
              <a:rPr lang="en-US" dirty="0">
                <a:solidFill>
                  <a:schemeClr val="accent6">
                    <a:lumMod val="50000"/>
                  </a:schemeClr>
                </a:solidFill>
                <a:effectLst>
                  <a:outerShdw blurRad="38100" dist="38100" dir="2700000" algn="tl">
                    <a:srgbClr val="000000">
                      <a:alpha val="43137"/>
                    </a:srgbClr>
                  </a:outerShdw>
                </a:effectLst>
              </a:rPr>
              <a:t>themes</a:t>
            </a:r>
            <a:r>
              <a:rPr lang="el-GR" dirty="0"/>
              <a:t>).</a:t>
            </a:r>
            <a:r>
              <a:rPr lang="en-US" dirty="0"/>
              <a:t> </a:t>
            </a:r>
            <a:r>
              <a:rPr lang="el-GR" dirty="0"/>
              <a:t>Ακριβώς όπως αποφεύγουν ορισμένα εξωτερικά φαινόμενα, έτσι ενδέχεται αν φοβούνται τα ίδια τους τα συναισθήματα και </a:t>
            </a:r>
            <a:r>
              <a:rPr lang="el-GR" b="1" dirty="0"/>
              <a:t>να αποφεύγουν οποιαδήποτε γνώση σχετικά με την εσωτερική συναισθηματική τους κατάσταση</a:t>
            </a:r>
            <a:r>
              <a:rPr lang="el-GR" dirty="0"/>
              <a:t>. </a:t>
            </a:r>
          </a:p>
          <a:p>
            <a:r>
              <a:rPr lang="el-GR" dirty="0"/>
              <a:t>Όπως τα </a:t>
            </a:r>
            <a:r>
              <a:rPr lang="el-GR" dirty="0" err="1"/>
              <a:t>αλεξιθυμικά</a:t>
            </a:r>
            <a:r>
              <a:rPr lang="el-GR" dirty="0"/>
              <a:t> άτομα, οι φοβικοί </a:t>
            </a:r>
            <a:r>
              <a:rPr lang="el-GR" b="1" dirty="0"/>
              <a:t>ασθενείς χρειάζονται ενθάρρυνση προκειμένου να βιώσουν, να κατονομάσουν και να εκφράσουν τα συναισθήματά τους</a:t>
            </a:r>
            <a:r>
              <a:rPr lang="el-GR" dirty="0"/>
              <a:t>. Μπορεί να είναι εξίσου </a:t>
            </a:r>
            <a:r>
              <a:rPr lang="el-GR" dirty="0" err="1"/>
              <a:t>αποφευκτικοί</a:t>
            </a:r>
            <a:r>
              <a:rPr lang="el-GR" dirty="0"/>
              <a:t> στο </a:t>
            </a:r>
            <a:r>
              <a:rPr lang="el-GR" dirty="0">
                <a:solidFill>
                  <a:schemeClr val="accent6">
                    <a:lumMod val="50000"/>
                  </a:schemeClr>
                </a:solidFill>
                <a:effectLst>
                  <a:outerShdw blurRad="38100" dist="38100" dir="2700000" algn="tl">
                    <a:srgbClr val="000000">
                      <a:alpha val="43137"/>
                    </a:srgbClr>
                  </a:outerShdw>
                </a:effectLst>
              </a:rPr>
              <a:t>λεκτικό</a:t>
            </a:r>
            <a:r>
              <a:rPr lang="el-GR" dirty="0"/>
              <a:t> όσο στο </a:t>
            </a:r>
            <a:r>
              <a:rPr lang="el-GR" dirty="0" err="1">
                <a:solidFill>
                  <a:schemeClr val="accent6">
                    <a:lumMod val="50000"/>
                  </a:schemeClr>
                </a:solidFill>
                <a:effectLst>
                  <a:outerShdw blurRad="38100" dist="38100" dir="2700000" algn="tl">
                    <a:srgbClr val="000000">
                      <a:alpha val="43137"/>
                    </a:srgbClr>
                  </a:outerShdw>
                </a:effectLst>
              </a:rPr>
              <a:t>συμπεριφορικό</a:t>
            </a:r>
            <a:r>
              <a:rPr lang="el-GR" dirty="0">
                <a:solidFill>
                  <a:schemeClr val="accent6">
                    <a:lumMod val="50000"/>
                  </a:schemeClr>
                </a:solidFill>
                <a:effectLst>
                  <a:outerShdw blurRad="38100" dist="38100" dir="2700000" algn="tl">
                    <a:srgbClr val="000000">
                      <a:alpha val="43137"/>
                    </a:srgbClr>
                  </a:outerShdw>
                </a:effectLst>
              </a:rPr>
              <a:t> επίπεδο</a:t>
            </a:r>
            <a:r>
              <a:rPr lang="el-GR" dirty="0"/>
              <a:t>, αλλάζοντας το θέμα όποτε κάτι δυσάρεστο προκύπτει στη συνείδησή τους.</a:t>
            </a:r>
          </a:p>
        </p:txBody>
      </p:sp>
    </p:spTree>
    <p:extLst>
      <p:ext uri="{BB962C8B-B14F-4D97-AF65-F5344CB8AC3E}">
        <p14:creationId xmlns:p14="http://schemas.microsoft.com/office/powerpoint/2010/main" val="3324090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rotWithShape="1">
          <a:blip r:embed="rId2">
            <a:extLst>
              <a:ext uri="{28A0092B-C50C-407E-A947-70E740481C1C}">
                <a14:useLocalDpi xmlns:a14="http://schemas.microsoft.com/office/drawing/2010/main" val="0"/>
              </a:ext>
            </a:extLst>
          </a:blip>
          <a:srcRect t="10273" r="9091" b="13404"/>
          <a:stretch/>
        </p:blipFill>
        <p:spPr>
          <a:xfrm>
            <a:off x="20" y="10"/>
            <a:ext cx="12191980" cy="6857989"/>
          </a:xfrm>
          <a:prstGeom prst="rect">
            <a:avLst/>
          </a:prstGeom>
          <a:solidFill>
            <a:srgbClr val="FFFFFF">
              <a:shade val="85000"/>
            </a:srgbClr>
          </a:solidFill>
        </p:spPr>
      </p:pic>
      <p:sp>
        <p:nvSpPr>
          <p:cNvPr id="10" name="Freeform 9">
            <a:extLst>
              <a:ext uri="{FF2B5EF4-FFF2-40B4-BE49-F238E27FC236}">
                <a16:creationId xmlns="" xmlns:a16="http://schemas.microsoft.com/office/drawing/2014/main" id="{72319FFA-0E4F-4E0B-BEBA-A9DD4B41AA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810000" y="447188"/>
            <a:ext cx="4930400" cy="1559412"/>
          </a:xfrm>
        </p:spPr>
        <p:txBody>
          <a:bodyPr>
            <a:normAutofit/>
          </a:bodyPr>
          <a:lstStyle/>
          <a:p>
            <a:pPr>
              <a:lnSpc>
                <a:spcPct val="90000"/>
              </a:lnSpc>
            </a:pPr>
            <a:r>
              <a:rPr lang="el-GR" sz="2800" dirty="0">
                <a:effectLst>
                  <a:outerShdw blurRad="38100" dist="38100" dir="2700000" algn="tl">
                    <a:srgbClr val="000000">
                      <a:alpha val="43137"/>
                    </a:srgbClr>
                  </a:outerShdw>
                </a:effectLst>
              </a:rPr>
              <a:t>Φοβική (</a:t>
            </a:r>
            <a:r>
              <a:rPr lang="el-GR" sz="2800" dirty="0" err="1">
                <a:effectLst>
                  <a:outerShdw blurRad="38100" dist="38100" dir="2700000" algn="tl">
                    <a:srgbClr val="000000">
                      <a:alpha val="43137"/>
                    </a:srgbClr>
                  </a:outerShdw>
                </a:effectLst>
              </a:rPr>
              <a:t>Αποφευκτική</a:t>
            </a:r>
            <a:r>
              <a:rPr lang="el-GR" sz="2800" dirty="0">
                <a:effectLst>
                  <a:outerShdw blurRad="38100" dist="38100" dir="2700000" algn="tl">
                    <a:srgbClr val="000000">
                      <a:alpha val="43137"/>
                    </a:srgbClr>
                  </a:outerShdw>
                </a:effectLst>
              </a:rPr>
              <a:t>) Διαταραχή Προσωπικότητας</a:t>
            </a:r>
          </a:p>
        </p:txBody>
      </p:sp>
      <p:sp>
        <p:nvSpPr>
          <p:cNvPr id="3" name="Θέση περιεχομένου 2"/>
          <p:cNvSpPr>
            <a:spLocks noGrp="1"/>
          </p:cNvSpPr>
          <p:nvPr>
            <p:ph idx="1"/>
          </p:nvPr>
        </p:nvSpPr>
        <p:spPr>
          <a:xfrm>
            <a:off x="397565" y="2332383"/>
            <a:ext cx="5473147" cy="3712817"/>
          </a:xfrm>
        </p:spPr>
        <p:txBody>
          <a:bodyPr>
            <a:noAutofit/>
          </a:bodyPr>
          <a:lstStyle/>
          <a:p>
            <a:pPr fontAlgn="base">
              <a:lnSpc>
                <a:spcPct val="90000"/>
              </a:lnSpc>
            </a:pPr>
            <a:r>
              <a:rPr lang="el-GR" sz="1600" b="1" dirty="0"/>
              <a:t>Συστατικά - αναπτυξιακά μοτίβα:</a:t>
            </a:r>
            <a:r>
              <a:rPr lang="el-GR" sz="1600" dirty="0"/>
              <a:t> ιδιοσυγκρασία πιθανώς </a:t>
            </a:r>
            <a:r>
              <a:rPr lang="el-GR" sz="1600" dirty="0">
                <a:solidFill>
                  <a:schemeClr val="accent6">
                    <a:lumMod val="50000"/>
                  </a:schemeClr>
                </a:solidFill>
                <a:effectLst>
                  <a:outerShdw blurRad="38100" dist="38100" dir="2700000" algn="tl">
                    <a:srgbClr val="000000">
                      <a:alpha val="43137"/>
                    </a:srgbClr>
                  </a:outerShdw>
                </a:effectLst>
              </a:rPr>
              <a:t>αγχώδης</a:t>
            </a:r>
            <a:r>
              <a:rPr lang="el-GR" sz="1600" dirty="0"/>
              <a:t> ή </a:t>
            </a:r>
            <a:r>
              <a:rPr lang="el-GR" sz="1600" dirty="0">
                <a:solidFill>
                  <a:schemeClr val="accent6">
                    <a:lumMod val="50000"/>
                  </a:schemeClr>
                </a:solidFill>
                <a:effectLst>
                  <a:outerShdw blurRad="38100" dist="38100" dir="2700000" algn="tl">
                    <a:srgbClr val="000000">
                      <a:alpha val="43137"/>
                    </a:srgbClr>
                  </a:outerShdw>
                </a:effectLst>
              </a:rPr>
              <a:t>συνεσταλμένη</a:t>
            </a:r>
            <a:r>
              <a:rPr lang="el-GR" sz="1600" dirty="0"/>
              <a:t> </a:t>
            </a:r>
          </a:p>
          <a:p>
            <a:pPr fontAlgn="base">
              <a:lnSpc>
                <a:spcPct val="90000"/>
              </a:lnSpc>
            </a:pPr>
            <a:r>
              <a:rPr lang="el-GR" sz="1600" b="1" dirty="0"/>
              <a:t>Κεντρική τάση - προδιάθεση: </a:t>
            </a:r>
            <a:r>
              <a:rPr lang="el-GR" sz="1600" dirty="0">
                <a:solidFill>
                  <a:schemeClr val="accent6">
                    <a:lumMod val="50000"/>
                  </a:schemeClr>
                </a:solidFill>
                <a:effectLst>
                  <a:outerShdw blurRad="38100" dist="38100" dir="2700000" algn="tl">
                    <a:srgbClr val="000000">
                      <a:alpha val="43137"/>
                    </a:srgbClr>
                  </a:outerShdw>
                </a:effectLst>
              </a:rPr>
              <a:t>ασφάλεια / κίνδυνος </a:t>
            </a:r>
            <a:r>
              <a:rPr lang="el-GR" sz="1600" dirty="0"/>
              <a:t>σε σχέση με συγκεκριμένα αντικείμενα</a:t>
            </a:r>
            <a:endParaRPr lang="el-GR" sz="1600" b="1" dirty="0"/>
          </a:p>
          <a:p>
            <a:pPr fontAlgn="base">
              <a:lnSpc>
                <a:spcPct val="90000"/>
              </a:lnSpc>
            </a:pPr>
            <a:r>
              <a:rPr lang="el-GR" sz="1600" b="1" dirty="0"/>
              <a:t>Κεντρικά συναισθήματα: </a:t>
            </a:r>
            <a:r>
              <a:rPr lang="el-GR" sz="1600" dirty="0">
                <a:solidFill>
                  <a:schemeClr val="accent6">
                    <a:lumMod val="50000"/>
                  </a:schemeClr>
                </a:solidFill>
                <a:effectLst>
                  <a:outerShdw blurRad="38100" dist="38100" dir="2700000" algn="tl">
                    <a:srgbClr val="000000">
                      <a:alpha val="43137"/>
                    </a:srgbClr>
                  </a:outerShdw>
                </a:effectLst>
              </a:rPr>
              <a:t>φόβος</a:t>
            </a:r>
            <a:endParaRPr lang="el-GR" sz="1600" b="1" dirty="0">
              <a:solidFill>
                <a:schemeClr val="accent6">
                  <a:lumMod val="50000"/>
                </a:schemeClr>
              </a:solidFill>
              <a:effectLst>
                <a:outerShdw blurRad="38100" dist="38100" dir="2700000" algn="tl">
                  <a:srgbClr val="000000">
                    <a:alpha val="43137"/>
                  </a:srgbClr>
                </a:outerShdw>
              </a:effectLst>
            </a:endParaRPr>
          </a:p>
          <a:p>
            <a:pPr fontAlgn="base">
              <a:lnSpc>
                <a:spcPct val="90000"/>
              </a:lnSpc>
            </a:pPr>
            <a:r>
              <a:rPr lang="el-GR" sz="1600" b="1" dirty="0"/>
              <a:t>Χαρακτηριστική παθογόνος αντίληψη για τον εαυτό: </a:t>
            </a:r>
            <a:r>
              <a:rPr lang="el-GR" sz="1600" i="1" dirty="0"/>
              <a:t>είμαι ασφαλής αν αποφύγω κάποιους συγκεκριμένους κινδύνους</a:t>
            </a:r>
            <a:endParaRPr lang="el-GR" sz="1600" b="1" i="1" dirty="0"/>
          </a:p>
          <a:p>
            <a:pPr fontAlgn="base">
              <a:lnSpc>
                <a:spcPct val="90000"/>
              </a:lnSpc>
            </a:pPr>
            <a:r>
              <a:rPr lang="el-GR" sz="1600" b="1" dirty="0"/>
              <a:t>Χαρακτηριστική παθογόνος αντίληψη για τους άλλους: </a:t>
            </a:r>
            <a:r>
              <a:rPr lang="el-GR" sz="1600" i="1" dirty="0"/>
              <a:t>τα πιο ισχυρά άτομα μπορούν με κάποιο μαγικό τρόπο να με κρατήσουν ασφαλή</a:t>
            </a:r>
            <a:endParaRPr lang="el-GR" sz="1600" b="1" i="1" dirty="0"/>
          </a:p>
          <a:p>
            <a:pPr>
              <a:lnSpc>
                <a:spcPct val="90000"/>
              </a:lnSpc>
            </a:pPr>
            <a:r>
              <a:rPr lang="el-GR" sz="1600" b="1" dirty="0"/>
              <a:t>Κεντρικοί τρόποι άμυνας: </a:t>
            </a:r>
            <a:r>
              <a:rPr lang="el-GR" sz="1600" dirty="0"/>
              <a:t>αποτυχία των </a:t>
            </a:r>
            <a:r>
              <a:rPr lang="el-GR" sz="1600" dirty="0" err="1"/>
              <a:t>αμυνών</a:t>
            </a:r>
            <a:r>
              <a:rPr lang="el-GR" sz="1600" dirty="0"/>
              <a:t> απέναντι στο άγχος· </a:t>
            </a:r>
            <a:r>
              <a:rPr lang="el-GR" sz="1600" dirty="0" err="1">
                <a:solidFill>
                  <a:schemeClr val="accent6">
                    <a:lumMod val="50000"/>
                  </a:schemeClr>
                </a:solidFill>
                <a:effectLst>
                  <a:outerShdw blurRad="38100" dist="38100" dir="2700000" algn="tl">
                    <a:srgbClr val="000000">
                      <a:alpha val="43137"/>
                    </a:srgbClr>
                  </a:outerShdw>
                </a:effectLst>
              </a:rPr>
              <a:t>συμβολοποίηση</a:t>
            </a:r>
            <a:r>
              <a:rPr lang="el-GR" sz="1600" dirty="0"/>
              <a:t>, </a:t>
            </a:r>
            <a:r>
              <a:rPr lang="el-GR" sz="1600" dirty="0">
                <a:solidFill>
                  <a:schemeClr val="accent6">
                    <a:lumMod val="50000"/>
                  </a:schemeClr>
                </a:solidFill>
                <a:effectLst>
                  <a:outerShdw blurRad="38100" dist="38100" dir="2700000" algn="tl">
                    <a:srgbClr val="000000">
                      <a:alpha val="43137"/>
                    </a:srgbClr>
                  </a:outerShdw>
                </a:effectLst>
              </a:rPr>
              <a:t>μετάθεση</a:t>
            </a:r>
            <a:r>
              <a:rPr lang="el-GR" sz="1600" dirty="0"/>
              <a:t> (</a:t>
            </a:r>
            <a:r>
              <a:rPr lang="en-US" sz="1600" dirty="0"/>
              <a:t>displacement</a:t>
            </a:r>
            <a:r>
              <a:rPr lang="el-GR" sz="1600" dirty="0"/>
              <a:t>)</a:t>
            </a:r>
            <a:r>
              <a:rPr lang="en-US" sz="1600" dirty="0"/>
              <a:t>, </a:t>
            </a:r>
            <a:r>
              <a:rPr lang="el-GR" sz="1600" dirty="0">
                <a:solidFill>
                  <a:schemeClr val="accent6">
                    <a:lumMod val="50000"/>
                  </a:schemeClr>
                </a:solidFill>
                <a:effectLst>
                  <a:outerShdw blurRad="38100" dist="38100" dir="2700000" algn="tl">
                    <a:srgbClr val="000000">
                      <a:alpha val="43137"/>
                    </a:srgbClr>
                  </a:outerShdw>
                </a:effectLst>
              </a:rPr>
              <a:t>προβολή</a:t>
            </a:r>
            <a:r>
              <a:rPr lang="el-GR" sz="1600" dirty="0"/>
              <a:t>, </a:t>
            </a:r>
            <a:r>
              <a:rPr lang="el-GR" sz="1600" dirty="0">
                <a:solidFill>
                  <a:schemeClr val="accent6">
                    <a:lumMod val="50000"/>
                  </a:schemeClr>
                </a:solidFill>
                <a:effectLst>
                  <a:outerShdw blurRad="38100" dist="38100" dir="2700000" algn="tl">
                    <a:srgbClr val="000000">
                      <a:alpha val="43137"/>
                    </a:srgbClr>
                  </a:outerShdw>
                </a:effectLst>
              </a:rPr>
              <a:t>εκλογίκευση</a:t>
            </a:r>
            <a:r>
              <a:rPr lang="el-GR" sz="1600" dirty="0"/>
              <a:t>, </a:t>
            </a:r>
            <a:r>
              <a:rPr lang="el-GR" sz="1600" dirty="0">
                <a:solidFill>
                  <a:schemeClr val="accent6">
                    <a:lumMod val="50000"/>
                  </a:schemeClr>
                </a:solidFill>
                <a:effectLst>
                  <a:outerShdw blurRad="38100" dist="38100" dir="2700000" algn="tl">
                    <a:srgbClr val="000000">
                      <a:alpha val="43137"/>
                    </a:srgbClr>
                  </a:outerShdw>
                </a:effectLst>
              </a:rPr>
              <a:t>αποφυγή</a:t>
            </a:r>
          </a:p>
        </p:txBody>
      </p:sp>
    </p:spTree>
    <p:extLst>
      <p:ext uri="{BB962C8B-B14F-4D97-AF65-F5344CB8AC3E}">
        <p14:creationId xmlns:p14="http://schemas.microsoft.com/office/powerpoint/2010/main" val="222019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958324" y="2331658"/>
            <a:ext cx="2286001" cy="1585937"/>
          </a:xfrm>
          <a:effectLst/>
        </p:spPr>
        <p:txBody>
          <a:bodyPr anchor="ctr">
            <a:normAutofit/>
          </a:bodyPr>
          <a:lstStyle/>
          <a:p>
            <a:pPr algn="ctr"/>
            <a:r>
              <a:rPr lang="el-GR" sz="3200" dirty="0">
                <a:solidFill>
                  <a:schemeClr val="tx1"/>
                </a:solidFill>
                <a:effectLst>
                  <a:outerShdw blurRad="38100" dist="38100" dir="2700000" algn="tl">
                    <a:srgbClr val="000000">
                      <a:alpha val="43137"/>
                    </a:srgbClr>
                  </a:outerShdw>
                </a:effectLst>
              </a:rPr>
              <a:t>Άγχος – Ιστορικές αναφορές</a:t>
            </a:r>
          </a:p>
        </p:txBody>
      </p:sp>
      <p:cxnSp>
        <p:nvCxnSpPr>
          <p:cNvPr id="10" name="Straight Connector 9">
            <a:extLst>
              <a:ext uri="{FF2B5EF4-FFF2-40B4-BE49-F238E27FC236}">
                <a16:creationId xmlns=""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5132233" y="1231002"/>
            <a:ext cx="6171859" cy="4421051"/>
          </a:xfrm>
          <a:effectLst/>
        </p:spPr>
        <p:txBody>
          <a:bodyPr>
            <a:normAutofit/>
          </a:bodyPr>
          <a:lstStyle/>
          <a:p>
            <a:r>
              <a:rPr lang="el-GR" sz="1600" b="1" dirty="0"/>
              <a:t>Ιπποκράτης</a:t>
            </a:r>
            <a:r>
              <a:rPr lang="el-GR" sz="1600" dirty="0"/>
              <a:t> </a:t>
            </a:r>
          </a:p>
          <a:p>
            <a:r>
              <a:rPr lang="el-GR" sz="1600" b="1" dirty="0" err="1"/>
              <a:t>William</a:t>
            </a:r>
            <a:r>
              <a:rPr lang="el-GR" sz="1600" dirty="0"/>
              <a:t> </a:t>
            </a:r>
            <a:r>
              <a:rPr lang="el-GR" sz="1600" b="1" dirty="0" err="1"/>
              <a:t>Cullen</a:t>
            </a:r>
            <a:r>
              <a:rPr lang="el-GR" sz="1600" dirty="0"/>
              <a:t> (1769): “Νεύρωση”</a:t>
            </a:r>
          </a:p>
          <a:p>
            <a:r>
              <a:rPr lang="el-GR" sz="1600" dirty="0"/>
              <a:t>Ταξινομήσεις του </a:t>
            </a:r>
            <a:r>
              <a:rPr lang="el-GR" sz="1600" b="1" dirty="0" err="1"/>
              <a:t>Philippe</a:t>
            </a:r>
            <a:r>
              <a:rPr lang="el-GR" sz="1600" b="1" dirty="0"/>
              <a:t> </a:t>
            </a:r>
            <a:r>
              <a:rPr lang="el-GR" sz="1600" b="1" dirty="0" err="1"/>
              <a:t>Pinel</a:t>
            </a:r>
            <a:r>
              <a:rPr lang="el-GR" sz="1600" b="1" dirty="0"/>
              <a:t> </a:t>
            </a:r>
          </a:p>
          <a:p>
            <a:r>
              <a:rPr lang="el-GR" sz="1600" dirty="0"/>
              <a:t>Λεπτομερείς κλινικές περιγραφές πχ. “φοβίας των χώρων”</a:t>
            </a:r>
          </a:p>
          <a:p>
            <a:r>
              <a:rPr lang="el-GR" sz="1600" dirty="0"/>
              <a:t>Έννοια της </a:t>
            </a:r>
            <a:r>
              <a:rPr lang="el-GR" sz="1600" dirty="0" err="1"/>
              <a:t>Nευρασθένειας</a:t>
            </a:r>
            <a:r>
              <a:rPr lang="el-GR" sz="1600" dirty="0"/>
              <a:t> (G.-M. </a:t>
            </a:r>
            <a:r>
              <a:rPr lang="el-GR" sz="1600" dirty="0" err="1"/>
              <a:t>Beard</a:t>
            </a:r>
            <a:r>
              <a:rPr lang="el-GR" sz="1600" dirty="0"/>
              <a:t>)</a:t>
            </a:r>
          </a:p>
          <a:p>
            <a:r>
              <a:rPr lang="el-GR" sz="1600" dirty="0"/>
              <a:t>“Παθήσεις των νεύρων”</a:t>
            </a:r>
          </a:p>
          <a:p>
            <a:r>
              <a:rPr lang="el-GR" sz="1600" b="1" dirty="0" err="1"/>
              <a:t>Sigmund</a:t>
            </a:r>
            <a:r>
              <a:rPr lang="el-GR" sz="1600" b="1" dirty="0"/>
              <a:t> </a:t>
            </a:r>
            <a:r>
              <a:rPr lang="el-GR" sz="1600" b="1" dirty="0" err="1"/>
              <a:t>Freud</a:t>
            </a:r>
            <a:r>
              <a:rPr lang="el-GR" sz="1600" b="1" dirty="0"/>
              <a:t> </a:t>
            </a:r>
            <a:r>
              <a:rPr lang="el-GR" sz="1600" dirty="0"/>
              <a:t>(1856-1939) και </a:t>
            </a:r>
            <a:r>
              <a:rPr lang="el-GR" sz="1600" b="1" dirty="0" err="1"/>
              <a:t>Pierre</a:t>
            </a:r>
            <a:r>
              <a:rPr lang="el-GR" sz="1600" b="1" dirty="0"/>
              <a:t> </a:t>
            </a:r>
            <a:r>
              <a:rPr lang="el-GR" sz="1600" b="1" dirty="0" err="1"/>
              <a:t>Janet</a:t>
            </a:r>
            <a:r>
              <a:rPr lang="el-GR" sz="1600" b="1" dirty="0"/>
              <a:t> </a:t>
            </a:r>
            <a:r>
              <a:rPr lang="el-GR" sz="1600" dirty="0"/>
              <a:t>(1859-1947)</a:t>
            </a:r>
          </a:p>
          <a:p>
            <a:pPr lvl="1">
              <a:buFont typeface="Arial" panose="020B0604020202020204" pitchFamily="34" charset="0"/>
              <a:buChar char="•"/>
            </a:pPr>
            <a:r>
              <a:rPr lang="el-GR" dirty="0"/>
              <a:t>Και οι δύο υπήρξαν μαθητές του </a:t>
            </a:r>
            <a:r>
              <a:rPr lang="el-GR" b="1" dirty="0"/>
              <a:t>J.-M. </a:t>
            </a:r>
            <a:r>
              <a:rPr lang="el-GR" b="1" dirty="0" err="1"/>
              <a:t>Charcot</a:t>
            </a:r>
            <a:endParaRPr lang="el-GR" b="1" dirty="0"/>
          </a:p>
          <a:p>
            <a:pPr lvl="1">
              <a:buFont typeface="Arial" panose="020B0604020202020204" pitchFamily="34" charset="0"/>
              <a:buChar char="•"/>
            </a:pPr>
            <a:r>
              <a:rPr lang="el-GR" dirty="0"/>
              <a:t>Μελέτησαν σε βάθος τις νευρώσεις (μέσα από διαφορετικές προσεγγίσεις) </a:t>
            </a:r>
          </a:p>
          <a:p>
            <a:pPr lvl="1">
              <a:buFont typeface="Arial" panose="020B0604020202020204" pitchFamily="34" charset="0"/>
              <a:buChar char="•"/>
            </a:pPr>
            <a:r>
              <a:rPr lang="el-GR" dirty="0"/>
              <a:t>Συμβολή καθοριστικής σημασίας στην Ψυχοπαθολογία</a:t>
            </a:r>
          </a:p>
        </p:txBody>
      </p:sp>
    </p:spTree>
    <p:extLst>
      <p:ext uri="{BB962C8B-B14F-4D97-AF65-F5344CB8AC3E}">
        <p14:creationId xmlns:p14="http://schemas.microsoft.com/office/powerpoint/2010/main" val="17253361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bg2">
                    <a:lumMod val="50000"/>
                  </a:schemeClr>
                </a:solidFill>
              </a:rPr>
              <a:t>Εκδηλώσεις Μετατροπής</a:t>
            </a:r>
            <a:r>
              <a:rPr lang="en-US" dirty="0">
                <a:solidFill>
                  <a:schemeClr val="bg2">
                    <a:lumMod val="50000"/>
                  </a:schemeClr>
                </a:solidFill>
              </a:rPr>
              <a:t>: </a:t>
            </a:r>
            <a:r>
              <a:rPr lang="el-GR" dirty="0" err="1">
                <a:solidFill>
                  <a:schemeClr val="bg2">
                    <a:lumMod val="50000"/>
                  </a:schemeClr>
                </a:solidFill>
              </a:rPr>
              <a:t>Αντιφοβικές</a:t>
            </a:r>
            <a:r>
              <a:rPr lang="en-US" dirty="0">
                <a:solidFill>
                  <a:schemeClr val="bg2">
                    <a:lumMod val="50000"/>
                  </a:schemeClr>
                </a:solidFill>
              </a:rPr>
              <a:t> </a:t>
            </a:r>
            <a:r>
              <a:rPr lang="el-GR" dirty="0">
                <a:solidFill>
                  <a:schemeClr val="bg2">
                    <a:lumMod val="50000"/>
                  </a:schemeClr>
                </a:solidFill>
              </a:rPr>
              <a:t>Διαταραχές Προσωπικότητας</a:t>
            </a:r>
          </a:p>
        </p:txBody>
      </p:sp>
      <p:sp>
        <p:nvSpPr>
          <p:cNvPr id="3" name="Θέση περιεχομένου 2"/>
          <p:cNvSpPr>
            <a:spLocks noGrp="1"/>
          </p:cNvSpPr>
          <p:nvPr>
            <p:ph idx="1"/>
          </p:nvPr>
        </p:nvSpPr>
        <p:spPr/>
        <p:txBody>
          <a:bodyPr>
            <a:normAutofit lnSpcReduction="10000"/>
          </a:bodyPr>
          <a:lstStyle/>
          <a:p>
            <a:r>
              <a:rPr lang="el-GR" dirty="0"/>
              <a:t>Όπως συμβαίνει με τις </a:t>
            </a:r>
            <a:r>
              <a:rPr lang="el-GR" dirty="0" err="1"/>
              <a:t>υπομανιακές</a:t>
            </a:r>
            <a:r>
              <a:rPr lang="el-GR" dirty="0"/>
              <a:t> και τις μη-</a:t>
            </a:r>
            <a:r>
              <a:rPr lang="el-GR" dirty="0" err="1"/>
              <a:t>εξαρτητικές</a:t>
            </a:r>
            <a:r>
              <a:rPr lang="el-GR" dirty="0"/>
              <a:t> (</a:t>
            </a:r>
            <a:r>
              <a:rPr lang="en-US" dirty="0" smtClean="0"/>
              <a:t>counter</a:t>
            </a:r>
            <a:r>
              <a:rPr lang="el-GR" dirty="0" smtClean="0"/>
              <a:t>-</a:t>
            </a:r>
            <a:r>
              <a:rPr lang="en-US" dirty="0" smtClean="0"/>
              <a:t>dependent</a:t>
            </a:r>
            <a:r>
              <a:rPr lang="el-GR" dirty="0"/>
              <a:t>)</a:t>
            </a:r>
            <a:r>
              <a:rPr lang="en-US" dirty="0"/>
              <a:t> </a:t>
            </a:r>
            <a:r>
              <a:rPr lang="el-GR" dirty="0"/>
              <a:t> προσωπικότητες</a:t>
            </a:r>
            <a:r>
              <a:rPr lang="en-US" dirty="0"/>
              <a:t>, </a:t>
            </a:r>
            <a:r>
              <a:rPr lang="el-GR" dirty="0"/>
              <a:t>κάποια άτομα με </a:t>
            </a:r>
            <a:r>
              <a:rPr lang="el-GR" dirty="0" err="1">
                <a:solidFill>
                  <a:schemeClr val="accent6">
                    <a:lumMod val="50000"/>
                  </a:schemeClr>
                </a:solidFill>
                <a:effectLst>
                  <a:outerShdw blurRad="38100" dist="38100" dir="2700000" algn="tl">
                    <a:srgbClr val="000000">
                      <a:alpha val="43137"/>
                    </a:srgbClr>
                  </a:outerShdw>
                </a:effectLst>
              </a:rPr>
              <a:t>αντιφοβική</a:t>
            </a:r>
            <a:r>
              <a:rPr lang="el-GR" dirty="0"/>
              <a:t> </a:t>
            </a:r>
            <a:r>
              <a:rPr lang="el-GR" dirty="0">
                <a:solidFill>
                  <a:schemeClr val="accent6">
                    <a:lumMod val="50000"/>
                  </a:schemeClr>
                </a:solidFill>
                <a:effectLst>
                  <a:outerShdw blurRad="38100" dist="38100" dir="2700000" algn="tl">
                    <a:srgbClr val="000000">
                      <a:alpha val="43137"/>
                    </a:srgbClr>
                  </a:outerShdw>
                </a:effectLst>
              </a:rPr>
              <a:t>προσωπικότητα </a:t>
            </a:r>
            <a:r>
              <a:rPr lang="el-GR" b="1" dirty="0"/>
              <a:t>οργανώνονται ψυχολογικά γύρω από τις άμυνες απέναντι στους φόβους τους. </a:t>
            </a:r>
          </a:p>
          <a:p>
            <a:r>
              <a:rPr lang="el-GR" dirty="0"/>
              <a:t>Σε αυτήν την ομάδα μπορεί να θεωρηθούν ότι ανήκουν </a:t>
            </a:r>
            <a:r>
              <a:rPr lang="el-GR" b="1" dirty="0"/>
              <a:t>άτομα που επιζητούν τις επικίνδυνες καταστάσεις, που ευημερούν όταν παίρνουν ρίσκα, καθώς και τα άτομα που διακρίνονται για την ψύχραιμη στάση που κρατούν απέναντι σε οποιονδήποτε κίνδυνο</a:t>
            </a:r>
            <a:r>
              <a:rPr lang="el-GR" dirty="0"/>
              <a:t>, αν η τάση τους αυτή να θέτουν τους εαυτούς τους σε κίνδυνο είναι </a:t>
            </a:r>
            <a:r>
              <a:rPr lang="el-GR" dirty="0">
                <a:solidFill>
                  <a:schemeClr val="accent6">
                    <a:lumMod val="50000"/>
                  </a:schemeClr>
                </a:solidFill>
                <a:effectLst>
                  <a:outerShdw blurRad="38100" dist="38100" dir="2700000" algn="tl">
                    <a:srgbClr val="000000">
                      <a:alpha val="43137"/>
                    </a:srgbClr>
                  </a:outerShdw>
                </a:effectLst>
              </a:rPr>
              <a:t>τόσο</a:t>
            </a:r>
            <a:r>
              <a:rPr lang="el-GR" dirty="0">
                <a:effectLst>
                  <a:outerShdw blurRad="38100" dist="38100" dir="2700000" algn="tl">
                    <a:srgbClr val="000000">
                      <a:alpha val="43137"/>
                    </a:srgbClr>
                  </a:outerShdw>
                </a:effectLst>
              </a:rPr>
              <a:t> </a:t>
            </a:r>
            <a:r>
              <a:rPr lang="el-GR" dirty="0">
                <a:solidFill>
                  <a:schemeClr val="accent6">
                    <a:lumMod val="50000"/>
                  </a:schemeClr>
                </a:solidFill>
                <a:effectLst>
                  <a:outerShdw blurRad="38100" dist="38100" dir="2700000" algn="tl">
                    <a:srgbClr val="000000">
                      <a:alpha val="43137"/>
                    </a:srgbClr>
                  </a:outerShdw>
                </a:effectLst>
              </a:rPr>
              <a:t>καταναγκαστική και </a:t>
            </a:r>
            <a:r>
              <a:rPr lang="el-GR" dirty="0" err="1">
                <a:solidFill>
                  <a:schemeClr val="accent6">
                    <a:lumMod val="50000"/>
                  </a:schemeClr>
                </a:solidFill>
                <a:effectLst>
                  <a:outerShdw blurRad="38100" dist="38100" dir="2700000" algn="tl">
                    <a:srgbClr val="000000">
                      <a:alpha val="43137"/>
                    </a:srgbClr>
                  </a:outerShdw>
                </a:effectLst>
              </a:rPr>
              <a:t>κατευθυντική</a:t>
            </a:r>
            <a:r>
              <a:rPr lang="el-GR" dirty="0">
                <a:effectLst>
                  <a:outerShdw blurRad="38100" dist="38100" dir="2700000" algn="tl">
                    <a:srgbClr val="000000">
                      <a:alpha val="43137"/>
                    </a:srgbClr>
                  </a:outerShdw>
                </a:effectLst>
              </a:rPr>
              <a:t> </a:t>
            </a:r>
            <a:r>
              <a:rPr lang="el-GR" dirty="0">
                <a:solidFill>
                  <a:schemeClr val="accent6">
                    <a:lumMod val="50000"/>
                  </a:schemeClr>
                </a:solidFill>
                <a:effectLst>
                  <a:outerShdw blurRad="38100" dist="38100" dir="2700000" algn="tl">
                    <a:srgbClr val="000000">
                      <a:alpha val="43137"/>
                    </a:srgbClr>
                  </a:outerShdw>
                </a:effectLst>
              </a:rPr>
              <a:t>που δεν μπορούν να αντισταθούν</a:t>
            </a:r>
            <a:r>
              <a:rPr lang="el-GR" dirty="0">
                <a:solidFill>
                  <a:schemeClr val="accent6">
                    <a:lumMod val="50000"/>
                  </a:schemeClr>
                </a:solidFill>
              </a:rPr>
              <a:t> </a:t>
            </a:r>
            <a:r>
              <a:rPr lang="el-GR" dirty="0"/>
              <a:t>όταν έρχονται αντιμέτωποι με ριψοκίνδυνες ευκαιρίες να επιδείξουν τη γενναιότητα τους. </a:t>
            </a:r>
          </a:p>
          <a:p>
            <a:r>
              <a:rPr lang="el-GR" dirty="0"/>
              <a:t>Όπως στα άτομα με φοβική δομή προσωπικότητας, κι εδώ μπορούμε να διακρίνουμε χαρακτηριστικά </a:t>
            </a:r>
            <a:r>
              <a:rPr lang="el-GR" dirty="0">
                <a:solidFill>
                  <a:schemeClr val="accent6">
                    <a:lumMod val="50000"/>
                  </a:schemeClr>
                </a:solidFill>
                <a:effectLst>
                  <a:outerShdw blurRad="38100" dist="38100" dir="2700000" algn="tl">
                    <a:srgbClr val="000000">
                      <a:alpha val="43137"/>
                    </a:srgbClr>
                  </a:outerShdw>
                </a:effectLst>
              </a:rPr>
              <a:t>μαγικής σκέψης </a:t>
            </a:r>
            <a:r>
              <a:rPr lang="el-GR" dirty="0"/>
              <a:t>πίσω από τη δραστηριότητα των </a:t>
            </a:r>
            <a:r>
              <a:rPr lang="el-GR" dirty="0" err="1"/>
              <a:t>αντιφοβικών</a:t>
            </a:r>
            <a:r>
              <a:rPr lang="el-GR" dirty="0"/>
              <a:t> ατόμων, με πιο χαρακτηριστική την  εσωτερική τους βεβαιότητα ότι θα είναι ασφαλείς, με όποιον κίνδυνο κι αν βρεθούν αντιμέτωποι.</a:t>
            </a:r>
          </a:p>
        </p:txBody>
      </p:sp>
    </p:spTree>
    <p:extLst>
      <p:ext uri="{BB962C8B-B14F-4D97-AF65-F5344CB8AC3E}">
        <p14:creationId xmlns:p14="http://schemas.microsoft.com/office/powerpoint/2010/main" val="204665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10000" y="447188"/>
            <a:ext cx="10571998" cy="970450"/>
          </a:xfrm>
        </p:spPr>
        <p:txBody>
          <a:bodyPr>
            <a:noAutofit/>
          </a:bodyPr>
          <a:lstStyle/>
          <a:p>
            <a:pPr>
              <a:lnSpc>
                <a:spcPct val="90000"/>
              </a:lnSpc>
            </a:pPr>
            <a:r>
              <a:rPr lang="el-GR" sz="3600" dirty="0">
                <a:solidFill>
                  <a:schemeClr val="bg2">
                    <a:lumMod val="50000"/>
                  </a:schemeClr>
                </a:solidFill>
              </a:rPr>
              <a:t>Εκδηλώσεις Μετατροπής</a:t>
            </a:r>
            <a:r>
              <a:rPr lang="en-US" sz="3600" dirty="0">
                <a:solidFill>
                  <a:schemeClr val="bg2">
                    <a:lumMod val="50000"/>
                  </a:schemeClr>
                </a:solidFill>
              </a:rPr>
              <a:t>: </a:t>
            </a:r>
            <a:r>
              <a:rPr lang="el-GR" sz="3600" dirty="0" err="1">
                <a:solidFill>
                  <a:schemeClr val="bg2">
                    <a:lumMod val="50000"/>
                  </a:schemeClr>
                </a:solidFill>
              </a:rPr>
              <a:t>Αντιφοβικές</a:t>
            </a:r>
            <a:r>
              <a:rPr lang="en-US" sz="3600" dirty="0">
                <a:solidFill>
                  <a:schemeClr val="bg2">
                    <a:lumMod val="50000"/>
                  </a:schemeClr>
                </a:solidFill>
              </a:rPr>
              <a:t> </a:t>
            </a:r>
            <a:r>
              <a:rPr lang="el-GR" sz="3600" dirty="0">
                <a:solidFill>
                  <a:schemeClr val="bg2">
                    <a:lumMod val="50000"/>
                  </a:schemeClr>
                </a:solidFill>
              </a:rPr>
              <a:t>Διαταραχές Προσωπικότητας</a:t>
            </a:r>
          </a:p>
        </p:txBody>
      </p:sp>
      <p:sp>
        <p:nvSpPr>
          <p:cNvPr id="4" name="Θέση περιεχομένου 2"/>
          <p:cNvSpPr>
            <a:spLocks noGrp="1"/>
          </p:cNvSpPr>
          <p:nvPr>
            <p:ph idx="1"/>
          </p:nvPr>
        </p:nvSpPr>
        <p:spPr>
          <a:xfrm>
            <a:off x="503583" y="2491408"/>
            <a:ext cx="5283200" cy="3919403"/>
          </a:xfrm>
        </p:spPr>
        <p:txBody>
          <a:bodyPr>
            <a:noAutofit/>
          </a:bodyPr>
          <a:lstStyle/>
          <a:p>
            <a:pPr fontAlgn="base">
              <a:lnSpc>
                <a:spcPct val="90000"/>
              </a:lnSpc>
            </a:pPr>
            <a:r>
              <a:rPr lang="el-GR" sz="1600" b="1" dirty="0"/>
              <a:t>Συστατικά - αναπτυξιακά μοτίβα:</a:t>
            </a:r>
            <a:r>
              <a:rPr lang="el-GR" sz="1600" dirty="0"/>
              <a:t> μέχρι στιγμής άγνωστα</a:t>
            </a:r>
          </a:p>
          <a:p>
            <a:pPr fontAlgn="base">
              <a:lnSpc>
                <a:spcPct val="90000"/>
              </a:lnSpc>
            </a:pPr>
            <a:r>
              <a:rPr lang="el-GR" sz="1600" b="1" dirty="0"/>
              <a:t>Κεντρική τάση - προδιάθεση: </a:t>
            </a:r>
            <a:r>
              <a:rPr lang="el-GR" sz="1600" dirty="0">
                <a:solidFill>
                  <a:schemeClr val="accent6">
                    <a:lumMod val="50000"/>
                  </a:schemeClr>
                </a:solidFill>
                <a:effectLst>
                  <a:outerShdw blurRad="38100" dist="38100" dir="2700000" algn="tl">
                    <a:srgbClr val="000000">
                      <a:alpha val="43137"/>
                    </a:srgbClr>
                  </a:outerShdw>
                </a:effectLst>
              </a:rPr>
              <a:t>ασφάλεια</a:t>
            </a:r>
            <a:r>
              <a:rPr lang="el-GR" sz="1600" dirty="0">
                <a:solidFill>
                  <a:schemeClr val="bg2">
                    <a:lumMod val="50000"/>
                  </a:schemeClr>
                </a:solidFill>
                <a:effectLst>
                  <a:outerShdw blurRad="38100" dist="38100" dir="2700000" algn="tl">
                    <a:srgbClr val="000000">
                      <a:alpha val="43137"/>
                    </a:srgbClr>
                  </a:outerShdw>
                </a:effectLst>
              </a:rPr>
              <a:t> / </a:t>
            </a:r>
            <a:r>
              <a:rPr lang="el-GR" sz="1600" dirty="0">
                <a:solidFill>
                  <a:schemeClr val="accent6">
                    <a:lumMod val="50000"/>
                  </a:schemeClr>
                </a:solidFill>
                <a:effectLst>
                  <a:outerShdw blurRad="38100" dist="38100" dir="2700000" algn="tl">
                    <a:srgbClr val="000000">
                      <a:alpha val="43137"/>
                    </a:srgbClr>
                  </a:outerShdw>
                </a:effectLst>
              </a:rPr>
              <a:t>κίνδυνος</a:t>
            </a:r>
            <a:endParaRPr lang="el-GR" sz="1600" b="1" dirty="0">
              <a:solidFill>
                <a:schemeClr val="accent6">
                  <a:lumMod val="50000"/>
                </a:schemeClr>
              </a:solidFill>
              <a:effectLst>
                <a:outerShdw blurRad="38100" dist="38100" dir="2700000" algn="tl">
                  <a:srgbClr val="000000">
                    <a:alpha val="43137"/>
                  </a:srgbClr>
                </a:outerShdw>
              </a:effectLst>
            </a:endParaRPr>
          </a:p>
          <a:p>
            <a:pPr fontAlgn="base">
              <a:lnSpc>
                <a:spcPct val="90000"/>
              </a:lnSpc>
            </a:pPr>
            <a:r>
              <a:rPr lang="el-GR" sz="1600" b="1" dirty="0"/>
              <a:t>Κεντρικά συναισθήματα: </a:t>
            </a:r>
            <a:r>
              <a:rPr lang="el-GR" sz="1600" dirty="0"/>
              <a:t>περιφρόνηση, </a:t>
            </a:r>
            <a:r>
              <a:rPr lang="el-GR" sz="1600" dirty="0">
                <a:solidFill>
                  <a:schemeClr val="accent6">
                    <a:lumMod val="50000"/>
                  </a:schemeClr>
                </a:solidFill>
                <a:effectLst>
                  <a:outerShdw blurRad="38100" dist="38100" dir="2700000" algn="tl">
                    <a:srgbClr val="000000">
                      <a:alpha val="43137"/>
                    </a:srgbClr>
                  </a:outerShdw>
                </a:effectLst>
              </a:rPr>
              <a:t>άρνηση του φόβου</a:t>
            </a:r>
            <a:endParaRPr lang="el-GR" sz="1600" b="1" dirty="0">
              <a:solidFill>
                <a:schemeClr val="accent6">
                  <a:lumMod val="50000"/>
                </a:schemeClr>
              </a:solidFill>
              <a:effectLst>
                <a:outerShdw blurRad="38100" dist="38100" dir="2700000" algn="tl">
                  <a:srgbClr val="000000">
                    <a:alpha val="43137"/>
                  </a:srgbClr>
                </a:outerShdw>
              </a:effectLst>
            </a:endParaRPr>
          </a:p>
          <a:p>
            <a:pPr fontAlgn="base">
              <a:lnSpc>
                <a:spcPct val="90000"/>
              </a:lnSpc>
            </a:pPr>
            <a:r>
              <a:rPr lang="el-GR" sz="1600" b="1" dirty="0"/>
              <a:t>Χαρακτηριστική παθογόνος αντίληψη για τον εαυτό: </a:t>
            </a:r>
            <a:r>
              <a:rPr lang="el-GR" sz="1600" i="1" dirty="0"/>
              <a:t>μπορώ να αντιμετωπίσω τα πάντα χωρίς φόβο</a:t>
            </a:r>
            <a:endParaRPr lang="el-GR" sz="1600" b="1" i="1" dirty="0"/>
          </a:p>
          <a:p>
            <a:pPr fontAlgn="base">
              <a:lnSpc>
                <a:spcPct val="90000"/>
              </a:lnSpc>
            </a:pPr>
            <a:r>
              <a:rPr lang="el-GR" sz="1600" b="1" dirty="0"/>
              <a:t>Χαρακτηριστική παθογόνος αντίληψη για τους άλλους: </a:t>
            </a:r>
            <a:r>
              <a:rPr lang="el-GR" sz="1600" i="1" dirty="0"/>
              <a:t>οι άλλοι τρομάζουν εύκολα και θαυμάζουν τη γενναιότητά μου</a:t>
            </a:r>
            <a:endParaRPr lang="el-GR" sz="1600" b="1" i="1" dirty="0"/>
          </a:p>
          <a:p>
            <a:pPr>
              <a:lnSpc>
                <a:spcPct val="90000"/>
              </a:lnSpc>
            </a:pPr>
            <a:r>
              <a:rPr lang="el-GR" sz="1600" b="1" dirty="0"/>
              <a:t>Κεντρικοί τρόποι άμυνας: </a:t>
            </a:r>
            <a:r>
              <a:rPr lang="el-GR" sz="1600" dirty="0">
                <a:solidFill>
                  <a:schemeClr val="accent6">
                    <a:lumMod val="50000"/>
                  </a:schemeClr>
                </a:solidFill>
                <a:effectLst>
                  <a:outerShdw blurRad="38100" dist="38100" dir="2700000" algn="tl">
                    <a:srgbClr val="000000">
                      <a:alpha val="43137"/>
                    </a:srgbClr>
                  </a:outerShdw>
                </a:effectLst>
              </a:rPr>
              <a:t>άρνηση</a:t>
            </a:r>
            <a:r>
              <a:rPr lang="el-GR" sz="1600" dirty="0"/>
              <a:t>, </a:t>
            </a:r>
            <a:r>
              <a:rPr lang="el-GR" sz="1600" dirty="0">
                <a:solidFill>
                  <a:schemeClr val="accent6">
                    <a:lumMod val="50000"/>
                  </a:schemeClr>
                </a:solidFill>
                <a:effectLst>
                  <a:outerShdw blurRad="38100" dist="38100" dir="2700000" algn="tl">
                    <a:srgbClr val="000000">
                      <a:alpha val="43137"/>
                    </a:srgbClr>
                  </a:outerShdw>
                </a:effectLst>
              </a:rPr>
              <a:t>σχηματισμός εξ αντιδράσεως </a:t>
            </a:r>
            <a:r>
              <a:rPr lang="el-GR" sz="1600" dirty="0"/>
              <a:t>(</a:t>
            </a:r>
            <a:r>
              <a:rPr lang="en-US" sz="1600" dirty="0"/>
              <a:t>reaction formation</a:t>
            </a:r>
            <a:r>
              <a:rPr lang="el-GR" sz="1600" dirty="0"/>
              <a:t>), </a:t>
            </a:r>
            <a:r>
              <a:rPr lang="el-GR" sz="1600" dirty="0">
                <a:solidFill>
                  <a:schemeClr val="accent6">
                    <a:lumMod val="50000"/>
                  </a:schemeClr>
                </a:solidFill>
                <a:effectLst>
                  <a:outerShdw blurRad="38100" dist="38100" dir="2700000" algn="tl">
                    <a:srgbClr val="000000">
                      <a:alpha val="43137"/>
                    </a:srgbClr>
                  </a:outerShdw>
                </a:effectLst>
              </a:rPr>
              <a:t>προβολή</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701832"/>
            <a:ext cx="5283200" cy="31386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5744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958324" y="2331658"/>
            <a:ext cx="2286001" cy="1585937"/>
          </a:xfrm>
          <a:effectLst/>
        </p:spPr>
        <p:txBody>
          <a:bodyPr anchor="ctr">
            <a:normAutofit/>
          </a:bodyPr>
          <a:lstStyle/>
          <a:p>
            <a:pPr algn="ctr"/>
            <a:r>
              <a:rPr lang="el-GR" sz="3200" dirty="0">
                <a:solidFill>
                  <a:schemeClr val="tx1"/>
                </a:solidFill>
                <a:effectLst>
                  <a:outerShdw blurRad="38100" dist="38100" dir="2700000" algn="tl">
                    <a:srgbClr val="000000">
                      <a:alpha val="43137"/>
                    </a:srgbClr>
                  </a:outerShdw>
                </a:effectLst>
              </a:rPr>
              <a:t>Άγχος – Ιστορικές αναφορές</a:t>
            </a:r>
          </a:p>
        </p:txBody>
      </p:sp>
      <p:cxnSp>
        <p:nvCxnSpPr>
          <p:cNvPr id="10" name="Straight Connector 9">
            <a:extLst>
              <a:ext uri="{FF2B5EF4-FFF2-40B4-BE49-F238E27FC236}">
                <a16:creationId xmlns=""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5132233" y="901148"/>
            <a:ext cx="6171859" cy="5446643"/>
          </a:xfrm>
          <a:effectLst/>
        </p:spPr>
        <p:txBody>
          <a:bodyPr>
            <a:normAutofit/>
          </a:bodyPr>
          <a:lstStyle/>
          <a:p>
            <a:r>
              <a:rPr lang="el-GR" sz="1600" dirty="0"/>
              <a:t>Κεντρική θέση του άγχους στις νευρώσεις</a:t>
            </a:r>
          </a:p>
          <a:p>
            <a:r>
              <a:rPr lang="el-GR" sz="1600" dirty="0"/>
              <a:t>Όμως, το άγχος είναι ένα </a:t>
            </a:r>
            <a:r>
              <a:rPr lang="el-GR" sz="1600" dirty="0" err="1"/>
              <a:t>διανοσογραφικό</a:t>
            </a:r>
            <a:r>
              <a:rPr lang="el-GR" sz="1600" dirty="0"/>
              <a:t> στοιχείο (και όχι </a:t>
            </a:r>
            <a:r>
              <a:rPr lang="el-GR" sz="1600" dirty="0" err="1"/>
              <a:t>παθογνωμονικό</a:t>
            </a:r>
            <a:r>
              <a:rPr lang="el-GR" sz="1600" dirty="0"/>
              <a:t>).</a:t>
            </a:r>
          </a:p>
          <a:p>
            <a:r>
              <a:rPr lang="el-GR" sz="1600" dirty="0"/>
              <a:t>Η κλινική των νευρώσεων και η γέννηση της ψυχανάλυσης είναι άρρηκτα συνδεδεμένες.</a:t>
            </a:r>
          </a:p>
          <a:p>
            <a:r>
              <a:rPr lang="el-GR" sz="1600" dirty="0"/>
              <a:t>«Μελέτες για την υστερία» των </a:t>
            </a:r>
            <a:r>
              <a:rPr lang="el-GR" sz="1600" b="1" dirty="0"/>
              <a:t>S. </a:t>
            </a:r>
            <a:r>
              <a:rPr lang="el-GR" sz="1600" b="1" dirty="0" err="1"/>
              <a:t>Freud</a:t>
            </a:r>
            <a:r>
              <a:rPr lang="el-GR" sz="1600" b="1" dirty="0"/>
              <a:t> &amp; J. </a:t>
            </a:r>
            <a:r>
              <a:rPr lang="el-GR" sz="1600" b="1" dirty="0" err="1"/>
              <a:t>Breuer</a:t>
            </a:r>
            <a:r>
              <a:rPr lang="el-GR" sz="1600" b="1" dirty="0"/>
              <a:t> </a:t>
            </a:r>
            <a:r>
              <a:rPr lang="el-GR" sz="1600" dirty="0"/>
              <a:t>(1895)</a:t>
            </a:r>
          </a:p>
          <a:p>
            <a:r>
              <a:rPr lang="el-GR" sz="1600" dirty="0"/>
              <a:t>Ιδιαιτερότητα της χρήσης του όρου “Νεύρωση”</a:t>
            </a:r>
          </a:p>
          <a:p>
            <a:pPr lvl="1">
              <a:buFont typeface="Arial" panose="020B0604020202020204" pitchFamily="34" charset="0"/>
              <a:buChar char="•"/>
            </a:pPr>
            <a:r>
              <a:rPr lang="el-GR" sz="1400" dirty="0"/>
              <a:t>Ψυχιατρική </a:t>
            </a:r>
            <a:r>
              <a:rPr lang="el-GR" sz="1400" dirty="0" err="1"/>
              <a:t>vs</a:t>
            </a:r>
            <a:r>
              <a:rPr lang="el-GR" sz="1400" dirty="0"/>
              <a:t>. Ψυχαναλυτική</a:t>
            </a:r>
          </a:p>
          <a:p>
            <a:pPr lvl="1">
              <a:buFont typeface="Arial" panose="020B0604020202020204" pitchFamily="34" charset="0"/>
              <a:buChar char="•"/>
            </a:pPr>
            <a:r>
              <a:rPr lang="el-GR" sz="1400" dirty="0" err="1"/>
              <a:t>Kλινική</a:t>
            </a:r>
            <a:r>
              <a:rPr lang="el-GR" sz="1400" dirty="0"/>
              <a:t>(</a:t>
            </a:r>
            <a:r>
              <a:rPr lang="el-GR" sz="1400" dirty="0" err="1"/>
              <a:t>ές</a:t>
            </a:r>
            <a:r>
              <a:rPr lang="el-GR" sz="1400" dirty="0"/>
              <a:t>) Οντότητα(</a:t>
            </a:r>
            <a:r>
              <a:rPr lang="el-GR" sz="1400" dirty="0" err="1"/>
              <a:t>ες</a:t>
            </a:r>
            <a:r>
              <a:rPr lang="el-GR" sz="1400" dirty="0"/>
              <a:t>) ή Ψυχολογική Οργάνωση;</a:t>
            </a:r>
          </a:p>
          <a:p>
            <a:r>
              <a:rPr lang="el-GR" sz="1600" dirty="0"/>
              <a:t>Μπορούμε να μιλάμε σήμερα για “Νεύρωση”;</a:t>
            </a:r>
          </a:p>
          <a:p>
            <a:pPr lvl="1">
              <a:buFont typeface="Arial" panose="020B0604020202020204" pitchFamily="34" charset="0"/>
              <a:buChar char="•"/>
            </a:pPr>
            <a:r>
              <a:rPr lang="el-GR" sz="1400" dirty="0"/>
              <a:t>Εξελίξεις της </a:t>
            </a:r>
            <a:r>
              <a:rPr lang="el-GR" sz="1400" dirty="0" err="1"/>
              <a:t>νεωτερικότητας</a:t>
            </a:r>
            <a:r>
              <a:rPr lang="el-GR" sz="1400" dirty="0"/>
              <a:t> και νέες παθολογίες</a:t>
            </a:r>
          </a:p>
          <a:p>
            <a:pPr lvl="1">
              <a:buFont typeface="Arial" panose="020B0604020202020204" pitchFamily="34" charset="0"/>
              <a:buChar char="•"/>
            </a:pPr>
            <a:r>
              <a:rPr lang="el-GR" sz="1400" dirty="0"/>
              <a:t>Εξαφάνιση του όρου στις διεθνείς ταξινομήσεις (</a:t>
            </a:r>
            <a:r>
              <a:rPr lang="el-GR" sz="1400" dirty="0" err="1"/>
              <a:t>συμπτωματική</a:t>
            </a:r>
            <a:r>
              <a:rPr lang="el-GR" sz="1400" dirty="0"/>
              <a:t> ή </a:t>
            </a:r>
            <a:r>
              <a:rPr lang="el-GR" sz="1400" dirty="0" err="1"/>
              <a:t>αιτιοπαθογενετική</a:t>
            </a:r>
            <a:r>
              <a:rPr lang="el-GR" sz="1400" dirty="0"/>
              <a:t> προσέγγιση)</a:t>
            </a:r>
          </a:p>
          <a:p>
            <a:pPr lvl="1">
              <a:buFont typeface="Arial" panose="020B0604020202020204" pitchFamily="34" charset="0"/>
              <a:buChar char="•"/>
            </a:pPr>
            <a:r>
              <a:rPr lang="el-GR" sz="1400" dirty="0"/>
              <a:t>Διάγνωση με βάση τα συμπτώματα ή τις αιτίες και τους μηχανισμούς· ή ακόμα την δομή της προσωπικότητας, όπως στην Ψυχανάλυση</a:t>
            </a:r>
          </a:p>
        </p:txBody>
      </p:sp>
    </p:spTree>
    <p:extLst>
      <p:ext uri="{BB962C8B-B14F-4D97-AF65-F5344CB8AC3E}">
        <p14:creationId xmlns:p14="http://schemas.microsoft.com/office/powerpoint/2010/main" val="1108949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606EAF0-5FC4-4371-8456-E579F0CE2747}"/>
              </a:ext>
            </a:extLst>
          </p:cNvPr>
          <p:cNvSpPr>
            <a:spLocks noGrp="1"/>
          </p:cNvSpPr>
          <p:nvPr>
            <p:ph type="title"/>
          </p:nvPr>
        </p:nvSpPr>
        <p:spPr/>
        <p:txBody>
          <a:bodyPr/>
          <a:lstStyle/>
          <a:p>
            <a:r>
              <a:rPr lang="el-GR" dirty="0"/>
              <a:t>Ορισμοί και βασικές διακρίσεις</a:t>
            </a:r>
          </a:p>
        </p:txBody>
      </p:sp>
      <p:sp>
        <p:nvSpPr>
          <p:cNvPr id="3" name="Θέση περιεχομένου 2">
            <a:extLst>
              <a:ext uri="{FF2B5EF4-FFF2-40B4-BE49-F238E27FC236}">
                <a16:creationId xmlns="" xmlns:a16="http://schemas.microsoft.com/office/drawing/2014/main" id="{F27C0939-52DE-4B48-BA4F-5FA8D045C8F8}"/>
              </a:ext>
            </a:extLst>
          </p:cNvPr>
          <p:cNvSpPr>
            <a:spLocks noGrp="1"/>
          </p:cNvSpPr>
          <p:nvPr>
            <p:ph idx="1"/>
          </p:nvPr>
        </p:nvSpPr>
        <p:spPr>
          <a:xfrm>
            <a:off x="818712" y="2425148"/>
            <a:ext cx="10554574" cy="3985664"/>
          </a:xfrm>
        </p:spPr>
        <p:txBody>
          <a:bodyPr>
            <a:normAutofit/>
          </a:bodyPr>
          <a:lstStyle/>
          <a:p>
            <a:r>
              <a:rPr lang="el-GR" dirty="0"/>
              <a:t>Διάκριση μεταξύ </a:t>
            </a:r>
            <a:r>
              <a:rPr lang="el-GR" dirty="0">
                <a:solidFill>
                  <a:schemeClr val="accent5">
                    <a:lumMod val="50000"/>
                  </a:schemeClr>
                </a:solidFill>
                <a:effectLst>
                  <a:outerShdw blurRad="38100" dist="38100" dir="2700000" algn="tl">
                    <a:srgbClr val="000000">
                      <a:alpha val="43137"/>
                    </a:srgbClr>
                  </a:outerShdw>
                </a:effectLst>
              </a:rPr>
              <a:t>φόβου</a:t>
            </a:r>
            <a:r>
              <a:rPr lang="el-GR" dirty="0"/>
              <a:t> και </a:t>
            </a:r>
            <a:r>
              <a:rPr lang="el-GR" dirty="0">
                <a:solidFill>
                  <a:schemeClr val="accent5">
                    <a:lumMod val="50000"/>
                  </a:schemeClr>
                </a:solidFill>
                <a:effectLst>
                  <a:outerShdw blurRad="38100" dist="38100" dir="2700000" algn="tl">
                    <a:srgbClr val="000000">
                      <a:alpha val="43137"/>
                    </a:srgbClr>
                  </a:outerShdw>
                </a:effectLst>
              </a:rPr>
              <a:t>άγχους</a:t>
            </a:r>
            <a:r>
              <a:rPr lang="el-GR" dirty="0"/>
              <a:t>:</a:t>
            </a:r>
          </a:p>
          <a:p>
            <a:pPr lvl="1">
              <a:buFont typeface="Wingdings" panose="05000000000000000000" pitchFamily="2" charset="2"/>
              <a:buChar char="Ø"/>
            </a:pPr>
            <a:r>
              <a:rPr lang="el-GR" dirty="0"/>
              <a:t>Όμοια ψυχική και σωματική ενεργοποίηση.</a:t>
            </a:r>
          </a:p>
          <a:p>
            <a:pPr lvl="1">
              <a:buFont typeface="Wingdings" panose="05000000000000000000" pitchFamily="2" charset="2"/>
              <a:buChar char="Ø"/>
            </a:pPr>
            <a:r>
              <a:rPr lang="el-GR" dirty="0"/>
              <a:t>Πραγματικός και αντικειμενικός κίνδυνος ή όχι;</a:t>
            </a:r>
          </a:p>
          <a:p>
            <a:pPr lvl="1">
              <a:buFont typeface="Wingdings" panose="05000000000000000000" pitchFamily="2" charset="2"/>
              <a:buChar char="Ø"/>
            </a:pPr>
            <a:r>
              <a:rPr lang="el-GR" dirty="0"/>
              <a:t>Ωστόσο, η συγκεκριμένη διάκριση δεν είναι απόλυτη.</a:t>
            </a:r>
          </a:p>
          <a:p>
            <a:r>
              <a:rPr lang="el-GR" dirty="0"/>
              <a:t>Βασικό κριτήριο είναι η δυνατότητα </a:t>
            </a:r>
            <a:r>
              <a:rPr lang="el-GR" dirty="0">
                <a:solidFill>
                  <a:schemeClr val="accent5">
                    <a:lumMod val="50000"/>
                  </a:schemeClr>
                </a:solidFill>
                <a:effectLst>
                  <a:outerShdw blurRad="38100" dist="38100" dir="2700000" algn="tl">
                    <a:srgbClr val="000000">
                      <a:alpha val="43137"/>
                    </a:srgbClr>
                  </a:outerShdw>
                </a:effectLst>
              </a:rPr>
              <a:t>ανοχής</a:t>
            </a:r>
            <a:r>
              <a:rPr lang="el-GR" dirty="0"/>
              <a:t> ή όχι του υποκειμένου! </a:t>
            </a:r>
          </a:p>
          <a:p>
            <a:r>
              <a:rPr lang="el-GR" dirty="0"/>
              <a:t>Το άτομο καταφέρνει να “ελέγξει” το άγχος;</a:t>
            </a:r>
          </a:p>
          <a:p>
            <a:pPr lvl="1">
              <a:buFont typeface="Arial" panose="020B0604020202020204" pitchFamily="34" charset="0"/>
              <a:buChar char="•"/>
            </a:pPr>
            <a:r>
              <a:rPr lang="el-GR" dirty="0"/>
              <a:t>Ποσοτικός παράγοντας:</a:t>
            </a:r>
          </a:p>
          <a:p>
            <a:pPr marL="457200" lvl="1" indent="0">
              <a:buNone/>
            </a:pPr>
            <a:r>
              <a:rPr lang="el-GR" dirty="0"/>
              <a:t>Το άγχος είναι υπερβολικό (σε ένταση ή σε διάρκεια) ή μετριασμένο;</a:t>
            </a:r>
          </a:p>
          <a:p>
            <a:r>
              <a:rPr lang="el-GR" dirty="0"/>
              <a:t>Ποιος ο </a:t>
            </a:r>
            <a:r>
              <a:rPr lang="el-GR" dirty="0">
                <a:solidFill>
                  <a:schemeClr val="accent5">
                    <a:lumMod val="50000"/>
                  </a:schemeClr>
                </a:solidFill>
                <a:effectLst>
                  <a:outerShdw blurRad="38100" dist="38100" dir="2700000" algn="tl">
                    <a:srgbClr val="000000">
                      <a:alpha val="43137"/>
                    </a:srgbClr>
                  </a:outerShdw>
                </a:effectLst>
              </a:rPr>
              <a:t>αντίκτυπος</a:t>
            </a:r>
            <a:r>
              <a:rPr lang="el-GR" dirty="0"/>
              <a:t> του άγχους στη ζωή του υποκειμένου;</a:t>
            </a:r>
          </a:p>
          <a:p>
            <a:pPr lvl="1">
              <a:buFont typeface="Arial" panose="020B0604020202020204" pitchFamily="34" charset="0"/>
              <a:buChar char="•"/>
            </a:pPr>
            <a:r>
              <a:rPr lang="el-GR" dirty="0"/>
              <a:t>Κινητοποιεί τα εφόδια του υποκειμένου ή αναστέλλει τις δυνατότητες εργασίας και ευχαρίστησης;</a:t>
            </a:r>
          </a:p>
          <a:p>
            <a:endParaRPr lang="el-GR" dirty="0"/>
          </a:p>
        </p:txBody>
      </p:sp>
    </p:spTree>
    <p:extLst>
      <p:ext uri="{BB962C8B-B14F-4D97-AF65-F5344CB8AC3E}">
        <p14:creationId xmlns:p14="http://schemas.microsoft.com/office/powerpoint/2010/main" val="402985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 xmlns:a16="http://schemas.microsoft.com/office/drawing/2014/main" id="{7CF3AF13-549F-484A-BA8A-2BB0F034A0F8}"/>
              </a:ext>
            </a:extLst>
          </p:cNvPr>
          <p:cNvSpPr>
            <a:spLocks noGrp="1"/>
          </p:cNvSpPr>
          <p:nvPr>
            <p:ph type="title"/>
          </p:nvPr>
        </p:nvSpPr>
        <p:spPr>
          <a:xfrm>
            <a:off x="810000" y="576470"/>
            <a:ext cx="10571998" cy="970450"/>
          </a:xfrm>
        </p:spPr>
        <p:txBody>
          <a:bodyPr/>
          <a:lstStyle/>
          <a:p>
            <a:r>
              <a:rPr lang="el-GR" dirty="0">
                <a:solidFill>
                  <a:schemeClr val="tx1"/>
                </a:solidFill>
                <a:effectLst>
                  <a:outerShdw blurRad="38100" dist="38100" dir="2700000" algn="tl">
                    <a:srgbClr val="000000">
                      <a:alpha val="43137"/>
                    </a:srgbClr>
                  </a:outerShdw>
                </a:effectLst>
              </a:rPr>
              <a:t>Ψυχολογικά και σωματικά συμπτώματα  άγχους</a:t>
            </a:r>
          </a:p>
        </p:txBody>
      </p:sp>
      <p:sp>
        <p:nvSpPr>
          <p:cNvPr id="5" name="Θέση κειμένου 4">
            <a:extLst>
              <a:ext uri="{FF2B5EF4-FFF2-40B4-BE49-F238E27FC236}">
                <a16:creationId xmlns="" xmlns:a16="http://schemas.microsoft.com/office/drawing/2014/main" id="{07E6615B-0E8B-4B75-9E78-CC4F0B65BA13}"/>
              </a:ext>
            </a:extLst>
          </p:cNvPr>
          <p:cNvSpPr>
            <a:spLocks noGrp="1"/>
          </p:cNvSpPr>
          <p:nvPr>
            <p:ph type="body" idx="1"/>
          </p:nvPr>
        </p:nvSpPr>
        <p:spPr/>
        <p:txBody>
          <a:bodyPr/>
          <a:lstStyle/>
          <a:p>
            <a:r>
              <a:rPr lang="el-GR" b="1" dirty="0"/>
              <a:t>Ψυχιατρικά συμπτώματα</a:t>
            </a:r>
          </a:p>
        </p:txBody>
      </p:sp>
      <p:sp>
        <p:nvSpPr>
          <p:cNvPr id="6" name="Θέση περιεχομένου 5">
            <a:extLst>
              <a:ext uri="{FF2B5EF4-FFF2-40B4-BE49-F238E27FC236}">
                <a16:creationId xmlns="" xmlns:a16="http://schemas.microsoft.com/office/drawing/2014/main" id="{DB9EBDC3-0616-4138-AF97-FD878FE0E986}"/>
              </a:ext>
            </a:extLst>
          </p:cNvPr>
          <p:cNvSpPr>
            <a:spLocks noGrp="1"/>
          </p:cNvSpPr>
          <p:nvPr>
            <p:ph sz="half" idx="2"/>
          </p:nvPr>
        </p:nvSpPr>
        <p:spPr>
          <a:xfrm>
            <a:off x="1152939" y="2955235"/>
            <a:ext cx="4882076" cy="3109913"/>
          </a:xfrm>
        </p:spPr>
        <p:txBody>
          <a:bodyPr>
            <a:normAutofit/>
          </a:bodyPr>
          <a:lstStyle/>
          <a:p>
            <a:pPr>
              <a:buFont typeface="Wingdings" panose="05000000000000000000" pitchFamily="2" charset="2"/>
              <a:buChar char="ü"/>
            </a:pPr>
            <a:r>
              <a:rPr lang="el-GR" sz="1600" dirty="0"/>
              <a:t>ανησυχία, </a:t>
            </a:r>
          </a:p>
          <a:p>
            <a:pPr>
              <a:buFont typeface="Wingdings" panose="05000000000000000000" pitchFamily="2" charset="2"/>
              <a:buChar char="ü"/>
            </a:pPr>
            <a:r>
              <a:rPr lang="el-GR" sz="1600" dirty="0"/>
              <a:t>ανυπομονησία, </a:t>
            </a:r>
          </a:p>
          <a:p>
            <a:pPr>
              <a:buFont typeface="Wingdings" panose="05000000000000000000" pitchFamily="2" charset="2"/>
              <a:buChar char="ü"/>
            </a:pPr>
            <a:r>
              <a:rPr lang="el-GR" sz="1600" dirty="0"/>
              <a:t>αίσθημα αόριστου φόβου και αγωνίας, </a:t>
            </a:r>
          </a:p>
          <a:p>
            <a:pPr>
              <a:buFont typeface="Wingdings" panose="05000000000000000000" pitchFamily="2" charset="2"/>
              <a:buChar char="ü"/>
            </a:pPr>
            <a:r>
              <a:rPr lang="el-GR" sz="1600" dirty="0"/>
              <a:t>νευρικότητα, </a:t>
            </a:r>
          </a:p>
          <a:p>
            <a:pPr>
              <a:buFont typeface="Wingdings" panose="05000000000000000000" pitchFamily="2" charset="2"/>
              <a:buChar char="ü"/>
            </a:pPr>
            <a:r>
              <a:rPr lang="el-GR" sz="1600" dirty="0"/>
              <a:t>διάσπαση προσοχής,</a:t>
            </a:r>
          </a:p>
          <a:p>
            <a:pPr>
              <a:buFont typeface="Wingdings" panose="05000000000000000000" pitchFamily="2" charset="2"/>
              <a:buChar char="ü"/>
            </a:pPr>
            <a:r>
              <a:rPr lang="el-GR" sz="1600" dirty="0"/>
              <a:t>δυσκολία στη συγκέντρωση, </a:t>
            </a:r>
          </a:p>
          <a:p>
            <a:pPr>
              <a:buFont typeface="Wingdings" panose="05000000000000000000" pitchFamily="2" charset="2"/>
              <a:buChar char="ü"/>
            </a:pPr>
            <a:r>
              <a:rPr lang="el-GR" sz="1600" dirty="0"/>
              <a:t>αίσθημα μειωμένης αντιληπτικής ικανότητας</a:t>
            </a:r>
          </a:p>
        </p:txBody>
      </p:sp>
      <p:sp>
        <p:nvSpPr>
          <p:cNvPr id="7" name="Θέση κειμένου 6">
            <a:extLst>
              <a:ext uri="{FF2B5EF4-FFF2-40B4-BE49-F238E27FC236}">
                <a16:creationId xmlns="" xmlns:a16="http://schemas.microsoft.com/office/drawing/2014/main" id="{2FB794AF-3722-4054-B94E-4C4241385BDF}"/>
              </a:ext>
            </a:extLst>
          </p:cNvPr>
          <p:cNvSpPr>
            <a:spLocks noGrp="1"/>
          </p:cNvSpPr>
          <p:nvPr>
            <p:ph type="body" sz="quarter" idx="3"/>
          </p:nvPr>
        </p:nvSpPr>
        <p:spPr/>
        <p:txBody>
          <a:bodyPr/>
          <a:lstStyle/>
          <a:p>
            <a:r>
              <a:rPr lang="el-GR" b="1" dirty="0"/>
              <a:t>Σωματικά συμπτώματα</a:t>
            </a:r>
          </a:p>
        </p:txBody>
      </p:sp>
      <p:sp>
        <p:nvSpPr>
          <p:cNvPr id="8" name="Θέση περιεχομένου 7">
            <a:extLst>
              <a:ext uri="{FF2B5EF4-FFF2-40B4-BE49-F238E27FC236}">
                <a16:creationId xmlns="" xmlns:a16="http://schemas.microsoft.com/office/drawing/2014/main" id="{880C1795-34FD-4B5C-A5C7-4BA941E6E682}"/>
              </a:ext>
            </a:extLst>
          </p:cNvPr>
          <p:cNvSpPr>
            <a:spLocks noGrp="1"/>
          </p:cNvSpPr>
          <p:nvPr>
            <p:ph sz="quarter" idx="4"/>
          </p:nvPr>
        </p:nvSpPr>
        <p:spPr>
          <a:xfrm>
            <a:off x="6187415" y="2955235"/>
            <a:ext cx="2850568" cy="3697356"/>
          </a:xfrm>
        </p:spPr>
        <p:txBody>
          <a:bodyPr>
            <a:normAutofit/>
          </a:bodyPr>
          <a:lstStyle/>
          <a:p>
            <a:pPr>
              <a:buFont typeface="Wingdings" panose="05000000000000000000" pitchFamily="2" charset="2"/>
              <a:buChar char="ü"/>
            </a:pPr>
            <a:r>
              <a:rPr lang="el-GR" sz="1600" dirty="0"/>
              <a:t>δύσπνοια, </a:t>
            </a:r>
          </a:p>
          <a:p>
            <a:pPr>
              <a:buFont typeface="Wingdings" panose="05000000000000000000" pitchFamily="2" charset="2"/>
              <a:buChar char="ü"/>
            </a:pPr>
            <a:r>
              <a:rPr lang="el-GR" sz="1600" dirty="0"/>
              <a:t>αίσθημα πνιγμού, </a:t>
            </a:r>
          </a:p>
          <a:p>
            <a:pPr>
              <a:buFont typeface="Wingdings" panose="05000000000000000000" pitchFamily="2" charset="2"/>
              <a:buChar char="ü"/>
            </a:pPr>
            <a:r>
              <a:rPr lang="el-GR" sz="1600" dirty="0"/>
              <a:t>κόμπος στο λαιμό, </a:t>
            </a:r>
          </a:p>
          <a:p>
            <a:pPr>
              <a:buFont typeface="Wingdings" panose="05000000000000000000" pitchFamily="2" charset="2"/>
              <a:buChar char="ü"/>
            </a:pPr>
            <a:r>
              <a:rPr lang="el-GR" sz="1600" dirty="0"/>
              <a:t>πόνος στο στήθος, </a:t>
            </a:r>
          </a:p>
          <a:p>
            <a:pPr>
              <a:buFont typeface="Wingdings" panose="05000000000000000000" pitchFamily="2" charset="2"/>
              <a:buChar char="ü"/>
            </a:pPr>
            <a:r>
              <a:rPr lang="el-GR" sz="1600" dirty="0" err="1"/>
              <a:t>δυσκαταποσία</a:t>
            </a:r>
            <a:r>
              <a:rPr lang="el-GR" sz="1600" dirty="0"/>
              <a:t>, </a:t>
            </a:r>
          </a:p>
          <a:p>
            <a:pPr>
              <a:buFont typeface="Wingdings" panose="05000000000000000000" pitchFamily="2" charset="2"/>
              <a:buChar char="ü"/>
            </a:pPr>
            <a:r>
              <a:rPr lang="el-GR" sz="1600" dirty="0"/>
              <a:t>αίσθημα παλμών, </a:t>
            </a:r>
          </a:p>
          <a:p>
            <a:pPr>
              <a:buFont typeface="Wingdings" panose="05000000000000000000" pitchFamily="2" charset="2"/>
              <a:buChar char="ü"/>
            </a:pPr>
            <a:r>
              <a:rPr lang="el-GR" sz="1600" dirty="0"/>
              <a:t>λιποθυμική τάση, </a:t>
            </a:r>
          </a:p>
          <a:p>
            <a:pPr>
              <a:buFont typeface="Wingdings" panose="05000000000000000000" pitchFamily="2" charset="2"/>
              <a:buChar char="ü"/>
            </a:pPr>
            <a:r>
              <a:rPr lang="el-GR" sz="1600" dirty="0"/>
              <a:t>ανορεξία, ναυτία, ίλιγγος, κοιλιακά άλγη, </a:t>
            </a:r>
          </a:p>
        </p:txBody>
      </p:sp>
      <p:sp>
        <p:nvSpPr>
          <p:cNvPr id="9" name="TextBox 8">
            <a:extLst>
              <a:ext uri="{FF2B5EF4-FFF2-40B4-BE49-F238E27FC236}">
                <a16:creationId xmlns="" xmlns:a16="http://schemas.microsoft.com/office/drawing/2014/main" id="{A4250378-8CED-4B5F-A63B-473B073FAA76}"/>
              </a:ext>
            </a:extLst>
          </p:cNvPr>
          <p:cNvSpPr txBox="1"/>
          <p:nvPr/>
        </p:nvSpPr>
        <p:spPr>
          <a:xfrm>
            <a:off x="9342783" y="2955235"/>
            <a:ext cx="2978840" cy="3917996"/>
          </a:xfrm>
          <a:prstGeom prst="rect">
            <a:avLst/>
          </a:prstGeom>
          <a:noFill/>
        </p:spPr>
        <p:txBody>
          <a:bodyPr wrap="square" rtlCol="0">
            <a:spAutoFit/>
          </a:bodyPr>
          <a:lstStyle/>
          <a:p>
            <a:pPr marL="342900" lvl="0" indent="-342900">
              <a:spcBef>
                <a:spcPct val="20000"/>
              </a:spcBef>
              <a:spcAft>
                <a:spcPts val="600"/>
              </a:spcAft>
              <a:buClr>
                <a:srgbClr val="DDDDDD"/>
              </a:buClr>
              <a:buFont typeface="Wingdings" panose="05000000000000000000" pitchFamily="2" charset="2"/>
              <a:buChar char="ü"/>
            </a:pPr>
            <a:r>
              <a:rPr lang="el-GR" sz="1600" dirty="0">
                <a:solidFill>
                  <a:prstClr val="white"/>
                </a:solidFill>
              </a:rPr>
              <a:t>μυϊκή τάση, </a:t>
            </a:r>
          </a:p>
          <a:p>
            <a:pPr marL="342900" lvl="0" indent="-342900">
              <a:spcBef>
                <a:spcPct val="20000"/>
              </a:spcBef>
              <a:spcAft>
                <a:spcPts val="600"/>
              </a:spcAft>
              <a:buClr>
                <a:srgbClr val="DDDDDD"/>
              </a:buClr>
              <a:buFont typeface="Wingdings" panose="05000000000000000000" pitchFamily="2" charset="2"/>
              <a:buChar char="ü"/>
            </a:pPr>
            <a:r>
              <a:rPr lang="el-GR" sz="1600" dirty="0">
                <a:solidFill>
                  <a:prstClr val="white"/>
                </a:solidFill>
              </a:rPr>
              <a:t>παραισθησίες, </a:t>
            </a:r>
          </a:p>
          <a:p>
            <a:pPr marL="342900" lvl="0" indent="-342900">
              <a:spcBef>
                <a:spcPct val="20000"/>
              </a:spcBef>
              <a:spcAft>
                <a:spcPts val="600"/>
              </a:spcAft>
              <a:buClr>
                <a:srgbClr val="DDDDDD"/>
              </a:buClr>
              <a:buFont typeface="Wingdings" panose="05000000000000000000" pitchFamily="2" charset="2"/>
              <a:buChar char="ü"/>
            </a:pPr>
            <a:r>
              <a:rPr lang="el-GR" sz="1600" dirty="0">
                <a:solidFill>
                  <a:prstClr val="white"/>
                </a:solidFill>
              </a:rPr>
              <a:t>κόπωση, </a:t>
            </a:r>
          </a:p>
          <a:p>
            <a:pPr marL="342900" lvl="0" indent="-342900">
              <a:spcBef>
                <a:spcPct val="20000"/>
              </a:spcBef>
              <a:spcAft>
                <a:spcPts val="600"/>
              </a:spcAft>
              <a:buClr>
                <a:srgbClr val="DDDDDD"/>
              </a:buClr>
              <a:buFont typeface="Wingdings" panose="05000000000000000000" pitchFamily="2" charset="2"/>
              <a:buChar char="ü"/>
            </a:pPr>
            <a:r>
              <a:rPr lang="el-GR" sz="1600" dirty="0">
                <a:solidFill>
                  <a:prstClr val="white"/>
                </a:solidFill>
              </a:rPr>
              <a:t>κινητική ανησυχία, τρέμουλο, </a:t>
            </a:r>
          </a:p>
          <a:p>
            <a:pPr marL="342900" lvl="0" indent="-342900">
              <a:spcBef>
                <a:spcPct val="20000"/>
              </a:spcBef>
              <a:spcAft>
                <a:spcPts val="600"/>
              </a:spcAft>
              <a:buClr>
                <a:srgbClr val="DDDDDD"/>
              </a:buClr>
              <a:buFont typeface="Wingdings" panose="05000000000000000000" pitchFamily="2" charset="2"/>
              <a:buChar char="ü"/>
            </a:pPr>
            <a:r>
              <a:rPr lang="el-GR" sz="1600" dirty="0">
                <a:solidFill>
                  <a:prstClr val="white"/>
                </a:solidFill>
              </a:rPr>
              <a:t>αδυναμία, </a:t>
            </a:r>
          </a:p>
          <a:p>
            <a:pPr marL="342900" lvl="0" indent="-342900">
              <a:spcBef>
                <a:spcPct val="20000"/>
              </a:spcBef>
              <a:spcAft>
                <a:spcPts val="600"/>
              </a:spcAft>
              <a:buClr>
                <a:srgbClr val="DDDDDD"/>
              </a:buClr>
              <a:buFont typeface="Wingdings" panose="05000000000000000000" pitchFamily="2" charset="2"/>
              <a:buChar char="ü"/>
            </a:pPr>
            <a:r>
              <a:rPr lang="el-GR" sz="1600" dirty="0">
                <a:solidFill>
                  <a:prstClr val="white"/>
                </a:solidFill>
              </a:rPr>
              <a:t>ζάλη, </a:t>
            </a:r>
          </a:p>
          <a:p>
            <a:pPr marL="342900" lvl="0" indent="-342900">
              <a:spcBef>
                <a:spcPct val="20000"/>
              </a:spcBef>
              <a:spcAft>
                <a:spcPts val="600"/>
              </a:spcAft>
              <a:buClr>
                <a:srgbClr val="DDDDDD"/>
              </a:buClr>
              <a:buFont typeface="Wingdings" panose="05000000000000000000" pitchFamily="2" charset="2"/>
              <a:buChar char="ü"/>
            </a:pPr>
            <a:r>
              <a:rPr lang="el-GR" sz="1600" dirty="0">
                <a:solidFill>
                  <a:prstClr val="white"/>
                </a:solidFill>
              </a:rPr>
              <a:t>εφιδρώσεις, </a:t>
            </a:r>
          </a:p>
          <a:p>
            <a:pPr marL="342900" lvl="0" indent="-342900">
              <a:spcBef>
                <a:spcPct val="20000"/>
              </a:spcBef>
              <a:spcAft>
                <a:spcPts val="600"/>
              </a:spcAft>
              <a:buClr>
                <a:srgbClr val="DDDDDD"/>
              </a:buClr>
              <a:buFont typeface="Wingdings" panose="05000000000000000000" pitchFamily="2" charset="2"/>
              <a:buChar char="ü"/>
            </a:pPr>
            <a:r>
              <a:rPr lang="el-GR" sz="1600" dirty="0">
                <a:solidFill>
                  <a:prstClr val="white"/>
                </a:solidFill>
              </a:rPr>
              <a:t>συχνουρία,</a:t>
            </a:r>
          </a:p>
          <a:p>
            <a:pPr marL="342900" lvl="0" indent="-342900">
              <a:spcBef>
                <a:spcPct val="20000"/>
              </a:spcBef>
              <a:spcAft>
                <a:spcPts val="600"/>
              </a:spcAft>
              <a:buClr>
                <a:srgbClr val="DDDDDD"/>
              </a:buClr>
              <a:buFont typeface="Wingdings" panose="05000000000000000000" pitchFamily="2" charset="2"/>
              <a:buChar char="ü"/>
            </a:pPr>
            <a:r>
              <a:rPr lang="el-GR" sz="1600" dirty="0">
                <a:solidFill>
                  <a:prstClr val="white"/>
                </a:solidFill>
              </a:rPr>
              <a:t> κεφαλαλγία τάσεως</a:t>
            </a:r>
          </a:p>
          <a:p>
            <a:endParaRPr lang="el-GR" dirty="0"/>
          </a:p>
        </p:txBody>
      </p:sp>
      <p:cxnSp>
        <p:nvCxnSpPr>
          <p:cNvPr id="11" name="Ευθεία γραμμή σύνδεσης 10">
            <a:extLst>
              <a:ext uri="{FF2B5EF4-FFF2-40B4-BE49-F238E27FC236}">
                <a16:creationId xmlns="" xmlns:a16="http://schemas.microsoft.com/office/drawing/2014/main" id="{022935C3-A73F-47B6-B8D6-6391CD0DD451}"/>
              </a:ext>
            </a:extLst>
          </p:cNvPr>
          <p:cNvCxnSpPr/>
          <p:nvPr/>
        </p:nvCxnSpPr>
        <p:spPr>
          <a:xfrm>
            <a:off x="6035015" y="2751137"/>
            <a:ext cx="0" cy="353039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523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Τίτλος 6">
            <a:extLst>
              <a:ext uri="{FF2B5EF4-FFF2-40B4-BE49-F238E27FC236}">
                <a16:creationId xmlns="" xmlns:a16="http://schemas.microsoft.com/office/drawing/2014/main" id="{7DF22DA5-9870-45BC-82AE-180DC4F90551}"/>
              </a:ext>
            </a:extLst>
          </p:cNvPr>
          <p:cNvSpPr>
            <a:spLocks noGrp="1"/>
          </p:cNvSpPr>
          <p:nvPr>
            <p:ph type="title"/>
          </p:nvPr>
        </p:nvSpPr>
        <p:spPr>
          <a:xfrm>
            <a:off x="822984" y="1218475"/>
            <a:ext cx="3500783" cy="4421050"/>
          </a:xfrm>
          <a:effectLst/>
        </p:spPr>
        <p:txBody>
          <a:bodyPr anchor="ctr">
            <a:normAutofit/>
          </a:bodyPr>
          <a:lstStyle/>
          <a:p>
            <a:pPr algn="r"/>
            <a:r>
              <a:rPr lang="el-GR" sz="2800" dirty="0">
                <a:solidFill>
                  <a:schemeClr val="tx1"/>
                </a:solidFill>
                <a:effectLst>
                  <a:outerShdw blurRad="38100" dist="38100" dir="2700000" algn="tl">
                    <a:srgbClr val="000000">
                      <a:alpha val="43137"/>
                    </a:srgbClr>
                  </a:outerShdw>
                </a:effectLst>
              </a:rPr>
              <a:t>Ψυχολογικά και σωματικά συμπτώματα  άγχους</a:t>
            </a:r>
            <a:endParaRPr lang="el-GR" sz="2800" dirty="0">
              <a:solidFill>
                <a:schemeClr val="tx1"/>
              </a:solidFill>
            </a:endParaRPr>
          </a:p>
        </p:txBody>
      </p:sp>
      <p:cxnSp>
        <p:nvCxnSpPr>
          <p:cNvPr id="15" name="Straight Connector 14">
            <a:extLst>
              <a:ext uri="{FF2B5EF4-FFF2-40B4-BE49-F238E27FC236}">
                <a16:creationId xmlns=""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Θέση περιεχομένου 7">
            <a:extLst>
              <a:ext uri="{FF2B5EF4-FFF2-40B4-BE49-F238E27FC236}">
                <a16:creationId xmlns="" xmlns:a16="http://schemas.microsoft.com/office/drawing/2014/main" id="{1D35E143-0849-4364-80AA-3318933F60CE}"/>
              </a:ext>
            </a:extLst>
          </p:cNvPr>
          <p:cNvSpPr>
            <a:spLocks noGrp="1"/>
          </p:cNvSpPr>
          <p:nvPr>
            <p:ph idx="1"/>
          </p:nvPr>
        </p:nvSpPr>
        <p:spPr>
          <a:xfrm>
            <a:off x="5146751" y="1086679"/>
            <a:ext cx="6080050" cy="5075582"/>
          </a:xfrm>
          <a:effectLst/>
        </p:spPr>
        <p:txBody>
          <a:bodyPr>
            <a:normAutofit/>
          </a:bodyPr>
          <a:lstStyle/>
          <a:p>
            <a:pPr>
              <a:spcBef>
                <a:spcPts val="0"/>
              </a:spcBef>
              <a:spcAft>
                <a:spcPts val="0"/>
              </a:spcAft>
              <a:buNone/>
              <a:defRPr/>
            </a:pPr>
            <a:r>
              <a:rPr lang="el-GR" sz="1600" dirty="0"/>
              <a:t>Η νοητική λειτουργία και η κρίση </a:t>
            </a:r>
            <a:r>
              <a:rPr lang="el-GR" sz="1600" u="sng" dirty="0"/>
              <a:t>δεν</a:t>
            </a:r>
            <a:r>
              <a:rPr lang="el-GR" sz="1600" dirty="0"/>
              <a:t> επηρεάζονται από το άγχος. Διερεύνηση οργανικής διαταραχής.</a:t>
            </a:r>
          </a:p>
          <a:p>
            <a:pPr>
              <a:spcBef>
                <a:spcPts val="0"/>
              </a:spcBef>
              <a:spcAft>
                <a:spcPts val="0"/>
              </a:spcAft>
              <a:buNone/>
              <a:defRPr/>
            </a:pPr>
            <a:endParaRPr lang="el-GR" sz="1600" dirty="0"/>
          </a:p>
          <a:p>
            <a:pPr>
              <a:spcBef>
                <a:spcPts val="0"/>
              </a:spcBef>
              <a:spcAft>
                <a:spcPts val="0"/>
              </a:spcAft>
              <a:buNone/>
              <a:defRPr/>
            </a:pPr>
            <a:r>
              <a:rPr lang="el-GR" sz="1600" dirty="0"/>
              <a:t>Αν υπάρχουν διαγνωστικές ασάφειες επιβάλλεται λεπτομερής εργαστηριακός έλεγχος, για να αποκλειστεί το ενδεχόμενο οργανικής σωματικής νόσου.</a:t>
            </a:r>
          </a:p>
          <a:p>
            <a:pPr>
              <a:spcBef>
                <a:spcPts val="0"/>
              </a:spcBef>
              <a:spcAft>
                <a:spcPts val="0"/>
              </a:spcAft>
              <a:buNone/>
              <a:defRPr/>
            </a:pPr>
            <a:endParaRPr lang="el-GR" sz="1600" dirty="0"/>
          </a:p>
          <a:p>
            <a:pPr>
              <a:spcBef>
                <a:spcPts val="0"/>
              </a:spcBef>
              <a:spcAft>
                <a:spcPts val="0"/>
              </a:spcAft>
              <a:buNone/>
              <a:defRPr/>
            </a:pPr>
            <a:r>
              <a:rPr lang="el-GR" sz="1600" dirty="0"/>
              <a:t>Ασθενείς με διαταραχές άγχους </a:t>
            </a:r>
            <a:r>
              <a:rPr lang="el-GR" sz="1600" u="sng" dirty="0" smtClean="0"/>
              <a:t>δε</a:t>
            </a:r>
            <a:r>
              <a:rPr lang="el-GR" sz="1600" u="sng" dirty="0"/>
              <a:t>ν</a:t>
            </a:r>
            <a:r>
              <a:rPr lang="el-GR" sz="1600" u="sng" dirty="0" smtClean="0"/>
              <a:t> </a:t>
            </a:r>
            <a:r>
              <a:rPr lang="el-GR" sz="1600" u="sng" dirty="0"/>
              <a:t>διαγιγνώσκονται έγκαιρα</a:t>
            </a:r>
            <a:r>
              <a:rPr lang="el-GR" sz="1600" dirty="0"/>
              <a:t>. Επιμονή του ασθενούς για τη διάγνωση σωματικής διαταραχής.</a:t>
            </a:r>
          </a:p>
          <a:p>
            <a:pPr>
              <a:spcBef>
                <a:spcPts val="0"/>
              </a:spcBef>
              <a:spcAft>
                <a:spcPts val="0"/>
              </a:spcAft>
              <a:buNone/>
              <a:defRPr/>
            </a:pPr>
            <a:endParaRPr lang="el-GR" sz="1600" dirty="0"/>
          </a:p>
          <a:p>
            <a:pPr>
              <a:spcBef>
                <a:spcPts val="0"/>
              </a:spcBef>
              <a:spcAft>
                <a:spcPts val="0"/>
              </a:spcAft>
              <a:buNone/>
              <a:defRPr/>
            </a:pPr>
            <a:r>
              <a:rPr lang="el-GR" sz="1600" dirty="0"/>
              <a:t>Αν υπάρχει σωματική νόσος</a:t>
            </a:r>
            <a:r>
              <a:rPr lang="el-GR" sz="1600" u="sng" dirty="0"/>
              <a:t>, μπορεί να εκδηλώνεται άγχος είτε ως αντίδραση στη νόσο και τη νοσηλεία</a:t>
            </a:r>
            <a:r>
              <a:rPr lang="el-GR" sz="1600" dirty="0"/>
              <a:t>, είτε </a:t>
            </a:r>
            <a:r>
              <a:rPr lang="el-GR" sz="1600" dirty="0" err="1"/>
              <a:t>πρωτοπαθώς</a:t>
            </a:r>
            <a:r>
              <a:rPr lang="el-GR" sz="1600" dirty="0"/>
              <a:t> από την ίδια τη νόσο και η μία κατάσταση να επιδεινώνει την άλλη. Δυσχέρεια διάγνωσης π.χ. Καρδιαγγειακά νοσήματα.</a:t>
            </a:r>
            <a:endParaRPr lang="en-US" sz="1600" dirty="0"/>
          </a:p>
          <a:p>
            <a:pPr marL="0" indent="0">
              <a:buNone/>
            </a:pPr>
            <a:endParaRPr lang="el-GR" sz="1600" dirty="0"/>
          </a:p>
        </p:txBody>
      </p:sp>
    </p:spTree>
    <p:extLst>
      <p:ext uri="{BB962C8B-B14F-4D97-AF65-F5344CB8AC3E}">
        <p14:creationId xmlns:p14="http://schemas.microsoft.com/office/powerpoint/2010/main" val="2910727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2B82547-2424-4E7A-A98B-75206EE730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 xmlns:a16="http://schemas.microsoft.com/office/drawing/2014/main" id="{5109BC2F-9616-4D7D-9E98-57898009A8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 xmlns:a16="http://schemas.microsoft.com/office/drawing/2014/main" id="{458F0883-350A-4524-97C9-C8FDCF7EBF67}"/>
              </a:ext>
            </a:extLst>
          </p:cNvPr>
          <p:cNvSpPr>
            <a:spLocks noGrp="1"/>
          </p:cNvSpPr>
          <p:nvPr>
            <p:ph type="title"/>
          </p:nvPr>
        </p:nvSpPr>
        <p:spPr>
          <a:xfrm>
            <a:off x="641754" y="1789043"/>
            <a:ext cx="3439916" cy="3551584"/>
          </a:xfrm>
        </p:spPr>
        <p:txBody>
          <a:bodyPr anchor="t">
            <a:normAutofit/>
          </a:bodyPr>
          <a:lstStyle/>
          <a:p>
            <a:r>
              <a:rPr lang="el-GR" sz="3600" dirty="0">
                <a:solidFill>
                  <a:schemeClr val="accent3">
                    <a:lumMod val="50000"/>
                  </a:schemeClr>
                </a:solidFill>
                <a:effectLst>
                  <a:outerShdw blurRad="38100" dist="38100" dir="2700000" algn="tl">
                    <a:srgbClr val="000000">
                      <a:alpha val="43137"/>
                    </a:srgbClr>
                  </a:outerShdw>
                </a:effectLst>
              </a:rPr>
              <a:t>Οργανικά νοσήματα που συνδέονται με άγχος</a:t>
            </a:r>
          </a:p>
        </p:txBody>
      </p:sp>
      <p:graphicFrame>
        <p:nvGraphicFramePr>
          <p:cNvPr id="5" name="Θέση περιεχομένου 2">
            <a:extLst>
              <a:ext uri="{FF2B5EF4-FFF2-40B4-BE49-F238E27FC236}">
                <a16:creationId xmlns="" xmlns:a16="http://schemas.microsoft.com/office/drawing/2014/main" id="{A72C0D60-2A6C-4A29-AF8F-09E7DF1B51F9}"/>
              </a:ext>
            </a:extLst>
          </p:cNvPr>
          <p:cNvGraphicFramePr>
            <a:graphicFrameLocks noGrp="1"/>
          </p:cNvGraphicFramePr>
          <p:nvPr>
            <p:ph idx="1"/>
            <p:extLst>
              <p:ext uri="{D42A27DB-BD31-4B8C-83A1-F6EECF244321}">
                <p14:modId xmlns:p14="http://schemas.microsoft.com/office/powerpoint/2010/main" val="719182412"/>
              </p:ext>
            </p:extLst>
          </p:nvPr>
        </p:nvGraphicFramePr>
        <p:xfrm>
          <a:off x="4637005" y="145775"/>
          <a:ext cx="7554995" cy="6573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7719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4921B6A-8D55-4AC9-A2BA-ABA9839790EF}"/>
              </a:ext>
            </a:extLst>
          </p:cNvPr>
          <p:cNvSpPr>
            <a:spLocks noGrp="1"/>
          </p:cNvSpPr>
          <p:nvPr>
            <p:ph type="title"/>
          </p:nvPr>
        </p:nvSpPr>
        <p:spPr>
          <a:xfrm>
            <a:off x="810000" y="447188"/>
            <a:ext cx="10571998" cy="970450"/>
          </a:xfrm>
        </p:spPr>
        <p:txBody>
          <a:bodyPr>
            <a:normAutofit/>
          </a:bodyPr>
          <a:lstStyle/>
          <a:p>
            <a:r>
              <a:rPr lang="el-GR" dirty="0">
                <a:solidFill>
                  <a:schemeClr val="accent4">
                    <a:lumMod val="50000"/>
                  </a:schemeClr>
                </a:solidFill>
                <a:effectLst>
                  <a:outerShdw blurRad="38100" dist="38100" dir="2700000" algn="tl">
                    <a:srgbClr val="000000">
                      <a:alpha val="43137"/>
                    </a:srgbClr>
                  </a:outerShdw>
                </a:effectLst>
              </a:rPr>
              <a:t>Ταξινόμηση διαταραχών άγχους</a:t>
            </a:r>
          </a:p>
        </p:txBody>
      </p:sp>
      <p:graphicFrame>
        <p:nvGraphicFramePr>
          <p:cNvPr id="23" name="Θέση περιεχομένου 2">
            <a:extLst>
              <a:ext uri="{FF2B5EF4-FFF2-40B4-BE49-F238E27FC236}">
                <a16:creationId xmlns="" xmlns:a16="http://schemas.microsoft.com/office/drawing/2014/main" id="{4C989217-77CD-4DE6-81D6-4852CDCD201C}"/>
              </a:ext>
            </a:extLst>
          </p:cNvPr>
          <p:cNvGraphicFramePr>
            <a:graphicFrameLocks noGrp="1"/>
          </p:cNvGraphicFramePr>
          <p:nvPr>
            <p:ph idx="1"/>
            <p:extLst>
              <p:ext uri="{D42A27DB-BD31-4B8C-83A1-F6EECF244321}">
                <p14:modId xmlns:p14="http://schemas.microsoft.com/office/powerpoint/2010/main" val="3372551391"/>
              </p:ext>
            </p:extLst>
          </p:nvPr>
        </p:nvGraphicFramePr>
        <p:xfrm>
          <a:off x="145774" y="2494722"/>
          <a:ext cx="11873948" cy="3455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3935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Προσαρμοσμένο 1">
      <a:dk1>
        <a:srgbClr val="7F7F7F"/>
      </a:dk1>
      <a:lt1>
        <a:sysClr val="window" lastClr="FFFFFF"/>
      </a:lt1>
      <a:dk2>
        <a:srgbClr val="7C7C7C"/>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89</TotalTime>
  <Words>3077</Words>
  <Application>Microsoft Office PowerPoint</Application>
  <PresentationFormat>Προσαρμογή</PresentationFormat>
  <Paragraphs>228</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Quotable</vt:lpstr>
      <vt:lpstr>Αγχώδεις Διαταραχές: Ψυχοδυναμική Προσέγγιση</vt:lpstr>
      <vt:lpstr>Άγχος</vt:lpstr>
      <vt:lpstr>Άγχος – Ιστορικές αναφορές</vt:lpstr>
      <vt:lpstr>Άγχος – Ιστορικές αναφορές</vt:lpstr>
      <vt:lpstr>Ορισμοί και βασικές διακρίσεις</vt:lpstr>
      <vt:lpstr>Ψυχολογικά και σωματικά συμπτώματα  άγχους</vt:lpstr>
      <vt:lpstr>Ψυχολογικά και σωματικά συμπτώματα  άγχους</vt:lpstr>
      <vt:lpstr>Οργανικά νοσήματα που συνδέονται με άγχος</vt:lpstr>
      <vt:lpstr>Ταξινόμηση διαταραχών άγχους</vt:lpstr>
      <vt:lpstr>Το άγχος στο δομικό μοντέλο του Freud</vt:lpstr>
      <vt:lpstr>Το άγχος στο δομικό μοντέλο του Freud</vt:lpstr>
      <vt:lpstr>Μια αναπτυξιακή ιεράρχηση του άγχους</vt:lpstr>
      <vt:lpstr>Παράγοντες που επηρεάζουν το άγχος</vt:lpstr>
      <vt:lpstr>Παράγοντες που επηρεάζουν το άγχος</vt:lpstr>
      <vt:lpstr>Παρουσίαση του PowerPoint</vt:lpstr>
      <vt:lpstr>Παράγοντες που επηρεάζουν τη διαταραχή πανικού</vt:lpstr>
      <vt:lpstr>Χαρακτηριστικά των ασθενών με διαταραχή πανικού</vt:lpstr>
      <vt:lpstr>Χαρακτηριστικά των ασθενών με διαταραχή πανικού</vt:lpstr>
      <vt:lpstr>«Αφού το κάθε άτομο ερμηνεύει το νόημα αυτών των γεγονότων διαφορετικά, ένας εξωτερικός στρεσογόνος παράγοντας μπορεί να οδηγήσει στην εκδήλωση πανικού σε ένα νευροφυσιολογικά ευαίσθητο άτομο, ή ίσως και όχι. Έτσι, φαίνεται πως υπάρχει μια κρίσιμη ψυχολογική μεταβλητή που διαμεσολαβεί τα εξωτερικά γεγονότα και την εκδήλωση του πανικού.»</vt:lpstr>
      <vt:lpstr>Μηχανισμοί άμυνας στα άτομα με διαταραχή πανικού</vt:lpstr>
      <vt:lpstr>Αντιμετώπιση της διαταραχής πανικού</vt:lpstr>
      <vt:lpstr>Φοβίες</vt:lpstr>
      <vt:lpstr>Ψυχοδυναμική κατανόηση των φοβιών</vt:lpstr>
      <vt:lpstr>Ψυχοδυναμική κατανόηση των φοβιών</vt:lpstr>
      <vt:lpstr>Ψυχοδυναμική κατανόηση των φοβιών</vt:lpstr>
      <vt:lpstr>Αγχώδης Διαταραχή Προσωπικότητας</vt:lpstr>
      <vt:lpstr>Αγχώδης Διαταραχή Προσωπικότητας</vt:lpstr>
      <vt:lpstr>Φοβική (Αποφευκτική) Διαταραχή Προσωπικότητας</vt:lpstr>
      <vt:lpstr>Φοβική (Αποφευκτική) Διαταραχή Προσωπικότητας</vt:lpstr>
      <vt:lpstr>Εκδηλώσεις Μετατροπής: Αντιφοβικές Διαταραχές Προσωπικότητας</vt:lpstr>
      <vt:lpstr>Εκδηλώσεις Μετατροπής: Αντιφοβικές Διαταραχές Προσωπικότητας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Αγχώδεις Διαταραχές: Ψυχοδυναμική Προσέγγιση</dc:title>
  <dc:creator>ΣΤΕΛΙΟΣ ΣΤΥΛΙΑΝΙΔΗΣ</dc:creator>
  <cp:lastModifiedBy>Στυλιανίδης Στέλιος</cp:lastModifiedBy>
  <cp:revision>13</cp:revision>
  <dcterms:created xsi:type="dcterms:W3CDTF">2018-12-27T13:14:06Z</dcterms:created>
  <dcterms:modified xsi:type="dcterms:W3CDTF">2019-01-10T12:59:31Z</dcterms:modified>
</cp:coreProperties>
</file>