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0" r:id="rId3"/>
    <p:sldId id="272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57" r:id="rId12"/>
    <p:sldId id="282" r:id="rId13"/>
    <p:sldId id="283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</p:sldIdLst>
  <p:sldSz cx="12188825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BCFB5D4-A4C8-4338-A8FC-A504D2C24A9B}" type="datetime1">
              <a:rPr lang="el-GR" smtClean="0"/>
              <a:t>11/1/2019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13E63C-D67E-46AD-8F8E-C5243B6C950C}" type="datetime1">
              <a:rPr lang="el-GR" smtClean="0"/>
              <a:t>11/1/2019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333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89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256" name="Γραμμή" descr="Γραφικό γραμμής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Ελεύθερη σχεδίαση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8" name="Ελεύθερη σχεδίαση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9" name="Ελεύθερη σχεδίαση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0" name="Ελεύθερη σχεδίαση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1" name="Ελεύθερη σχεδίαση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2" name="Ελεύθερη σχεδίαση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3" name="Ελεύθερη σχεδίαση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4" name="Ελεύθερη σχεδίαση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5" name="Ελεύθερη σχεδίαση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6" name="Ελεύθερη σχεδίαση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7" name="Ελεύθερη σχεδίαση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8" name="Ελεύθερη σχεδίαση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9" name="Ελεύθερη σχεδίαση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0" name="Ελεύθερη σχεδίαση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1" name="Ελεύθερη σχεδίαση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2" name="Ελεύθερη σχεδίαση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3" name="Ελεύθερη σχεδίαση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4" name="Ελεύθερη σχεδίαση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5" name="Ελεύθερη σχεδίαση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6" name="Ελεύθερη σχεδίαση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7" name="Ελεύθερη σχεδίαση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8" name="Ελεύθερη σχεδίαση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9" name="Ελεύθερη σχεδίαση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0" name="Ελεύθερη σχεδίαση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1" name="Ελεύθερη σχεδίαση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2" name="Ελεύθερη σχεδίαση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3" name="Ελεύθερη σχεδίαση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4" name="Ελεύθερη σχεδίαση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5" name="Ελεύθερη σχεδίαση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6" name="Ελεύθερη σχεδίαση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7" name="Ελεύθερη σχεδίαση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8" name="Ελεύθερη σχεδίαση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9" name="Ελεύθερη σχεδίαση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0" name="Ελεύθερη σχεδίαση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1" name="Ελεύθερη σχεδίαση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2" name="Ελεύθερη σχεδίαση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3" name="Ελεύθερη σχεδίαση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4" name="Ελεύθερη σχεδίαση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5" name="Ελεύθερη σχεδίαση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6" name="Ελεύθερη σχεδίαση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7" name="Ελεύθερη σχεδίαση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8" name="Ελεύθερη σχεδίαση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9" name="Ελεύθερη σχεδίαση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0" name="Ελεύθερη σχεδίαση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1" name="Ελεύθερη σχεδίαση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2" name="Ελεύθερη σχεδίαση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3" name="Ελεύθερη σχεδίαση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4" name="Ελεύθερη σχεδίαση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5" name="Ελεύθερη σχεδίαση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6" name="Ελεύθερη σχεδίαση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7" name="Ελεύθερη σχεδίαση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8" name="Ελεύθερη σχεδίαση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9" name="Ελεύθερη σχεδίαση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0" name="Ελεύθερη σχεδίαση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1" name="Ελεύθερη σχεδίαση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2" name="Ελεύθερη σχεδίαση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3" name="Ελεύθερη σχεδίαση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4" name="Ελεύθερη σχεδίαση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5" name="Ελεύθερη σχεδίαση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6" name="Ελεύθερη σχεδίαση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7" name="Ελεύθερη σχεδίαση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8" name="Ελεύθερη σχεδίαση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9" name="Ελεύθερη σχεδίαση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0" name="Ελεύθερη σχεδίαση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1" name="Ελεύθερη σχεδίαση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2" name="Ελεύθερη σχεδίαση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3" name="Ελεύθερη σχεδίαση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4" name="Ελεύθερη σχεδίαση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5" name="Ελεύθερη σχεδίαση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6" name="Ελεύθερη σχεδίαση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7" name="Ελεύθερη σχεδίαση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8" name="Ελεύθερη σχεδίαση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9" name="Ελεύθερη σχεδίαση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0" name="Ελεύθερη σχεδίαση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1" name="Ελεύθερη σχεδίαση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2" name="Ελεύθερη σχεδίαση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3" name="Ελεύθερη σχεδίαση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4" name="Ελεύθερη σχεδίαση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5" name="Ελεύθερη σχεδίαση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6" name="Ελεύθερη σχεδίαση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7" name="Ελεύθερη σχεδίαση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8" name="Ελεύθερη σχεδίαση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9" name="Ελεύθερη σχεδίαση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0" name="Ελεύθερη σχεδίαση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1" name="Ελεύθερη σχεδίαση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2" name="Ελεύθερη σχεδίαση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3" name="Ελεύθερη σχεδίαση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4" name="Ελεύθερη σχεδίαση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5" name="Ελεύθερη σχεδίαση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6" name="Ελεύθερη σχεδίαση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7" name="Ελεύθερη σχεδίαση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8" name="Ελεύθερη σχεδίαση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9" name="Ελεύθερη σχεδίαση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0" name="Ελεύθερη σχεδίαση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1" name="Ελεύθερη σχεδίαση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2" name="Ελεύθερη σχεδίαση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3" name="Ελεύθερη σχεδίαση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4" name="Ελεύθερη σχεδίαση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5" name="Ελεύθερη σχεδίαση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6" name="Ελεύθερη σχεδίαση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7" name="Ελεύθερη σχεδίαση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8" name="Ελεύθερη σχεδίαση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9" name="Ελεύθερη σχεδίαση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0" name="Ελεύθερη σχεδίαση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1" name="Ελεύθερη σχεδίαση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2" name="Ελεύθερη σχεδίαση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3" name="Ελεύθερη σχεδίαση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4" name="Ελεύθερη σχεδίαση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5" name="Ελεύθερη σχεδίαση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6" name="Ελεύθερη σχεδίαση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7" name="Ελεύθερη σχεδίαση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8" name="Ελεύθερη σχεδίαση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9" name="Ελεύθερη σχεδίαση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0" name="Ελεύθερη σχεδίαση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1" name="Ελεύθερη σχεδίαση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2" name="Ελεύθερη σχεδίαση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3" name="Ελεύθερη σχεδίαση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4" name="Ελεύθερη σχεδίαση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5" name="Ελεύθερη σχεδίαση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6" name="Ελεύθερη σχεδίαση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7" name="Ελεύθερη σχεδίαση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8" name="Ελεύθερη σχεδίαση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9" name="Ελεύθερη σχεδίαση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7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Ελεύθερη σχεδίαση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9" name="Ελεύθερη σχεδίαση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0" name="Ελεύθερη σχεδίαση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1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2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3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4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5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6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7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8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9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0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1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2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3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4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5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6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7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8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9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0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1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2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3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4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5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6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7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8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9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0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1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2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3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4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5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6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7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8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9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0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1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2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3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4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5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6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7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8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9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0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1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2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3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4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5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6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7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8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9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0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1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5C4122-C6A0-4C3A-884B-99E79B92808F}" type="datetime1">
              <a:rPr lang="el-GR" smtClean="0"/>
              <a:t>11/1/2019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7" name="Γραμμή" descr="Γραφικό γραμμής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9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0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1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2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3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4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5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6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7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8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9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0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1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2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3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4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5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6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7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8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9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0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1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2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3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4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5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6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7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8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9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0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1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2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3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4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5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6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7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8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9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0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1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2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3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4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5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6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7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8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9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0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1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2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3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4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5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6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7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8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9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0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1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7423C5-B4FD-4F01-AAC7-0EEF433AB54A}" type="datetime1">
              <a:rPr lang="el-GR" smtClean="0"/>
              <a:t>11/1/2019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167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1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2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3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4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5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6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7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8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9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0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1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7B44FC-29E4-4980-A70E-CC0957147049}" type="datetime1">
              <a:rPr lang="el-GR" smtClean="0"/>
              <a:t>11/1/2019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255" name="Γραμμή" descr="Γραφικό γραμμής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Ελεύθερη σχεδίαση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7" name="Ελεύθερη σχεδίαση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8" name="Ελεύθερη σχεδίαση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9" name="Ελεύθερη σχεδίαση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0" name="Ελεύθερη σχεδίαση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1" name="Ελεύθερη σχεδίαση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2" name="Ελεύθερη σχεδίαση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3" name="Ελεύθερη σχεδίαση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4" name="Ελεύθερη σχεδίαση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5" name="Ελεύθερη σχεδίαση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6" name="Ελεύθερη σχεδίαση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7" name="Ελεύθερη σχεδίαση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8" name="Ελεύθερη σχεδίαση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9" name="Ελεύθερη σχεδίαση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0" name="Ελεύθερη σχεδίαση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1" name="Ελεύθερη σχεδίαση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2" name="Ελεύθερη σχεδίαση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3" name="Ελεύθερη σχεδίαση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4" name="Ελεύθερη σχεδίαση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5" name="Ελεύθερη σχεδίαση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6" name="Ελεύθερη σχεδίαση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7" name="Ελεύθερη σχεδίαση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8" name="Ελεύθερη σχεδίαση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9" name="Ελεύθερη σχεδίαση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0" name="Ελεύθερη σχεδίαση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1" name="Ελεύθερη σχεδίαση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2" name="Ελεύθερη σχεδίαση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3" name="Ελεύθερη σχεδίαση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4" name="Ελεύθερη σχεδίαση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5" name="Ελεύθερη σχεδίαση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6" name="Ελεύθερη σχεδίαση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7" name="Ελεύθερη σχεδίαση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8" name="Ελεύθερη σχεδίαση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9" name="Ελεύθερη σχεδίαση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0" name="Ελεύθερη σχεδίαση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1" name="Ελεύθερη σχεδίαση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2" name="Ελεύθερη σχεδίαση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3" name="Ελεύθερη σχεδίαση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4" name="Ελεύθερη σχεδίαση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5" name="Ελεύθερη σχεδίαση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6" name="Ελεύθερη σχεδίαση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7" name="Ελεύθερη σχεδίαση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8" name="Ελεύθερη σχεδίαση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9" name="Ελεύθερη σχεδίαση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0" name="Ελεύθερη σχεδίαση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1" name="Ελεύθερη σχεδίαση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2" name="Ελεύθερη σχεδίαση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3" name="Ελεύθερη σχεδίαση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4" name="Ελεύθερη σχεδίαση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5" name="Ελεύθερη σχεδίαση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6" name="Ελεύθερη σχεδίαση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7" name="Ελεύθερη σχεδίαση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8" name="Ελεύθερη σχεδίαση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9" name="Ελεύθερη σχεδίαση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0" name="Ελεύθερη σχεδίαση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1" name="Ελεύθερη σχεδίαση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2" name="Ελεύθερη σχεδίαση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3" name="Ελεύθερη σχεδίαση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4" name="Ελεύθερη σχεδίαση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5" name="Ελεύθερη σχεδίαση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6" name="Ελεύθερη σχεδίαση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7" name="Ελεύθερη σχεδίαση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8" name="Ελεύθερη σχεδίαση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9" name="Ελεύθερη σχεδίαση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0" name="Ελεύθερη σχεδίαση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1" name="Ελεύθερη σχεδίαση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2" name="Ελεύθερη σχεδίαση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3" name="Ελεύθερη σχεδίαση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4" name="Ελεύθερη σχεδίαση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5" name="Ελεύθερη σχεδίαση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6" name="Ελεύθερη σχεδίαση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7" name="Ελεύθερη σχεδίαση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8" name="Ελεύθερη σχεδίαση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9" name="Ελεύθερη σχεδίαση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0" name="Ελεύθερη σχεδίαση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1" name="Ελεύθερη σχεδίαση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2" name="Ελεύθερη σχεδίαση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3" name="Ελεύθερη σχεδίαση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4" name="Ελεύθερη σχεδίαση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5" name="Ελεύθερη σχεδίαση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6" name="Ελεύθερη σχεδίαση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7" name="Ελεύθερη σχεδίαση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8" name="Ελεύθερη σχεδίαση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9" name="Ελεύθερη σχεδίαση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0" name="Ελεύθερη σχεδίαση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1" name="Ελεύθερη σχεδίαση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2" name="Ελεύθερη σχεδίαση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3" name="Ελεύθερη σχεδίαση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4" name="Ελεύθερη σχεδίαση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5" name="Ελεύθερη σχεδίαση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6" name="Ελεύθερη σχεδίαση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7" name="Ελεύθερη σχεδίαση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8" name="Ελεύθερη σχεδίαση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9" name="Ελεύθερη σχεδίαση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0" name="Ελεύθερη σχεδίαση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1" name="Ελεύθερη σχεδίαση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2" name="Ελεύθερη σχεδίαση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3" name="Ελεύθερη σχεδίαση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4" name="Ελεύθερη σχεδίαση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5" name="Ελεύθερη σχεδίαση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6" name="Ελεύθερη σχεδίαση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7" name="Ελεύθερη σχεδίαση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8" name="Ελεύθερη σχεδίαση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9" name="Ελεύθερη σχεδίαση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0" name="Ελεύθερη σχεδίαση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1" name="Ελεύθερη σχεδίαση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2" name="Ελεύθερη σχεδίαση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3" name="Ελεύθερη σχεδίαση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4" name="Ελεύθερη σχεδίαση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5" name="Ελεύθερη σχεδίαση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6" name="Ελεύθερη σχεδίαση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7" name="Ελεύθερη σχεδίαση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8" name="Ελεύθερη σχεδίαση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9" name="Ελεύθερη σχεδίαση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0" name="Ελεύθερη σχεδίαση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1" name="Ελεύθερη σχεδίαση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2" name="Ελεύθερη σχεδίαση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3" name="Ελεύθερη σχεδίαση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4" name="Ελεύθερη σχεδίαση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5" name="Ελεύθερη σχεδίαση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6" name="Ελεύθερη σχεδίαση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7" name="Ελεύθερη σχεδίαση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8" name="Ελεύθερη σχεδίαση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C8DCF6-63D4-4ED8-8CE0-E0384DD74C4D}" type="datetime1">
              <a:rPr lang="el-GR" smtClean="0"/>
              <a:t>11/1/2019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158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0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1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2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3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4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5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6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7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8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1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2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14B6AF-8822-45A2-A623-EEEB4E692DB5}" type="datetime1">
              <a:rPr lang="el-GR" smtClean="0"/>
              <a:t>11/1/2019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160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Ελεύθερη σχεδίαση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2" name="Ελεύθερη σχεδίαση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3" name="Ελεύθερη σχεδίαση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4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5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6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7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8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1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2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3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4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BCFDCC-5693-4EAE-8CEF-69A16980683C}" type="datetime1">
              <a:rPr lang="el-GR" smtClean="0"/>
              <a:t>11/1/2019</a:t>
            </a:fld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  <p:sp>
        <p:nvSpPr>
          <p:cNvPr id="85" name="Σύμβολο κράτησης θέσης περιεχομένου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156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8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9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0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1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2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3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4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5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6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7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8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1F0177-3457-4B12-BEA0-825D05B3CB8D}" type="datetime1">
              <a:rPr lang="el-GR" smtClean="0"/>
              <a:t>11/1/2019</a:t>
            </a:fld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83EFF7-E94C-4FD9-A6DE-18293CCC3264}" type="datetime1">
              <a:rPr lang="el-GR" smtClean="0"/>
              <a:t>11/1/2019</a:t>
            </a:fld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grpSp>
        <p:nvGrpSpPr>
          <p:cNvPr id="615" name="Πλαίσιο" descr="Γραφικό κουτιού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Ομάδα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Ομάδα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Ελεύθερη σχεδίαση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Ελεύθερη σχεδίαση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Ελεύθερη σχεδίαση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Ομάδα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Ελεύθερη σχεδίαση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Ελεύθερη σχεδίαση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Ελεύθερη σχεδίαση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Ομάδα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Ομάδα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Ελεύθερη σχεδίαση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Ελεύθερη σχεδίαση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Ελεύθερη σχεδίαση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Ομάδα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Ελεύθερη σχεδίαση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Ελεύθερη σχεδίαση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Ελεύθερη σχεδίαση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02F11F-5270-4642-B1F2-9C9E3C6334B7}" type="datetime1">
              <a:rPr lang="el-GR" smtClean="0"/>
              <a:t>11/1/2019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grpSp>
        <p:nvGrpSpPr>
          <p:cNvPr id="614" name="Πλαίσιο" descr="Γραφικό κουτιού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Ομάδα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Ομάδα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Ελεύθερη σχεδίαση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Ελεύθερη σχεδίαση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Ελεύθερη σχεδίαση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Ομάδα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Ελεύθερη σχεδίαση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Ελεύθερη σχεδίαση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Ελεύθερη σχεδίαση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Ομάδα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Ομάδα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Ελεύθερη σχεδίαση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Ελεύθερη σχεδίαση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Ελεύθερη σχεδίαση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Ομάδα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Ελεύθερη σχεδίαση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Ελεύθερη σχεδίαση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Ελεύθερη σχεδίαση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Ελεύθερη σχεδίαση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Ελεύθερη σχεδίαση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Ελεύθερη σχεδίαση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Ελεύθερη σχεδίαση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Ελεύθερη σχεδίαση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Ελεύθερη σχεδίαση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Ελεύθερη σχεδίαση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Ελεύθερη σχεδίαση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Ελεύθερη σχεδίαση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Ελεύθερη σχεδίαση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Ελεύθερη σχεδίαση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Ελεύθερη σχεδίαση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Ελεύθερη σχεδίαση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Ελεύθερη σχεδίαση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Ελεύθερη σχεδίαση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Ελεύθερη σχεδίαση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Ελεύθερη σχεδίαση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Ελεύθερη σχεδίαση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Ελεύθερη σχεδίαση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Ελεύθερη σχεδίαση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Ελεύθερη σχεδίαση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Ελεύθερη σχεδίαση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Ελεύθερη σχεδίαση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Ελεύθερη σχεδίαση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Ελεύθερη σχεδίαση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Ελεύθερη σχεδίαση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Ελεύθερη σχεδίαση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Ελεύθερη σχεδίαση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Ελεύθερη σχεδίαση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Ελεύθερη σχεδίαση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Ελεύθερη σχεδίαση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Ελεύθερη σχεδίαση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Ελεύθερη σχεδίαση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Ελεύθερη σχεδίαση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Ελεύθερη σχεδίαση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Ελεύθερη σχεδίαση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Ελεύθερη σχεδίαση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Ελεύθερη σχεδίαση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Ελεύθερη σχεδίαση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Ελεύθερη σχεδίαση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Ελεύθερη σχεδίαση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Ελεύθερη σχεδίαση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Ελεύθερη σχεδίαση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Ελεύθερη σχεδίαση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Ελεύθερη σχεδίαση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Ελεύθερη σχεδίαση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Ελεύθερη σχεδίαση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Ελεύθερη σχεδίαση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Ελεύθερη σχεδίαση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Ελεύθερη σχεδίαση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Ελεύθερη σχεδίαση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Ελεύθερη σχεδίαση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Ελεύθερη σχεδίαση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Ελεύθερη σχεδίαση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Ελεύθερη σχεδίαση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Ελεύθερη σχεδίαση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Ελεύθερη σχεδίαση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Ελεύθερη σχεδίαση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Ελεύθερη σχεδίαση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Ελεύθερη σχεδίαση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Ελεύθερη σχεδίαση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Ελεύθερη σχεδίαση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Ελεύθερη σχεδίαση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Ελεύθερη σχεδίαση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Ελεύθερη σχεδίαση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Ελεύθερη σχεδίαση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Ελεύθερη σχεδίαση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Ελεύθερη σχεδίαση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Ελεύθερη σχεδίαση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Ελεύθερη σχεδίαση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Ελεύθερη σχεδίαση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147233-F6A7-434F-92E5-61A569BFCB2D}" type="datetime1">
              <a:rPr lang="el-GR" smtClean="0"/>
              <a:t>11/1/2019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/>
              <a:t>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38CD73C-109C-4F2C-8D5C-05E3AE1DFFE2}" type="datetime1">
              <a:rPr lang="el-GR" smtClean="0"/>
              <a:t>11/1/2019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ylianidispsy.g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ylianidispsy.gr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l-GR" dirty="0"/>
              <a:t>Διαταραχές της Διάθεσης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563960"/>
          </a:xfrm>
        </p:spPr>
        <p:txBody>
          <a:bodyPr rtlCol="0">
            <a:normAutofit fontScale="92500" lnSpcReduction="10000"/>
          </a:bodyPr>
          <a:lstStyle/>
          <a:p>
            <a:r>
              <a:rPr lang="el-GR" sz="2600" i="1" dirty="0">
                <a:cs typeface="Times New Roman" panose="02020603050405020304" pitchFamily="18" charset="0"/>
              </a:rPr>
              <a:t>Στέλιος Στυλιανίδης</a:t>
            </a:r>
            <a:endParaRPr lang="en-US" sz="2600" i="1" dirty="0">
              <a:cs typeface="Times New Roman" panose="02020603050405020304" pitchFamily="18" charset="0"/>
            </a:endParaRPr>
          </a:p>
          <a:p>
            <a:r>
              <a:rPr lang="el-GR" i="1" dirty="0">
                <a:cs typeface="Times New Roman" panose="02020603050405020304" pitchFamily="18" charset="0"/>
              </a:rPr>
              <a:t>Ψυχίατρος-Ψυχαναλυτής</a:t>
            </a:r>
          </a:p>
          <a:p>
            <a:r>
              <a:rPr lang="el-GR" i="1" dirty="0" err="1">
                <a:cs typeface="Times New Roman" panose="02020603050405020304" pitchFamily="18" charset="0"/>
              </a:rPr>
              <a:t>Καθ</a:t>
            </a:r>
            <a:r>
              <a:rPr lang="el-GR" i="1" dirty="0">
                <a:cs typeface="Times New Roman" panose="02020603050405020304" pitchFamily="18" charset="0"/>
              </a:rPr>
              <a:t>. Κοινωνικής Ψυχιατρικής, Πάντειο Πανεπιστήμιο</a:t>
            </a:r>
          </a:p>
          <a:p>
            <a:r>
              <a:rPr lang="el-GR" i="1" dirty="0" err="1">
                <a:cs typeface="Times New Roman" panose="02020603050405020304" pitchFamily="18" charset="0"/>
              </a:rPr>
              <a:t>Επ</a:t>
            </a:r>
            <a:r>
              <a:rPr lang="el-GR" i="1" dirty="0">
                <a:cs typeface="Times New Roman" panose="02020603050405020304" pitchFamily="18" charset="0"/>
              </a:rPr>
              <a:t>. Σύμβουλος Ε.Π.Α.Ψ.Υ.</a:t>
            </a:r>
          </a:p>
          <a:p>
            <a:r>
              <a:rPr lang="en-US" i="1" dirty="0">
                <a:cs typeface="Times New Roman" panose="02020603050405020304" pitchFamily="18" charset="0"/>
                <a:hlinkClick r:id="rId3"/>
              </a:rPr>
              <a:t>www.stylianidispsy.gr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409A86-630A-4EE8-A6B5-872BA92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Διπολικές Διαταραχές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2D16DD-B90E-48B6-93E2-DEAE2F161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5861" y="1905000"/>
            <a:ext cx="4816152" cy="4267200"/>
          </a:xfrm>
        </p:spPr>
        <p:txBody>
          <a:bodyPr>
            <a:normAutofit fontScale="85000" lnSpcReduction="10000"/>
          </a:bodyPr>
          <a:lstStyle/>
          <a:p>
            <a:pPr>
              <a:buNone/>
              <a:defRPr/>
            </a:pPr>
            <a:r>
              <a:rPr lang="el-GR" b="1" dirty="0">
                <a:solidFill>
                  <a:schemeClr val="accent1"/>
                </a:solidFill>
              </a:rPr>
              <a:t>Τύποι: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l-GR" b="1" dirty="0">
                <a:solidFill>
                  <a:schemeClr val="accent1"/>
                </a:solidFill>
              </a:rPr>
              <a:t>Διπολική Διαταραχή Ι: </a:t>
            </a:r>
            <a:r>
              <a:rPr lang="el-GR" dirty="0"/>
              <a:t>Τουλάχιστον ένα πλήρες μανιακό ή μικτό επεισόδιο, μπορεί να υπάρχουν και μείζονα καταθλιπτικά επεισόδια ή </a:t>
            </a:r>
            <a:r>
              <a:rPr lang="el-GR" dirty="0" err="1"/>
              <a:t>υπομανιακά</a:t>
            </a:r>
            <a:r>
              <a:rPr lang="el-GR" dirty="0"/>
              <a:t> επεισόδια.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l-GR" b="1" dirty="0">
                <a:solidFill>
                  <a:schemeClr val="accent1"/>
                </a:solidFill>
              </a:rPr>
              <a:t>Διπολική Διαταραχή ΙΙ: </a:t>
            </a:r>
            <a:r>
              <a:rPr lang="el-GR" dirty="0"/>
              <a:t>Τουλάχιστον ένα μείζον καταθλιπτικό επεισόδιο και τουλάχιστον ένα </a:t>
            </a:r>
            <a:r>
              <a:rPr lang="el-GR" dirty="0" err="1"/>
              <a:t>υπομανιακό</a:t>
            </a:r>
            <a:r>
              <a:rPr lang="el-GR" dirty="0"/>
              <a:t>, χωρίς μανιακό.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l-GR" b="1" dirty="0">
                <a:solidFill>
                  <a:schemeClr val="accent1"/>
                </a:solidFill>
              </a:rPr>
              <a:t>Διπολική διαταραχή με ταχεία εναλλαγή φάσεων: </a:t>
            </a:r>
            <a:r>
              <a:rPr lang="el-GR" dirty="0"/>
              <a:t>Τέσσερα ή περισσότερα καταθλιπτικά, μανιακά ή μικτά στο διάστημα ενός έτους.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89023C0-CAC0-4308-8CF0-2475D80AD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4" y="3573016"/>
            <a:ext cx="5392213" cy="2599184"/>
          </a:xfrm>
        </p:spPr>
        <p:txBody>
          <a:bodyPr>
            <a:normAutofit fontScale="85000" lnSpcReduction="10000"/>
          </a:bodyPr>
          <a:lstStyle/>
          <a:p>
            <a:pPr>
              <a:buNone/>
              <a:defRPr/>
            </a:pPr>
            <a:r>
              <a:rPr lang="el-GR" b="1" dirty="0">
                <a:solidFill>
                  <a:schemeClr val="accent1"/>
                </a:solidFill>
              </a:rPr>
              <a:t>4.Μανία στους εφήβους: </a:t>
            </a:r>
            <a:r>
              <a:rPr lang="el-GR" dirty="0"/>
              <a:t>Μπορεί να υποκρύπτεται από κατάχρηση ουσιών, αλκοολισμό και αντικοινωνική συμπεριφορά.</a:t>
            </a:r>
          </a:p>
          <a:p>
            <a:pPr>
              <a:buNone/>
              <a:defRPr/>
            </a:pPr>
            <a:r>
              <a:rPr lang="el-GR" b="1" dirty="0">
                <a:solidFill>
                  <a:schemeClr val="accent1"/>
                </a:solidFill>
              </a:rPr>
              <a:t>5. Κυκλοθυμική διαταραχή: </a:t>
            </a:r>
            <a:r>
              <a:rPr lang="el-GR" dirty="0"/>
              <a:t>Εναλλαγή περιόδων </a:t>
            </a:r>
            <a:r>
              <a:rPr lang="el-GR" dirty="0" err="1"/>
              <a:t>υπομανίας</a:t>
            </a:r>
            <a:r>
              <a:rPr lang="el-GR" dirty="0"/>
              <a:t> και κατάθλιψης μέτριας βαρύτητας, χρόνια και μη </a:t>
            </a:r>
            <a:r>
              <a:rPr lang="el-GR" dirty="0" err="1"/>
              <a:t>ψυχωσική</a:t>
            </a:r>
            <a:r>
              <a:rPr lang="el-GR" dirty="0"/>
              <a:t>, εξίσου συχνή στα δύο φύλα, έναρξη κατά την όψιμη εφηβεία, πιθανή συνύπαρξη κατάχρησης ουσιών. </a:t>
            </a:r>
          </a:p>
          <a:p>
            <a:pPr marL="457200" indent="-457200">
              <a:buFont typeface="+mj-lt"/>
              <a:buAutoNum type="arabicPeriod" startAt="4"/>
            </a:pP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B11EA61-4552-4F36-8FD4-C64586E251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110" y="598142"/>
            <a:ext cx="4015619" cy="261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566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/>
              <a:t>Δημογραφικά Στοιχεία: </a:t>
            </a:r>
            <a:r>
              <a:rPr lang="el-GR" b="1" dirty="0">
                <a:solidFill>
                  <a:schemeClr val="accent1"/>
                </a:solidFill>
              </a:rPr>
              <a:t>Κατάθλιψη</a:t>
            </a:r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Η κατάθλιψη είναι </a:t>
            </a:r>
            <a:r>
              <a:rPr lang="el-GR" u="sng" dirty="0"/>
              <a:t>η συχνότερη ψυχική διαταραχή </a:t>
            </a:r>
            <a:r>
              <a:rPr lang="el-GR" dirty="0"/>
              <a:t>σχεδόν σε όλες τις ηλικίες.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Μέχρι το 2020 θα είναι η </a:t>
            </a:r>
            <a:r>
              <a:rPr lang="el-GR" dirty="0">
                <a:solidFill>
                  <a:schemeClr val="accent1"/>
                </a:solidFill>
              </a:rPr>
              <a:t>δεύτερη αιτία επιβάρυνσης</a:t>
            </a:r>
            <a:r>
              <a:rPr lang="el-GR" dirty="0"/>
              <a:t>, προσωπικής και επαγγελματικής μετά τα καρδιαγγειακά νοσήματα (Παγκόσμιος Οργανισμός Υγείας).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u="sng" dirty="0"/>
              <a:t>Συχνότερη στις γυναίκες απ’ ότι στους άντρες </a:t>
            </a:r>
            <a:r>
              <a:rPr lang="el-GR" dirty="0"/>
              <a:t>(σχεδόν διπλάσια συχνότητα)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1 στις 5 γυναίκες στη διάρκεια της ζωής τους μπορεί να υποφέρουν από κατάθλιψη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1 στους 10 άντρες στη διάρκεια της ζωής τους μπορεί να υποφέρουν από κατάθλιψη</a:t>
            </a:r>
          </a:p>
          <a:p>
            <a:pPr rtl="0">
              <a:buFont typeface="Courier New" panose="02070309020205020404" pitchFamily="49" charset="0"/>
              <a:buChar char="o"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CF7B814-1A25-499F-9696-A751DCC85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905000"/>
            <a:ext cx="3801729" cy="382825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BE8B8A-801E-48A6-923F-6758B271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Οικονομική κρίση και κατάθλιψη στην Ελλάδα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74C16B-1345-4AFC-9EE5-4DFEBE2BF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396534" cy="42672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200" dirty="0"/>
              <a:t>Πρόσφατες έρευνες στην Ελλάδα δείχνουν ότι παράγοντες όπως η </a:t>
            </a:r>
            <a:r>
              <a:rPr lang="el-GR" sz="2200" dirty="0">
                <a:solidFill>
                  <a:schemeClr val="accent1"/>
                </a:solidFill>
              </a:rPr>
              <a:t>ανεργία</a:t>
            </a:r>
            <a:r>
              <a:rPr lang="el-GR" sz="2200" dirty="0"/>
              <a:t>, η </a:t>
            </a:r>
            <a:r>
              <a:rPr lang="el-GR" sz="2200" dirty="0">
                <a:solidFill>
                  <a:schemeClr val="accent1"/>
                </a:solidFill>
              </a:rPr>
              <a:t>φτώχεια</a:t>
            </a:r>
            <a:r>
              <a:rPr lang="el-GR" sz="2200" dirty="0"/>
              <a:t>, η </a:t>
            </a:r>
            <a:r>
              <a:rPr lang="el-GR" sz="2200" dirty="0">
                <a:solidFill>
                  <a:schemeClr val="accent1"/>
                </a:solidFill>
              </a:rPr>
              <a:t>κοινωνική απομόνωση</a:t>
            </a:r>
            <a:r>
              <a:rPr lang="el-GR" sz="2200" dirty="0"/>
              <a:t>, η </a:t>
            </a:r>
            <a:r>
              <a:rPr lang="el-GR" sz="2200" dirty="0">
                <a:solidFill>
                  <a:schemeClr val="accent1"/>
                </a:solidFill>
              </a:rPr>
              <a:t>ανασφάλεια για το μέλλον</a:t>
            </a:r>
            <a:r>
              <a:rPr lang="el-GR" sz="2200" dirty="0"/>
              <a:t> συμβάλουν σημαντικά στην εμφάνιση και επιδείνωση ψυχολογικών συμπτωμάτων (Triantafyllou &amp; </a:t>
            </a:r>
            <a:r>
              <a:rPr lang="el-GR" sz="2200" dirty="0" err="1"/>
              <a:t>Aggeletopoulou</a:t>
            </a:r>
            <a:r>
              <a:rPr lang="el-GR" sz="2200" dirty="0"/>
              <a:t> 2011).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200" dirty="0"/>
              <a:t>Σε έρευνα που έγινε πρόσφατα στην Ελλάδα βρέθηκε ότι αυξήθηκαν τα ποσοστά κατάθλιψης στο γενικό πληθυσμό, με μεγαλύτερη συχνότητα σε νέους κάτω των 24 ετών (Οικονόμου και συν, 2011).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200" dirty="0"/>
              <a:t>Παράλληλα έχει σημειωθεί </a:t>
            </a:r>
            <a:r>
              <a:rPr lang="el-GR" sz="2200" dirty="0">
                <a:solidFill>
                  <a:schemeClr val="accent1"/>
                </a:solidFill>
              </a:rPr>
              <a:t>σημαντική αύξηση των αποπειρών αυτοκτονία</a:t>
            </a:r>
            <a:r>
              <a:rPr lang="el-GR" sz="2200" dirty="0"/>
              <a:t>ς τα τελευταία χρόνια στη χώρα μας:  συχνότερα σε άτομα που πάσχουν από κατάθλιψη, με περιορισμένες κοινωνικές σχέσεις και σοβαρά οικονομικά προβλήματα (</a:t>
            </a:r>
            <a:r>
              <a:rPr lang="el-GR" sz="2200" dirty="0" err="1"/>
              <a:t>Economou</a:t>
            </a:r>
            <a:r>
              <a:rPr lang="el-GR" sz="2200" dirty="0"/>
              <a:t> </a:t>
            </a:r>
            <a:r>
              <a:rPr lang="el-GR" sz="2200" dirty="0" err="1"/>
              <a:t>et</a:t>
            </a:r>
            <a:r>
              <a:rPr lang="el-GR" sz="2200" dirty="0"/>
              <a:t> </a:t>
            </a:r>
            <a:r>
              <a:rPr lang="el-GR" sz="2200" dirty="0" err="1"/>
              <a:t>al</a:t>
            </a:r>
            <a:r>
              <a:rPr lang="el-GR" sz="2200" dirty="0"/>
              <a:t> 2012).</a:t>
            </a:r>
          </a:p>
        </p:txBody>
      </p:sp>
    </p:spTree>
    <p:extLst>
      <p:ext uri="{BB962C8B-B14F-4D97-AF65-F5344CB8AC3E}">
        <p14:creationId xmlns:p14="http://schemas.microsoft.com/office/powerpoint/2010/main" val="6022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55C29A-34AF-4273-93D1-440101054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Αίτια της κατάθλιψης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3ED5C2-5FB6-4E8F-9456-46685FFEC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1924" y="3645024"/>
            <a:ext cx="9383081" cy="25991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1"/>
                </a:solidFill>
              </a:rPr>
              <a:t>Ψυχολογικοί παράγοντες </a:t>
            </a:r>
            <a:r>
              <a:rPr lang="el-GR" dirty="0"/>
              <a:t>(χαρακτηριστικά προσωπικότητας, χαμηλή αυτοεκτίμηση)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1"/>
                </a:solidFill>
              </a:rPr>
              <a:t>Κοινωνικοί παράγοντες </a:t>
            </a:r>
            <a:r>
              <a:rPr lang="el-GR" dirty="0"/>
              <a:t>(πρώιμες απώλειες, </a:t>
            </a:r>
            <a:r>
              <a:rPr lang="el-GR" dirty="0" err="1"/>
              <a:t>ψυχοπιεστικά</a:t>
            </a:r>
            <a:r>
              <a:rPr lang="el-GR" dirty="0"/>
              <a:t> γεγονότα ζωής  π.χ. ανεργία/φτώχεια, θάνατος συγγενικού προσώπου, διαζύγιο, μετανάστευση, φάσεις στον κύκλο ζωής της οικογένειας)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1"/>
                </a:solidFill>
              </a:rPr>
              <a:t>Βιολογικοί και γενετικοί παράγοντες </a:t>
            </a:r>
            <a:r>
              <a:rPr lang="el-GR" dirty="0"/>
              <a:t>(</a:t>
            </a:r>
            <a:r>
              <a:rPr lang="el-GR" dirty="0" err="1"/>
              <a:t>π.χ</a:t>
            </a:r>
            <a:r>
              <a:rPr lang="el-GR" dirty="0"/>
              <a:t> προδιάθεση, οργανική πάθηση)</a:t>
            </a:r>
          </a:p>
          <a:p>
            <a:endParaRPr lang="el-GR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332A4FF2-5B5A-4EF8-9C20-A6C04DEC8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01924" y="2470192"/>
            <a:ext cx="4878251" cy="9368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Ποικίλοι παράγοντες που δρουν πάνω στην ιδιοσυστασία κάθε ατόμου και στο συγκεκριμένο κοινωνικό του πλαίσιο.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2317C6F-B54C-4329-BB3A-21C5E8883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976">
            <a:off x="7541729" y="500518"/>
            <a:ext cx="3572012" cy="2382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085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0FF222-8350-4EF5-8DA5-08BAC029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Συμπτώματα Κατάθλιψης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29C998-E354-44A3-9F2A-8A897039C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1"/>
                </a:solidFill>
              </a:rPr>
              <a:t>Άσχημη διάθεση, μελαγχολία, λύπη  κατά το μεγαλύτερο μέρος της ημέρας σχεδόν κάθε ημέρα </a:t>
            </a:r>
            <a:r>
              <a:rPr lang="el-GR" dirty="0"/>
              <a:t>(π.χ. κλαίμε συχνά, νιώθουμε συνεχώς θλίψη) διαφέρει από απλή στεναχώρια (διάρκεια, ένταση, επίδραση στην καθημερινή ζωή/λειτουργικότητα).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1"/>
                </a:solidFill>
              </a:rPr>
              <a:t>Μεγάλη ελάττωση του ενδιαφέροντος ή της ευχαρίστησης σε όλες ή σχεδόν όλες τις δραστηριότητες κατά το μεγαλύτερο μέρος της ημέρας σχεδόν κάθε μέρα. </a:t>
            </a:r>
            <a:r>
              <a:rPr lang="el-GR" dirty="0"/>
              <a:t>Π.χ. μια μητέρα έχασε το ενδιαφέρον της να φροντίσει το μικρό της παιδί, να καθαρίσει το σπίτι, δε μπορεί να εργαστεί, παραμελεί τον εαυτό της.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1"/>
                </a:solidFill>
              </a:rPr>
              <a:t>Προβλήματα στον ύπνο: </a:t>
            </a:r>
            <a:r>
              <a:rPr lang="el-GR" dirty="0"/>
              <a:t>δυσκολία να κοιμηθεί κανείς/πολύ πρωινή αφύπνιση, συχνές αφυπνίσεις κατά τη διάρκεια της νύχτας, εφιάλτες, αίσθημα κούρασης κατά την αφύπνιση το πρωί, μεγαλύτερη διάρκεια του ύπνου από ότι συνήθως.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1"/>
                </a:solidFill>
              </a:rPr>
              <a:t>Διαταραχές στην όρεξη για φαγητό: </a:t>
            </a:r>
            <a:r>
              <a:rPr lang="el-GR" dirty="0"/>
              <a:t>μειωμένη όρεξη και απώλεια βάρους, σε ορισμένες περιπτώσεις μπορεί να παρατηρηθεί το αντίθετο δηλαδή αυξημένη όρεξη, </a:t>
            </a:r>
            <a:r>
              <a:rPr lang="el-GR" dirty="0" err="1"/>
              <a:t>υπερφαγία</a:t>
            </a:r>
            <a:r>
              <a:rPr lang="el-GR" dirty="0"/>
              <a:t> και αύξηση βάρους.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187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0FF222-8350-4EF5-8DA5-08BAC029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Συμπτώματα Κατάθλιψης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29C998-E354-44A3-9F2A-8A897039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267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1"/>
                </a:solidFill>
              </a:rPr>
              <a:t>Απώλεια δυνάμεων και ενεργητικότητας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1"/>
                </a:solidFill>
              </a:rPr>
              <a:t>Μείωση ερωτικής διάθεσης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1"/>
                </a:solidFill>
              </a:rPr>
              <a:t> Σε ορισμένες περιπτώσεις υπάρχει μεγάλη ανησυχία και άγχος, σαν κάτι κακό να πρόκειται να συμβεί </a:t>
            </a:r>
            <a:r>
              <a:rPr lang="el-GR" dirty="0"/>
              <a:t>(φοβίες για σωματική ασθένεια)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1"/>
                </a:solidFill>
              </a:rPr>
              <a:t>Εκνευρισμός / ευερεθιστότητα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1"/>
                </a:solidFill>
              </a:rPr>
              <a:t>Προβλήματα στη συγκέντρωση, τη μνήμη </a:t>
            </a:r>
            <a:r>
              <a:rPr lang="el-GR" dirty="0"/>
              <a:t>(γνωστικές λειτουργίες)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1"/>
                </a:solidFill>
              </a:rPr>
              <a:t>Ιδέες ενοχής και αναξιότητας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πεποίθηση ότι φταίει για ό,τι συμβαίνει, σαν είναι όλα δικό του λάθος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αίσθηση τιμωρίας για κάτι που έγινε στο παρελθόν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αίσθηση αναξιότητας</a:t>
            </a:r>
          </a:p>
        </p:txBody>
      </p:sp>
    </p:spTree>
    <p:extLst>
      <p:ext uri="{BB962C8B-B14F-4D97-AF65-F5344CB8AC3E}">
        <p14:creationId xmlns:p14="http://schemas.microsoft.com/office/powerpoint/2010/main" val="304913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78061B-C02F-44C6-BB50-6D945B56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Συμπτώματα Κατάθλιψης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448EF7-14FA-4466-8A14-51290E3A3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1"/>
                </a:solidFill>
              </a:rPr>
              <a:t>Ανησυχία και απαισιοδοξία για το παρόν και το μέλλον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1"/>
                </a:solidFill>
              </a:rPr>
              <a:t>Ιδέες αυτοκτονίας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1"/>
                </a:solidFill>
              </a:rPr>
              <a:t>Απελπισία, απόγνωση, ιδέες θανάτου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1"/>
                </a:solidFill>
              </a:rPr>
              <a:t>Σωματικά συμπτώματα: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πονοκέφαλοι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πόνοι στο σώμα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κόπωση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1"/>
                </a:solidFill>
              </a:rPr>
              <a:t>Δεν είναι ανάγκη να έχει κανείς όλα τα συμπτώματα για να θεωρηθεί ότι πάσχει από κατάθλιψη. </a:t>
            </a:r>
            <a:r>
              <a:rPr lang="el-GR" dirty="0"/>
              <a:t>Οι ειδικοί θεωρούν ότι 5 ή περισσότερα συμπτώματα, εκ των οποίων τουλάχιστον ένα από τα δύο πρώτα, φτάνουν για να τεθεί η διάγνωση. (τουλάχιστον 2 εβδομάδες) 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64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F91C75-55BB-4CC4-87CF-BF1DDA7D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μπορεί να αντιμετωπιστεί η κατάθλιψη;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FA3626-DE95-4BD2-A881-8EC8AC71F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8" y="1944486"/>
            <a:ext cx="6552728" cy="42672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1"/>
                </a:solidFill>
              </a:rPr>
              <a:t>Έγκαιρη αναζήτηση βοήθειας από ειδικό ψυχικής υγείας. 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Είναι σημαντικό να μην κατηγορεί κανείς τον εαυτό του για αυτό που του συμβαίνει και αυτό που νιώθει.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Πολλές φορές βοηθάει το να μιλήσει κανείς για αυτό που το συμβαίνει σε  άτομα που μπορούν να τον καταλάβουν και που εμπιστεύεται.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Φροντίδα σωματικής υγείας/Σωματική άσκηση/ σωστή διατροφή.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Μικροί στόχοι για βελτίωση της καθημερινότητας/αναγνώριση προσωπικών αναγκών.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Αποφυγή κατανάλωσης αλκοόλ. 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FD159E6-7425-43D9-BA26-71FE905ED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1947867"/>
            <a:ext cx="4536505" cy="3816424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937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1432DD-1EB8-4BF8-812F-E7AECF43D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της κατάθλιψης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5FDEFC-0DDC-4B92-89C6-CE09B89B5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52" y="2204864"/>
            <a:ext cx="5885398" cy="3666728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chemeClr val="accent1"/>
                </a:solidFill>
              </a:rPr>
              <a:t>Η ΚΑΤΑΘΛΙΨΗ ΜΠΟΡΕΙ ΝΑ</a:t>
            </a:r>
            <a:endParaRPr lang="en-US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l-GR" b="1" dirty="0">
                <a:solidFill>
                  <a:schemeClr val="accent1"/>
                </a:solidFill>
              </a:rPr>
              <a:t> ΑΝΤΙΜΕΤΩΠΙΣΤΕΙ ΑΠΟΤΕΛΕΣΜΑΤΙΚΑ</a:t>
            </a:r>
            <a:endParaRPr lang="en-US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Ψυχολογική υποστήριξη/ψυχοθεραπεία           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Φαρμακευτική αγωγή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με οδηγία ψυχιάτρου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C7C40B7-0B85-4CD2-8AEA-3A61418A5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1862404"/>
            <a:ext cx="3240360" cy="3797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7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C4663E29-D3A3-4B18-8F94-4A6507A7D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πρέπει έγκαιρα να αντιμετωπίζεται θεραπευτικά η κατάθλιψη;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816B8FB-3B99-4E10-8766-2F47067D8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1905000"/>
            <a:ext cx="9505056" cy="4267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έγκαιρη θεραπεία μπορεί να προλάβει την κατάθλιψη από το να γίνει σοβαρή ή χρόνια. Η θεραπεία μπορεί να προλάβει νέα επεισόδια κατάθλιψης</a:t>
            </a:r>
            <a:r>
              <a:rPr lang="el-GR" dirty="0">
                <a:solidFill>
                  <a:schemeClr val="accent1"/>
                </a:solidFill>
              </a:rPr>
              <a:t>. Χωρίς θεραπεία η πιθανότητα να πάθει κανείς δεύτερο επεισόδιο κατάθλιψης είναι 50%. </a:t>
            </a:r>
            <a:r>
              <a:rPr lang="el-GR" dirty="0"/>
              <a:t>Με τη θεραπεία μειώνεται αυτή η πιθανότητα.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Όταν κρίνεται απαραίτητη η χορήγηση φαρμακευτικής αγωγής, </a:t>
            </a:r>
            <a:r>
              <a:rPr lang="el-GR" dirty="0">
                <a:solidFill>
                  <a:schemeClr val="accent1"/>
                </a:solidFill>
              </a:rPr>
              <a:t>η φαρμακευτική θεραπεία συνήθως φέρει βελτίωση από τον πρώτο μήνα</a:t>
            </a:r>
            <a:r>
              <a:rPr lang="el-GR" dirty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Με την ψυχοθεραπεία μπορεί κανείς να αναγνωρίσει τα βαθύτερα αίτια της κατάθλιψης και να αντιμετωπίσει την κατάσταση πιο αποτελεσματικά.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Ο κίνδυνος για απόπειρα αυτοκτονίας είναι μεγαλύτερος στους ανθρώπους που δεν αναζητούν θεραπεία.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κατάθλιψη προκαλεί και σωματικά προβλήματα / επιδεινώνει κοινωνικά προβλήματα.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349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F9CD13-2E6A-45F7-8DBD-CFEF62F3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Διαταραχές της Διάθεσης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A20713-1680-4237-AD03-FC9347A28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876" y="1905000"/>
            <a:ext cx="9937104" cy="4267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altLang="en-US" b="1" dirty="0">
                <a:solidFill>
                  <a:schemeClr val="accent1"/>
                </a:solidFill>
              </a:rPr>
              <a:t>Διάθεση: </a:t>
            </a:r>
            <a:r>
              <a:rPr lang="el-GR" altLang="en-US" dirty="0"/>
              <a:t>ο διάχυτος συναισθηματικός τόνος που επηρεάζει βαθιά τη θεώρηση του ατόμου για τον κόσμο και τον εαυτό του, τους άλλους και το περιβάλλον του.</a:t>
            </a:r>
          </a:p>
          <a:p>
            <a:pPr>
              <a:buNone/>
              <a:defRPr/>
            </a:pPr>
            <a:r>
              <a:rPr lang="el-GR" altLang="en-US" b="1" dirty="0">
                <a:solidFill>
                  <a:schemeClr val="accent1"/>
                </a:solidFill>
              </a:rPr>
              <a:t>Γενικά χαρακτηριστικά διαταραχών</a:t>
            </a:r>
          </a:p>
          <a:p>
            <a:pPr>
              <a:defRPr/>
            </a:pPr>
            <a:r>
              <a:rPr lang="el-GR" altLang="en-US" dirty="0"/>
              <a:t>Συχνές, δυνητικά θανατηφόρες, θεραπεύσιμες, ασθενείς με παθολογικά καταθλιπτική ή ανεβασμένη διάθεση.</a:t>
            </a:r>
          </a:p>
          <a:p>
            <a:pPr>
              <a:buNone/>
              <a:defRPr/>
            </a:pPr>
            <a:r>
              <a:rPr lang="el-GR" altLang="en-US" b="1" dirty="0">
                <a:solidFill>
                  <a:schemeClr val="accent1"/>
                </a:solidFill>
              </a:rPr>
              <a:t>Συμπεριλαμβάνονται οι: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altLang="en-US" dirty="0"/>
              <a:t>μείζονες καταθλιπτικές διαταραχές,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altLang="en-US" dirty="0"/>
              <a:t>διπολικές διαταραχές(Ι και ΙΙ),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altLang="en-US" dirty="0" err="1"/>
              <a:t>δυσθυμική</a:t>
            </a:r>
            <a:r>
              <a:rPr lang="el-GR" altLang="en-US" dirty="0"/>
              <a:t> διαταραχή,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altLang="en-US" dirty="0"/>
              <a:t>κυκλοθυμική διαταραχή,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altLang="en-US" dirty="0"/>
              <a:t>προκαλούμενες από γενική σωματική κατάσταση ή  από ουσίες διαταραχές της διάθεσης.</a:t>
            </a:r>
          </a:p>
          <a:p>
            <a:pPr marL="0" indent="0">
              <a:buNone/>
            </a:pPr>
            <a:endParaRPr lang="el-GR" alt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460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2E260C-C71D-4CDB-AA3D-E0F507AA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Πώς μπορούν φίλοι και συγγενείς να βοηθήσουν κάποιον που πάσχει από κατάθλιψη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BC9A93-40C6-49C6-9703-48CA2F307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1905000"/>
            <a:ext cx="9793088" cy="42672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Προτροπή για έγκαιρη αναζήτηση βοήθειας από ειδικό ψυχικής υγείας.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Ενθάρρυνση να παραμείνει στη θεραπεία.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Σε κάποιες περιπτώσεις αν το επιθυμεί το άτομο που πάσχει από κατάθλιψη μπορεί κανείς να τον συνοδέψει στο κέντρο ψυχικής υγείας.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Συναισθηματική υποστήριξη: προσεκτική ακρόαση, κατανόηση, όχι υποτίμηση των συναισθημάτων και της κατάστασης που βιώνει, όχι κατηγορίες.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Προτροπή συμμετοχής σε κοινωνικές δραστηριότητες που του έδιναν ευχαρίστηση παλιότερα.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u="sng" dirty="0">
                <a:solidFill>
                  <a:schemeClr val="accent1"/>
                </a:solidFill>
              </a:rPr>
              <a:t>Δεν αγνοούμε ενδείξεις για σκέψεις αυτοκτονίας.</a:t>
            </a:r>
          </a:p>
        </p:txBody>
      </p:sp>
    </p:spTree>
    <p:extLst>
      <p:ext uri="{BB962C8B-B14F-4D97-AF65-F5344CB8AC3E}">
        <p14:creationId xmlns:p14="http://schemas.microsoft.com/office/powerpoint/2010/main" val="32037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159C78-B618-4B8C-A99A-3E33A3BBC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284" y="2191240"/>
            <a:ext cx="5328592" cy="2475520"/>
          </a:xfrm>
        </p:spPr>
        <p:txBody>
          <a:bodyPr/>
          <a:lstStyle/>
          <a:p>
            <a:r>
              <a:rPr lang="el-GR" dirty="0"/>
              <a:t>Ψυχοδυναμική Κατανόηση της Κατάθλιψης και της Μανίας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E06470A3-84A9-4CD8-B9E3-EC2BB3178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133">
            <a:off x="992559" y="1510805"/>
            <a:ext cx="2716887" cy="4234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755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DFCB02-E97B-4B6D-B7B8-9B16EF665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Ψυχοδυναμική Κατανόηση της Κατάθλιψης και της Μανίας </a:t>
            </a:r>
            <a:r>
              <a:rPr lang="en-US" dirty="0"/>
              <a:t>(S. Freud)</a:t>
            </a:r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4A143B2C-F627-413C-B42F-8210013AF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148" y="1905000"/>
            <a:ext cx="7776864" cy="4548336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Ο </a:t>
            </a:r>
            <a:r>
              <a:rPr lang="el-GR" dirty="0" err="1"/>
              <a:t>Freud</a:t>
            </a:r>
            <a:r>
              <a:rPr lang="el-GR" dirty="0"/>
              <a:t> διαφοροποίησε το </a:t>
            </a:r>
            <a:r>
              <a:rPr lang="el-GR" dirty="0">
                <a:solidFill>
                  <a:schemeClr val="accent1"/>
                </a:solidFill>
              </a:rPr>
              <a:t>πένθος</a:t>
            </a:r>
            <a:r>
              <a:rPr lang="el-GR" dirty="0"/>
              <a:t> από τη </a:t>
            </a:r>
            <a:r>
              <a:rPr lang="el-GR" dirty="0">
                <a:solidFill>
                  <a:schemeClr val="accent1"/>
                </a:solidFill>
              </a:rPr>
              <a:t>μελαγχολική κατάθλιψη</a:t>
            </a:r>
            <a:r>
              <a:rPr lang="el-GR" dirty="0"/>
              <a:t> (</a:t>
            </a:r>
            <a:r>
              <a:rPr lang="el-GR" i="1" dirty="0"/>
              <a:t>«Πένθος και Μελαγχολία», </a:t>
            </a:r>
            <a:r>
              <a:rPr lang="el-GR" dirty="0"/>
              <a:t>1917).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Στο πρώτο, ο προκλητικός παράγων είναι η πραγματική απώλεια μιας πραγματικής μορφής. Στη μελαγχολία, αντίθετα, το </a:t>
            </a:r>
            <a:r>
              <a:rPr lang="el-GR" dirty="0" err="1"/>
              <a:t>απωλεσθέν</a:t>
            </a:r>
            <a:r>
              <a:rPr lang="el-GR" dirty="0"/>
              <a:t> αντικείμενο είναι συναισθηματικό μάλλον, παρά πραγματικό.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Ο μελαγχολικός ασθενής αισθάνεται μια βαθιά απώλεια της αυτοεκτίμησης, που συνοδεύεται από </a:t>
            </a:r>
            <a:r>
              <a:rPr lang="el-GR" dirty="0" err="1"/>
              <a:t>αυτομομφή</a:t>
            </a:r>
            <a:r>
              <a:rPr lang="el-GR" dirty="0"/>
              <a:t> και ενοχή , ενώ ο πενθών διατηρεί αρκετά σταθερή την αίσθηση της αυτοεκτίμησης.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Ο </a:t>
            </a:r>
            <a:r>
              <a:rPr lang="el-GR" dirty="0" err="1"/>
              <a:t>Freud</a:t>
            </a:r>
            <a:r>
              <a:rPr lang="el-GR" dirty="0"/>
              <a:t> </a:t>
            </a:r>
            <a:r>
              <a:rPr lang="el-GR" dirty="0">
                <a:solidFill>
                  <a:schemeClr val="accent1"/>
                </a:solidFill>
              </a:rPr>
              <a:t>απέδωσε την </a:t>
            </a:r>
            <a:r>
              <a:rPr lang="el-GR" dirty="0" err="1">
                <a:solidFill>
                  <a:schemeClr val="accent1"/>
                </a:solidFill>
              </a:rPr>
              <a:t>εκσεσημασμένη</a:t>
            </a:r>
            <a:r>
              <a:rPr lang="el-GR" dirty="0">
                <a:solidFill>
                  <a:schemeClr val="accent1"/>
                </a:solidFill>
              </a:rPr>
              <a:t> </a:t>
            </a:r>
            <a:r>
              <a:rPr lang="el-GR" dirty="0" err="1">
                <a:solidFill>
                  <a:schemeClr val="accent1"/>
                </a:solidFill>
              </a:rPr>
              <a:t>αυτοϋποτίμηση</a:t>
            </a:r>
            <a:r>
              <a:rPr lang="el-GR" dirty="0">
                <a:solidFill>
                  <a:schemeClr val="accent1"/>
                </a:solidFill>
              </a:rPr>
              <a:t>, κοινή στους καταθλιπτικούς ασθενείς, ως αποτέλεσμα θυμού που στρέφεται προς τα έσω</a:t>
            </a:r>
            <a:r>
              <a:rPr lang="el-GR" dirty="0"/>
              <a:t>. Πιο συγκεκριμένα, η οργή κατευθύνεται προς τα έσω επειδή ο εαυτός του ασθενούς έχει ταυτιστεί με το απολεσθέν αντικείμενο.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i="1" dirty="0"/>
              <a:t>Αυτή η </a:t>
            </a:r>
            <a:r>
              <a:rPr lang="el-GR" i="1" dirty="0" err="1"/>
              <a:t>ενδοβολή</a:t>
            </a:r>
            <a:r>
              <a:rPr lang="el-GR" i="1" dirty="0"/>
              <a:t> μπορεί να είναι ο μόνος τρόπος που έχει το Εγώ προκειμένου να αποχωριστεί ένα αντικείμενο.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653F11A-3CE6-4E2D-BC06-3DC428C63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7" y="2132856"/>
            <a:ext cx="2364893" cy="34003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31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8089E4-1DDC-4A5F-ACF4-760E17CF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Ψυχοδυναμική Κατανόηση της Κατάθλιψης και της Μανίας </a:t>
            </a:r>
            <a:r>
              <a:rPr lang="en-US" dirty="0"/>
              <a:t>(M. Klein)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F7DAD8-09F3-4A80-8FB6-0DC6B1402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6140" y="1905000"/>
            <a:ext cx="8136904" cy="4476328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Η </a:t>
            </a:r>
            <a:r>
              <a:rPr lang="el-GR" dirty="0" err="1"/>
              <a:t>Klein</a:t>
            </a:r>
            <a:r>
              <a:rPr lang="el-GR" dirty="0"/>
              <a:t> συνέδεσε την κατάθλιψη με την καταθλιπτική θέση. </a:t>
            </a:r>
            <a:r>
              <a:rPr lang="el-GR" dirty="0">
                <a:solidFill>
                  <a:schemeClr val="accent1"/>
                </a:solidFill>
              </a:rPr>
              <a:t>Θεωρούσε τις μανιοκαταθλιπτικές καταστάσεις ως αντανάκλαση της αποτυχίας </a:t>
            </a:r>
            <a:r>
              <a:rPr lang="el-GR" dirty="0" err="1">
                <a:solidFill>
                  <a:schemeClr val="accent1"/>
                </a:solidFill>
              </a:rPr>
              <a:t>εγκατατάστασης</a:t>
            </a:r>
            <a:r>
              <a:rPr lang="el-GR" dirty="0">
                <a:solidFill>
                  <a:schemeClr val="accent1"/>
                </a:solidFill>
              </a:rPr>
              <a:t> καλών εσωτερικών αντικειμένων κατά την παιδική ηλικία.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Με άλλα λόγια, τα καταθλιπτικά άτομα ποτέ δεν ξεπέρασαν την κοινή σε όλους κατά την παιδική ηλικία καταθλιπτική θέση.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Σύμφωνα με την άποψη της </a:t>
            </a:r>
            <a:r>
              <a:rPr lang="el-GR" dirty="0" err="1"/>
              <a:t>Klein</a:t>
            </a:r>
            <a:r>
              <a:rPr lang="el-GR" dirty="0"/>
              <a:t>, οι καταθλιπτικοί ασθενείς ανησυχούν απεγνωσμένα μήπως έχουν καταστρέψει τα καλά αντικείμενα αγάπης μέσα τους με την ίδια τους την απληστία και </a:t>
            </a:r>
            <a:r>
              <a:rPr lang="el-GR" dirty="0" err="1"/>
              <a:t>καταστροφικότητα</a:t>
            </a:r>
            <a:r>
              <a:rPr lang="el-GR" dirty="0"/>
              <a:t>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l-GR" dirty="0"/>
              <a:t>Ως συνέπεια αυτής της καταστροφής, αισθάνονται ότι καταδιώκονται από τα εναπομείναντα μισητά κακά αντικείμενα.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l-GR" dirty="0">
                <a:solidFill>
                  <a:schemeClr val="accent1"/>
                </a:solidFill>
              </a:rPr>
              <a:t>Αυτό το αίσθημα, του να καταδιώκονται από τα κακά αντικείμενα ενώ «λαχταρούν» τα καλά αντικείμενα, είναι αυτό που αποτελεί την ουσία της καταθλιπτικής θέσης, που </a:t>
            </a:r>
            <a:r>
              <a:rPr lang="el-GR" dirty="0" err="1">
                <a:solidFill>
                  <a:schemeClr val="accent1"/>
                </a:solidFill>
              </a:rPr>
              <a:t>επανενεργοποιείται</a:t>
            </a:r>
            <a:r>
              <a:rPr lang="el-GR" dirty="0">
                <a:solidFill>
                  <a:schemeClr val="accent1"/>
                </a:solidFill>
              </a:rPr>
              <a:t> στη μελαγχολία.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7656FB6-5401-450B-ACE4-675FBFCC4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2132856"/>
            <a:ext cx="2295692" cy="33123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614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C4D48E-E868-44CC-A996-72461383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Ψυχοδυναμική Κατανόηση της Κατάθλιψης και της Μανίας </a:t>
            </a:r>
            <a:r>
              <a:rPr lang="en-US" dirty="0"/>
              <a:t>(M. Klein)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26475C0-01E9-4ED7-991D-683119C3F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5860" y="1905000"/>
            <a:ext cx="4816152" cy="4267200"/>
          </a:xfrm>
        </p:spPr>
        <p:txBody>
          <a:bodyPr>
            <a:normAutofit fontScale="850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Η </a:t>
            </a:r>
            <a:r>
              <a:rPr lang="el-GR" dirty="0" err="1"/>
              <a:t>Klein</a:t>
            </a:r>
            <a:r>
              <a:rPr lang="el-GR" dirty="0"/>
              <a:t> σημειώνει </a:t>
            </a:r>
            <a:r>
              <a:rPr lang="el-GR" dirty="0">
                <a:solidFill>
                  <a:schemeClr val="accent1"/>
                </a:solidFill>
              </a:rPr>
              <a:t>πως οι μανιακές άμυνες</a:t>
            </a:r>
            <a:r>
              <a:rPr lang="el-GR" dirty="0"/>
              <a:t>, όπως η παντοδυναμία, η άρνηση, η περιφρόνηση και η εξιδανίκευση, αναπτύσσονται ως απάντηση στα οδυνηρά συναισθήματα που </a:t>
            </a:r>
            <a:r>
              <a:rPr lang="el-GR" dirty="0">
                <a:solidFill>
                  <a:schemeClr val="accent1"/>
                </a:solidFill>
              </a:rPr>
              <a:t>αναδύονται από αυτή τη «λαχτάρα» των </a:t>
            </a:r>
            <a:r>
              <a:rPr lang="el-GR" dirty="0" err="1">
                <a:solidFill>
                  <a:schemeClr val="accent1"/>
                </a:solidFill>
              </a:rPr>
              <a:t>απωλεσθέντων</a:t>
            </a:r>
            <a:r>
              <a:rPr lang="el-GR" dirty="0">
                <a:solidFill>
                  <a:schemeClr val="accent1"/>
                </a:solidFill>
              </a:rPr>
              <a:t> αντικειμένων αγάπης</a:t>
            </a:r>
            <a:r>
              <a:rPr lang="el-GR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Οι άμυνες αυτές είναι στην υπηρεσία:</a:t>
            </a:r>
          </a:p>
          <a:p>
            <a:pPr marL="758952" lvl="1" indent="-457200">
              <a:buFont typeface="+mj-lt"/>
              <a:buAutoNum type="arabicPeriod"/>
            </a:pPr>
            <a:r>
              <a:rPr lang="el-GR" dirty="0"/>
              <a:t>Της </a:t>
            </a:r>
            <a:r>
              <a:rPr lang="el-GR" dirty="0">
                <a:solidFill>
                  <a:schemeClr val="accent1"/>
                </a:solidFill>
              </a:rPr>
              <a:t>διάσωσης</a:t>
            </a:r>
            <a:r>
              <a:rPr lang="el-GR" dirty="0"/>
              <a:t> και της </a:t>
            </a:r>
            <a:r>
              <a:rPr lang="el-GR" dirty="0">
                <a:solidFill>
                  <a:schemeClr val="accent1"/>
                </a:solidFill>
              </a:rPr>
              <a:t>αποκατάστασης</a:t>
            </a:r>
            <a:r>
              <a:rPr lang="el-GR" dirty="0"/>
              <a:t> των απολεσθέντων αντικειμένων αγάπης</a:t>
            </a:r>
          </a:p>
          <a:p>
            <a:pPr marL="758952" lvl="1" indent="-457200">
              <a:buFont typeface="+mj-lt"/>
              <a:buAutoNum type="arabicPeriod"/>
            </a:pPr>
            <a:r>
              <a:rPr lang="el-GR" dirty="0"/>
              <a:t>Της </a:t>
            </a:r>
            <a:r>
              <a:rPr lang="el-GR" dirty="0">
                <a:solidFill>
                  <a:schemeClr val="accent1"/>
                </a:solidFill>
              </a:rPr>
              <a:t>αποποίησης</a:t>
            </a:r>
            <a:r>
              <a:rPr lang="el-GR" dirty="0"/>
              <a:t> των κακών εσωτερικών αντικειμένων και</a:t>
            </a:r>
          </a:p>
          <a:p>
            <a:pPr marL="758952" lvl="1" indent="-457200">
              <a:buFont typeface="+mj-lt"/>
              <a:buAutoNum type="arabicPeriod"/>
            </a:pPr>
            <a:r>
              <a:rPr lang="el-GR" dirty="0"/>
              <a:t>Της </a:t>
            </a:r>
            <a:r>
              <a:rPr lang="el-GR" dirty="0">
                <a:solidFill>
                  <a:schemeClr val="accent1"/>
                </a:solidFill>
              </a:rPr>
              <a:t>άρνησης</a:t>
            </a:r>
            <a:r>
              <a:rPr lang="el-GR" dirty="0"/>
              <a:t> της δουλικής εξάρτησης από τα αντικείμενα αγάπης.</a:t>
            </a:r>
          </a:p>
          <a:p>
            <a:pPr>
              <a:buFont typeface="Courier New" panose="02070309020205020404" pitchFamily="49" charset="0"/>
              <a:buChar char="o"/>
            </a:pPr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DFD5F1AC-3BCA-4050-9A22-2F13ACC2F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4" y="1905000"/>
            <a:ext cx="4600125" cy="42672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accent1"/>
                </a:solidFill>
              </a:rPr>
              <a:t>Κλινικά,  οι ασθενείς μπορεί να εκφράσουν αυτές της μανιακές λειτουργίες αρνούμενοι την ύπαρξη οποιασδήποτε επιθετικότητας και </a:t>
            </a:r>
            <a:r>
              <a:rPr lang="el-GR" dirty="0" err="1">
                <a:solidFill>
                  <a:schemeClr val="accent1"/>
                </a:solidFill>
              </a:rPr>
              <a:t>καταστροφικότητας</a:t>
            </a:r>
            <a:r>
              <a:rPr lang="el-GR" dirty="0">
                <a:solidFill>
                  <a:schemeClr val="accent1"/>
                </a:solidFill>
              </a:rPr>
              <a:t> απέναντι στους άλλους, παρουσιάζοντας, μια αντίθετη με την τρέχουσα βιωματική τους κατάσταση, </a:t>
            </a:r>
            <a:r>
              <a:rPr lang="el-GR" dirty="0" err="1">
                <a:solidFill>
                  <a:schemeClr val="accent1"/>
                </a:solidFill>
              </a:rPr>
              <a:t>ευφορική</a:t>
            </a:r>
            <a:r>
              <a:rPr lang="el-GR" dirty="0">
                <a:solidFill>
                  <a:schemeClr val="accent1"/>
                </a:solidFill>
              </a:rPr>
              <a:t> διάθεση, εξιδανικεύοντας τους άλλους ή υιοθετώντας μια περιφρονητική στάση απέναντί τους, στάσεις που εξυπηρετούν την αποποίηση της ανάγκης τους για σχέσεις.</a:t>
            </a:r>
          </a:p>
        </p:txBody>
      </p:sp>
    </p:spTree>
    <p:extLst>
      <p:ext uri="{BB962C8B-B14F-4D97-AF65-F5344CB8AC3E}">
        <p14:creationId xmlns:p14="http://schemas.microsoft.com/office/powerpoint/2010/main" val="28286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54B3E41A-5C2D-45D6-8750-98EFC2F0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Ψυχοδυναμική Κατανόηση της Κατάθλιψης και της Μανίας</a:t>
            </a:r>
            <a:r>
              <a:rPr lang="en-US" dirty="0"/>
              <a:t> (E. </a:t>
            </a:r>
            <a:r>
              <a:rPr lang="en-US" dirty="0" err="1"/>
              <a:t>Bibring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CBC3A7A-17AA-4BB1-ABEA-885CA3A6C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108" y="1844824"/>
            <a:ext cx="8712968" cy="4836368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Ο </a:t>
            </a:r>
            <a:r>
              <a:rPr lang="el-GR" dirty="0" err="1"/>
              <a:t>Bibring</a:t>
            </a:r>
            <a:r>
              <a:rPr lang="el-GR" dirty="0"/>
              <a:t> (1953) θεωρεί ότι </a:t>
            </a:r>
            <a:r>
              <a:rPr lang="el-GR" dirty="0">
                <a:solidFill>
                  <a:schemeClr val="accent1"/>
                </a:solidFill>
              </a:rPr>
              <a:t>η κατάθλιψη αναδύεται από την τάση που δημιουργείται μεταξύ ιδανικών και πραγματικότητας</a:t>
            </a:r>
            <a:r>
              <a:rPr lang="el-GR" dirty="0"/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Τρεις πολύ </a:t>
            </a:r>
            <a:r>
              <a:rPr lang="el-GR" dirty="0">
                <a:solidFill>
                  <a:schemeClr val="accent1"/>
                </a:solidFill>
              </a:rPr>
              <a:t>επενδυμένες ναρκισσιστικές φιλοδοξίες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l-GR" dirty="0"/>
              <a:t>–</a:t>
            </a:r>
            <a:r>
              <a:rPr lang="en-US" dirty="0"/>
              <a:t> </a:t>
            </a:r>
            <a:r>
              <a:rPr lang="el-GR" dirty="0"/>
              <a:t>να είναι αγαπητοί και αξιέπαινοι, να είναι δυνατοί ή να υπερέχουν και να είναι καλοί και τρυφεροί</a:t>
            </a:r>
            <a:r>
              <a:rPr lang="en-US" dirty="0"/>
              <a:t> </a:t>
            </a:r>
            <a:r>
              <a:rPr lang="el-GR" dirty="0"/>
              <a:t>–εξυψώνονται ως πρότυπα διαγωγής.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Όταν όμως το Εγώ καθίσταται ενήμερο της πραγματικής ή φανταστικής του ανικανότητας να στέκεται στο ύψος αυτών  των προτύπων, </a:t>
            </a:r>
            <a:r>
              <a:rPr lang="el-GR" dirty="0" err="1"/>
              <a:t>πυροδοτείται</a:t>
            </a:r>
            <a:r>
              <a:rPr lang="el-GR" dirty="0"/>
              <a:t> η κατάθλιψη.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Θεωρεί ότι </a:t>
            </a:r>
            <a:r>
              <a:rPr lang="el-GR" dirty="0">
                <a:solidFill>
                  <a:schemeClr val="accent1"/>
                </a:solidFill>
              </a:rPr>
              <a:t>οποιοδήποτε ναρκισσιστικό πλήγμα ή ματαίωση που μειώνει την αυτοεκτίμηση μπορεί να πυροδοτήσει την εμφάνιση κλινικής κατάθλιψης</a:t>
            </a:r>
            <a:r>
              <a:rPr lang="el-GR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Δεν θεωρεί δεδομένο πως το Υπερεγώ παίζει ένα ρόλο-κλειδί. Αντίθετα, θεωρεί δεδομένο πως η ένταση αναδύεται από το ίδιο το Εγώ και όχι μεταξύ του Εγώ και ενός άλλου </a:t>
            </a:r>
            <a:r>
              <a:rPr lang="el-GR" dirty="0" err="1"/>
              <a:t>ενδοψυχικού</a:t>
            </a:r>
            <a:r>
              <a:rPr lang="el-GR" dirty="0"/>
              <a:t> παράγοντα.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Περιέγραψε περιεκτικά αυτήν την κατάθλιψη ως</a:t>
            </a:r>
            <a:r>
              <a:rPr lang="el-GR" i="1" dirty="0">
                <a:solidFill>
                  <a:schemeClr val="accent1"/>
                </a:solidFill>
              </a:rPr>
              <a:t> «μία μερική ή πλήρη κατάρρευση της αυτοεκτίμησης του Εγώ, καθώς αισθάνεται ανίκανο να ανταποκριθεί στις φιλοδοξίες του (Ιδανικό Εγώ, Υπερεγώ), ενώ αυτές εξακολουθούν σταθερά να διατηρούνται»</a:t>
            </a:r>
            <a:r>
              <a:rPr lang="el-GR" dirty="0"/>
              <a:t>.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C71049E-558D-47A0-9351-574F3CE4C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2276872"/>
            <a:ext cx="2304256" cy="30963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807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C6A31D-A08C-4B82-B083-47A6ACB3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Ψυχοδυναμική Κατανόηση της Κατάθλιψης και της Μανίας</a:t>
            </a:r>
            <a:r>
              <a:rPr lang="en-US" dirty="0"/>
              <a:t> (E. Jacobson)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0161B4-4306-4DCA-9242-0541BAE48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092" y="1905000"/>
            <a:ext cx="8424936" cy="4267200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Αναθεωρώντας τη διατύπωση του </a:t>
            </a:r>
            <a:r>
              <a:rPr lang="el-GR" dirty="0" err="1"/>
              <a:t>Freud</a:t>
            </a:r>
            <a:r>
              <a:rPr lang="el-GR" dirty="0"/>
              <a:t>, η </a:t>
            </a:r>
            <a:r>
              <a:rPr lang="el-GR" dirty="0" err="1"/>
              <a:t>Jacobson</a:t>
            </a:r>
            <a:r>
              <a:rPr lang="el-GR" dirty="0"/>
              <a:t> (1971) υποστηρίζει ότι οι μελαγχολικοί ασθενείς πράγματι φέρονται σαν να ήταν το ανάξιο, </a:t>
            </a:r>
            <a:r>
              <a:rPr lang="el-GR" dirty="0" err="1"/>
              <a:t>απωλεσθέν</a:t>
            </a:r>
            <a:r>
              <a:rPr lang="el-GR" dirty="0"/>
              <a:t> αντικείμενο αγάπης.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Ο </a:t>
            </a:r>
            <a:r>
              <a:rPr lang="el-GR" dirty="0">
                <a:solidFill>
                  <a:schemeClr val="accent1"/>
                </a:solidFill>
              </a:rPr>
              <a:t>εαυτός</a:t>
            </a:r>
            <a:r>
              <a:rPr lang="el-GR" dirty="0"/>
              <a:t>, εν συνεχεία</a:t>
            </a:r>
            <a:r>
              <a:rPr lang="el-GR" dirty="0">
                <a:solidFill>
                  <a:schemeClr val="accent1"/>
                </a:solidFill>
              </a:rPr>
              <a:t>, βιώνεται ως το κακό αντικείμενο </a:t>
            </a:r>
            <a:r>
              <a:rPr lang="el-GR" dirty="0"/>
              <a:t>και, τελικά, αυτό το κακό εσωτερικό αντικείμενο ή το απολεσθέν εξωτερικό αντικείμενο αγάπης μεταμορφώνεται σε σαδιστικό Υπερεγώ. Το Εγώ μετά γίνεται </a:t>
            </a:r>
            <a:r>
              <a:rPr lang="el-GR" i="1" dirty="0">
                <a:solidFill>
                  <a:schemeClr val="accent1"/>
                </a:solidFill>
              </a:rPr>
              <a:t>«ένα θύμα του Υπερεγώ, τόσο ανίσχυρο και αβοήθητο όσο ένα μικρό παιδί που βασανίζεται από την άσπλαχνη ισχυρή μητέρα»</a:t>
            </a:r>
            <a:r>
              <a:rPr lang="el-GR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Εκτιμά ότι η μανία μπορεί να κατανοηθεί ως μια μαγική επανένωση του εαυτού με τη σκληρή </a:t>
            </a:r>
            <a:r>
              <a:rPr lang="el-GR" dirty="0" err="1"/>
              <a:t>υπερεγωτική</a:t>
            </a:r>
            <a:r>
              <a:rPr lang="el-GR" dirty="0"/>
              <a:t> μορφή, αλλάζοντας έτσι αυτή τη μορφή από </a:t>
            </a:r>
            <a:r>
              <a:rPr lang="el-GR" dirty="0" err="1"/>
              <a:t>τιμωρητική</a:t>
            </a:r>
            <a:r>
              <a:rPr lang="el-GR" dirty="0"/>
              <a:t> και βασανίζουσα, σε τρυφερή, «μόνον-καλή» και συγχωρητική.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Το εξιδανικευμένο αυτό αντικείμενο μπορεί εν συνεχεία να προβληθεί στον εξωτερικό κόσμο, </a:t>
            </a:r>
            <a:r>
              <a:rPr lang="el-GR" dirty="0">
                <a:solidFill>
                  <a:schemeClr val="accent1"/>
                </a:solidFill>
              </a:rPr>
              <a:t>εγκαθιστώντας</a:t>
            </a:r>
            <a:r>
              <a:rPr lang="el-GR" dirty="0"/>
              <a:t> </a:t>
            </a:r>
            <a:r>
              <a:rPr lang="el-GR" dirty="0">
                <a:solidFill>
                  <a:schemeClr val="accent1"/>
                </a:solidFill>
              </a:rPr>
              <a:t>πολύ εξιδανικευμένες σχέσεις με τους άλλους</a:t>
            </a:r>
            <a:r>
              <a:rPr lang="el-GR" dirty="0"/>
              <a:t>, όπου όλη η επιθετικότητα και η </a:t>
            </a:r>
            <a:r>
              <a:rPr lang="el-GR" dirty="0" err="1"/>
              <a:t>καταστροφικότητα</a:t>
            </a:r>
            <a:r>
              <a:rPr lang="el-GR" dirty="0"/>
              <a:t> απαρνούνται.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C2B6324-282B-4E88-BE6A-E008507B9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2132856"/>
            <a:ext cx="2100119" cy="31081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963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9B4873-26BC-491D-88B0-401F54972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Ψυχοδυναμική Κατανόηση της Κατάθλιψης και της Μανίας (</a:t>
            </a:r>
            <a:r>
              <a:rPr lang="en-US" dirty="0"/>
              <a:t>S. </a:t>
            </a:r>
            <a:r>
              <a:rPr lang="en-US" dirty="0" err="1"/>
              <a:t>Arieti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9146BE-3D54-4062-96B7-41FABE4B7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108" y="1905000"/>
            <a:ext cx="8424936" cy="4476328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Ο </a:t>
            </a:r>
            <a:r>
              <a:rPr lang="el-GR" dirty="0" err="1"/>
              <a:t>Arieti</a:t>
            </a:r>
            <a:r>
              <a:rPr lang="el-GR" dirty="0"/>
              <a:t> (1977) θεωρούσε δεδομένο πως, στα άτομα που παθαίνουν σοβαρή κατάθλιψη, προϋπάρχει μια συγκεκριμένη ιδεολογία, ότι δηλαδή αυτά τα άτομα δεν ζουν για τον εαυτό τους  αλλά για κάποιον άλλο, ο κυρίαρχος άλλος (</a:t>
            </a:r>
            <a:r>
              <a:rPr lang="el-GR" dirty="0" err="1"/>
              <a:t>dominant</a:t>
            </a:r>
            <a:r>
              <a:rPr lang="el-GR" dirty="0"/>
              <a:t> </a:t>
            </a:r>
            <a:r>
              <a:rPr lang="el-GR" dirty="0" err="1"/>
              <a:t>other</a:t>
            </a:r>
            <a:r>
              <a:rPr lang="el-GR" dirty="0"/>
              <a:t>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Συνήθως, ο κυρίαρχος άλλος είναι ο σύζυγος, αλλά με τον ίδιο τρόπο μια οργάνωση ή ένα ιδανικό  μπορεί επίσης να εξυπηρετήσει αυτή τη λειτουργία (κυρίαρχος στόχος ή κυρίαρχη ιδεολογία).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Η σύλληψη του </a:t>
            </a:r>
            <a:r>
              <a:rPr lang="el-GR" dirty="0" err="1"/>
              <a:t>Arieti</a:t>
            </a:r>
            <a:r>
              <a:rPr lang="el-GR" dirty="0"/>
              <a:t> θυμίζει κάπως αυτή του </a:t>
            </a:r>
            <a:r>
              <a:rPr lang="el-GR" dirty="0" err="1"/>
              <a:t>Bibring</a:t>
            </a:r>
            <a:r>
              <a:rPr lang="el-GR" dirty="0"/>
              <a:t>, λόγω της έμφασης που δείχνει στην απόγνωση που καταλαμβάνει τον </a:t>
            </a:r>
            <a:r>
              <a:rPr lang="el-GR" dirty="0" err="1"/>
              <a:t>ασθενη</a:t>
            </a:r>
            <a:r>
              <a:rPr lang="el-GR" dirty="0"/>
              <a:t> όταν αντιλαμβάνεται πως ο στόχος αυτός είναι ανέφικτος.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Οι ασθενείς βιώνουν ψυχολογικά την κατάθλιψη ως μια διαταραχή της αυτοεκτίμησης, σε ένα πλαίσιο αποτυχίας στο διαπροσωπικό </a:t>
            </a:r>
            <a:r>
              <a:rPr lang="el-GR" dirty="0" err="1"/>
              <a:t>σχετίζεσθαι</a:t>
            </a:r>
            <a:r>
              <a:rPr lang="el-GR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Αποτυχημένες σχέσεις της παιδικής ηλικίας εσωτερικεύονται και </a:t>
            </a:r>
            <a:r>
              <a:rPr lang="el-GR" dirty="0" err="1"/>
              <a:t>επανενεργοποιούνται</a:t>
            </a:r>
            <a:r>
              <a:rPr lang="el-GR" dirty="0"/>
              <a:t>  κατά την ενήλικη ζωή, πυροδοτώντας την έναρξη μειζόνων συναισθηματικών διαταραχών.</a:t>
            </a:r>
          </a:p>
          <a:p>
            <a:pPr>
              <a:buFont typeface="Courier New" panose="02070309020205020404" pitchFamily="49" charset="0"/>
              <a:buChar char="o"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166D93D-03E5-47BE-8D95-AE50D58DB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2276872"/>
            <a:ext cx="2160240" cy="30896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29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43363E-371A-4F51-9F14-B848D5CC3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Ψυχοδυναμική Κατανόηση της Κατάθλιψης και της Μανίας</a:t>
            </a:r>
            <a:r>
              <a:rPr lang="en-US" dirty="0"/>
              <a:t> (S.J. Blatt)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D4D563-1FA9-4BC3-8F30-86611EA34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068" y="1916832"/>
            <a:ext cx="8928992" cy="4476328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Με όρους της ψυχολογίας του Εαυτού, η κατάθλιψη μπορεί να θεωρηθεί ως το αποτέλεσμα της απελπισίας που προέρχεται από την αποτυχία των </a:t>
            </a:r>
            <a:r>
              <a:rPr lang="el-GR" dirty="0" err="1"/>
              <a:t>εαυτο</a:t>
            </a:r>
            <a:r>
              <a:rPr lang="el-GR" dirty="0"/>
              <a:t>-αντικειμένων να ικανοποιήσουν τις ανάγκες του εαυτού για κατοπτρισμό, «</a:t>
            </a:r>
            <a:r>
              <a:rPr lang="el-GR" dirty="0" err="1"/>
              <a:t>πανομοιοτυπία</a:t>
            </a:r>
            <a:r>
              <a:rPr lang="el-GR" dirty="0"/>
              <a:t>» και εξιδανίκευση.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Ο </a:t>
            </a:r>
            <a:r>
              <a:rPr lang="el-GR" dirty="0" err="1"/>
              <a:t>Blatt</a:t>
            </a:r>
            <a:r>
              <a:rPr lang="el-GR" dirty="0"/>
              <a:t> (1988) υποστηρίζει ότι, από ψυχαναλυτική άποψη, οι διαφορετικές αυτές θεωρητικές προσεγγίσεις  αντιπροσωπεύουν δύο υποκείμενους τύπους κατάθλιψης:</a:t>
            </a:r>
          </a:p>
          <a:p>
            <a:pPr marL="731520" lvl="1" indent="-457200">
              <a:buFont typeface="+mj-lt"/>
              <a:buAutoNum type="arabicPeriod"/>
            </a:pPr>
            <a:r>
              <a:rPr lang="el-GR" dirty="0"/>
              <a:t>Η </a:t>
            </a:r>
            <a:r>
              <a:rPr lang="el-GR" dirty="0" err="1"/>
              <a:t>ανακλιτική</a:t>
            </a:r>
            <a:r>
              <a:rPr lang="el-GR" dirty="0"/>
              <a:t> κατάθλιψη χαρακτηρίζεται από συναισθήματα μοναξιάς, αδυναμίας και απόγνωσης, που συνδέονται με χρόνιους φόβους μήπως εγκαταλειφθούν ή μήπως τείνουν απροστάτευτοι.</a:t>
            </a:r>
          </a:p>
          <a:p>
            <a:pPr marL="731520" lvl="1" indent="-457200">
              <a:buFont typeface="+mj-lt"/>
              <a:buAutoNum type="arabicPeriod"/>
            </a:pPr>
            <a:r>
              <a:rPr lang="el-GR" dirty="0"/>
              <a:t>Η </a:t>
            </a:r>
            <a:r>
              <a:rPr lang="el-GR" dirty="0" err="1"/>
              <a:t>ενδοβλητική</a:t>
            </a:r>
            <a:r>
              <a:rPr lang="el-GR" dirty="0"/>
              <a:t> κατάθλιψη χαρακτηρίζεται  από συναισθήματα αναξιότητας, αποτυχίας, κατωτερότητας και ενοχής. Άτομα με αυτόν τον τύπο κατάθλιψης, είναι επίσης πολύ </a:t>
            </a:r>
            <a:r>
              <a:rPr lang="el-GR" dirty="0" err="1"/>
              <a:t>αυτο</a:t>
            </a:r>
            <a:r>
              <a:rPr lang="el-GR" dirty="0"/>
              <a:t>-επικριτικά και υποφέρουν από χρόνιο φόβο ότι οι άλλοι θα τους κρίνουν και θα τους αποδοκιμάσουν. Είναι υπερβολικά τελειομανείς, ανταγωνιστικοί και πολύ έντονα προσανατολισμένοι στο να επιτύχουν στην εργασία η στο σχολείο.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Άτομα με </a:t>
            </a:r>
            <a:r>
              <a:rPr lang="el-GR" dirty="0" err="1"/>
              <a:t>ανακλιτική</a:t>
            </a:r>
            <a:r>
              <a:rPr lang="el-GR" dirty="0"/>
              <a:t> κατάθλιψη  είναι ευάλωτα στη διάλυση των διαπροσωπικών σχέσεων  και η κατάθλιψη εμφανίζεται κυρίως με </a:t>
            </a:r>
            <a:r>
              <a:rPr lang="el-GR" dirty="0" err="1"/>
              <a:t>δυσφορικά</a:t>
            </a:r>
            <a:r>
              <a:rPr lang="el-GR" dirty="0"/>
              <a:t> συναισθήματα εγκατάλειψης απώλειας και μοναξιάς.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CBB7513-3A18-462E-99BB-2FE71B79A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204864"/>
            <a:ext cx="2163092" cy="28083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09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CF73FBCE-B7C6-4F1E-9ACE-9EC5199F6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Σας ευχαριστώ για την προσοχή σας!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0023AA8-01DD-4B94-979D-0524E2911A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8398">
            <a:off x="1986924" y="1955359"/>
            <a:ext cx="5138979" cy="38721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34B17F-4C73-4DB0-8CF6-33FDD066E738}"/>
              </a:ext>
            </a:extLst>
          </p:cNvPr>
          <p:cNvSpPr txBox="1"/>
          <p:nvPr/>
        </p:nvSpPr>
        <p:spPr>
          <a:xfrm>
            <a:off x="8758708" y="4797152"/>
            <a:ext cx="3312368" cy="227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i="1" dirty="0">
                <a:cs typeface="Times New Roman" panose="02020603050405020304" pitchFamily="18" charset="0"/>
              </a:rPr>
              <a:t>Στέλιος Στυλιανίδης</a:t>
            </a:r>
            <a:endParaRPr lang="en-US" sz="2000" i="1" dirty="0">
              <a:cs typeface="Times New Roman" panose="02020603050405020304" pitchFamily="18" charset="0"/>
            </a:endParaRPr>
          </a:p>
          <a:p>
            <a:pPr algn="r"/>
            <a:r>
              <a:rPr lang="el-GR" sz="2000" i="1" dirty="0">
                <a:cs typeface="Times New Roman" panose="02020603050405020304" pitchFamily="18" charset="0"/>
              </a:rPr>
              <a:t>Ψυχίατρος-Ψυχαναλυτής</a:t>
            </a:r>
          </a:p>
          <a:p>
            <a:pPr algn="r"/>
            <a:r>
              <a:rPr lang="el-GR" sz="2000" i="1" dirty="0" err="1">
                <a:cs typeface="Times New Roman" panose="02020603050405020304" pitchFamily="18" charset="0"/>
              </a:rPr>
              <a:t>Καθ</a:t>
            </a:r>
            <a:r>
              <a:rPr lang="el-GR" sz="2000" i="1" dirty="0">
                <a:cs typeface="Times New Roman" panose="02020603050405020304" pitchFamily="18" charset="0"/>
              </a:rPr>
              <a:t>. Κοινωνικής Ψυχιατρικής, Πάντειο Πανεπιστήμιο</a:t>
            </a:r>
          </a:p>
          <a:p>
            <a:pPr algn="r"/>
            <a:r>
              <a:rPr lang="el-GR" sz="2000" i="1" dirty="0" err="1">
                <a:cs typeface="Times New Roman" panose="02020603050405020304" pitchFamily="18" charset="0"/>
              </a:rPr>
              <a:t>Επ</a:t>
            </a:r>
            <a:r>
              <a:rPr lang="el-GR" sz="2000" i="1" dirty="0">
                <a:cs typeface="Times New Roman" panose="02020603050405020304" pitchFamily="18" charset="0"/>
              </a:rPr>
              <a:t>. Σύμβουλος Ε.Π.Α.Ψ.Υ.</a:t>
            </a:r>
          </a:p>
          <a:p>
            <a:pPr algn="r"/>
            <a:r>
              <a:rPr lang="en-US" sz="2000" i="1" dirty="0">
                <a:cs typeface="Times New Roman" panose="02020603050405020304" pitchFamily="18" charset="0"/>
                <a:hlinkClick r:id="rId3"/>
              </a:rPr>
              <a:t>www.stylianidispsy.gr</a:t>
            </a:r>
            <a:r>
              <a:rPr lang="en-US" sz="2000" i="1" dirty="0">
                <a:cs typeface="Times New Roman" panose="02020603050405020304" pitchFamily="18" charset="0"/>
              </a:rPr>
              <a:t> </a:t>
            </a:r>
          </a:p>
          <a:p>
            <a:pPr algn="r">
              <a:lnSpc>
                <a:spcPct val="90000"/>
              </a:lnSpc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0442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6FBDC7-7723-4D4D-8D80-F2C69EC8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Κατάθλιψη (Μείζον Καταθλιπτικό Επεισόδιο)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80CB9343-D5A3-4276-91F0-AAC8592357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2" b="22052"/>
          <a:stretch>
            <a:fillRect/>
          </a:stretch>
        </p:blipFill>
        <p:spPr>
          <a:xfrm>
            <a:off x="1917948" y="1988840"/>
            <a:ext cx="5284678" cy="3767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99BAD66D-C01A-4903-B782-8AF2BE24F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66620" y="1052736"/>
            <a:ext cx="3960440" cy="5805264"/>
          </a:xfrm>
        </p:spPr>
        <p:txBody>
          <a:bodyPr>
            <a:normAutofit fontScale="77500" lnSpcReduction="20000"/>
          </a:bodyPr>
          <a:lstStyle/>
          <a:p>
            <a:r>
              <a:rPr lang="el-GR" sz="2500" b="1" dirty="0">
                <a:solidFill>
                  <a:schemeClr val="accent1"/>
                </a:solidFill>
              </a:rPr>
              <a:t>Συμπτώματα: </a:t>
            </a:r>
            <a:endParaRPr lang="en-US" sz="25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500" dirty="0"/>
              <a:t>καταθλιπτική διάθεση,</a:t>
            </a:r>
            <a:endParaRPr lang="en-US" sz="2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500" dirty="0" err="1"/>
              <a:t>ανηδονία</a:t>
            </a:r>
            <a:r>
              <a:rPr lang="el-GR" sz="2500" dirty="0"/>
              <a:t>, </a:t>
            </a:r>
            <a:endParaRPr lang="en-US" sz="2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500" dirty="0"/>
              <a:t>κοινωνική απόσυρση, </a:t>
            </a:r>
            <a:endParaRPr lang="en-US" sz="2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500" dirty="0"/>
              <a:t>έλλειψη κινήτρων, </a:t>
            </a:r>
            <a:endParaRPr lang="en-US" sz="2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500" dirty="0"/>
              <a:t>μικρή ανοχή στη ματαίωση, </a:t>
            </a:r>
            <a:endParaRPr lang="en-US" sz="2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500" dirty="0"/>
              <a:t>απώλεια της </a:t>
            </a:r>
            <a:r>
              <a:rPr lang="en-US" sz="2500" dirty="0"/>
              <a:t>libido,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500" dirty="0"/>
              <a:t>απώλεια ή αύξηση βάρους,</a:t>
            </a:r>
            <a:endParaRPr lang="en-US" sz="2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500" dirty="0"/>
              <a:t>αϋπνία ή </a:t>
            </a:r>
            <a:r>
              <a:rPr lang="el-GR" sz="2500" dirty="0" err="1"/>
              <a:t>υπερυπνία</a:t>
            </a:r>
            <a:r>
              <a:rPr lang="el-GR" sz="2500" dirty="0"/>
              <a:t>, </a:t>
            </a:r>
            <a:endParaRPr lang="en-US" sz="2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500" dirty="0"/>
              <a:t>μείωση της ικανότητα σκέψης ή συγκέντρωσης,</a:t>
            </a:r>
            <a:endParaRPr lang="en-US" sz="2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500" dirty="0"/>
              <a:t> επαναλαμβανόμενες σκέψεις θανάτου, </a:t>
            </a:r>
            <a:endParaRPr lang="en-US" sz="2500" dirty="0"/>
          </a:p>
          <a:p>
            <a:r>
              <a:rPr lang="el-GR" sz="2500" dirty="0"/>
              <a:t>ενώ </a:t>
            </a:r>
            <a:r>
              <a:rPr lang="el-GR" sz="2500" u="sng" dirty="0"/>
              <a:t>δεν οφείλονται </a:t>
            </a:r>
            <a:r>
              <a:rPr lang="el-GR" sz="2500" dirty="0"/>
              <a:t>σε άμεσες σωματικές επιδράσεις μιας ουσίας ή σε σωματική νόσο.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704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371382D5-BA1C-4C80-B59E-F6F8BFAEF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Κατάθλιψη (Μείζον Καταθλιπτικό Επεισόδιο)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B3305E5-09F5-4532-81B5-BF0AEAE7F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788" y="1905000"/>
            <a:ext cx="4419599" cy="44763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accent1"/>
                </a:solidFill>
              </a:rPr>
              <a:t>Στοιχεία που προκύπτουν από την ψυχική κατάσταση: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ψυχοκινητική επιβράδυνση ή διέγερση,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πτωχή </a:t>
            </a:r>
            <a:r>
              <a:rPr lang="el-GR" dirty="0" err="1"/>
              <a:t>βλεμματική</a:t>
            </a:r>
            <a:r>
              <a:rPr lang="el-GR" dirty="0"/>
              <a:t> επαφή,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ασταθές συναίσθημα,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ευερεθιστότητα,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αυτοκτονικός ιδεασμός στο 60% των περιπτώσεων,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απόπειρα στο 15 %,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φτωχό περιεχόμενο σκέψης,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αναποφασιστικότητα.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57D81226-140C-4935-A93C-8CE2A05E4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1640" y="1905000"/>
            <a:ext cx="3245020" cy="42603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accent1"/>
                </a:solidFill>
              </a:rPr>
              <a:t>Συναφείς εκδηλώσεις: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καρδιά,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γαστρεντερικό,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ουρογεννητικό,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οσφυαλγία,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ορθοπεδικά συμπτώματα,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παραληρητικές ιδέες ενοχής, φτώχειας και ύπαρξης σωματικής νόσου.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AC17C98-5BB9-4CE8-B9AD-08CBDCAF3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60" y="1484784"/>
            <a:ext cx="3744415" cy="426030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65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B5C724-C97B-4902-85D8-19B762F81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Μανία (Μανιακό Επεισόδιο)</a:t>
            </a:r>
          </a:p>
        </p:txBody>
      </p:sp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id="{9A7E2BA7-A280-4FDF-B783-4B392AB1B8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r="4446"/>
          <a:stretch>
            <a:fillRect/>
          </a:stretch>
        </p:blipFill>
        <p:spPr>
          <a:xfrm>
            <a:off x="1745838" y="1901821"/>
            <a:ext cx="5644718" cy="4024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3AD867B-B5F4-481D-B32B-C6B1B9115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5957" y="980728"/>
            <a:ext cx="4165119" cy="5472608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chemeClr val="accent1"/>
                </a:solidFill>
              </a:rPr>
              <a:t>Συμπτώματα: </a:t>
            </a:r>
            <a:endParaRPr lang="en-US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διογκωμένη αυτοεκτίμηση ή αίσθημα μεγαλείου,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ελάττωση της ανάγκης για ύπνο,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μεγαλύτερη ομιλητικότητα, 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err="1"/>
              <a:t>ιδεοφυγή</a:t>
            </a:r>
            <a:r>
              <a:rPr lang="el-GR" dirty="0"/>
              <a:t> ή υποκειμενικό συναίσθημα ότι οι σκέψεις καλπάζουν,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err="1"/>
              <a:t>περίσπαση</a:t>
            </a:r>
            <a:r>
              <a:rPr lang="el-GR" dirty="0"/>
              <a:t> προσοχής,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αύξηση της </a:t>
            </a:r>
            <a:r>
              <a:rPr lang="el-GR" dirty="0" err="1"/>
              <a:t>στοχοκατευθυνόμενης</a:t>
            </a:r>
            <a:r>
              <a:rPr lang="el-GR" dirty="0"/>
              <a:t> δραστηριότητας ή ψυχοκινητική διέγερση,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υπέρμετρη εμπλοκή σε ευχάριστες δραστηριότητες με πιθανότατα οδυνηρές συνέπειες(π.χ. υπέρμετρες αγορές, αδιάκριτη σεξουαλική συμπεριφορά), </a:t>
            </a:r>
            <a:endParaRPr lang="en-US" dirty="0"/>
          </a:p>
          <a:p>
            <a:r>
              <a:rPr lang="el-GR" dirty="0"/>
              <a:t>ενώ δεν οφείλονται σε άμεσες σωματικές επιδράσεις μιας ουσίας ή σε σωματική νόσο.</a:t>
            </a:r>
          </a:p>
        </p:txBody>
      </p:sp>
    </p:spTree>
    <p:extLst>
      <p:ext uri="{BB962C8B-B14F-4D97-AF65-F5344CB8AC3E}">
        <p14:creationId xmlns:p14="http://schemas.microsoft.com/office/powerpoint/2010/main" val="2291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7032D3-A5DE-44F0-A8C2-A6C53E35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Μανία (Μανιακό Επεισόδιο)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03A248-6D04-4977-A466-3A02DF1C9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3852" y="1772816"/>
            <a:ext cx="6192688" cy="49685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chemeClr val="accent1"/>
                </a:solidFill>
              </a:rPr>
              <a:t>Στοιχεία που προκύπτουν από την ψυχική κατάσταση:</a:t>
            </a:r>
            <a:endParaRPr lang="en-US" sz="2600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2600" dirty="0"/>
              <a:t>ψυχοκινητική διέγερση,</a:t>
            </a:r>
            <a:endParaRPr lang="en-US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600" dirty="0"/>
              <a:t>απειλές, </a:t>
            </a:r>
            <a:endParaRPr lang="en-US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600" dirty="0"/>
              <a:t>συναίσθημα έντονο και ασταθές,</a:t>
            </a:r>
            <a:endParaRPr lang="en-US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600" dirty="0"/>
              <a:t>ευερεθιστότητα, </a:t>
            </a:r>
            <a:endParaRPr lang="en-US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600" dirty="0"/>
              <a:t>υπέρμετρη αυτοεκτίμηση, </a:t>
            </a:r>
            <a:endParaRPr lang="en-US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600" dirty="0"/>
              <a:t>ιδέες μεγαλείου, </a:t>
            </a:r>
            <a:endParaRPr lang="en-US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600" dirty="0"/>
              <a:t>υπέρμετρος εγωκεντρισμός, </a:t>
            </a:r>
            <a:endParaRPr lang="en-US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600" dirty="0"/>
              <a:t>συνειρμοί κατά </a:t>
            </a:r>
            <a:r>
              <a:rPr lang="el-GR" sz="2600" dirty="0" err="1"/>
              <a:t>ομοηχίαν</a:t>
            </a:r>
            <a:r>
              <a:rPr lang="el-GR" sz="2600" dirty="0"/>
              <a:t>, </a:t>
            </a:r>
            <a:endParaRPr lang="en-US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600" dirty="0"/>
              <a:t>περιστασιακός ή κατ’ εφαπτομένη λόγος,</a:t>
            </a:r>
            <a:endParaRPr lang="en-US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600" dirty="0"/>
              <a:t>δυσχέρεια συγκέντρωσης, </a:t>
            </a:r>
            <a:endParaRPr lang="en-US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600" dirty="0"/>
              <a:t>αδυναμία λήψης λογικών και οργανωμένων αποφάσεων.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29FD234-0ADB-4CC2-9C2E-A26C0055C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92" y="2132856"/>
            <a:ext cx="4079136" cy="407913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85533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226E35-CAE6-4856-AACF-06E43A51D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Καταθλιπτικές Διαταραχές</a:t>
            </a:r>
            <a:br>
              <a:rPr lang="el-GR" dirty="0"/>
            </a:br>
            <a:r>
              <a:rPr lang="el-GR" altLang="en-US" b="1" dirty="0">
                <a:solidFill>
                  <a:schemeClr val="accent1"/>
                </a:solidFill>
              </a:rPr>
              <a:t>1. Μείζων Καταθλιπτική Διαταραχή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A5D904-2B45-49F4-8E90-938FF4378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4" y="2132856"/>
            <a:ext cx="4419599" cy="4267200"/>
          </a:xfrm>
        </p:spPr>
        <p:txBody>
          <a:bodyPr>
            <a:normAutofit/>
          </a:bodyPr>
          <a:lstStyle/>
          <a:p>
            <a:pPr marL="514350" indent="-514350">
              <a:buNone/>
              <a:defRPr/>
            </a:pPr>
            <a:r>
              <a:rPr lang="el-GR" altLang="en-US" b="1" dirty="0">
                <a:solidFill>
                  <a:schemeClr val="accent1"/>
                </a:solidFill>
              </a:rPr>
              <a:t>Γενικά στοιχεία: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altLang="en-US" dirty="0"/>
              <a:t>συμπτώματα για τουλάχιστον 2 βδομάδες,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altLang="en-US" dirty="0"/>
              <a:t>συχνότερη στις γυναίκες 2:1,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altLang="en-US" dirty="0"/>
              <a:t>συμβατές με τη διάθεση παραληρητικές ιδέες και ψευδαισθήσεις,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altLang="en-US" dirty="0"/>
              <a:t>διάμεση ηλικία έναρξης 40 ετών.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023459C1-5021-4E4D-AC27-A1187B3F29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2564904"/>
            <a:ext cx="5052941" cy="279490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7505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36F583-9E03-45BE-8CBF-F2CCD11E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Καταθλιπτικές Διαταραχές</a:t>
            </a:r>
            <a:br>
              <a:rPr lang="el-GR" dirty="0"/>
            </a:br>
            <a:r>
              <a:rPr lang="el-GR" altLang="en-US" b="1" dirty="0">
                <a:solidFill>
                  <a:schemeClr val="accent1"/>
                </a:solidFill>
              </a:rPr>
              <a:t>1. Μείζων Καταθλιπτική Διαταραχή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F1C5A2-50A3-4E25-8AE5-1A16F13B8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1844" y="1905000"/>
            <a:ext cx="5112568" cy="4548336"/>
          </a:xfrm>
        </p:spPr>
        <p:txBody>
          <a:bodyPr>
            <a:noAutofit/>
          </a:bodyPr>
          <a:lstStyle/>
          <a:p>
            <a:pPr marL="514350" indent="-514350">
              <a:buNone/>
              <a:defRPr/>
            </a:pPr>
            <a:r>
              <a:rPr lang="el-GR" altLang="en-US" sz="2000" b="1" dirty="0">
                <a:solidFill>
                  <a:schemeClr val="accent1"/>
                </a:solidFill>
              </a:rPr>
              <a:t>Τύποι: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altLang="en-US" sz="1800" dirty="0"/>
              <a:t>Μελαγχολική (βαριά, ανταποκρίνεται στις βιολογικές θεραπευτικές παρεμβάσεις)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altLang="en-US" sz="1800" dirty="0"/>
              <a:t>Χρόνια( για τουλάχιστον 2 χρόνια, μη ικανοποιητική ανταπόκριση στη φαρμακευτική αγωγή)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altLang="en-US" sz="1800" dirty="0"/>
              <a:t>Εποχιακή (</a:t>
            </a:r>
            <a:r>
              <a:rPr lang="en-US" altLang="en-US" sz="1800" dirty="0"/>
              <a:t>Seasonal Affect Disorder,</a:t>
            </a:r>
            <a:r>
              <a:rPr lang="el-GR" altLang="en-US" sz="1800" dirty="0"/>
              <a:t> φθινόπωρο και χειμώνα</a:t>
            </a:r>
            <a:r>
              <a:rPr lang="en-US" altLang="en-US" sz="1800" dirty="0"/>
              <a:t>, </a:t>
            </a:r>
            <a:r>
              <a:rPr lang="el-GR" altLang="en-US" sz="1800" dirty="0" err="1"/>
              <a:t>υπερυπνία</a:t>
            </a:r>
            <a:r>
              <a:rPr lang="el-GR" altLang="en-US" sz="1800" dirty="0"/>
              <a:t>, </a:t>
            </a:r>
            <a:r>
              <a:rPr lang="el-GR" altLang="en-US" sz="1800" dirty="0" err="1"/>
              <a:t>υπερφαγία</a:t>
            </a:r>
            <a:r>
              <a:rPr lang="el-GR" altLang="en-US" sz="1800" dirty="0"/>
              <a:t> και ψυχοκινητική επιβράδυνση)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1800" dirty="0"/>
              <a:t>Επιλόχειας έναρξης( μέσα σε 4 βδομάδες μετά τον τοκετό, μέχρι και αυτοκτονία)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l-GR" altLang="en-US" sz="2000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4955F0A-5CEB-4FC7-86D5-993BCC252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4" y="1700808"/>
            <a:ext cx="5231598" cy="4032448"/>
          </a:xfrm>
        </p:spPr>
        <p:txBody>
          <a:bodyPr>
            <a:noAutofit/>
          </a:bodyPr>
          <a:lstStyle/>
          <a:p>
            <a:pPr marL="514350" indent="-514350">
              <a:buNone/>
              <a:defRPr/>
            </a:pPr>
            <a:endParaRPr lang="el-GR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1800" dirty="0"/>
              <a:t>Με άτυπα χαρακτηριστικά( ή υστερική δυσφορία, αύξηση του βάρους και </a:t>
            </a:r>
            <a:r>
              <a:rPr lang="el-GR" sz="1800" dirty="0" err="1"/>
              <a:t>υπερυπνία</a:t>
            </a:r>
            <a:r>
              <a:rPr lang="el-GR" sz="1800" dirty="0"/>
              <a:t>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1800" dirty="0" err="1"/>
              <a:t>Ψευδοάνοια</a:t>
            </a:r>
            <a:r>
              <a:rPr lang="el-GR" sz="1800" dirty="0"/>
              <a:t>( εκδήλωση με γνωσιακή διαταραχή, συχνότερα στους ηλικιωμένους)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1800" dirty="0"/>
              <a:t>Κατάθλιψη στα παιδιά(φυγή από το σπίτι, σχολική φοβία, κατάχρηση ουσιών, ενδεχόμενο αυτοκτονίας)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1800" dirty="0"/>
              <a:t>Διπλή Κατάθλιψη( ανάπτυξη επιπρόσθετης ΜΚΔ σε </a:t>
            </a:r>
            <a:r>
              <a:rPr lang="el-GR" sz="1800" dirty="0" err="1"/>
              <a:t>δυσθυμικούς</a:t>
            </a:r>
            <a:r>
              <a:rPr lang="el-GR" sz="1800" dirty="0"/>
              <a:t> ασθενείς, περίπου 10-15%)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1800" dirty="0"/>
              <a:t>Καταθλιπτική διαταραχή μη προσδιοριζόμενη αλλιώς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270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226E35-CAE6-4856-AACF-06E43A51D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Καταθλιπτικές Διαταραχές</a:t>
            </a:r>
            <a:br>
              <a:rPr lang="el-GR" dirty="0"/>
            </a:br>
            <a:r>
              <a:rPr lang="el-GR" b="1" dirty="0">
                <a:solidFill>
                  <a:schemeClr val="accent1"/>
                </a:solidFill>
              </a:rPr>
              <a:t>2</a:t>
            </a:r>
            <a:r>
              <a:rPr lang="el-GR" altLang="en-US" b="1" dirty="0">
                <a:solidFill>
                  <a:schemeClr val="accent1"/>
                </a:solidFill>
              </a:rPr>
              <a:t>. </a:t>
            </a:r>
            <a:r>
              <a:rPr lang="el-GR" altLang="en-US" b="1" dirty="0" err="1">
                <a:solidFill>
                  <a:schemeClr val="accent1"/>
                </a:solidFill>
              </a:rPr>
              <a:t>Δυσθυμική</a:t>
            </a:r>
            <a:r>
              <a:rPr lang="el-GR" altLang="en-US" b="1" dirty="0">
                <a:solidFill>
                  <a:schemeClr val="accent1"/>
                </a:solidFill>
              </a:rPr>
              <a:t> Διαταραχή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A5D904-2B45-49F4-8E90-938FF4378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  <a:defRPr/>
            </a:pPr>
            <a:r>
              <a:rPr lang="el-GR" altLang="en-US" b="1" dirty="0">
                <a:solidFill>
                  <a:schemeClr val="accent1"/>
                </a:solidFill>
              </a:rPr>
              <a:t>Γενικά στοιχεία: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dirty="0"/>
              <a:t>Ηπιότερη από την ΜΚΔ, συνηθέστερη και </a:t>
            </a:r>
            <a:r>
              <a:rPr lang="el-GR" dirty="0" err="1"/>
              <a:t>χρονιότερη</a:t>
            </a:r>
            <a:r>
              <a:rPr lang="el-GR" dirty="0"/>
              <a:t> στις γυναίκες με ύπουλη έναρξη.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dirty="0" err="1"/>
              <a:t>Συννοσηρότητα</a:t>
            </a:r>
            <a:r>
              <a:rPr lang="el-GR" dirty="0"/>
              <a:t>( π.χ. κατάχρηση ουσιών, διαταραχές προσωπικότητας, </a:t>
            </a:r>
            <a:r>
              <a:rPr lang="el-GR" dirty="0" err="1"/>
              <a:t>ιδεοψυχαναγκαστική</a:t>
            </a:r>
            <a:r>
              <a:rPr lang="el-GR" dirty="0"/>
              <a:t> διαταραχή).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dirty="0"/>
              <a:t>Έναρξη μεταξύ των 20-35 ετών.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dirty="0"/>
              <a:t>Προδιάθεση σε συγγενείς πρώτου βαθμού ασθενών με ΜΚΔ.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BF365C0-8C78-4C13-9A63-9B55026AE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l-GR" b="1" dirty="0">
                <a:solidFill>
                  <a:schemeClr val="accent1"/>
                </a:solidFill>
              </a:rPr>
              <a:t>Συμπτώματα: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dirty="0"/>
              <a:t>ανορεξία,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dirty="0" err="1"/>
              <a:t>υπερφαγία</a:t>
            </a:r>
            <a:r>
              <a:rPr lang="el-GR" dirty="0"/>
              <a:t>,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dirty="0"/>
              <a:t>προβλήματα με τον ύπνο,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dirty="0"/>
              <a:t>αίσθημα κόπωσης,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dirty="0"/>
              <a:t>χαμηλή αυτοεκτίμηση,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dirty="0"/>
              <a:t>δυσχέρεια συγκέντρωσης ή λήψης αποφάσεων,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dirty="0"/>
              <a:t>αίσθημα </a:t>
            </a:r>
            <a:r>
              <a:rPr lang="el-GR" dirty="0" err="1"/>
              <a:t>αβοηθησίας</a:t>
            </a:r>
            <a:r>
              <a:rPr lang="el-GR" dirty="0"/>
              <a:t>.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8CB5428-AC9C-409D-BE56-BB95072ED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931">
            <a:off x="9255317" y="389961"/>
            <a:ext cx="2040742" cy="2646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56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ίνακας κιμωλίας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72_TF02804846_TF02804846" id="{09341B8A-20E0-461C-8D95-8FE2515812E5}" vid="{9FC04176-C68E-4144-909D-A2FFB9344BEE}"/>
    </a:ext>
  </a:extLst>
</a:theme>
</file>

<file path=ppt/theme/theme2.xml><?xml version="1.0" encoding="utf-8"?>
<a:theme xmlns:a="http://schemas.openxmlformats.org/drawingml/2006/main" name="Θέμα του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Εκπαιδευτική παρουσίαση σε πίνακα κιμωλίας (ευρεία οθόνη)</Template>
  <TotalTime>300</TotalTime>
  <Words>2771</Words>
  <Application>Microsoft Office PowerPoint</Application>
  <PresentationFormat>Προσαρμογή</PresentationFormat>
  <Paragraphs>227</Paragraphs>
  <Slides>29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5" baseType="lpstr">
      <vt:lpstr>Arial</vt:lpstr>
      <vt:lpstr>Consolas</vt:lpstr>
      <vt:lpstr>Corbel</vt:lpstr>
      <vt:lpstr>Courier New</vt:lpstr>
      <vt:lpstr>Wingdings</vt:lpstr>
      <vt:lpstr>Πίνακας κιμωλίας 16x9</vt:lpstr>
      <vt:lpstr>Διαταραχές της Διάθεσης</vt:lpstr>
      <vt:lpstr>Διαταραχές της Διάθεσης</vt:lpstr>
      <vt:lpstr>Κατάθλιψη (Μείζον Καταθλιπτικό Επεισόδιο)</vt:lpstr>
      <vt:lpstr>Κατάθλιψη (Μείζον Καταθλιπτικό Επεισόδιο)</vt:lpstr>
      <vt:lpstr>Μανία (Μανιακό Επεισόδιο)</vt:lpstr>
      <vt:lpstr>Μανία (Μανιακό Επεισόδιο)</vt:lpstr>
      <vt:lpstr>Καταθλιπτικές Διαταραχές 1. Μείζων Καταθλιπτική Διαταραχή</vt:lpstr>
      <vt:lpstr>Καταθλιπτικές Διαταραχές 1. Μείζων Καταθλιπτική Διαταραχή</vt:lpstr>
      <vt:lpstr>Καταθλιπτικές Διαταραχές 2. Δυσθυμική Διαταραχή</vt:lpstr>
      <vt:lpstr>Διπολικές Διαταραχές</vt:lpstr>
      <vt:lpstr>Δημογραφικά Στοιχεία: Κατάθλιψη</vt:lpstr>
      <vt:lpstr>Οικονομική κρίση και κατάθλιψη στην Ελλάδα</vt:lpstr>
      <vt:lpstr>Αίτια της κατάθλιψης</vt:lpstr>
      <vt:lpstr>Συμπτώματα Κατάθλιψης</vt:lpstr>
      <vt:lpstr>Συμπτώματα Κατάθλιψης</vt:lpstr>
      <vt:lpstr>Συμπτώματα Κατάθλιψης</vt:lpstr>
      <vt:lpstr>Πώς μπορεί να αντιμετωπιστεί η κατάθλιψη;</vt:lpstr>
      <vt:lpstr>Θεραπεία της κατάθλιψης</vt:lpstr>
      <vt:lpstr>Γιατί πρέπει έγκαιρα να αντιμετωπίζεται θεραπευτικά η κατάθλιψη;</vt:lpstr>
      <vt:lpstr>Πώς μπορούν φίλοι και συγγενείς να βοηθήσουν κάποιον που πάσχει από κατάθλιψη</vt:lpstr>
      <vt:lpstr>Ψυχοδυναμική Κατανόηση της Κατάθλιψης και της Μανίας</vt:lpstr>
      <vt:lpstr>Ψυχοδυναμική Κατανόηση της Κατάθλιψης και της Μανίας (S. Freud)</vt:lpstr>
      <vt:lpstr>Ψυχοδυναμική Κατανόηση της Κατάθλιψης και της Μανίας (M. Klein)</vt:lpstr>
      <vt:lpstr>Ψυχοδυναμική Κατανόηση της Κατάθλιψης και της Μανίας (M. Klein)</vt:lpstr>
      <vt:lpstr>Ψυχοδυναμική Κατανόηση της Κατάθλιψης και της Μανίας (E. Bibring)</vt:lpstr>
      <vt:lpstr>Ψυχοδυναμική Κατανόηση της Κατάθλιψης και της Μανίας (E. Jacobson)</vt:lpstr>
      <vt:lpstr>Ψυχοδυναμική Κατανόηση της Κατάθλιψης και της Μανίας (S. Arieti)</vt:lpstr>
      <vt:lpstr>Ψυχοδυναμική Κατανόηση της Κατάθλιψης και της Μανίας (S.J. Blatt)</vt:lpstr>
      <vt:lpstr>Σας ευχαριστώ για την προσοχή σας!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Διαταραχές της Διάθεσης</dc:title>
  <dc:creator>ΣΤΕΛΙΟΣ ΣΤΥΛΙΑΝΙΔΗΣ</dc:creator>
  <cp:lastModifiedBy>ΣΤΕΛΙΟΣ ΣΤΥΛΙΑΝΙΔΗΣ</cp:lastModifiedBy>
  <cp:revision>35</cp:revision>
  <dcterms:created xsi:type="dcterms:W3CDTF">2018-12-18T08:08:19Z</dcterms:created>
  <dcterms:modified xsi:type="dcterms:W3CDTF">2019-01-11T14:49:34Z</dcterms:modified>
</cp:coreProperties>
</file>