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omments/comment8.xml" ContentType="application/vnd.openxmlformats-officedocument.presentationml.comment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omments/comment6.xml" ContentType="application/vnd.openxmlformats-officedocument.presentationml.comments+xml"/>
  <Override PartName="/ppt/comments/comment13.xml" ContentType="application/vnd.openxmlformats-officedocument.presentationml.comments+xml"/>
  <Override PartName="/ppt/comments/comment15.xml" ContentType="application/vnd.openxmlformats-officedocument.presentationml.comment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4.xml" ContentType="application/vnd.openxmlformats-officedocument.presentationml.comments+xml"/>
  <Override PartName="/ppt/comments/comment11.xml" ContentType="application/vnd.openxmlformats-officedocument.presentationml.comments+xml"/>
  <Override PartName="/ppt/commentAuthors.xml" ContentType="application/vnd.openxmlformats-officedocument.presentationml.commentAuthor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omments/comment9.xml" ContentType="application/vnd.openxmlformats-officedocument.presentationml.comment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comments/comment7.xml" ContentType="application/vnd.openxmlformats-officedocument.presentationml.comments+xml"/>
  <Override PartName="/ppt/comments/comment16.xml" ContentType="application/vnd.openxmlformats-officedocument.presentationml.comment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omments/comment5.xml" ContentType="application/vnd.openxmlformats-officedocument.presentationml.comments+xml"/>
  <Override PartName="/ppt/comments/comment14.xml" ContentType="application/vnd.openxmlformats-officedocument.presentationml.comment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omments/comment3.xml" ContentType="application/vnd.openxmlformats-officedocument.presentationml.comments+xml"/>
  <Override PartName="/ppt/comments/comment12.xml" ContentType="application/vnd.openxmlformats-officedocument.presentationml.comment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10.xml" ContentType="application/vnd.openxmlformats-officedocument.presentationml.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4" r:id="rId7"/>
    <p:sldId id="261" r:id="rId8"/>
    <p:sldId id="265" r:id="rId9"/>
    <p:sldId id="266" r:id="rId10"/>
    <p:sldId id="267" r:id="rId11"/>
    <p:sldId id="268" r:id="rId12"/>
    <p:sldId id="269" r:id="rId13"/>
    <p:sldId id="270" r:id="rId14"/>
    <p:sldId id="271" r:id="rId15"/>
    <p:sldId id="275" r:id="rId16"/>
    <p:sldId id="272" r:id="rId17"/>
    <p:sldId id="273" r:id="rId18"/>
    <p:sldId id="274" r:id="rId19"/>
    <p:sldId id="276" r:id="rId20"/>
    <p:sldId id="282" r:id="rId21"/>
    <p:sldId id="277" r:id="rId22"/>
    <p:sldId id="279" r:id="rId23"/>
    <p:sldId id="280" r:id="rId24"/>
    <p:sldId id="281" r:id="rId25"/>
    <p:sldId id="278" r:id="rId26"/>
    <p:sldId id="283" r:id="rId27"/>
    <p:sldId id="284" r:id="rId28"/>
    <p:sldId id="287" r:id="rId29"/>
    <p:sldId id="286" r:id="rId30"/>
    <p:sldId id="285"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38"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1-06T23:39:29.335" idx="1">
    <p:pos x="4106" y="260"/>
    <p:text>ατομικη ψυχοθεραπεια ενηλικων και οχι ομαδα
πως διαφοροποιειται απο την χορηγηση συμβουλων, την ψυχολογικη υποστηριξη, την φιλικη συμπαρασταση και συμπονια?</p:text>
  </p:cm>
  <p:cm authorId="0" dt="2015-01-06T22:58:35.012" idx="4">
    <p:pos x="5017" y="1319"/>
    <p:text>ΣΤΗΝ ΜΕΓΑΛΗ ΒΡΕΤΑΝΙΑ Ο ΤΙΤΛΟΣ ΤΟΥ ΨΥΧΟΛΟΓΟΥ- ΨΥΧΟΘΕΡΑΠΕΥΤΗ ΕΙΝΑΙ ΝΟΜΟΘΕΤΙΚΑ ΚΑΙ ΘΕΣΜΙΚΑ ΚΑΤΟΧΥΡΩΜΕΝΟΣ ΚΑΙ ΧΟΡΗΓΗΤΑΙ ΜΟΝΟ ΜΕΤΑ ΑΠΟ ΠΟΛΥΕΤΗ ΕΚΠΑΙΔΕΥΣΗ-ΚΑΤΑΡΤΙΣΗ ΜΕ ΣΥΓΚΕΚΡΙΜΕΝΑ ΚΡΙΤΗΡΙΑ
ΕΔΩ ΑΥΘΑΙΡΕΤΗ ΧΡΗΣΗ ΚΑΙ ΠΑΡΑΝΟΗΣΗ ΟΤΙ ΜΕΤΑ ΑΠΟ ΤΟ ΠΡΩΤΟ ΠΡΥΧΙΟ ΜΠΟΡΕΙ ΚΑΝΕΙΣ ΝΑ ΔΟΥΛΕΥΕΙ ΩΣ ΨΥΧΟΛΟΓΟΣ-ΨΥΧΟΘΕΡΑΠΕΥΤΗΣ</p:text>
  </p:cm>
  <p:cm authorId="0" dt="2015-01-06T23:29:04.164" idx="6">
    <p:pos x="2183" y="2248"/>
    <p:text>χαρακτηριζεται απο αποδοχη, σεβασμο, αμεσοτητα και ειλικρινια</p:text>
  </p:cm>
</p:cmLst>
</file>

<file path=ppt/comments/comment10.xml><?xml version="1.0" encoding="utf-8"?>
<p:cmLst xmlns:a="http://schemas.openxmlformats.org/drawingml/2006/main" xmlns:r="http://schemas.openxmlformats.org/officeDocument/2006/relationships" xmlns:p="http://schemas.openxmlformats.org/presentationml/2006/main">
  <p:cm authorId="0" dt="2015-01-11T14:50:23.849" idx="31">
    <p:pos x="2017" y="3623"/>
    <p:text>υπαρχουν αλλοι τροποι νοηματοδοτησης, ποιο ειναι το χειροτερο, το καλυτερο, το ποιο ρεαλιστικο που μπορει να συμβει, τι θα ελεγα σε καποιον αλλο με το ιδιο προβλημα, εναλλακτικο κινητρο πισω απο ευτην τη συμπεριφορα κλ.</p:text>
  </p:cm>
</p:cmLst>
</file>

<file path=ppt/comments/comment11.xml><?xml version="1.0" encoding="utf-8"?>
<p:cmLst xmlns:a="http://schemas.openxmlformats.org/drawingml/2006/main" xmlns:r="http://schemas.openxmlformats.org/officeDocument/2006/relationships" xmlns:p="http://schemas.openxmlformats.org/presentationml/2006/main">
  <p:cm authorId="0" dt="2015-01-11T15:33:17.958" idx="32">
    <p:pos x="5175" y="325"/>
    <p:text>τιποτα δεν υφισταται σε απομονωση παρα μονο μεσα στο ευρυτερο πλαισιο (κοινωνικο-πολιτικο-οικονομικο) στο οποιο προκυπτει
Δεν υπαρχει λοιπον η απολυτη αληθεια</p:text>
  </p:cm>
</p:cmLst>
</file>

<file path=ppt/comments/comment12.xml><?xml version="1.0" encoding="utf-8"?>
<p:cmLst xmlns:a="http://schemas.openxmlformats.org/drawingml/2006/main" xmlns:r="http://schemas.openxmlformats.org/officeDocument/2006/relationships" xmlns:p="http://schemas.openxmlformats.org/presentationml/2006/main">
  <p:cm authorId="0" dt="2015-01-11T15:48:00.708" idx="34">
    <p:pos x="4952" y="632"/>
    <p:text>κεφαλαιο pg. 17-18</p:text>
  </p:cm>
</p:cmLst>
</file>

<file path=ppt/comments/comment13.xml><?xml version="1.0" encoding="utf-8"?>
<p:cmLst xmlns:a="http://schemas.openxmlformats.org/drawingml/2006/main" xmlns:r="http://schemas.openxmlformats.org/officeDocument/2006/relationships" xmlns:p="http://schemas.openxmlformats.org/presentationml/2006/main">
  <p:cm authorId="0" dt="2015-01-11T16:27:54.939" idx="35">
    <p:pos x="1765" y="3428"/>
    <p:text>παραδειγμα cbt &amp; ιμιπραμινη, κεφαλαιο pg. 17</p:text>
  </p:cm>
</p:cmLst>
</file>

<file path=ppt/comments/comment14.xml><?xml version="1.0" encoding="utf-8"?>
<p:cmLst xmlns:a="http://schemas.openxmlformats.org/drawingml/2006/main" xmlns:r="http://schemas.openxmlformats.org/officeDocument/2006/relationships" xmlns:p="http://schemas.openxmlformats.org/presentationml/2006/main">
  <p:cm authorId="0" dt="2015-01-11T17:25:13.433" idx="36">
    <p:pos x="1681" y="2722"/>
    <p:text>ερευνες pg. 19</p:text>
  </p:cm>
</p:cmLst>
</file>

<file path=ppt/comments/comment15.xml><?xml version="1.0" encoding="utf-8"?>
<p:cmLst xmlns:a="http://schemas.openxmlformats.org/drawingml/2006/main" xmlns:r="http://schemas.openxmlformats.org/officeDocument/2006/relationships" xmlns:p="http://schemas.openxmlformats.org/presentationml/2006/main">
  <p:cm authorId="0" dt="2015-01-11T17:49:16.599" idx="37">
    <p:pos x="4292" y="3419"/>
    <p:text>κεφαλαιο- ερευνες σελ. 20</p:text>
  </p:cm>
</p:cmLst>
</file>

<file path=ppt/comments/comment16.xml><?xml version="1.0" encoding="utf-8"?>
<p:cmLst xmlns:a="http://schemas.openxmlformats.org/drawingml/2006/main" xmlns:r="http://schemas.openxmlformats.org/officeDocument/2006/relationships" xmlns:p="http://schemas.openxmlformats.org/presentationml/2006/main">
  <p:cm authorId="0" dt="2015-01-11T18:01:54.306" idx="38">
    <p:pos x="1449" y="1923"/>
    <p:text>σελ 21</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1-06T22:53:58.211" idx="2">
    <p:pos x="4505" y="948"/>
    <p:text>πως επιλεγει κανεις ποιο θεωρητικο μοντελο?</p:text>
  </p:cm>
  <p:cm authorId="0" dt="2015-01-06T23:11:11.353" idx="3">
    <p:pos x="4627" y="2090"/>
    <p:text>ο BPS ΥΠΑΓΟΡΕΥΕΙ 1:8 RATIO Η ΜΙΜΙΜUM 2 ΩΡΕΣ ΤΟΝ ΜΗΝΑ
γιατι εμπειροι θεραπευτες χρειαζονται εποπτεια? Καμψη αναστοχαστικης λειτουργιας λογω life events, present or past trauma- 
παραδειγματα πχ οικονομικη κριση</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1-06T23:23:51.494" idx="5">
    <p:pos x="1561" y="994"/>
    <p:text>πχ ως προυποθεση δικαστικης αποφασης, απειλη διαζυγιου, μερος προγραμματος αποκαταστασης απο εξαρτητικες συμπεριφορες?</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1-07T12:52:55.621" idx="10">
    <p:pos x="3335" y="399"/>
    <p:text>επηρρεαζει παραμετρους οπως η διαρκεια (βραχεια ή ανοιχτη), μοντελο που χρησιμοποιειται και τροπος δουλειας, συχνοτητα θεραπειας, λιστα αναμονης κλ.
διαχειρηση ή επιλυση δυσκολιων?
βαθος και ευρος ψυχοθεραπειας
πχ1: διαταραχες προσληψης τροφης, ΒΜΙ &lt;15, καμψη αναστοχαστικης λειτουργιας, CBT, διαφορετικη προσεγγιση σε διαφορετικα πλαισια π.χ σε κεντρο ημερας ή σε ιδιωτικη πρακτικη
πχ2: διαχειρηση αυτοκτονικοτητας σε ιδιωτικο πλαισιο ή οργανισμο (θεσμικο πλαισιο οργανισμου)</p:text>
  </p:cm>
  <p:cm authorId="0" dt="2015-01-07T12:58:05.495" idx="11">
    <p:pos x="4980" y="3112"/>
    <p:text>πολιτικοι προσφυγες, θυματα πολεμου σε αναζητηση ασυλου, μεταναστες (επιπροσθετο χαρακτηριστικο η ψυχοθεραπευτικη δουλεια μεσω μεταφραστη), οροθετικοτητα, διαταραχες προσληψης τροφης, θυματα ενδο-οικογενειακης βιας</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1-07T14:19:35.362" idx="12">
    <p:pos x="4515" y="260"/>
    <p:text>ουμανιστικη-ανθρωπιστικη προσεγγιση προσφατα μετεξελιγμενη σε υπαρξιακη (humanistic-existential)</p:text>
  </p:cm>
  <p:cm authorId="0" dt="2015-01-07T14:38:03.327" idx="13">
    <p:pos x="4822" y="1143"/>
    <p:text>'εμφυτη ταση του οργανισμου να αναπτυξει τις δυνατοτητες  του προς την προαγωγη ή την διατηρηση του'
παραδειγμα με πατατες στο υπογειο</p:text>
  </p:cm>
  <p:cm authorId="0" dt="2015-01-07T14:50:42.803" idx="14">
    <p:pos x="3920" y="2193"/>
    <p:text>οι προυποθεσεις που υπαγορευουν οτι το παιδι ειναι αγαπητο και αποδεκτο μονο οταν συμπεριφερεται συμφωνα με τα προτυπα που του εχουν καθορισει οι αλλοι</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5-01-07T16:43:30.474" idx="15">
    <p:pos x="1728" y="1087"/>
    <p:text>δυνατοτητα του θεραπευτη να αντιλαμβανεται την εσωτερικη του εμπειρια οπως αυτη εκτυλισσεται μεσα στην συνεδρια κσι την καταλληλη εκφραση της στα πλαισια της διαδρασης με τον θεραπευομενο
ο θεραπευτης να ειναι αυθεντικος, να ειναι ο εαυτος του, να συμμετεχει στην θεραπευτικη σχεση με διαφανεια
να μην κρυβεται πισω απο το προσωπειο του ειδικου η να παιζει καποιον ρολο</p:text>
  </p:cm>
  <p:cm authorId="0" dt="2015-01-08T12:27:18.022" idx="16">
    <p:pos x="4636" y="2193"/>
    <p:text>ικανοτητα του θεραπευτη να μπει στο υποκειμενικο πεδιο αναφορας του θεραπευομενου να βιωσει τα συναισθηματα που βιωνει ο πελατης ενω ταυτοχρονα να αφουγκραζεται τις δικες του συναισθηματικες αντιδρασεις σε σχεση με αυτες του πελατη (αμεσα συνδεδεμενη με την γνησιοτητα)
Οχι ταυτοσημα με τον πελατη αλλα 'σαν να' ηταν ο πελατης.
Χρηση εαυτου σαν πηγη συναισθηματικης γνωσης  βιωνοντας ενεργα τα συναισθηματα του αλλου που ενδεχομενως να βρισκονται στην ακρη της συνειδητοτητας του πελατη</p:text>
  </p:cm>
  <p:cm authorId="0" dt="2015-01-08T12:50:07.358" idx="17">
    <p:pos x="4450" y="3298"/>
    <p:text>Μη κτητικο ενδιαφερον του πελατη, αποδοχη της ατομικοτητας/διαφορετικοτητας του πελατη χωρις ορους και επιφυλαξεις
Εμπιστοσυνη στις οργανικες δυνατοτητες αυτοπραγματωσης του πελατη και πιστη οτι θα ανακαλυψει την αναπτυξη του
Εκτιμηση ατομικοτητας/ μη κριτικη κατανοηση</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5-01-08T14:22:25.982" idx="18">
    <p:pos x="3651" y="381"/>
    <p:text>ψυχοδυναμικες σχολες ειναι παρα πολλες και περιλαμβανουν και την ψυχαναλυση χωρισ ομως αυτο να σημαινει οτι η τεχνικη, η μοθοδος και η θεωρια ειναι ταυτοσημες</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15-01-09T10:02:01.658" idx="19">
    <p:pos x="2397" y="966"/>
    <p:text>μεταβαλλουν τον τροπο με τον οποιο το ατομο αντιλαμβανεται και αντιμετωπιζει την πραγματικοτητα
παραποιηση
διαφορετικες παθολογιες χρησιμοποιουν διαφορετικους μηχανισμους αμυνας
χρησιμοι σε ολους αλλα υπερβολικη συστηματικη χρηση, αποπροσανατολιζει και διαστρβλωνει την πραγματικοτητα
υπαρχουν μηχανισμοι που θεωρουνται πιο πρωιμοι (αρνηση, προβολη, προβλητικη ταυτιση) και αλλοι απου ειναι πιο εξελιγμενοι (εκλογικευση, μετουσιωση)
διαδικασιες μνημης &amp; προσοχης: π.χ. κατα το ΑΑΙ galvanic skin response κατα την (μη)ανακληση τραυματικων μνημων</p:text>
  </p:cm>
  <p:cm authorId="0" dt="2015-01-09T09:35:41.885" idx="20">
    <p:pos x="1291" y="1533"/>
    <p:text>οτι ειναι απειλητικο απωθειται εκτος συνειδητου</p:text>
  </p:cm>
  <p:cm authorId="0" dt="2015-01-09T09:37:31.116" idx="21">
    <p:pos x="1682" y="2100"/>
    <p:text>συμπεριφορες χαρακτηριστικες ενος προηγουμενου σταδιου κατω απο συνθηκες τραυματος πχ εμφανιση ενουρησης σε ενα παιδι που εχει μαθει να ελεγχει τους σφιγκτηρες του </p:text>
  </p:cm>
  <p:cm authorId="0" dt="2015-01-09T09:40:49.596" idx="22">
    <p:pos x="3521" y="2388"/>
    <p:text>reactio formation: η αντικατασταση μιας ορμης, σκεψης ή συναισθηματος με το ακριβως αντιθετο. πχ υπερπροστατευτικοτητα, εντονα συναισθηματα αγαπης σαν αντισταθισμα σε συναισθηματα ζηλιας η θυμου που δεν ειναι αποδεκτα</p:text>
  </p:cm>
  <p:cm authorId="0" dt="2015-01-09T09:44:41.976" idx="23">
    <p:pos x="1180" y="2676"/>
    <p:text>αντιληψη προσωπικων συναισθηματων σαν να προκυπτουν απο τον αλλο. Π.χ. ζηλοτυπια συζυγου που απατα τον/την συζυγο του</p:text>
  </p:cm>
  <p:cm authorId="0" dt="2015-01-09T09:52:37.257" idx="24">
    <p:pos x="1254" y="2964"/>
    <p:text>μεταθεση μη αποδεκτων συναισθηματων, σκεψεων, προθεσεων απο τον πραγματικο σε καποιον αλλο πιο αποδεκτο στοχο
πχ. κλωτσαω τη γατα</p:text>
  </p:cm>
  <p:cm authorId="0" dt="2015-01-09T09:55:38.247" idx="25">
    <p:pos x="1477" y="3242"/>
    <p:text>μεταθεση οπου ανεπιτρεπτες ορμες ανακατευθυνονται σε ανωτερους, κοινωνικα αποδεκτους στοχους- αθλητισμος, καλλιτεχνικη δραστηριοτητα, εργασια κλ.</p:text>
  </p:cm>
  <p:cm authorId="0" dt="2015-01-09T09:56:37.887" idx="26">
    <p:pos x="1496" y="3530"/>
    <p:text>διανοητικοποιηση- υπερμετρη χρηση λογικης με παραλληλη μονωση συναισθηματος</p:text>
  </p:cm>
</p:cmLst>
</file>

<file path=ppt/comments/comment9.xml><?xml version="1.0" encoding="utf-8"?>
<p:cmLst xmlns:a="http://schemas.openxmlformats.org/drawingml/2006/main" xmlns:r="http://schemas.openxmlformats.org/officeDocument/2006/relationships" xmlns:p="http://schemas.openxmlformats.org/presentationml/2006/main">
  <p:cm authorId="0" dt="2015-01-11T14:34:43.639" idx="27">
    <p:pos x="2499" y="2230"/>
    <p:text>συγκεκριμενα συμπερασματα χωρις στοιχεια η ακομη και παρα την παρουσια αντικρουομενων στοιχειων</p:text>
  </p:cm>
  <p:cm authorId="0" dt="2015-01-11T14:37:35.535" idx="28">
    <p:pos x="2015" y="2516"/>
    <p:text>μια λεπτομερεια η οποια χρησιμοποιειται εκτος πλαισιου και αλλων πληροφοριων πχ ζηλιαρης συζυγος που βλεπει την συζυγο να μιλα κοντα σε καποιον σε ενα θορυβωδες παρτυ</p:text>
  </p:cm>
  <p:cm authorId="0" dt="2015-01-11T14:38:57.089" idx="29">
    <p:pos x="1756" y="2741"/>
    <p:text>βγαζουμε ενα ευρυ συμπερασμα βασει περιορισμενων εμπειριων
πχ μετα απο ενα ανεπιτυχες ραντεβου- ολοι οι αντρες ειναι ιδιοι</p:text>
  </p:cm>
  <p:cm authorId="0" dt="2015-01-11T14:42:40.255" idx="30">
    <p:pos x="1932" y="3298"/>
    <p:text>οταν ενα ουδετερο γεγονος αναγεται ως εχον ιδιαιτερη σημασια για τον εαυτο
πχ ενας φιλος δεν μας μιλα στον δρομο</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49A2D-A5A7-4D1B-9B46-4D7AB64E3410}" type="datetimeFigureOut">
              <a:rPr lang="en-US" smtClean="0"/>
              <a:pPr/>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1242BD-11E4-41C4-918C-E437BDCF7E4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49A2D-A5A7-4D1B-9B46-4D7AB64E3410}" type="datetimeFigureOut">
              <a:rPr lang="en-US" smtClean="0"/>
              <a:pPr/>
              <a:t>11/30/2015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242BD-11E4-41C4-918C-E437BDCF7E4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Μοντέλα Ψυχοθεραπείας</a:t>
            </a:r>
            <a:endParaRPr lang="en-US" dirty="0"/>
          </a:p>
        </p:txBody>
      </p:sp>
      <p:sp>
        <p:nvSpPr>
          <p:cNvPr id="3" name="Subtitle 2"/>
          <p:cNvSpPr>
            <a:spLocks noGrp="1"/>
          </p:cNvSpPr>
          <p:nvPr>
            <p:ph type="subTitle" idx="1"/>
          </p:nvPr>
        </p:nvSpPr>
        <p:spPr>
          <a:xfrm>
            <a:off x="1371600" y="3886200"/>
            <a:ext cx="6400800" cy="2351112"/>
          </a:xfrm>
        </p:spPr>
        <p:txBody>
          <a:bodyPr>
            <a:normAutofit fontScale="85000" lnSpcReduction="20000"/>
          </a:bodyPr>
          <a:lstStyle/>
          <a:p>
            <a:r>
              <a:rPr lang="en-GB" dirty="0" smtClean="0"/>
              <a:t>Dr. </a:t>
            </a:r>
            <a:r>
              <a:rPr lang="el-GR" dirty="0" smtClean="0"/>
              <a:t>Μαρίνα Σκουρτ</a:t>
            </a:r>
            <a:r>
              <a:rPr lang="el-GR" dirty="0"/>
              <a:t>έ</a:t>
            </a:r>
            <a:r>
              <a:rPr lang="el-GR" dirty="0" smtClean="0"/>
              <a:t>λη</a:t>
            </a:r>
          </a:p>
          <a:p>
            <a:r>
              <a:rPr lang="en-GB" dirty="0" smtClean="0"/>
              <a:t>CPsychol, AFBPsS, HCPC Reg</a:t>
            </a:r>
            <a:r>
              <a:rPr lang="en-GB" dirty="0" smtClean="0"/>
              <a:t>.</a:t>
            </a:r>
            <a:endParaRPr lang="el-GR" dirty="0" smtClean="0"/>
          </a:p>
          <a:p>
            <a:endParaRPr lang="en-GB" dirty="0" smtClean="0"/>
          </a:p>
          <a:p>
            <a:r>
              <a:rPr lang="el-GR" dirty="0" smtClean="0"/>
              <a:t>ΚΕΝΤΡΟ ΗΜΕΡΑΣ ΨΥΧΟΚΟΙΝΩΝΙΚΩΝ ΠΑΡΕΜΒΑΣΕΩΝ ‘</a:t>
            </a:r>
            <a:r>
              <a:rPr lang="en-GB" dirty="0" smtClean="0"/>
              <a:t>FRANCO BASAGLIA’ </a:t>
            </a:r>
            <a:r>
              <a:rPr lang="el-GR" dirty="0" smtClean="0"/>
              <a:t>Ε.Π.Α.Ψ.Υ.</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Προσωποκεντρική προσέγγιση 3</a:t>
            </a:r>
            <a:endParaRPr lang="en-US" sz="3200" dirty="0"/>
          </a:p>
        </p:txBody>
      </p:sp>
      <p:sp>
        <p:nvSpPr>
          <p:cNvPr id="3" name="Content Placeholder 2"/>
          <p:cNvSpPr>
            <a:spLocks noGrp="1"/>
          </p:cNvSpPr>
          <p:nvPr>
            <p:ph idx="1"/>
          </p:nvPr>
        </p:nvSpPr>
        <p:spPr>
          <a:xfrm>
            <a:off x="457200" y="1196752"/>
            <a:ext cx="8229600" cy="4929411"/>
          </a:xfrm>
        </p:spPr>
        <p:txBody>
          <a:bodyPr>
            <a:normAutofit/>
          </a:bodyPr>
          <a:lstStyle/>
          <a:p>
            <a:pPr marL="571500" indent="-571500">
              <a:buAutoNum type="romanLcParenR"/>
            </a:pPr>
            <a:r>
              <a:rPr lang="el-GR" dirty="0" smtClean="0"/>
              <a:t>Γνησιότητα</a:t>
            </a:r>
            <a:r>
              <a:rPr lang="en-GB" dirty="0" smtClean="0"/>
              <a:t>- </a:t>
            </a:r>
            <a:r>
              <a:rPr lang="el-GR" dirty="0" smtClean="0"/>
              <a:t>Αυθεντικότητα (</a:t>
            </a:r>
            <a:r>
              <a:rPr lang="en-GB" dirty="0" smtClean="0"/>
              <a:t>Genuineness-</a:t>
            </a:r>
          </a:p>
          <a:p>
            <a:pPr marL="571500" indent="-571500">
              <a:buNone/>
            </a:pPr>
            <a:r>
              <a:rPr lang="en-GB" dirty="0" smtClean="0"/>
              <a:t>Congruence)</a:t>
            </a:r>
          </a:p>
          <a:p>
            <a:pPr marL="571500" indent="-571500">
              <a:buNone/>
            </a:pPr>
            <a:endParaRPr lang="en-GB" dirty="0" smtClean="0"/>
          </a:p>
          <a:p>
            <a:pPr marL="571500" indent="-571500">
              <a:buNone/>
            </a:pPr>
            <a:endParaRPr lang="el-GR" dirty="0" smtClean="0"/>
          </a:p>
          <a:p>
            <a:pPr marL="571500" indent="-571500">
              <a:buNone/>
            </a:pPr>
            <a:r>
              <a:rPr lang="en-GB" dirty="0" smtClean="0"/>
              <a:t>ii) </a:t>
            </a:r>
            <a:r>
              <a:rPr lang="el-GR" dirty="0" smtClean="0"/>
              <a:t>Ενσυναίσθηση- Κατανόηση (</a:t>
            </a:r>
            <a:r>
              <a:rPr lang="en-GB" dirty="0" smtClean="0"/>
              <a:t>Empathy)</a:t>
            </a:r>
          </a:p>
          <a:p>
            <a:pPr marL="571500" indent="-571500">
              <a:buAutoNum type="romanLcParenR"/>
            </a:pPr>
            <a:endParaRPr lang="en-GB" dirty="0" smtClean="0"/>
          </a:p>
          <a:p>
            <a:pPr marL="571500" indent="-571500">
              <a:buAutoNum type="romanLcParenR"/>
            </a:pPr>
            <a:endParaRPr lang="en-GB" dirty="0" smtClean="0"/>
          </a:p>
          <a:p>
            <a:pPr marL="571500" indent="-571500">
              <a:buNone/>
            </a:pPr>
            <a:r>
              <a:rPr lang="en-GB" dirty="0" smtClean="0"/>
              <a:t>iii</a:t>
            </a:r>
            <a:r>
              <a:rPr lang="en-GB" dirty="0" smtClean="0"/>
              <a:t>) </a:t>
            </a:r>
            <a:r>
              <a:rPr lang="el-GR" dirty="0" smtClean="0"/>
              <a:t>Άνευ Όρων Θετική Παραδοχή (</a:t>
            </a:r>
            <a:r>
              <a:rPr lang="en-GB" dirty="0" smtClean="0"/>
              <a:t>UPR</a:t>
            </a:r>
            <a:r>
              <a:rPr lang="en-GB" dirty="0" smtClean="0"/>
              <a:t>)</a:t>
            </a:r>
          </a:p>
          <a:p>
            <a:pPr marL="571500" indent="-571500">
              <a:buNone/>
            </a:pPr>
            <a:r>
              <a:rPr lang="en-GB" sz="1000" dirty="0" smtClean="0"/>
              <a:t>10</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t>Προσωποκεντρική προσέγγιση 4</a:t>
            </a:r>
            <a:endParaRPr lang="en-US" sz="3200" dirty="0"/>
          </a:p>
        </p:txBody>
      </p:sp>
      <p:sp>
        <p:nvSpPr>
          <p:cNvPr id="3" name="Content Placeholder 2"/>
          <p:cNvSpPr>
            <a:spLocks noGrp="1"/>
          </p:cNvSpPr>
          <p:nvPr>
            <p:ph idx="1"/>
          </p:nvPr>
        </p:nvSpPr>
        <p:spPr>
          <a:xfrm>
            <a:off x="457200" y="1124744"/>
            <a:ext cx="8229600" cy="5544616"/>
          </a:xfrm>
        </p:spPr>
        <p:txBody>
          <a:bodyPr>
            <a:normAutofit fontScale="92500" lnSpcReduction="10000"/>
          </a:bodyPr>
          <a:lstStyle/>
          <a:p>
            <a:r>
              <a:rPr lang="el-GR" sz="2600" dirty="0" smtClean="0"/>
              <a:t>Η θεραπεία</a:t>
            </a:r>
            <a:r>
              <a:rPr lang="en-GB" sz="2600" dirty="0" smtClean="0"/>
              <a:t>:</a:t>
            </a:r>
          </a:p>
          <a:p>
            <a:pPr>
              <a:buNone/>
            </a:pPr>
            <a:r>
              <a:rPr lang="en-GB" sz="2600" dirty="0" smtClean="0"/>
              <a:t>-</a:t>
            </a:r>
            <a:r>
              <a:rPr lang="el-GR" sz="2600" dirty="0" smtClean="0"/>
              <a:t>συναισθηματική εμπειρία μεταξύ</a:t>
            </a:r>
          </a:p>
          <a:p>
            <a:pPr>
              <a:buNone/>
            </a:pPr>
            <a:r>
              <a:rPr lang="el-GR" sz="2600" dirty="0" smtClean="0"/>
              <a:t>θεραπευόμενου και θεραπευτή</a:t>
            </a:r>
          </a:p>
          <a:p>
            <a:pPr>
              <a:buNone/>
            </a:pPr>
            <a:endParaRPr lang="el-GR" sz="2600" dirty="0" smtClean="0"/>
          </a:p>
          <a:p>
            <a:pPr>
              <a:buNone/>
            </a:pPr>
            <a:r>
              <a:rPr lang="el-GR" sz="2600" dirty="0" smtClean="0"/>
              <a:t>-ο θεραπευόμενος βιώνει τον εαυτό του με</a:t>
            </a:r>
          </a:p>
          <a:p>
            <a:pPr>
              <a:buNone/>
            </a:pPr>
            <a:r>
              <a:rPr lang="el-GR" sz="2600" dirty="0" smtClean="0"/>
              <a:t>πολλούς διαφορετικούς τρόπους/ το βίωμα του</a:t>
            </a:r>
          </a:p>
          <a:p>
            <a:pPr>
              <a:buNone/>
            </a:pPr>
            <a:r>
              <a:rPr lang="el-GR" sz="2600" dirty="0" smtClean="0"/>
              <a:t>εαυτού του</a:t>
            </a:r>
          </a:p>
          <a:p>
            <a:pPr>
              <a:buNone/>
            </a:pPr>
            <a:endParaRPr lang="el-GR" sz="2600" dirty="0" smtClean="0"/>
          </a:p>
          <a:p>
            <a:pPr>
              <a:buNone/>
            </a:pPr>
            <a:r>
              <a:rPr lang="el-GR" sz="2600" dirty="0" smtClean="0"/>
              <a:t>-θεραπεια=σχεση και όχι διερεύνηση του</a:t>
            </a:r>
          </a:p>
          <a:p>
            <a:pPr>
              <a:buNone/>
            </a:pPr>
            <a:r>
              <a:rPr lang="el-GR" sz="2600" dirty="0" smtClean="0"/>
              <a:t>προβλήματος η του παρελθόντος</a:t>
            </a:r>
          </a:p>
          <a:p>
            <a:pPr>
              <a:buNone/>
            </a:pPr>
            <a:endParaRPr lang="el-GR" sz="2600" dirty="0" smtClean="0"/>
          </a:p>
          <a:p>
            <a:pPr>
              <a:buNone/>
            </a:pPr>
            <a:r>
              <a:rPr lang="el-GR" sz="2600" dirty="0" smtClean="0"/>
              <a:t>-υποκειμενικότητα, επιβεβαίωση των</a:t>
            </a:r>
          </a:p>
          <a:p>
            <a:pPr>
              <a:buNone/>
            </a:pPr>
            <a:r>
              <a:rPr lang="el-GR" sz="2600" dirty="0" smtClean="0"/>
              <a:t>συναισθημάτων του</a:t>
            </a:r>
          </a:p>
          <a:p>
            <a:pPr>
              <a:buNone/>
            </a:pPr>
            <a:endParaRPr lang="el-GR" dirty="0" smtClean="0">
              <a:solidFill>
                <a:srgbClr val="FF0000"/>
              </a:solidFill>
            </a:endParaRPr>
          </a:p>
          <a:p>
            <a:pPr>
              <a:buNone/>
            </a:pPr>
            <a:endParaRPr lang="el-GR" sz="2600" b="1" dirty="0" smtClean="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Η ψυχοδυναμική προσέγγιση 1</a:t>
            </a:r>
            <a:endParaRPr lang="en-US" sz="3200" dirty="0"/>
          </a:p>
        </p:txBody>
      </p:sp>
      <p:sp>
        <p:nvSpPr>
          <p:cNvPr id="3" name="Content Placeholder 2"/>
          <p:cNvSpPr>
            <a:spLocks noGrp="1"/>
          </p:cNvSpPr>
          <p:nvPr>
            <p:ph idx="1"/>
          </p:nvPr>
        </p:nvSpPr>
        <p:spPr>
          <a:xfrm>
            <a:off x="457200" y="1268760"/>
            <a:ext cx="8229600" cy="5328592"/>
          </a:xfrm>
        </p:spPr>
        <p:txBody>
          <a:bodyPr>
            <a:normAutofit fontScale="62500" lnSpcReduction="20000"/>
          </a:bodyPr>
          <a:lstStyle/>
          <a:p>
            <a:r>
              <a:rPr lang="el-GR" dirty="0" smtClean="0"/>
              <a:t>Ο ρόλος ‘ψυχοδυναμικός’ υποδηλώνει ότι ο ψυχισμός δεν είναι ένα στατικό πεδίο αλλά αντίθετα εμπεριέχει δυνάμεις, οι οποίες αποζητούν έκφραση ή ικανοποίηση. </a:t>
            </a:r>
          </a:p>
          <a:p>
            <a:pPr>
              <a:buNone/>
            </a:pPr>
            <a:endParaRPr lang="en-GB" dirty="0" smtClean="0"/>
          </a:p>
          <a:p>
            <a:r>
              <a:rPr lang="el-GR" dirty="0" smtClean="0"/>
              <a:t>Το ασυνείδητο</a:t>
            </a:r>
          </a:p>
          <a:p>
            <a:endParaRPr lang="el-GR" dirty="0" smtClean="0"/>
          </a:p>
          <a:p>
            <a:r>
              <a:rPr lang="el-GR" dirty="0" smtClean="0"/>
              <a:t>Η δραστηριότητα του ψυχισμού δεν περιορίζεται μόνο σε εξωτερικές σχέσεις αλλά ουσιαστικά σε σχέσεις μεταξύ αντικειμένων. </a:t>
            </a:r>
          </a:p>
          <a:p>
            <a:endParaRPr lang="el-GR" dirty="0" smtClean="0"/>
          </a:p>
          <a:p>
            <a:r>
              <a:rPr lang="el-GR" dirty="0" smtClean="0"/>
              <a:t>Οι ψυχοδυναμικές θεωρίες διατυπώνουν ότι τα πρώτα χρόνια της ζωής του βρέφους και η σχέση του με τη μητέρα και τον πατέρα είναι καθοριστικά για την ανάπτυξη της προσωπικότητας και της ψυχικής υγείας στην ενήλικη ζωή </a:t>
            </a:r>
          </a:p>
          <a:p>
            <a:endParaRPr lang="el-GR" dirty="0" smtClean="0"/>
          </a:p>
          <a:p>
            <a:r>
              <a:rPr lang="el-GR" dirty="0" smtClean="0"/>
              <a:t>Η ψυχοδυναμική σχολή θεωρεί πως οι πραγματικές διαπροσωπικές διαδράσεις μεταξύ μητέρας και βρέφους ενδοβάλλονται και ανάγονται σε ψυχικο-</a:t>
            </a:r>
            <a:r>
              <a:rPr lang="el-GR" dirty="0" err="1" smtClean="0"/>
              <a:t>νοητικες </a:t>
            </a:r>
            <a:r>
              <a:rPr lang="el-GR" dirty="0" smtClean="0"/>
              <a:t>αναπαραστάσεις (σε μια διαδικασία όπου το διαπροσωπικό γίνεται ενδοψυχικό) </a:t>
            </a:r>
          </a:p>
          <a:p>
            <a:pPr>
              <a:buNone/>
            </a:pPr>
            <a:r>
              <a:rPr lang="en-GB" sz="1200" dirty="0" smtClean="0"/>
              <a:t>12</a:t>
            </a:r>
            <a:endParaRPr lang="el-GR" sz="1900"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Η ψυχοδυναμική προσέγγιση 2</a:t>
            </a:r>
            <a:endParaRPr lang="en-US" sz="3200" dirty="0"/>
          </a:p>
        </p:txBody>
      </p:sp>
      <p:sp>
        <p:nvSpPr>
          <p:cNvPr id="3" name="Content Placeholder 2"/>
          <p:cNvSpPr>
            <a:spLocks noGrp="1"/>
          </p:cNvSpPr>
          <p:nvPr>
            <p:ph idx="1"/>
          </p:nvPr>
        </p:nvSpPr>
        <p:spPr>
          <a:xfrm>
            <a:off x="457200" y="1052736"/>
            <a:ext cx="8229600" cy="5073427"/>
          </a:xfrm>
        </p:spPr>
        <p:txBody>
          <a:bodyPr>
            <a:normAutofit/>
          </a:bodyPr>
          <a:lstStyle/>
          <a:p>
            <a:r>
              <a:rPr lang="el-GR" dirty="0" smtClean="0"/>
              <a:t>Οι αναπαραστάσεις αυτές περιγράφουν τις σχέσεις μεταξύ διάφορων πτυχών ή διαστάσεων του εαυτού ενώ εμπλέκονται άμεσα</a:t>
            </a:r>
            <a:r>
              <a:rPr lang="en-GB" dirty="0" smtClean="0"/>
              <a:t>:</a:t>
            </a:r>
          </a:p>
          <a:p>
            <a:pPr>
              <a:buNone/>
            </a:pPr>
            <a:r>
              <a:rPr lang="en-GB" dirty="0" smtClean="0"/>
              <a:t>-</a:t>
            </a:r>
            <a:r>
              <a:rPr lang="el-GR" dirty="0" smtClean="0"/>
              <a:t> στην θυμική διέγερση και ρύθμιση</a:t>
            </a:r>
            <a:endParaRPr lang="en-GB" dirty="0" smtClean="0"/>
          </a:p>
          <a:p>
            <a:pPr>
              <a:buNone/>
            </a:pPr>
            <a:r>
              <a:rPr lang="en-GB" dirty="0" smtClean="0"/>
              <a:t>- </a:t>
            </a:r>
            <a:r>
              <a:rPr lang="el-GR" dirty="0" smtClean="0"/>
              <a:t>τους μηχανισμούς άμυνας </a:t>
            </a:r>
            <a:endParaRPr lang="en-GB" dirty="0" smtClean="0"/>
          </a:p>
          <a:p>
            <a:pPr>
              <a:buFontTx/>
              <a:buChar char="-"/>
            </a:pPr>
            <a:r>
              <a:rPr lang="el-GR" dirty="0" smtClean="0"/>
              <a:t>σε διαδικασίες της μνήμης και της προσοχής</a:t>
            </a:r>
            <a:endParaRPr lang="en-GB" dirty="0" smtClean="0"/>
          </a:p>
          <a:p>
            <a:pPr>
              <a:buFontTx/>
              <a:buChar char="-"/>
            </a:pPr>
            <a:r>
              <a:rPr lang="el-GR" dirty="0" smtClean="0"/>
              <a:t>στις γνωστικές δομές</a:t>
            </a:r>
            <a:endParaRPr lang="en-GB" dirty="0" smtClean="0"/>
          </a:p>
          <a:p>
            <a:pPr>
              <a:buFontTx/>
              <a:buChar char="-"/>
            </a:pPr>
            <a:r>
              <a:rPr lang="el-GR" dirty="0" smtClean="0"/>
              <a:t>την αναστοχαστική λειτουργία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Η ψυχοδυναμική προσέγγιση </a:t>
            </a:r>
            <a:r>
              <a:rPr lang="en-GB" sz="3200" dirty="0" smtClean="0"/>
              <a:t>3</a:t>
            </a:r>
            <a:endParaRPr lang="en-US" sz="3200" dirty="0"/>
          </a:p>
        </p:txBody>
      </p:sp>
      <p:sp>
        <p:nvSpPr>
          <p:cNvPr id="3" name="Content Placeholder 2"/>
          <p:cNvSpPr>
            <a:spLocks noGrp="1"/>
          </p:cNvSpPr>
          <p:nvPr>
            <p:ph idx="1"/>
          </p:nvPr>
        </p:nvSpPr>
        <p:spPr>
          <a:xfrm>
            <a:off x="457200" y="1052736"/>
            <a:ext cx="8229600" cy="5073427"/>
          </a:xfrm>
        </p:spPr>
        <p:txBody>
          <a:bodyPr>
            <a:normAutofit/>
          </a:bodyPr>
          <a:lstStyle/>
          <a:p>
            <a:r>
              <a:rPr lang="el-GR" sz="2400" dirty="0" smtClean="0"/>
              <a:t>Οι τελευταίες έρευνες από το πεδίο της νευροψυχολογίας αναδεικνύουν τον ρόλο των πρωίμων δεσμών και του τραύματος στην διαμόρφωση του εγκεφάλου, ιδιαίτερα σε σχέση με τον έλεγχο του παρορμητισμού, την ενσυναίσθηση, την θυμική διέγερση και αυτό-ρυθμιση </a:t>
            </a:r>
            <a:endParaRPr lang="en-GB" sz="2400" dirty="0" smtClean="0"/>
          </a:p>
          <a:p>
            <a:pPr>
              <a:buNone/>
            </a:pPr>
            <a:r>
              <a:rPr lang="el-GR" sz="2400" dirty="0" smtClean="0"/>
              <a:t>(</a:t>
            </a:r>
            <a:r>
              <a:rPr lang="en-GB" sz="2400" dirty="0" smtClean="0"/>
              <a:t>Schore</a:t>
            </a:r>
            <a:r>
              <a:rPr lang="el-GR" sz="2400" dirty="0" smtClean="0"/>
              <a:t>, 1994, 2003; </a:t>
            </a:r>
            <a:r>
              <a:rPr lang="en-GB" sz="2400" dirty="0" smtClean="0"/>
              <a:t>Fonagy</a:t>
            </a:r>
            <a:r>
              <a:rPr lang="el-GR" sz="2400" dirty="0" smtClean="0"/>
              <a:t>, </a:t>
            </a:r>
            <a:r>
              <a:rPr lang="en-GB" sz="2400" dirty="0" err="1" smtClean="0"/>
              <a:t>Gergely</a:t>
            </a:r>
            <a:r>
              <a:rPr lang="el-GR" sz="2400" dirty="0" smtClean="0"/>
              <a:t> &amp; </a:t>
            </a:r>
            <a:r>
              <a:rPr lang="en-GB" sz="2400" dirty="0" smtClean="0"/>
              <a:t>Target</a:t>
            </a:r>
            <a:r>
              <a:rPr lang="el-GR" sz="2400" dirty="0" smtClean="0"/>
              <a:t>, 2008;</a:t>
            </a:r>
            <a:endParaRPr lang="en-GB" sz="2400" dirty="0" smtClean="0"/>
          </a:p>
          <a:p>
            <a:pPr>
              <a:buNone/>
            </a:pPr>
            <a:r>
              <a:rPr lang="en-GB" sz="2400" dirty="0" smtClean="0"/>
              <a:t>Greene</a:t>
            </a:r>
            <a:r>
              <a:rPr lang="el-GR" sz="2400" dirty="0" smtClean="0"/>
              <a:t>, 2011)</a:t>
            </a:r>
            <a:endParaRPr lang="en-GB" sz="2400" dirty="0" smtClean="0"/>
          </a:p>
          <a:p>
            <a:pPr>
              <a:buNone/>
            </a:pPr>
            <a:endParaRPr lang="en-GB" sz="2400" dirty="0" smtClean="0"/>
          </a:p>
          <a:p>
            <a:r>
              <a:rPr lang="el-GR" sz="2400" dirty="0" smtClean="0"/>
              <a:t>Οι ψυχικές αναπαραστάσεις που δημιουργούνται κατά την παιδική ηλικία διατηρούνται με σχετική σταθερότητα και στην ενηλικίωση όπου συμβάλλουν σημαντικα στην προσαρμογή και την ανάπτυξη ψυχοπαθολογίας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Η ψυχοδυναμική προσέγγιση 4</a:t>
            </a:r>
            <a:endParaRPr lang="en-US" sz="3200" dirty="0"/>
          </a:p>
        </p:txBody>
      </p:sp>
      <p:sp>
        <p:nvSpPr>
          <p:cNvPr id="3" name="Content Placeholder 2"/>
          <p:cNvSpPr>
            <a:spLocks noGrp="1"/>
          </p:cNvSpPr>
          <p:nvPr>
            <p:ph idx="1"/>
          </p:nvPr>
        </p:nvSpPr>
        <p:spPr>
          <a:xfrm>
            <a:off x="457200" y="1124744"/>
            <a:ext cx="8229600" cy="5256584"/>
          </a:xfrm>
        </p:spPr>
        <p:txBody>
          <a:bodyPr>
            <a:normAutofit fontScale="92500" lnSpcReduction="20000"/>
          </a:bodyPr>
          <a:lstStyle/>
          <a:p>
            <a:endParaRPr lang="el-GR" dirty="0" smtClean="0"/>
          </a:p>
          <a:p>
            <a:r>
              <a:rPr lang="el-GR" dirty="0" smtClean="0"/>
              <a:t>Μηχανισμοί άμυνας</a:t>
            </a:r>
          </a:p>
          <a:p>
            <a:pPr>
              <a:buNone/>
            </a:pPr>
            <a:endParaRPr lang="el-GR" dirty="0" smtClean="0"/>
          </a:p>
          <a:p>
            <a:pPr>
              <a:buNone/>
            </a:pPr>
            <a:r>
              <a:rPr lang="el-GR" dirty="0" smtClean="0"/>
              <a:t> απώθηση</a:t>
            </a:r>
          </a:p>
          <a:p>
            <a:pPr>
              <a:buNone/>
            </a:pPr>
            <a:r>
              <a:rPr lang="el-GR" dirty="0" smtClean="0"/>
              <a:t>άρνηση</a:t>
            </a:r>
          </a:p>
          <a:p>
            <a:pPr>
              <a:buNone/>
            </a:pPr>
            <a:r>
              <a:rPr lang="el-GR" dirty="0" smtClean="0"/>
              <a:t>παλινδρόμηση</a:t>
            </a:r>
          </a:p>
          <a:p>
            <a:pPr>
              <a:buNone/>
            </a:pPr>
            <a:r>
              <a:rPr lang="el-GR" dirty="0" smtClean="0"/>
              <a:t>αντισταθμιστική συμπτωματολογία</a:t>
            </a:r>
          </a:p>
          <a:p>
            <a:pPr>
              <a:buNone/>
            </a:pPr>
            <a:r>
              <a:rPr lang="el-GR" dirty="0" smtClean="0"/>
              <a:t>Προβολή         (&amp; </a:t>
            </a:r>
            <a:r>
              <a:rPr lang="el-GR" dirty="0" err="1" smtClean="0"/>
              <a:t>προβλητική</a:t>
            </a:r>
            <a:r>
              <a:rPr lang="el-GR" dirty="0" smtClean="0"/>
              <a:t> ταύτιση)</a:t>
            </a:r>
          </a:p>
          <a:p>
            <a:pPr>
              <a:buNone/>
            </a:pPr>
            <a:r>
              <a:rPr lang="el-GR" dirty="0" smtClean="0"/>
              <a:t>μετάθεση</a:t>
            </a:r>
          </a:p>
          <a:p>
            <a:pPr>
              <a:buNone/>
            </a:pPr>
            <a:r>
              <a:rPr lang="el-GR" dirty="0" smtClean="0"/>
              <a:t>μετουσίωση</a:t>
            </a:r>
          </a:p>
          <a:p>
            <a:pPr>
              <a:buNone/>
            </a:pPr>
            <a:r>
              <a:rPr lang="el-GR" dirty="0" smtClean="0"/>
              <a:t>Εκλογίκευση</a:t>
            </a:r>
            <a:endParaRPr lang="en-GB" dirty="0" smtClean="0"/>
          </a:p>
          <a:p>
            <a:pPr>
              <a:buNone/>
            </a:pPr>
            <a:r>
              <a:rPr lang="en-GB" sz="1200" dirty="0" smtClean="0"/>
              <a:t>15</a:t>
            </a:r>
            <a:endParaRPr lang="el-GR" sz="1300" dirty="0" smtClean="0"/>
          </a:p>
          <a:p>
            <a:pPr>
              <a:buNone/>
            </a:pP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l-GR" sz="3200" dirty="0" smtClean="0"/>
              <a:t>Η ψυχοδυναμική προσέγγιση 5</a:t>
            </a:r>
            <a:endParaRPr lang="en-US" sz="3200" dirty="0"/>
          </a:p>
        </p:txBody>
      </p:sp>
      <p:sp>
        <p:nvSpPr>
          <p:cNvPr id="3" name="Content Placeholder 2"/>
          <p:cNvSpPr>
            <a:spLocks noGrp="1"/>
          </p:cNvSpPr>
          <p:nvPr>
            <p:ph idx="1"/>
          </p:nvPr>
        </p:nvSpPr>
        <p:spPr>
          <a:xfrm>
            <a:off x="457200" y="980728"/>
            <a:ext cx="8229600" cy="5145435"/>
          </a:xfrm>
        </p:spPr>
        <p:txBody>
          <a:bodyPr>
            <a:normAutofit fontScale="92500" lnSpcReduction="20000"/>
          </a:bodyPr>
          <a:lstStyle/>
          <a:p>
            <a:r>
              <a:rPr lang="el-GR" dirty="0" smtClean="0"/>
              <a:t>Οι ψυχικές αναπαραστάσεις ενεργοποιούνται ιδιαίτερα στο πλαίσιο διαπροσωπικών σχέσεων συμπεριλαμβανομένης και της θεραπευτικής σχέσης.</a:t>
            </a:r>
            <a:endParaRPr lang="en-GB" dirty="0" smtClean="0"/>
          </a:p>
          <a:p>
            <a:pPr>
              <a:buNone/>
            </a:pPr>
            <a:endParaRPr lang="en-GB" dirty="0" smtClean="0"/>
          </a:p>
          <a:p>
            <a:r>
              <a:rPr lang="el-GR" dirty="0" smtClean="0"/>
              <a:t> Όπως ένας γονιός, ο θεραπευτής παρέχει διαθεσιμότητα, αποκριτικότητα, σταθερότητα και ασφάλεια, θυμική ρύθμιση και ανακούφιση, μια βάση περίεξης και αναστοχασμού από όπου ο ασθενής μπορεί να διερευνήσει την εσωτερική και εξωτερική πραγματικότητα και να ‘παίξει’ μόνος του, παρουσία του θεραπευτή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Η ψυχοδυναμική προσέγγιση 6</a:t>
            </a:r>
            <a:endParaRPr lang="en-US" sz="3200"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sz="2800" dirty="0" smtClean="0"/>
              <a:t>o</a:t>
            </a:r>
            <a:r>
              <a:rPr lang="el-GR" sz="2800" dirty="0" smtClean="0"/>
              <a:t> τρόπος που βιώνεται ο θεραπευτής, η αντίληψη, η γνωστική και συναισθηματική υπόσταση των αντιδράσεων προς εκείνον </a:t>
            </a:r>
            <a:r>
              <a:rPr lang="el-GR" sz="2800" b="1" dirty="0" smtClean="0">
                <a:solidFill>
                  <a:srgbClr val="FF0000"/>
                </a:solidFill>
              </a:rPr>
              <a:t> </a:t>
            </a:r>
            <a:r>
              <a:rPr lang="en-GB" sz="2800" b="1" dirty="0" smtClean="0">
                <a:solidFill>
                  <a:srgbClr val="FF0000"/>
                </a:solidFill>
              </a:rPr>
              <a:t>(</a:t>
            </a:r>
            <a:r>
              <a:rPr lang="el-GR" sz="2800" b="1" dirty="0" smtClean="0">
                <a:solidFill>
                  <a:srgbClr val="FF0000"/>
                </a:solidFill>
              </a:rPr>
              <a:t>η μεταβίβαση), </a:t>
            </a:r>
            <a:r>
              <a:rPr lang="el-GR" sz="2800" dirty="0" smtClean="0"/>
              <a:t>χρωματίζονται από τις ασυνείδητες, πρώιμες ψυχικές αναπαραστάσεις που φέρει ο ασθενής </a:t>
            </a:r>
            <a:endParaRPr lang="en-GB" sz="2800" dirty="0" smtClean="0"/>
          </a:p>
          <a:p>
            <a:pPr>
              <a:buNone/>
            </a:pPr>
            <a:endParaRPr lang="en-GB" sz="2800" dirty="0" smtClean="0"/>
          </a:p>
          <a:p>
            <a:r>
              <a:rPr lang="el-GR" sz="2800" dirty="0" smtClean="0"/>
              <a:t>στοιχεία των ψυχικών αναπαραστάσεων και σχεσιακών μοτίβων που διαμορφώνονται κατά την </a:t>
            </a:r>
            <a:r>
              <a:rPr lang="el-GR" sz="2800" i="1" dirty="0" smtClean="0">
                <a:solidFill>
                  <a:srgbClr val="FF0000"/>
                </a:solidFill>
              </a:rPr>
              <a:t>πρώιμη ζωή</a:t>
            </a:r>
            <a:r>
              <a:rPr lang="en-GB" sz="2800" i="1" dirty="0" smtClean="0">
                <a:solidFill>
                  <a:srgbClr val="FF0000"/>
                </a:solidFill>
              </a:rPr>
              <a:t> </a:t>
            </a:r>
            <a:r>
              <a:rPr lang="el-GR" sz="2800" dirty="0" smtClean="0"/>
              <a:t>συνδέονται με τις </a:t>
            </a:r>
            <a:r>
              <a:rPr lang="el-GR" sz="2800" i="1" dirty="0" smtClean="0">
                <a:solidFill>
                  <a:srgbClr val="FF0000"/>
                </a:solidFill>
              </a:rPr>
              <a:t>διαπροσωπικές σχέσεις </a:t>
            </a:r>
            <a:r>
              <a:rPr lang="el-GR" sz="2800" dirty="0" smtClean="0"/>
              <a:t>του ασθενή κατά την ενηλικίωση και με την </a:t>
            </a:r>
            <a:r>
              <a:rPr lang="el-GR" sz="2800" i="1" dirty="0" smtClean="0">
                <a:solidFill>
                  <a:srgbClr val="FF0000"/>
                </a:solidFill>
              </a:rPr>
              <a:t>μεταβίβαση με το εδώ-και-</a:t>
            </a:r>
            <a:r>
              <a:rPr lang="el-GR" sz="2800" i="1" dirty="0" err="1" smtClean="0">
                <a:solidFill>
                  <a:srgbClr val="FF0000"/>
                </a:solidFill>
              </a:rPr>
              <a:t>τωρα </a:t>
            </a:r>
            <a:r>
              <a:rPr lang="el-GR" sz="2800" i="1" dirty="0" smtClean="0">
                <a:solidFill>
                  <a:srgbClr val="FF0000"/>
                </a:solidFill>
              </a:rPr>
              <a:t>της θεραπείας. </a:t>
            </a:r>
            <a:endParaRPr lang="en-US" sz="2800" i="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Η ψυχοδυναμική προσέγγιση 7</a:t>
            </a:r>
            <a:endParaRPr lang="en-US" sz="3200" dirty="0"/>
          </a:p>
        </p:txBody>
      </p:sp>
      <p:sp>
        <p:nvSpPr>
          <p:cNvPr id="3" name="Content Placeholder 2"/>
          <p:cNvSpPr>
            <a:spLocks noGrp="1"/>
          </p:cNvSpPr>
          <p:nvPr>
            <p:ph idx="1"/>
          </p:nvPr>
        </p:nvSpPr>
        <p:spPr>
          <a:xfrm>
            <a:off x="457200" y="1052736"/>
            <a:ext cx="8229600" cy="5544616"/>
          </a:xfrm>
        </p:spPr>
        <p:txBody>
          <a:bodyPr>
            <a:normAutofit fontScale="70000" lnSpcReduction="20000"/>
          </a:bodyPr>
          <a:lstStyle/>
          <a:p>
            <a:pPr>
              <a:buNone/>
            </a:pPr>
            <a:endParaRPr lang="el-GR" dirty="0" smtClean="0"/>
          </a:p>
          <a:p>
            <a:pPr>
              <a:buNone/>
            </a:pPr>
            <a:r>
              <a:rPr lang="el-GR" dirty="0" smtClean="0"/>
              <a:t>Η τεχνική και ο βαθμός έμφασης που δίνεται στην ερμηνεία του</a:t>
            </a:r>
          </a:p>
          <a:p>
            <a:pPr>
              <a:buNone/>
            </a:pPr>
            <a:r>
              <a:rPr lang="el-GR" dirty="0" smtClean="0"/>
              <a:t>ασυνειδήτου, των αμυνών και της μεταβίβασης διαφέρει στις</a:t>
            </a:r>
          </a:p>
          <a:p>
            <a:pPr>
              <a:buNone/>
            </a:pPr>
            <a:r>
              <a:rPr lang="el-GR" dirty="0" smtClean="0"/>
              <a:t>διάφορες ψυχοδυναμικές θεραπείες. </a:t>
            </a:r>
          </a:p>
          <a:p>
            <a:pPr>
              <a:buNone/>
            </a:pPr>
            <a:endParaRPr lang="el-GR" dirty="0" smtClean="0"/>
          </a:p>
          <a:p>
            <a:pPr>
              <a:buNone/>
            </a:pPr>
            <a:r>
              <a:rPr lang="el-GR" dirty="0" smtClean="0"/>
              <a:t>Σε γενικές γραμμές, η μέθοδος των ψυχοδυναμικών θεωριών</a:t>
            </a:r>
          </a:p>
          <a:p>
            <a:pPr>
              <a:buNone/>
            </a:pPr>
            <a:r>
              <a:rPr lang="el-GR" dirty="0" smtClean="0"/>
              <a:t>κυμαίνεται στους άξονες μεταβίβασης- αντιμεταβίβασης (σχετίζεσθαι</a:t>
            </a:r>
          </a:p>
          <a:p>
            <a:pPr>
              <a:buNone/>
            </a:pPr>
            <a:r>
              <a:rPr lang="el-GR" dirty="0" smtClean="0"/>
              <a:t>με το αντικείμενο) και στις άμυνες που χρησιμοποιεί ο ασθενής </a:t>
            </a:r>
          </a:p>
          <a:p>
            <a:pPr>
              <a:buNone/>
            </a:pPr>
            <a:endParaRPr lang="el-GR" dirty="0" smtClean="0"/>
          </a:p>
          <a:p>
            <a:pPr>
              <a:buNone/>
            </a:pPr>
            <a:r>
              <a:rPr lang="el-GR" dirty="0" smtClean="0"/>
              <a:t>Ο θεραπευτής συνδέει τα μη-συνειδητά απωθημένα συναισθήματα,</a:t>
            </a:r>
          </a:p>
          <a:p>
            <a:pPr>
              <a:buNone/>
            </a:pPr>
            <a:r>
              <a:rPr lang="el-GR" dirty="0" smtClean="0"/>
              <a:t>τις άμυνες και το πρόβλημα ή σύμπτωμα του ασθενή. Παράλληλα, ο</a:t>
            </a:r>
          </a:p>
          <a:p>
            <a:pPr>
              <a:buNone/>
            </a:pPr>
            <a:r>
              <a:rPr lang="el-GR" dirty="0" smtClean="0"/>
              <a:t>θεραπευτής συνδέει την μεταβίβαση, τις άμυνες και τις συγκρούσεις</a:t>
            </a:r>
          </a:p>
          <a:p>
            <a:pPr>
              <a:buNone/>
            </a:pPr>
            <a:r>
              <a:rPr lang="el-GR" dirty="0" smtClean="0"/>
              <a:t>όπως προκύπτουν στην θεραπευτική σχέση επαναπροκύπτει σε</a:t>
            </a:r>
          </a:p>
          <a:p>
            <a:pPr>
              <a:buNone/>
            </a:pPr>
            <a:r>
              <a:rPr lang="el-GR" dirty="0" smtClean="0"/>
              <a:t>παρούσες και παρελθούσες σχέσεις του ασθενή</a:t>
            </a:r>
          </a:p>
          <a:p>
            <a:pPr>
              <a:buNone/>
            </a:pPr>
            <a:endParaRPr lang="el-GR" dirty="0" smtClean="0"/>
          </a:p>
          <a:p>
            <a:pPr>
              <a:buNone/>
            </a:pP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t>Η γνωσιακή- συμπεριφορική προσέγγιση 1</a:t>
            </a:r>
            <a:endParaRPr lang="en-US" sz="3200" dirty="0"/>
          </a:p>
        </p:txBody>
      </p:sp>
      <p:sp>
        <p:nvSpPr>
          <p:cNvPr id="3" name="Content Placeholder 2"/>
          <p:cNvSpPr>
            <a:spLocks noGrp="1"/>
          </p:cNvSpPr>
          <p:nvPr>
            <p:ph idx="1"/>
          </p:nvPr>
        </p:nvSpPr>
        <p:spPr>
          <a:xfrm>
            <a:off x="457200" y="1124744"/>
            <a:ext cx="8229600" cy="5001419"/>
          </a:xfrm>
        </p:spPr>
        <p:txBody>
          <a:bodyPr>
            <a:normAutofit fontScale="62500" lnSpcReduction="20000"/>
          </a:bodyPr>
          <a:lstStyle/>
          <a:p>
            <a:pPr>
              <a:buNone/>
            </a:pPr>
            <a:r>
              <a:rPr lang="el-GR" dirty="0" smtClean="0"/>
              <a:t>Η παραδοσιακή συμπεριφορική θεραπεία, (</a:t>
            </a:r>
            <a:r>
              <a:rPr lang="en-GB" dirty="0" smtClean="0"/>
              <a:t>Beck</a:t>
            </a:r>
            <a:r>
              <a:rPr lang="el-GR" dirty="0" smtClean="0"/>
              <a:t>, 1979),</a:t>
            </a:r>
          </a:p>
          <a:p>
            <a:pPr>
              <a:buNone/>
            </a:pPr>
            <a:r>
              <a:rPr lang="el-GR" dirty="0" smtClean="0"/>
              <a:t>επικεντρωνόταν κυρίως στην αλλαγή παρατηρήσιμων συμπεριφορών</a:t>
            </a:r>
          </a:p>
          <a:p>
            <a:pPr>
              <a:buNone/>
            </a:pPr>
            <a:r>
              <a:rPr lang="el-GR" dirty="0" smtClean="0"/>
              <a:t>μέσω της ενίσχυσης της επιβράβευσης</a:t>
            </a:r>
            <a:r>
              <a:rPr lang="el-GR" b="1" dirty="0" smtClean="0"/>
              <a:t>.</a:t>
            </a:r>
          </a:p>
          <a:p>
            <a:pPr>
              <a:buNone/>
            </a:pPr>
            <a:endParaRPr lang="el-GR" dirty="0" smtClean="0"/>
          </a:p>
          <a:p>
            <a:pPr>
              <a:buNone/>
            </a:pPr>
            <a:r>
              <a:rPr lang="el-GR" dirty="0" smtClean="0"/>
              <a:t>Η γνωσιακή- συμπεριφορική θεώρηση αμβλύνει την συμπεριφορική</a:t>
            </a:r>
          </a:p>
          <a:p>
            <a:pPr>
              <a:buNone/>
            </a:pPr>
            <a:r>
              <a:rPr lang="el-GR" dirty="0" smtClean="0"/>
              <a:t>θεώρηση, αναγνωρίζοντας τον ρόλο των γνωστικών λειτουργιών όπως η</a:t>
            </a:r>
          </a:p>
          <a:p>
            <a:pPr>
              <a:buNone/>
            </a:pPr>
            <a:r>
              <a:rPr lang="el-GR" dirty="0" smtClean="0"/>
              <a:t>προσοχή, η αντίληψη και η μνήμη αλλά και ευρύτερα των σκέψεων, αξιών,</a:t>
            </a:r>
          </a:p>
          <a:p>
            <a:pPr>
              <a:buNone/>
            </a:pPr>
            <a:r>
              <a:rPr lang="el-GR" dirty="0" smtClean="0"/>
              <a:t>πεποιθήσεων και προσδοκιών στην αντίληψη της πραγματικότητας.</a:t>
            </a:r>
          </a:p>
          <a:p>
            <a:pPr>
              <a:buNone/>
            </a:pPr>
            <a:endParaRPr lang="el-GR" dirty="0" smtClean="0"/>
          </a:p>
          <a:p>
            <a:pPr>
              <a:buNone/>
            </a:pPr>
            <a:r>
              <a:rPr lang="el-GR" dirty="0" smtClean="0"/>
              <a:t>Κατά την γνωσιακή σχολή, η φύση και η λειτουργία των γνωστικών</a:t>
            </a:r>
          </a:p>
          <a:p>
            <a:pPr>
              <a:buNone/>
            </a:pPr>
            <a:r>
              <a:rPr lang="el-GR" dirty="0" smtClean="0"/>
              <a:t>λειτουργιών και οι τρόποι νοητικής επεξεργασίας (ουσιαστικά η διαδικασία</a:t>
            </a:r>
          </a:p>
          <a:p>
            <a:pPr>
              <a:buNone/>
            </a:pPr>
            <a:r>
              <a:rPr lang="el-GR" dirty="0" smtClean="0"/>
              <a:t>απόδοσης νοήματος) αποτελούν την βάση κατανόησης των ψυχικών</a:t>
            </a:r>
          </a:p>
          <a:p>
            <a:pPr>
              <a:buNone/>
            </a:pPr>
            <a:r>
              <a:rPr lang="el-GR" dirty="0" smtClean="0"/>
              <a:t>διαταραχών και της επίλυσης τους. </a:t>
            </a:r>
          </a:p>
          <a:p>
            <a:pPr>
              <a:buNone/>
            </a:pPr>
            <a:r>
              <a:rPr lang="el-GR" dirty="0" smtClean="0"/>
              <a:t>Η συμπεριφορά και το συναίσθημα</a:t>
            </a:r>
          </a:p>
          <a:p>
            <a:pPr>
              <a:buNone/>
            </a:pPr>
            <a:r>
              <a:rPr lang="el-GR" dirty="0" smtClean="0"/>
              <a:t>λοιπόν, διαμεσολαβούνται από γνωστικές λειτουργίες ενώ οι διαταραχές</a:t>
            </a:r>
          </a:p>
          <a:p>
            <a:pPr>
              <a:buNone/>
            </a:pPr>
            <a:r>
              <a:rPr lang="el-GR" dirty="0" smtClean="0"/>
              <a:t>αυτών συνδέονται με γνωστικές διαστρεβλώσεις.</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l-GR" sz="3200" dirty="0" smtClean="0"/>
              <a:t>Τι είναι ψυχοθεραπε</a:t>
            </a:r>
            <a:r>
              <a:rPr lang="el-GR" sz="3200" dirty="0"/>
              <a:t>ί</a:t>
            </a:r>
            <a:r>
              <a:rPr lang="el-GR" sz="3200" dirty="0" smtClean="0"/>
              <a:t>α</a:t>
            </a:r>
            <a:r>
              <a:rPr lang="en-GB" sz="3200" dirty="0"/>
              <a:t>;</a:t>
            </a:r>
            <a:endParaRPr lang="en-US" sz="3200" dirty="0"/>
          </a:p>
        </p:txBody>
      </p:sp>
      <p:sp>
        <p:nvSpPr>
          <p:cNvPr id="3" name="Content Placeholder 2"/>
          <p:cNvSpPr>
            <a:spLocks noGrp="1"/>
          </p:cNvSpPr>
          <p:nvPr>
            <p:ph idx="1"/>
          </p:nvPr>
        </p:nvSpPr>
        <p:spPr>
          <a:xfrm>
            <a:off x="457200" y="1052736"/>
            <a:ext cx="8229600" cy="5073427"/>
          </a:xfrm>
        </p:spPr>
        <p:txBody>
          <a:bodyPr>
            <a:normAutofit fontScale="92500" lnSpcReduction="20000"/>
          </a:bodyPr>
          <a:lstStyle/>
          <a:p>
            <a:endParaRPr lang="el-GR" sz="2400" dirty="0" smtClean="0"/>
          </a:p>
          <a:p>
            <a:r>
              <a:rPr lang="el-GR" sz="2400" dirty="0" smtClean="0"/>
              <a:t>Η </a:t>
            </a:r>
            <a:r>
              <a:rPr lang="el-GR" sz="2400" dirty="0" smtClean="0"/>
              <a:t>θεραπεία ψυχικών, συναισθηματικών, συμπεριφορικών ή σωματόμορφων διαταραχών μέσω ψυχολογικών μεθόδων από </a:t>
            </a:r>
            <a:r>
              <a:rPr lang="el-GR" sz="2400" b="1" dirty="0" smtClean="0"/>
              <a:t>εξειδικευμένους</a:t>
            </a:r>
            <a:r>
              <a:rPr lang="el-GR" sz="2400" dirty="0" smtClean="0"/>
              <a:t> επαγγελματίες ψυχικής υγείας (ψυχίατρος, {κλινικός ή συμβουλευτικός} ψυχολόγος, κοιν. λειτουργός κλ.)</a:t>
            </a:r>
          </a:p>
          <a:p>
            <a:endParaRPr lang="el-GR" sz="2400" dirty="0" smtClean="0"/>
          </a:p>
          <a:p>
            <a:r>
              <a:rPr lang="el-GR" sz="2400" dirty="0" smtClean="0"/>
              <a:t>Διμερής οριοθετημένη σχέση μεταξύ 2 ατόμων εκ των οποίων ο ένας έρχεται να βοηθηθεί (</a:t>
            </a:r>
            <a:r>
              <a:rPr lang="el-GR" sz="2400" i="1" dirty="0" smtClean="0"/>
              <a:t>α-σθενης- </a:t>
            </a:r>
            <a:r>
              <a:rPr lang="el-GR" sz="2400" dirty="0" smtClean="0"/>
              <a:t>ευαλλωτότητα) και ο άλλος καλείται να βοηθήσει </a:t>
            </a:r>
          </a:p>
          <a:p>
            <a:endParaRPr lang="el-GR" sz="2400" dirty="0" smtClean="0"/>
          </a:p>
          <a:p>
            <a:r>
              <a:rPr lang="el-GR" sz="2400" dirty="0" smtClean="0"/>
              <a:t>Σκόπιμη σχέση με συγκεκριμενο, αμοιβαία συμφωνημένο στόχο- ο στόχος της θεραπείας επιτυγχάνεται μέσω της διάδρασης του θεραπευτή - θεραπευόμενου  (εφαρμογή ψυχοθεραπευτικών μεθόδων/ τεχνικών αλλά κυρίως μέσω της ίδιας της σχέσης)</a:t>
            </a:r>
          </a:p>
          <a:p>
            <a:endParaRPr lang="el-GR" sz="2400" dirty="0" smtClean="0"/>
          </a:p>
          <a:p>
            <a:pPr>
              <a:buNone/>
            </a:pPr>
            <a:r>
              <a:rPr lang="el-GR" sz="1400" dirty="0" smtClean="0"/>
              <a:t>2</a:t>
            </a:r>
            <a:endParaRPr lang="el-GR" sz="1500" dirty="0" smtClean="0"/>
          </a:p>
          <a:p>
            <a:endParaRPr lang="el-GR" sz="2400"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Η γνωσιακή- συμπεριφορική προσέγγιση 2</a:t>
            </a:r>
            <a:endParaRPr lang="en-US" sz="3200" dirty="0"/>
          </a:p>
        </p:txBody>
      </p:sp>
      <p:sp>
        <p:nvSpPr>
          <p:cNvPr id="3" name="Content Placeholder 2"/>
          <p:cNvSpPr>
            <a:spLocks noGrp="1"/>
          </p:cNvSpPr>
          <p:nvPr>
            <p:ph idx="1"/>
          </p:nvPr>
        </p:nvSpPr>
        <p:spPr>
          <a:xfrm>
            <a:off x="457200" y="1196752"/>
            <a:ext cx="8229600" cy="5256584"/>
          </a:xfrm>
        </p:spPr>
        <p:txBody>
          <a:bodyPr>
            <a:normAutofit lnSpcReduction="10000"/>
          </a:bodyPr>
          <a:lstStyle/>
          <a:p>
            <a:r>
              <a:rPr lang="el-GR" sz="2800" dirty="0" smtClean="0"/>
              <a:t>Αυτόματες σκέψεις</a:t>
            </a:r>
          </a:p>
          <a:p>
            <a:r>
              <a:rPr lang="el-GR" sz="2800" dirty="0" smtClean="0"/>
              <a:t>Σχήματα</a:t>
            </a:r>
            <a:r>
              <a:rPr lang="en-GB" sz="2800" dirty="0" smtClean="0"/>
              <a:t>: </a:t>
            </a:r>
            <a:r>
              <a:rPr lang="el-GR" sz="2800" dirty="0" smtClean="0"/>
              <a:t>γνωστικές δομές αποτελούμενες από πυρηνικές πεποιθήσεις και υποθέσεις για τον εαυτό</a:t>
            </a:r>
          </a:p>
          <a:p>
            <a:r>
              <a:rPr lang="el-GR" sz="2800" dirty="0" smtClean="0"/>
              <a:t>Γνωστική ευαλλωτότητα</a:t>
            </a:r>
          </a:p>
          <a:p>
            <a:r>
              <a:rPr lang="el-GR" sz="2800" dirty="0" smtClean="0"/>
              <a:t>Γνωστικές διαστρεβλώσεις</a:t>
            </a:r>
            <a:r>
              <a:rPr lang="en-GB" sz="2800" dirty="0" smtClean="0"/>
              <a:t>:</a:t>
            </a:r>
            <a:endParaRPr lang="el-GR" sz="2800" dirty="0" smtClean="0"/>
          </a:p>
          <a:p>
            <a:pPr>
              <a:buNone/>
            </a:pPr>
            <a:r>
              <a:rPr lang="el-GR" dirty="0" smtClean="0"/>
              <a:t>- </a:t>
            </a:r>
            <a:r>
              <a:rPr lang="el-GR" sz="2400" dirty="0" smtClean="0"/>
              <a:t>Αυθαίρετα συμπεράσματα</a:t>
            </a:r>
          </a:p>
          <a:p>
            <a:pPr>
              <a:buNone/>
            </a:pPr>
            <a:r>
              <a:rPr lang="el-GR" sz="2400" dirty="0" smtClean="0"/>
              <a:t>- Επιλεκτική αναγωγή</a:t>
            </a:r>
          </a:p>
          <a:p>
            <a:pPr>
              <a:buNone/>
            </a:pPr>
            <a:r>
              <a:rPr lang="el-GR" sz="2400" dirty="0" smtClean="0"/>
              <a:t>- </a:t>
            </a:r>
            <a:r>
              <a:rPr lang="el-GR" sz="2400" dirty="0" err="1" smtClean="0"/>
              <a:t>Υπερ</a:t>
            </a:r>
            <a:r>
              <a:rPr lang="el-GR" sz="2400" dirty="0" smtClean="0"/>
              <a:t>-γενίκευση </a:t>
            </a:r>
          </a:p>
          <a:p>
            <a:pPr>
              <a:buNone/>
            </a:pPr>
            <a:r>
              <a:rPr lang="el-GR" sz="2400" dirty="0" smtClean="0"/>
              <a:t>- Μεγιστοποίηση ή ελαχιστοποίηση</a:t>
            </a:r>
          </a:p>
          <a:p>
            <a:pPr>
              <a:buNone/>
            </a:pPr>
            <a:r>
              <a:rPr lang="el-GR" sz="2400" dirty="0" smtClean="0"/>
              <a:t>- Προσωποποίηση </a:t>
            </a:r>
          </a:p>
          <a:p>
            <a:pPr>
              <a:buFontTx/>
              <a:buChar char="-"/>
            </a:pPr>
            <a:r>
              <a:rPr lang="el-GR" sz="2400" dirty="0" smtClean="0"/>
              <a:t>Διχοτομημένη σκέψη</a:t>
            </a:r>
            <a:endParaRPr lang="en-GB" sz="2400" dirty="0" smtClean="0"/>
          </a:p>
          <a:p>
            <a:pPr>
              <a:buNone/>
            </a:pPr>
            <a:r>
              <a:rPr lang="en-GB" sz="1200" dirty="0" smtClean="0"/>
              <a:t>20</a:t>
            </a:r>
            <a:endParaRPr lang="el-GR" sz="1200" dirty="0" smtClean="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Η γνωσιακή- συμπεριφορική προσέγγιση 3</a:t>
            </a:r>
            <a:endParaRPr lang="en-US" sz="3200" dirty="0"/>
          </a:p>
        </p:txBody>
      </p:sp>
      <p:sp>
        <p:nvSpPr>
          <p:cNvPr id="3" name="Content Placeholder 2"/>
          <p:cNvSpPr>
            <a:spLocks noGrp="1"/>
          </p:cNvSpPr>
          <p:nvPr>
            <p:ph idx="1"/>
          </p:nvPr>
        </p:nvSpPr>
        <p:spPr>
          <a:xfrm>
            <a:off x="457200" y="1052736"/>
            <a:ext cx="8229600" cy="5328592"/>
          </a:xfrm>
        </p:spPr>
        <p:txBody>
          <a:bodyPr>
            <a:normAutofit/>
          </a:bodyPr>
          <a:lstStyle/>
          <a:p>
            <a:r>
              <a:rPr lang="el-GR" sz="2400" dirty="0" smtClean="0"/>
              <a:t>Η θεραπεία σκοπεύει στην αναγνώριση προβληματικών στοιχείων στη διαδικασία απόδοσης νοήματος και την διόρθωση τους μέσω ενεργών και βιωματικών μεθόδων.</a:t>
            </a:r>
          </a:p>
          <a:p>
            <a:r>
              <a:rPr lang="el-GR" sz="2400" dirty="0" smtClean="0"/>
              <a:t> Στην ΓΣΘ ο ρόλος του θεραπευτή περιλαμβάνει την αξιολόγηση των δυσκολιών του ασθενή και την επιλεκτική παρέμβαση που στοχεύει στην αλλαγή των συστημάτων νοηματοδότησης, σκέψεων και συμπεριφορών που συμβάλλουν στην διαιώνιση τους </a:t>
            </a:r>
          </a:p>
          <a:p>
            <a:r>
              <a:rPr lang="el-GR" sz="2400" dirty="0" smtClean="0"/>
              <a:t>Ο θεραπευτής ως συν-ερευνητής, βιωματικός συνεργάτης, συνοδηγός</a:t>
            </a:r>
          </a:p>
          <a:p>
            <a:r>
              <a:rPr lang="el-GR" sz="2400" dirty="0" smtClean="0"/>
              <a:t>Μέθοδος</a:t>
            </a:r>
            <a:r>
              <a:rPr lang="en-GB" sz="2400" dirty="0" smtClean="0"/>
              <a:t>: </a:t>
            </a:r>
            <a:r>
              <a:rPr lang="el-GR" sz="2400" dirty="0" smtClean="0"/>
              <a:t>αμφισβήτηση, εύρεση αποδεικτικών στοιχείων μέσω Σωκρατικής μεθόδου, ρεαλιστική επανεξέταση της πραγματικότητας </a:t>
            </a:r>
            <a:endParaRPr lang="en-GB" sz="2400" dirty="0" smtClean="0"/>
          </a:p>
          <a:p>
            <a:pPr>
              <a:buNone/>
            </a:pPr>
            <a:r>
              <a:rPr lang="en-GB" sz="1200" dirty="0" smtClean="0"/>
              <a:t>21</a:t>
            </a:r>
            <a:endParaRPr 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Η γνωσιακή- συμπεριφορική προσέγγιση 4</a:t>
            </a:r>
            <a:endParaRPr lang="en-US" sz="3200" dirty="0"/>
          </a:p>
        </p:txBody>
      </p:sp>
      <p:sp>
        <p:nvSpPr>
          <p:cNvPr id="3" name="Content Placeholder 2"/>
          <p:cNvSpPr>
            <a:spLocks noGrp="1"/>
          </p:cNvSpPr>
          <p:nvPr>
            <p:ph idx="1"/>
          </p:nvPr>
        </p:nvSpPr>
        <p:spPr>
          <a:xfrm>
            <a:off x="457200" y="1124744"/>
            <a:ext cx="8229600" cy="5472608"/>
          </a:xfrm>
        </p:spPr>
        <p:txBody>
          <a:bodyPr>
            <a:normAutofit fontScale="70000" lnSpcReduction="20000"/>
          </a:bodyPr>
          <a:lstStyle/>
          <a:p>
            <a:r>
              <a:rPr lang="el-GR" dirty="0" smtClean="0"/>
              <a:t>Η γνωσιακή- συμπεριφορική σχολή δεν διατυπώνει τοσο μια θεωρία προσωπικότητας παρά αποτελεί μια ενδελεχή περιγραφή και κατανόηση της ψυχοπαθολογίας βάσει γνωστικών, συναισθηματικών και σωματικών συστημάτων. </a:t>
            </a:r>
          </a:p>
          <a:p>
            <a:pPr>
              <a:buNone/>
            </a:pPr>
            <a:endParaRPr lang="el-GR" dirty="0" smtClean="0"/>
          </a:p>
          <a:p>
            <a:r>
              <a:rPr lang="el-GR" dirty="0" smtClean="0"/>
              <a:t>Αξίζει να σημειωθεί ότι η έννοια των σχημάτων (ανθεκτικές γνωστικές δομές που οργανώνουν την εμπειρία και τη συμπεριφορά) αναπτύχτηκε αργότερα προς απάντηση μομφών ότι η ΓΣΘ δεν λάμβανε υπόψιν μη-λεκτικές μεθόδους επικοινωνίας όπως οι δυναμικές διαστάσεις της θεραπευτικής σχέσης. </a:t>
            </a:r>
          </a:p>
          <a:p>
            <a:endParaRPr lang="el-GR" dirty="0" smtClean="0"/>
          </a:p>
          <a:p>
            <a:r>
              <a:rPr lang="el-GR" dirty="0" smtClean="0"/>
              <a:t>Το αποτέλεσμα είναι η θεραπεία σχημάτων (</a:t>
            </a:r>
            <a:r>
              <a:rPr lang="en-GB" dirty="0" smtClean="0"/>
              <a:t>schema therapy</a:t>
            </a:r>
            <a:r>
              <a:rPr lang="el-GR" dirty="0" smtClean="0"/>
              <a:t>) (</a:t>
            </a:r>
            <a:r>
              <a:rPr lang="en-GB" dirty="0" smtClean="0"/>
              <a:t>Beck</a:t>
            </a:r>
            <a:r>
              <a:rPr lang="el-GR" dirty="0" smtClean="0"/>
              <a:t> &amp;</a:t>
            </a:r>
            <a:r>
              <a:rPr lang="en-GB" dirty="0" smtClean="0"/>
              <a:t>Freeman</a:t>
            </a:r>
            <a:r>
              <a:rPr lang="el-GR" dirty="0" smtClean="0"/>
              <a:t>, 1990; </a:t>
            </a:r>
            <a:r>
              <a:rPr lang="en-GB" dirty="0" smtClean="0"/>
              <a:t>Young</a:t>
            </a:r>
            <a:r>
              <a:rPr lang="el-GR" dirty="0" smtClean="0"/>
              <a:t>, 1994), η οποία τοποθετεί τα σχήματα και τις πυρηνικές πεποιθήσεις σε ασυνείδητο επίπεδο αντανακλώντας παράλληλα και την αναγνώριση της βαρύτητας της παιδικής ηλικίας στην θυμική ρύθμιση, λειτουργίες νοηματοδότησης και συμπεριφοράς. </a:t>
            </a:r>
          </a:p>
          <a:p>
            <a:endParaRPr lang="el-GR" dirty="0" smtClean="0"/>
          </a:p>
          <a:p>
            <a:pPr>
              <a:buNone/>
            </a:pPr>
            <a:endParaRPr lang="el-GR" b="1" dirty="0" smtClean="0">
              <a:solidFill>
                <a:srgbClr val="FF0000"/>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t>Η γνωσιακή- συμπεριφορική προσέγγιση 5</a:t>
            </a:r>
            <a:endParaRPr lang="en-US" sz="3200" dirty="0"/>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r>
              <a:rPr lang="el-GR" dirty="0" smtClean="0"/>
              <a:t>Η ΓΣΘ είναι μια αυστηρά δομημένη βραχεία ψυχοθεραπεία (10-15 συνεδρίες), παρότι συχνά εφαρμόζεται και σε 6 συνεδρίες σε πλαίσια πρωτοβάθμιας φροντίδας. </a:t>
            </a:r>
          </a:p>
          <a:p>
            <a:endParaRPr lang="el-GR" dirty="0" smtClean="0"/>
          </a:p>
          <a:p>
            <a:r>
              <a:rPr lang="el-GR" dirty="0" smtClean="0"/>
              <a:t>Η διαδικασία ξεκινά με τον καθορισμό και την διατύπωση των δυσκολιών του ασθενή, με το αρχικό στάδιο της θεραπείας να επικεντρώνεται στην ανακούφιση ή την διαχείριση των συμπτωμάτων και τα μεσαία και τελικά στάδια στην θεμελίωση και διατήρηση των νέων τρόπων νοηματοδότησης μέσω γνωστικών και συμπεριφορικών θεραπευτικών παρεμβάσεων.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t>Η γνωσιακή- συμπεριφορική προσέγγιση 6</a:t>
            </a:r>
            <a:endParaRPr lang="el-GR" sz="3200" b="1" dirty="0" smtClean="0">
              <a:solidFill>
                <a:srgbClr val="FF0000"/>
              </a:solidFill>
            </a:endParaRPr>
          </a:p>
        </p:txBody>
      </p:sp>
      <p:sp>
        <p:nvSpPr>
          <p:cNvPr id="3" name="Content Placeholder 2"/>
          <p:cNvSpPr>
            <a:spLocks noGrp="1"/>
          </p:cNvSpPr>
          <p:nvPr>
            <p:ph idx="1"/>
          </p:nvPr>
        </p:nvSpPr>
        <p:spPr>
          <a:xfrm>
            <a:off x="457200" y="1052736"/>
            <a:ext cx="8229600" cy="5400600"/>
          </a:xfrm>
        </p:spPr>
        <p:txBody>
          <a:bodyPr>
            <a:normAutofit fontScale="70000" lnSpcReduction="20000"/>
          </a:bodyPr>
          <a:lstStyle/>
          <a:p>
            <a:r>
              <a:rPr lang="el-GR" dirty="0" smtClean="0"/>
              <a:t>Αρχικά στην ΓΣΘ, λίγη σημασία αποδιδόταν στην θεραπευτική σχέση, η οποία αντιμετωπιζόταν μονο ως μέσο επανεκπαίδευσης του ασθενή. </a:t>
            </a:r>
          </a:p>
          <a:p>
            <a:endParaRPr lang="el-GR" dirty="0" smtClean="0"/>
          </a:p>
          <a:p>
            <a:endParaRPr lang="el-GR" dirty="0" smtClean="0"/>
          </a:p>
          <a:p>
            <a:r>
              <a:rPr lang="el-GR" dirty="0" smtClean="0"/>
              <a:t>Η σημερινή εφαρμογή της ΓΣΘ αναγνωρίζει την αξία της θεραπευτικής συμμαχίας αλλά την χρησιμοποιεί περισσότερο σε πρακτικό παρά σε συμβολικό ή ερμηνευτικό επίπεδο. </a:t>
            </a:r>
          </a:p>
          <a:p>
            <a:endParaRPr lang="el-GR" dirty="0" smtClean="0"/>
          </a:p>
          <a:p>
            <a:endParaRPr lang="el-GR" dirty="0" smtClean="0"/>
          </a:p>
          <a:p>
            <a:r>
              <a:rPr lang="en-GB" dirty="0" smtClean="0"/>
              <a:t>O</a:t>
            </a:r>
            <a:r>
              <a:rPr lang="el-GR" dirty="0" smtClean="0"/>
              <a:t>ι γνωστικές και </a:t>
            </a:r>
            <a:r>
              <a:rPr lang="el-GR" dirty="0" err="1" smtClean="0"/>
              <a:t>ψυχο</a:t>
            </a:r>
            <a:r>
              <a:rPr lang="el-GR" dirty="0" smtClean="0"/>
              <a:t>-</a:t>
            </a:r>
            <a:r>
              <a:rPr lang="el-GR" dirty="0" err="1" smtClean="0"/>
              <a:t>εκπαιδευτικες</a:t>
            </a:r>
            <a:r>
              <a:rPr lang="el-GR" dirty="0" smtClean="0"/>
              <a:t> αναφορές της θεραπείας πλαισιώνονται από συμπεριφορικές παρεμβάσεις και εργασίες για το σπίτι όπως ο προγραμματισμός δραστηριοτήτων, η εκπόνηση συμπεριφορικών πειραμάτων και παίξιμο ρόλων προκειμένου να ενισχυθεί και βιωματικά η εξυγίανση των γνωστικών λειτουργιών.</a:t>
            </a:r>
          </a:p>
          <a:p>
            <a:endParaRPr lang="el-GR" dirty="0" smtClean="0"/>
          </a:p>
          <a:p>
            <a:pPr>
              <a:buNone/>
            </a:pPr>
            <a:r>
              <a:rPr lang="el-GR" b="1" dirty="0" smtClean="0">
                <a:solidFill>
                  <a:srgbClr val="FF0000"/>
                </a:solidFill>
              </a:rPr>
              <a:t>ΚΛΙΝΙΚΟ ΠΑΡΑΔΕΙΓΜΑ </a:t>
            </a:r>
            <a:r>
              <a:rPr lang="el-GR" b="1" dirty="0" smtClean="0">
                <a:solidFill>
                  <a:srgbClr val="FF0000"/>
                </a:solidFill>
              </a:rPr>
              <a:t>από </a:t>
            </a:r>
            <a:r>
              <a:rPr lang="en-GB" b="1" dirty="0" smtClean="0">
                <a:solidFill>
                  <a:srgbClr val="FF0000"/>
                </a:solidFill>
              </a:rPr>
              <a:t>CBT </a:t>
            </a:r>
            <a:r>
              <a:rPr lang="el-GR" b="1" dirty="0" smtClean="0">
                <a:solidFill>
                  <a:srgbClr val="FF0000"/>
                </a:solidFill>
              </a:rPr>
              <a:t>και ΨΥΧΟΔΥΝΑΜΙΚΗ ΣΚΟΠΙΑ</a:t>
            </a:r>
            <a:endParaRPr lang="el-GR" b="1" dirty="0" smtClean="0">
              <a:solidFill>
                <a:srgbClr val="FF0000"/>
              </a:solidFill>
            </a:endParaRPr>
          </a:p>
          <a:p>
            <a:pPr>
              <a:buNone/>
            </a:pPr>
            <a:endParaRPr lang="el-G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dirty="0" smtClean="0"/>
              <a:t>Το πλαίσιο της κάθε θεωρητικής προσέγγισης</a:t>
            </a:r>
            <a:r>
              <a:rPr lang="el-GR" dirty="0" smtClean="0"/>
              <a:t> </a:t>
            </a:r>
            <a:endParaRPr lang="en-US" dirty="0"/>
          </a:p>
        </p:txBody>
      </p:sp>
      <p:sp>
        <p:nvSpPr>
          <p:cNvPr id="3" name="Content Placeholder 2"/>
          <p:cNvSpPr>
            <a:spLocks noGrp="1"/>
          </p:cNvSpPr>
          <p:nvPr>
            <p:ph idx="1"/>
          </p:nvPr>
        </p:nvSpPr>
        <p:spPr>
          <a:xfrm>
            <a:off x="457200" y="1268760"/>
            <a:ext cx="8229600" cy="4857403"/>
          </a:xfrm>
        </p:spPr>
        <p:txBody>
          <a:bodyPr>
            <a:normAutofit fontScale="70000" lnSpcReduction="20000"/>
          </a:bodyPr>
          <a:lstStyle/>
          <a:p>
            <a:r>
              <a:rPr lang="el-GR" dirty="0" smtClean="0"/>
              <a:t>Ψυχανάλυση (ψυχοδυναμικές θεωρίες- βασική έννοια</a:t>
            </a:r>
            <a:r>
              <a:rPr lang="en-GB" dirty="0" smtClean="0"/>
              <a:t>: </a:t>
            </a:r>
            <a:r>
              <a:rPr lang="el-GR" dirty="0" smtClean="0"/>
              <a:t>σύγκρουση)</a:t>
            </a:r>
            <a:r>
              <a:rPr lang="en-GB" dirty="0" smtClean="0"/>
              <a:t>: </a:t>
            </a:r>
            <a:r>
              <a:rPr lang="el-GR" dirty="0" smtClean="0"/>
              <a:t>Βιέννη, τέλη του1880, αυστηρή βικτωριανή ηθική σε σχέση με τη σεξουαλικότητα και την επιθυμία, φράνκο-πρωσικοί πόλεμοι, Α’ παγκόσμιος πόλεμος</a:t>
            </a:r>
          </a:p>
          <a:p>
            <a:endParaRPr lang="el-GR" dirty="0" smtClean="0"/>
          </a:p>
          <a:p>
            <a:r>
              <a:rPr lang="el-GR" dirty="0" smtClean="0"/>
              <a:t>Προσωποκεντρική θεωρία (πίστη στην ανθρώπινή ικανότητα για αυτοπραγμάτωση)</a:t>
            </a:r>
            <a:r>
              <a:rPr lang="en-GB" dirty="0" smtClean="0"/>
              <a:t>: </a:t>
            </a:r>
            <a:r>
              <a:rPr lang="el-GR" dirty="0" smtClean="0"/>
              <a:t>Αμερική 1950</a:t>
            </a:r>
            <a:r>
              <a:rPr lang="en-GB" dirty="0" smtClean="0"/>
              <a:t>-:</a:t>
            </a:r>
            <a:r>
              <a:rPr lang="el-GR" dirty="0" smtClean="0"/>
              <a:t> ανάπτυξη, ελπίδα, αισιοδοξία, θετικές προσδοκίες μετα</a:t>
            </a:r>
            <a:r>
              <a:rPr lang="en-GB" dirty="0" smtClean="0"/>
              <a:t> </a:t>
            </a:r>
            <a:r>
              <a:rPr lang="el-GR" dirty="0" smtClean="0"/>
              <a:t>το τέλος του Β’ παγκοσμίου πολέμου</a:t>
            </a:r>
          </a:p>
          <a:p>
            <a:pPr>
              <a:buNone/>
            </a:pPr>
            <a:endParaRPr lang="el-GR" dirty="0" smtClean="0"/>
          </a:p>
          <a:p>
            <a:r>
              <a:rPr lang="el-GR" dirty="0" smtClean="0"/>
              <a:t>ΓΣΘ</a:t>
            </a:r>
            <a:r>
              <a:rPr lang="en-GB" dirty="0" smtClean="0"/>
              <a:t>: </a:t>
            </a:r>
            <a:r>
              <a:rPr lang="el-GR" dirty="0" smtClean="0"/>
              <a:t>Αμερική, αρχές 1960</a:t>
            </a:r>
            <a:r>
              <a:rPr lang="en-GB" dirty="0" smtClean="0"/>
              <a:t> (</a:t>
            </a:r>
            <a:r>
              <a:rPr lang="el-GR" dirty="0" smtClean="0"/>
              <a:t>επιρροή ΠΣΚ- αισιοδοξία στην δυνατότητα αλλαγής και μάθησης αλλά επιστημονική/εμπειρική προσέγγιση </a:t>
            </a:r>
            <a:r>
              <a:rPr lang="en-GB" dirty="0" smtClean="0"/>
              <a:t>: </a:t>
            </a:r>
            <a:r>
              <a:rPr lang="el-GR" dirty="0" smtClean="0"/>
              <a:t>παρατήρηση, μέτρηση, επαλήθευση, πειράματα, αξιολόγηση, παράλληλα με άνθιση επιστήμης και τεχνολογίας</a:t>
            </a:r>
            <a:endParaRPr lang="en-GB" dirty="0" smtClean="0"/>
          </a:p>
          <a:p>
            <a:pPr>
              <a:buNone/>
            </a:pPr>
            <a:r>
              <a:rPr lang="en-GB" dirty="0" smtClean="0"/>
              <a:t>	</a:t>
            </a:r>
            <a:r>
              <a:rPr lang="el-GR" dirty="0" smtClean="0"/>
              <a:t>Σήμερα</a:t>
            </a:r>
            <a:r>
              <a:rPr lang="en-GB" dirty="0" smtClean="0"/>
              <a:t>: cost –effectiveness, </a:t>
            </a:r>
            <a:r>
              <a:rPr lang="el-GR" dirty="0" smtClean="0"/>
              <a:t>ταχύτητα, </a:t>
            </a:r>
            <a:r>
              <a:rPr lang="en-GB" dirty="0" smtClean="0"/>
              <a:t>maximum outcome with minimum </a:t>
            </a:r>
            <a:r>
              <a:rPr lang="en-GB" dirty="0" smtClean="0"/>
              <a:t>input</a:t>
            </a:r>
          </a:p>
          <a:p>
            <a:pPr>
              <a:buNone/>
            </a:pPr>
            <a:endParaRPr lang="en-GB" sz="1700" dirty="0" smtClean="0"/>
          </a:p>
          <a:p>
            <a:pPr>
              <a:buNone/>
            </a:pPr>
            <a:r>
              <a:rPr lang="en-GB" sz="1700" dirty="0" smtClean="0"/>
              <a:t>25</a:t>
            </a:r>
            <a:endParaRPr lang="en-US" sz="17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Αποτελεσματικότητα 1</a:t>
            </a:r>
            <a:endParaRPr lang="en-US" sz="3200" dirty="0"/>
          </a:p>
        </p:txBody>
      </p:sp>
      <p:sp>
        <p:nvSpPr>
          <p:cNvPr id="3" name="Content Placeholder 2"/>
          <p:cNvSpPr>
            <a:spLocks noGrp="1"/>
          </p:cNvSpPr>
          <p:nvPr>
            <p:ph idx="1"/>
          </p:nvPr>
        </p:nvSpPr>
        <p:spPr>
          <a:xfrm>
            <a:off x="457200" y="980728"/>
            <a:ext cx="8229600" cy="5400600"/>
          </a:xfrm>
        </p:spPr>
        <p:txBody>
          <a:bodyPr>
            <a:normAutofit fontScale="77500" lnSpcReduction="20000"/>
          </a:bodyPr>
          <a:lstStyle/>
          <a:p>
            <a:r>
              <a:rPr lang="el-GR" sz="3400" dirty="0" smtClean="0"/>
              <a:t>ΠΣΚ</a:t>
            </a:r>
            <a:r>
              <a:rPr lang="en-GB" sz="3400" dirty="0" smtClean="0"/>
              <a:t>: </a:t>
            </a:r>
            <a:r>
              <a:rPr lang="el-GR" sz="3400" dirty="0" smtClean="0"/>
              <a:t>πυρηνικές συνθήκες </a:t>
            </a:r>
            <a:r>
              <a:rPr lang="el-GR" sz="3400" b="1" dirty="0" smtClean="0"/>
              <a:t>ΑΠΑΡΑΙΤΗΤΕΣ αλλά όχι</a:t>
            </a:r>
            <a:r>
              <a:rPr lang="en-GB" sz="3400" b="1" dirty="0" smtClean="0"/>
              <a:t>  </a:t>
            </a:r>
            <a:r>
              <a:rPr lang="el-GR" sz="3400" b="1" dirty="0" smtClean="0"/>
              <a:t>ΕΠΑΡΚΕΙΣ</a:t>
            </a:r>
            <a:endParaRPr lang="en-GB" sz="3400" b="1" dirty="0" smtClean="0"/>
          </a:p>
          <a:p>
            <a:pPr>
              <a:buNone/>
            </a:pPr>
            <a:endParaRPr lang="el-GR" sz="3400" b="1" dirty="0" smtClean="0"/>
          </a:p>
          <a:p>
            <a:r>
              <a:rPr lang="el-GR" sz="3400" dirty="0" smtClean="0"/>
              <a:t>Ψυχοδυναμικές θεωρίες</a:t>
            </a:r>
            <a:r>
              <a:rPr lang="en-GB" sz="3400" dirty="0" smtClean="0"/>
              <a:t>:</a:t>
            </a:r>
            <a:r>
              <a:rPr lang="el-GR" sz="3400" dirty="0" smtClean="0"/>
              <a:t> κατάθλιψη, διαταραχές σωματοποίησης, ψυχογενή βουλιμία, διαταραχές προσωπικότητας (</a:t>
            </a:r>
            <a:r>
              <a:rPr lang="en-GB" sz="3400" dirty="0" smtClean="0"/>
              <a:t>Cluster C &amp; BPD)</a:t>
            </a:r>
            <a:r>
              <a:rPr lang="el-GR" sz="3400" dirty="0" smtClean="0"/>
              <a:t>-  ο συνδυασμός της με φαρμακοθεραπεία συχνά ενισχύει την αποτελεσματικότητα της. </a:t>
            </a:r>
            <a:endParaRPr lang="en-GB" sz="3400" dirty="0" smtClean="0"/>
          </a:p>
          <a:p>
            <a:pPr>
              <a:buNone/>
            </a:pPr>
            <a:endParaRPr lang="el-GR" sz="3400" dirty="0" smtClean="0"/>
          </a:p>
          <a:p>
            <a:r>
              <a:rPr lang="el-GR" sz="3400" dirty="0" smtClean="0"/>
              <a:t>ΓΣΘ</a:t>
            </a:r>
            <a:r>
              <a:rPr lang="en-GB" sz="3400" dirty="0" smtClean="0"/>
              <a:t>: </a:t>
            </a:r>
            <a:r>
              <a:rPr lang="el-GR" sz="3400" dirty="0" smtClean="0"/>
              <a:t>αγχώδεις διαταραχές</a:t>
            </a:r>
            <a:r>
              <a:rPr lang="en-GB" sz="3400" dirty="0" smtClean="0"/>
              <a:t>,</a:t>
            </a:r>
            <a:r>
              <a:rPr lang="el-GR" sz="3400" dirty="0" smtClean="0"/>
              <a:t> κατάθλιψη</a:t>
            </a:r>
            <a:r>
              <a:rPr lang="en-GB" sz="3400" dirty="0" smtClean="0"/>
              <a:t>, </a:t>
            </a:r>
            <a:r>
              <a:rPr lang="el-GR" sz="3400" dirty="0" smtClean="0"/>
              <a:t>οι διατροφικές διαταραχές (ψυχογενής ανορεξία, βουλιμία και υπερφαγία), οι </a:t>
            </a:r>
            <a:r>
              <a:rPr lang="el-GR" sz="3400" dirty="0" err="1" smtClean="0"/>
              <a:t>ιδεοψυχαναγκαστικές</a:t>
            </a:r>
            <a:r>
              <a:rPr lang="el-GR" sz="3400" dirty="0" smtClean="0"/>
              <a:t> διαταραχές- ο συνδυασμός της με φαρμακοθεραπεία συχνά προάγει την αποτελεσματικότητα της για κάποιες διαταραχές.</a:t>
            </a:r>
            <a:endParaRPr lang="en-US" sz="3400" dirty="0" smtClean="0"/>
          </a:p>
          <a:p>
            <a:pPr>
              <a:buNone/>
            </a:pPr>
            <a:endParaRPr lang="en-GB" sz="1200" dirty="0" smtClean="0"/>
          </a:p>
          <a:p>
            <a:pPr>
              <a:buNone/>
            </a:pPr>
            <a:endParaRPr lang="en-GB" sz="1500" dirty="0" smtClean="0"/>
          </a:p>
          <a:p>
            <a:pPr>
              <a:buNone/>
            </a:pPr>
            <a:r>
              <a:rPr lang="en-GB" sz="1500" dirty="0" smtClean="0"/>
              <a:t>26</a:t>
            </a:r>
            <a:endParaRPr lang="en-US" sz="15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Αποτελεσματικότητα 2</a:t>
            </a:r>
            <a:endParaRPr lang="en-US" sz="3200" dirty="0"/>
          </a:p>
        </p:txBody>
      </p:sp>
      <p:sp>
        <p:nvSpPr>
          <p:cNvPr id="3" name="Content Placeholder 2"/>
          <p:cNvSpPr>
            <a:spLocks noGrp="1"/>
          </p:cNvSpPr>
          <p:nvPr>
            <p:ph idx="1"/>
          </p:nvPr>
        </p:nvSpPr>
        <p:spPr>
          <a:xfrm>
            <a:off x="457200" y="1052736"/>
            <a:ext cx="8229600" cy="5073427"/>
          </a:xfrm>
        </p:spPr>
        <p:txBody>
          <a:bodyPr>
            <a:normAutofit lnSpcReduction="10000"/>
          </a:bodyPr>
          <a:lstStyle/>
          <a:p>
            <a:r>
              <a:rPr lang="el-GR" sz="2000" dirty="0" smtClean="0"/>
              <a:t>Η πλαστικότητα της συναπτικής συνδεσιμότητας στον εγκέφαλο μπορεί να μεταβληθεί μέσω της καλής ψυχοθεραπευτικής πρακτικής. Οι περιοχές του εγκεφάλου που μεταβάλλονται ως αποτέλεσμα της ψυχοθεραπειας (</a:t>
            </a:r>
            <a:r>
              <a:rPr lang="en-GB" sz="2000" dirty="0" smtClean="0"/>
              <a:t>anterior cingulate </a:t>
            </a:r>
            <a:r>
              <a:rPr lang="el-GR" sz="2000" dirty="0" smtClean="0"/>
              <a:t>και </a:t>
            </a:r>
            <a:r>
              <a:rPr lang="en-GB" sz="2000" dirty="0" smtClean="0"/>
              <a:t>hippocampus</a:t>
            </a:r>
            <a:r>
              <a:rPr lang="el-GR" sz="2000" dirty="0" smtClean="0"/>
              <a:t>), διαφέρουν απο αυτές που μεταβάλλονται φαρμακευτικά (</a:t>
            </a:r>
            <a:r>
              <a:rPr lang="en-GB" sz="2000" dirty="0" smtClean="0"/>
              <a:t>prefrontal cortex</a:t>
            </a:r>
            <a:r>
              <a:rPr lang="el-GR" sz="2000" dirty="0" smtClean="0"/>
              <a:t>).</a:t>
            </a:r>
          </a:p>
          <a:p>
            <a:endParaRPr lang="el-GR" sz="2000" dirty="0" smtClean="0"/>
          </a:p>
          <a:p>
            <a:r>
              <a:rPr lang="el-GR" sz="2000" dirty="0" smtClean="0"/>
              <a:t>Ασθενείς ψυχοθεραπειας μέχρι και 80% βελτίωση σε σχέση με ομάδες ελέγχου που δεν λαμβάνουν ψυχοθεραπεία. Αποτελεσματικότητα συγκρίσιμη με αυτή της φαρμακοθεραπείας, ενώ σε πολλές περιπτώσεις ο συνδυασμός τους προάγει την αποτελεσματικότητα της θεραπείας. Τα μεγέθη επίδρασης που παράγει η ψυχοθεραπεία είναι αντίστοιχα ή μεγαλύτερα σε διάρκεια και βάθος από αυτά που παράγει η χορήγηση ψυχοδραστικών ουσιών </a:t>
            </a:r>
          </a:p>
          <a:p>
            <a:endParaRPr lang="el-GR" sz="2000" dirty="0" smtClean="0"/>
          </a:p>
          <a:p>
            <a:r>
              <a:rPr lang="el-GR" sz="2000" dirty="0" smtClean="0"/>
              <a:t>Αμελητέες ή πολύ τοπικές διαφορές (αναφορικά με συγκεκριμένες τεχνικές σε συγκεκριμένα συμπτώματα) ανάμεσα σε διαφορετικές θεωρητικές προσεγγίσεις ως προς την αποτελεσματικότητα τους</a:t>
            </a:r>
            <a:endParaRPr lang="en-US"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rmAutofit/>
          </a:bodyPr>
          <a:lstStyle/>
          <a:p>
            <a:pPr algn="l"/>
            <a:r>
              <a:rPr lang="el-GR" sz="2800" dirty="0" smtClean="0"/>
              <a:t>Οι διάφορες θεωρητικές προσεγγίσεις κατακτούν παρόμοιους στόχους μέσω διαφορετικών διαδικασιών ή μεθόδων και μέσω κοινών θεραπευτικών παραγόντων </a:t>
            </a:r>
            <a:endParaRPr lang="en-US" sz="2800" dirty="0"/>
          </a:p>
        </p:txBody>
      </p:sp>
      <p:sp>
        <p:nvSpPr>
          <p:cNvPr id="3" name="Content Placeholder 2"/>
          <p:cNvSpPr>
            <a:spLocks noGrp="1"/>
          </p:cNvSpPr>
          <p:nvPr>
            <p:ph idx="1"/>
          </p:nvPr>
        </p:nvSpPr>
        <p:spPr>
          <a:xfrm>
            <a:off x="457200" y="2132856"/>
            <a:ext cx="8229600" cy="3993307"/>
          </a:xfrm>
        </p:spPr>
        <p:txBody>
          <a:bodyPr>
            <a:normAutofit/>
          </a:bodyPr>
          <a:lstStyle/>
          <a:p>
            <a:r>
              <a:rPr lang="el-GR" dirty="0" smtClean="0"/>
              <a:t>Κύριο Ερώτημα</a:t>
            </a:r>
            <a:r>
              <a:rPr lang="en-GB" dirty="0" smtClean="0"/>
              <a:t>:</a:t>
            </a:r>
          </a:p>
          <a:p>
            <a:pPr>
              <a:buNone/>
            </a:pPr>
            <a:r>
              <a:rPr lang="en-GB" b="1" i="1" dirty="0" smtClean="0"/>
              <a:t>‘</a:t>
            </a:r>
            <a:r>
              <a:rPr lang="el-GR" b="1" i="1" dirty="0" smtClean="0"/>
              <a:t>Τι λειτουργεί για ποιον στην ψυχοθεραπεία?’</a:t>
            </a:r>
          </a:p>
          <a:p>
            <a:r>
              <a:rPr lang="el-GR" dirty="0" smtClean="0"/>
              <a:t>Το θεωρητικό μοντέλο να ταιριάζει στον ασθενή και όχι ο ασθενής να προσαρμόζεται στο μοντέλο</a:t>
            </a:r>
          </a:p>
          <a:p>
            <a:r>
              <a:rPr lang="el-GR" dirty="0" smtClean="0"/>
              <a:t>Απαρτίωση ≠ Εκλεκτισμός (π.χ. </a:t>
            </a:r>
            <a:r>
              <a:rPr lang="en-GB" dirty="0" smtClean="0"/>
              <a:t>attachment-based psychotherapy)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Αποτελεσματικότητα 3</a:t>
            </a:r>
            <a:r>
              <a:rPr lang="en-GB" sz="3200" dirty="0" smtClean="0"/>
              <a:t>: </a:t>
            </a:r>
            <a:r>
              <a:rPr lang="el-GR" sz="3200" dirty="0" smtClean="0"/>
              <a:t>εξω-θεραπευτικοί παράγοντες</a:t>
            </a:r>
            <a:endParaRPr lang="en-US" sz="3200" dirty="0"/>
          </a:p>
        </p:txBody>
      </p:sp>
      <p:sp>
        <p:nvSpPr>
          <p:cNvPr id="3" name="Content Placeholder 2"/>
          <p:cNvSpPr>
            <a:spLocks noGrp="1"/>
          </p:cNvSpPr>
          <p:nvPr>
            <p:ph idx="1"/>
          </p:nvPr>
        </p:nvSpPr>
        <p:spPr>
          <a:xfrm>
            <a:off x="457200" y="1600200"/>
            <a:ext cx="8229600" cy="4781128"/>
          </a:xfrm>
        </p:spPr>
        <p:txBody>
          <a:bodyPr>
            <a:normAutofit fontScale="85000" lnSpcReduction="10000"/>
          </a:bodyPr>
          <a:lstStyle/>
          <a:p>
            <a:r>
              <a:rPr lang="el-GR" dirty="0" smtClean="0"/>
              <a:t>χαρακτηρολογικά στοιχεία του ασθενή, η ποιότητα του υποστηρικτικού δικτύου του, η προσβασιμότητα σε πηγές αυτοβοήθειας, η χρονιότητα, βαρύτητα και πολυπλοκότητα της διαταραχής κλ. </a:t>
            </a:r>
            <a:r>
              <a:rPr lang="el-GR" b="1" dirty="0" smtClean="0"/>
              <a:t>αντιστοιχούν στο 40% της βελτίωση</a:t>
            </a:r>
            <a:endParaRPr lang="en-GB" b="1" dirty="0" smtClean="0"/>
          </a:p>
          <a:p>
            <a:pPr>
              <a:buNone/>
            </a:pPr>
            <a:endParaRPr lang="el-GR" b="1" dirty="0" smtClean="0"/>
          </a:p>
          <a:p>
            <a:r>
              <a:rPr lang="el-GR" dirty="0" smtClean="0"/>
              <a:t>η επιδραση των προσδοκιών του ασθενή σχετικά με τη βοήθεια που αναμένει απο την θεραπεία </a:t>
            </a:r>
            <a:r>
              <a:rPr lang="el-GR" b="1" dirty="0" smtClean="0"/>
              <a:t>(</a:t>
            </a:r>
            <a:r>
              <a:rPr lang="en-GB" b="1" dirty="0" smtClean="0"/>
              <a:t>placebo effect</a:t>
            </a:r>
            <a:r>
              <a:rPr lang="el-GR" b="1" dirty="0" smtClean="0"/>
              <a:t>) </a:t>
            </a:r>
            <a:r>
              <a:rPr lang="el-GR" dirty="0" smtClean="0"/>
              <a:t>αντιστοιχούν στο </a:t>
            </a:r>
            <a:r>
              <a:rPr lang="el-GR" b="1" dirty="0" smtClean="0"/>
              <a:t>15% της βελτίωσης  </a:t>
            </a:r>
            <a:endParaRPr lang="en-GB" b="1" dirty="0" smtClean="0"/>
          </a:p>
          <a:p>
            <a:pPr>
              <a:buNone/>
            </a:pPr>
            <a:endParaRPr lang="en-GB" sz="1200" b="1" dirty="0" smtClean="0"/>
          </a:p>
          <a:p>
            <a:pPr>
              <a:buNone/>
            </a:pPr>
            <a:endParaRPr lang="en-GB" sz="1200" b="1" dirty="0" smtClean="0"/>
          </a:p>
          <a:p>
            <a:pPr>
              <a:buNone/>
            </a:pPr>
            <a:endParaRPr lang="en-GB" sz="1200" b="1" dirty="0" smtClean="0"/>
          </a:p>
          <a:p>
            <a:pPr>
              <a:buNone/>
            </a:pPr>
            <a:endParaRPr lang="en-GB" sz="1200" b="1" dirty="0" smtClean="0"/>
          </a:p>
          <a:p>
            <a:pPr>
              <a:buNone/>
            </a:pPr>
            <a:endParaRPr lang="en-GB" sz="1200" b="1" dirty="0" smtClean="0"/>
          </a:p>
          <a:p>
            <a:pPr>
              <a:buNone/>
            </a:pPr>
            <a:endParaRPr lang="en-GB" sz="1200" b="1" dirty="0" smtClean="0"/>
          </a:p>
          <a:p>
            <a:pPr>
              <a:buNone/>
            </a:pPr>
            <a:r>
              <a:rPr lang="en-GB" sz="1200" b="1" dirty="0" smtClean="0"/>
              <a:t>29</a:t>
            </a:r>
          </a:p>
          <a:p>
            <a:pPr>
              <a:buNone/>
            </a:pPr>
            <a:endParaRPr lang="en-GB" sz="1200" b="1" dirty="0" smtClean="0"/>
          </a:p>
          <a:p>
            <a:pPr>
              <a:buNone/>
            </a:pPr>
            <a:endParaRPr lang="en-US" sz="13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l-GR" sz="3200" dirty="0" smtClean="0"/>
              <a:t>Ο ψυχοθεραπευτής-</a:t>
            </a:r>
            <a:endParaRPr lang="en-US" sz="3200" dirty="0"/>
          </a:p>
        </p:txBody>
      </p:sp>
      <p:sp>
        <p:nvSpPr>
          <p:cNvPr id="3" name="Content Placeholder 2"/>
          <p:cNvSpPr>
            <a:spLocks noGrp="1"/>
          </p:cNvSpPr>
          <p:nvPr>
            <p:ph idx="1"/>
          </p:nvPr>
        </p:nvSpPr>
        <p:spPr>
          <a:xfrm>
            <a:off x="457200" y="1124744"/>
            <a:ext cx="8229600" cy="5472608"/>
          </a:xfrm>
        </p:spPr>
        <p:txBody>
          <a:bodyPr>
            <a:normAutofit fontScale="77500" lnSpcReduction="20000"/>
          </a:bodyPr>
          <a:lstStyle/>
          <a:p>
            <a:r>
              <a:rPr lang="el-GR" dirty="0" smtClean="0"/>
              <a:t>Μεταπτυχιακή εκπαίδευση/ εξειδίκευση σε ψυχοθεραπευτική προσέγγιση της επιλογής του</a:t>
            </a:r>
          </a:p>
          <a:p>
            <a:endParaRPr lang="el-GR" dirty="0" smtClean="0"/>
          </a:p>
          <a:p>
            <a:r>
              <a:rPr lang="el-GR" dirty="0" smtClean="0"/>
              <a:t>Προσωπική ανάλυση/ψυχοθεραπεία(προαιρετική ή υποχρεωτική;)</a:t>
            </a:r>
          </a:p>
          <a:p>
            <a:endParaRPr lang="el-GR" dirty="0" smtClean="0"/>
          </a:p>
          <a:p>
            <a:r>
              <a:rPr lang="el-GR" dirty="0" smtClean="0"/>
              <a:t>Τακτική κλινική εποπτεία ανεξαρτήτως εμπειρίας</a:t>
            </a:r>
          </a:p>
          <a:p>
            <a:pPr>
              <a:buNone/>
            </a:pPr>
            <a:endParaRPr lang="el-GR" dirty="0" smtClean="0"/>
          </a:p>
          <a:p>
            <a:r>
              <a:rPr lang="el-GR" dirty="0" smtClean="0"/>
              <a:t>Κώδικας δεοντολογίας διέπει την παροχή ψυχοθεραπειας με σκοπό την  προστασία του θεραπευόμενου και την ορθή κλινική πρακτική, πρόληψη ‘κακοποίησης’ ασθενούς λόγω ανισότητας θεραπευτικής σχέσης, κακής διαχείρισης ορίων, ανεπαρκούς αυτογνωσίας του θεραπευτή κλ.</a:t>
            </a:r>
          </a:p>
          <a:p>
            <a:endParaRPr lang="el-GR" dirty="0" smtClean="0"/>
          </a:p>
          <a:p>
            <a:r>
              <a:rPr lang="en-GB" dirty="0" smtClean="0"/>
              <a:t>BPS</a:t>
            </a:r>
            <a:r>
              <a:rPr lang="el-GR" dirty="0" smtClean="0"/>
              <a:t> </a:t>
            </a:r>
            <a:r>
              <a:rPr lang="en-GB" dirty="0" smtClean="0"/>
              <a:t>Divisions, HCPC, UKPC, EAP, E</a:t>
            </a:r>
            <a:r>
              <a:rPr lang="el-GR" dirty="0" smtClean="0"/>
              <a:t>ΨΕ, ΕΕΨΨ</a:t>
            </a:r>
          </a:p>
          <a:p>
            <a:pPr>
              <a:buNone/>
            </a:pPr>
            <a:r>
              <a:rPr lang="el-GR" sz="1200" dirty="0" smtClean="0"/>
              <a:t>3</a:t>
            </a:r>
            <a:endParaRPr lang="en-US" sz="15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90266"/>
          </a:xfrm>
        </p:spPr>
        <p:txBody>
          <a:bodyPr>
            <a:normAutofit/>
          </a:bodyPr>
          <a:lstStyle/>
          <a:p>
            <a:pPr algn="l"/>
            <a:r>
              <a:rPr lang="el-GR" sz="3200" dirty="0" smtClean="0"/>
              <a:t>Η απουσία ουσιαστικών διαφορών  αναδεικνύει την επίδραση των </a:t>
            </a:r>
            <a:r>
              <a:rPr lang="el-GR" sz="3200" b="1" i="1" dirty="0" smtClean="0"/>
              <a:t>κοινών παραγόντων </a:t>
            </a:r>
            <a:r>
              <a:rPr lang="el-GR" sz="3200" dirty="0" smtClean="0"/>
              <a:t>στην ψυχοθεραπεία </a:t>
            </a:r>
            <a:endParaRPr lang="en-US" sz="3200" dirty="0"/>
          </a:p>
        </p:txBody>
      </p:sp>
      <p:sp>
        <p:nvSpPr>
          <p:cNvPr id="3" name="Content Placeholder 2"/>
          <p:cNvSpPr>
            <a:spLocks noGrp="1"/>
          </p:cNvSpPr>
          <p:nvPr>
            <p:ph idx="1"/>
          </p:nvPr>
        </p:nvSpPr>
        <p:spPr>
          <a:xfrm>
            <a:off x="457200" y="2132856"/>
            <a:ext cx="8229600" cy="3384375"/>
          </a:xfrm>
        </p:spPr>
        <p:txBody>
          <a:bodyPr/>
          <a:lstStyle/>
          <a:p>
            <a:endParaRPr lang="en-GB" dirty="0" smtClean="0"/>
          </a:p>
          <a:p>
            <a:r>
              <a:rPr lang="el-GR" dirty="0" smtClean="0"/>
              <a:t>30% της βελτίωσης</a:t>
            </a:r>
            <a:r>
              <a:rPr lang="en-GB" dirty="0" smtClean="0"/>
              <a:t>: </a:t>
            </a:r>
            <a:r>
              <a:rPr lang="el-GR" dirty="0" smtClean="0"/>
              <a:t> ενσυναίσθηση, σεβασμός και αυθεντικότητα του θεραπευτή προς τον θεραπευόμενο και η ποιότητα της θεραπευτικής συμμαχίας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smtClean="0"/>
              <a:t>H </a:t>
            </a:r>
            <a:r>
              <a:rPr lang="el-GR" sz="3200" dirty="0" smtClean="0"/>
              <a:t>θεραπευτική συμμαχία 1</a:t>
            </a:r>
            <a:endParaRPr lang="en-US" sz="3200" dirty="0"/>
          </a:p>
        </p:txBody>
      </p:sp>
      <p:sp>
        <p:nvSpPr>
          <p:cNvPr id="3" name="Content Placeholder 2"/>
          <p:cNvSpPr>
            <a:spLocks noGrp="1"/>
          </p:cNvSpPr>
          <p:nvPr>
            <p:ph idx="1"/>
          </p:nvPr>
        </p:nvSpPr>
        <p:spPr>
          <a:xfrm>
            <a:off x="457200" y="1124744"/>
            <a:ext cx="8229600" cy="5001419"/>
          </a:xfrm>
        </p:spPr>
        <p:txBody>
          <a:bodyPr>
            <a:normAutofit fontScale="85000" lnSpcReduction="10000"/>
          </a:bodyPr>
          <a:lstStyle/>
          <a:p>
            <a:r>
              <a:rPr lang="el-GR" dirty="0" smtClean="0"/>
              <a:t>μια μονο πτυχή της θεραπευτικής σχέσης </a:t>
            </a:r>
          </a:p>
          <a:p>
            <a:r>
              <a:rPr lang="el-GR" dirty="0" smtClean="0"/>
              <a:t>μεταβλητές του θεραπευτή και του ασθενή</a:t>
            </a:r>
          </a:p>
          <a:p>
            <a:r>
              <a:rPr lang="el-GR" dirty="0" smtClean="0"/>
              <a:t>αποτελείται από τα στοιχεία του θεραπευτικού σκοπού, στόχων και δεσμού μεταξύ θεραπευτή και θεραπευόμενου</a:t>
            </a:r>
          </a:p>
          <a:p>
            <a:r>
              <a:rPr lang="el-GR" dirty="0" smtClean="0"/>
              <a:t>θεραπευτής</a:t>
            </a:r>
            <a:r>
              <a:rPr lang="en-GB" dirty="0" smtClean="0"/>
              <a:t>: </a:t>
            </a:r>
            <a:r>
              <a:rPr lang="el-GR" dirty="0" smtClean="0"/>
              <a:t>δυνατότητα παροχής πυρηνικών συνθηκών, ικανότητα επίλυσης συγκρούσεων μέσα στη συμμαχία, αμοιβαίας συνεργασία αναφορικά με τον σκοπό και στόχο της θεραπείας </a:t>
            </a:r>
          </a:p>
          <a:p>
            <a:r>
              <a:rPr lang="el-GR" dirty="0" smtClean="0"/>
              <a:t>θεραπευόμενος</a:t>
            </a:r>
            <a:r>
              <a:rPr lang="en-GB" dirty="0" smtClean="0"/>
              <a:t>: </a:t>
            </a:r>
            <a:r>
              <a:rPr lang="el-GR" dirty="0" smtClean="0"/>
              <a:t>ικανότητα να συνάψει έναν συναισθηματικό δεσμό με τον θεραπευτή και να συμμετέχει σκόπιμα στην θεραπεία</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dirty="0" smtClean="0"/>
              <a:t>H </a:t>
            </a:r>
            <a:r>
              <a:rPr lang="el-GR" sz="3200" dirty="0" smtClean="0"/>
              <a:t>θεραπευτική συμμαχία 2</a:t>
            </a:r>
            <a:endParaRPr lang="en-US" sz="3200" dirty="0"/>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r>
              <a:rPr lang="el-GR" dirty="0" smtClean="0"/>
              <a:t>Η συμβολή της Θ.Σ. στην αποτελεσματικότητα της θεραπείας είναι δια-θεωρητικά αναγνωρισμένη</a:t>
            </a:r>
          </a:p>
          <a:p>
            <a:pPr>
              <a:buNone/>
            </a:pPr>
            <a:endParaRPr lang="el-GR" dirty="0" smtClean="0"/>
          </a:p>
          <a:p>
            <a:r>
              <a:rPr lang="el-GR" dirty="0" smtClean="0"/>
              <a:t>τα συστατικά της (χαρακτηριστικά τοσο του ασθενή όσο και του θεραπευτή) είναι κοινά σε όλες τις ψυχοθεραπείες, ανεξαρτήτως θεωρητικής προσέγγισης</a:t>
            </a:r>
          </a:p>
          <a:p>
            <a:endParaRPr lang="el-GR" dirty="0" smtClean="0"/>
          </a:p>
          <a:p>
            <a:r>
              <a:rPr lang="el-GR" dirty="0" smtClean="0"/>
              <a:t>  Έρευνες αναδεικνύουν την Θ.Σ ως παράγοντα που όχι μονο προηγείται της θεραπευτικής αλλαγής αλλά που είναι </a:t>
            </a:r>
            <a:r>
              <a:rPr lang="el-GR" b="1" i="1" dirty="0" smtClean="0"/>
              <a:t>ενεργό συστατικό της. </a:t>
            </a:r>
          </a:p>
          <a:p>
            <a:endParaRPr lang="el-GR" b="1" i="1" dirty="0" smtClean="0"/>
          </a:p>
          <a:p>
            <a:r>
              <a:rPr lang="el-GR" dirty="0" smtClean="0"/>
              <a:t>κάποιοι θεραπευτές είναι καλύτεροι από άλλους στην παροχή των διαπροσωπικών συνθηκών που προβλέπουν την συμπτωματική βελτίωση του ασθενή και την αποτελεσματικότητα της θεραπείας</a:t>
            </a:r>
            <a:r>
              <a:rPr lang="el-GR" dirty="0" smtClean="0"/>
              <a:t>.</a:t>
            </a:r>
            <a:endParaRPr lang="en-GB" dirty="0" smtClean="0"/>
          </a:p>
          <a:p>
            <a:endParaRPr lang="en-GB" b="1" i="1" dirty="0" smtClean="0"/>
          </a:p>
          <a:p>
            <a:pPr>
              <a:buNone/>
            </a:pPr>
            <a:r>
              <a:rPr lang="en-GB" sz="1200" b="1" i="1" dirty="0" smtClean="0"/>
              <a:t>32</a:t>
            </a:r>
            <a:endParaRPr lang="en-US" sz="1700" b="1" i="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t>Ο ρόλος του θεραπευτή 1</a:t>
            </a:r>
            <a:endParaRPr lang="en-US" sz="3200" dirty="0"/>
          </a:p>
        </p:txBody>
      </p:sp>
      <p:sp>
        <p:nvSpPr>
          <p:cNvPr id="3" name="Content Placeholder 2"/>
          <p:cNvSpPr>
            <a:spLocks noGrp="1"/>
          </p:cNvSpPr>
          <p:nvPr>
            <p:ph idx="1"/>
          </p:nvPr>
        </p:nvSpPr>
        <p:spPr>
          <a:xfrm>
            <a:off x="457200" y="1340768"/>
            <a:ext cx="8229600" cy="4785395"/>
          </a:xfrm>
        </p:spPr>
        <p:txBody>
          <a:bodyPr/>
          <a:lstStyle/>
          <a:p>
            <a:pPr>
              <a:buNone/>
            </a:pPr>
            <a:r>
              <a:rPr lang="el-GR" i="1" dirty="0" smtClean="0"/>
              <a:t>‘</a:t>
            </a:r>
            <a:r>
              <a:rPr lang="en-GB" i="1" dirty="0" smtClean="0"/>
              <a:t> each person who develops his own system of psychotherapy writes, in the final analysis, his own case history ’  </a:t>
            </a:r>
            <a:r>
              <a:rPr lang="en-GB" sz="2400" dirty="0" smtClean="0"/>
              <a:t>Viktor </a:t>
            </a:r>
            <a:r>
              <a:rPr lang="en-GB" sz="2400" dirty="0" err="1" smtClean="0"/>
              <a:t>Frankl</a:t>
            </a:r>
            <a:endParaRPr lang="en-GB" sz="2400" dirty="0" smtClean="0"/>
          </a:p>
          <a:p>
            <a:pPr>
              <a:buNone/>
            </a:pPr>
            <a:endParaRPr lang="en-GB" dirty="0" smtClean="0"/>
          </a:p>
          <a:p>
            <a:pPr>
              <a:buNone/>
            </a:pPr>
            <a:r>
              <a:rPr lang="en-GB" i="1" dirty="0" smtClean="0"/>
              <a:t>‘ only the wounded physician heals ’ </a:t>
            </a:r>
            <a:r>
              <a:rPr lang="en-GB" sz="2400" dirty="0" smtClean="0"/>
              <a:t>C.G. Jung</a:t>
            </a:r>
          </a:p>
          <a:p>
            <a:pPr>
              <a:buNone/>
            </a:pPr>
            <a:endParaRPr lang="en-GB" dirty="0" smtClean="0"/>
          </a:p>
          <a:p>
            <a:pPr>
              <a:buNone/>
            </a:pPr>
            <a:r>
              <a:rPr lang="en-GB" i="1" dirty="0" smtClean="0"/>
              <a:t>‘ there is no psychology; there is only biography and autobiography ’ </a:t>
            </a:r>
            <a:r>
              <a:rPr lang="en-GB" sz="2400" dirty="0" smtClean="0"/>
              <a:t>Thomas </a:t>
            </a:r>
            <a:r>
              <a:rPr lang="en-GB" sz="2400" dirty="0" err="1" smtClean="0"/>
              <a:t>Szasz</a:t>
            </a: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t>Ο ρόλος του θεραπευτή </a:t>
            </a:r>
            <a:r>
              <a:rPr lang="en-GB" sz="3200" b="1" dirty="0" smtClean="0"/>
              <a:t>2</a:t>
            </a:r>
            <a:endParaRPr lang="en-US" sz="3200" dirty="0"/>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r>
              <a:rPr lang="el-GR" dirty="0" smtClean="0"/>
              <a:t>Στη βιβλιογραφία, ο θεραπευτής απεικονίζεται ως ένας αποπροσωποποιημένος χορηγός τυποποιημένων θεραπευτικών παρεμβάσεων</a:t>
            </a:r>
          </a:p>
          <a:p>
            <a:pPr>
              <a:buNone/>
            </a:pPr>
            <a:endParaRPr lang="en-GB" dirty="0" smtClean="0"/>
          </a:p>
          <a:p>
            <a:r>
              <a:rPr lang="el-GR" dirty="0" smtClean="0"/>
              <a:t>οι έρευνες αποτελεσματικότητας/ αποδοτικότητας προσπαθούν συστηματικά να ελαχιστοποιήσουν / να απομονώσουν την προσωπικότητα του θεραπευτή ως κεντρικό παράγοντα αλλαγής και την διαπροσωπική διάσταση της ψυχοθεραπειας, ως μια βαθειά επανορθωτική διαδικασία</a:t>
            </a:r>
          </a:p>
          <a:p>
            <a:pPr>
              <a:buNone/>
            </a:pPr>
            <a:endParaRPr lang="el-GR" dirty="0" smtClean="0"/>
          </a:p>
          <a:p>
            <a:r>
              <a:rPr lang="el-GR" dirty="0" smtClean="0"/>
              <a:t>το πρόσωπο του θεραπευτή αποτελεί έναν θεραπευτικό παράγοντα άμεσα συνδεδεμένο με την αποτελεσματικότητα της ψυχοθεραπείας </a:t>
            </a:r>
            <a:endParaRPr lang="en-GB" dirty="0" smtClean="0"/>
          </a:p>
          <a:p>
            <a:pPr>
              <a:buNone/>
            </a:pPr>
            <a:r>
              <a:rPr lang="en-GB" sz="1200" dirty="0" smtClean="0"/>
              <a:t>37</a:t>
            </a:r>
            <a:endParaRPr lang="en-US" sz="15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b="1" dirty="0" smtClean="0"/>
              <a:t>Ο ρόλος του θεραπευτή 3</a:t>
            </a:r>
            <a:endParaRPr lang="en-US" sz="3200" dirty="0"/>
          </a:p>
        </p:txBody>
      </p:sp>
      <p:sp>
        <p:nvSpPr>
          <p:cNvPr id="3" name="Content Placeholder 2"/>
          <p:cNvSpPr>
            <a:spLocks noGrp="1"/>
          </p:cNvSpPr>
          <p:nvPr>
            <p:ph idx="1"/>
          </p:nvPr>
        </p:nvSpPr>
        <p:spPr>
          <a:xfrm>
            <a:off x="457200" y="1124744"/>
            <a:ext cx="8229600" cy="5001419"/>
          </a:xfrm>
        </p:spPr>
        <p:txBody>
          <a:bodyPr>
            <a:normAutofit fontScale="77500" lnSpcReduction="20000"/>
          </a:bodyPr>
          <a:lstStyle/>
          <a:p>
            <a:r>
              <a:rPr lang="el-GR" dirty="0" smtClean="0"/>
              <a:t>Όπως διαφορετικοί ασθενείς ανταποκρίνονται καλύτερα σε διαφορετικές προσεγγίσεις </a:t>
            </a:r>
          </a:p>
          <a:p>
            <a:pPr>
              <a:buNone/>
            </a:pPr>
            <a:endParaRPr lang="el-GR" dirty="0" smtClean="0"/>
          </a:p>
          <a:p>
            <a:r>
              <a:rPr lang="el-GR" dirty="0" smtClean="0"/>
              <a:t> πρόσφατες έρευνες (</a:t>
            </a:r>
            <a:r>
              <a:rPr lang="en-GB" dirty="0" smtClean="0"/>
              <a:t>CT</a:t>
            </a:r>
            <a:r>
              <a:rPr lang="el-GR" dirty="0" smtClean="0"/>
              <a:t> &amp; πηγών της) θέτουν το ζήτημα του ‘ταιριάσματος’ θεραπευτή και θεραπευόμενου</a:t>
            </a:r>
          </a:p>
          <a:p>
            <a:pPr>
              <a:buNone/>
            </a:pPr>
            <a:endParaRPr lang="el-GR" dirty="0" smtClean="0"/>
          </a:p>
          <a:p>
            <a:r>
              <a:rPr lang="el-GR" dirty="0" err="1" smtClean="0"/>
              <a:t>Θεωρια</a:t>
            </a:r>
            <a:r>
              <a:rPr lang="el-GR" dirty="0" smtClean="0"/>
              <a:t> </a:t>
            </a:r>
            <a:r>
              <a:rPr lang="en-GB" dirty="0" smtClean="0"/>
              <a:t>CT: </a:t>
            </a:r>
            <a:endParaRPr lang="el-GR" dirty="0" smtClean="0"/>
          </a:p>
          <a:p>
            <a:pPr>
              <a:buNone/>
            </a:pPr>
            <a:r>
              <a:rPr lang="el-GR" dirty="0" smtClean="0"/>
              <a:t>	</a:t>
            </a:r>
            <a:r>
              <a:rPr lang="el-GR" i="1" dirty="0" smtClean="0"/>
              <a:t>‘τα σχεσιακά χαρακτηριστικά ή συγκρούσεις του θεραπευτή ενεργοποιούνται από χαρακτηριστικά ή συμπεριφορές του θεραπευόμενου και εκδηλώνονται με συναισθηματικές, γνωσιακές και συμπεριφορικές αντιδράσεις, οι οποίες επηρεάζουν όχι μονο την ποιότητα της θεραπευτικής διάδρασης αλλά και την έκβαση και αποτελεσματικότητα της θεραπείας’</a:t>
            </a:r>
            <a:endParaRPr lang="en-US" i="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b="1" dirty="0" smtClean="0"/>
              <a:t>Ο ρόλος του θεραπευτή 4</a:t>
            </a:r>
            <a:endParaRPr lang="en-US" sz="3200" dirty="0"/>
          </a:p>
        </p:txBody>
      </p:sp>
      <p:sp>
        <p:nvSpPr>
          <p:cNvPr id="3" name="Content Placeholder 2"/>
          <p:cNvSpPr>
            <a:spLocks noGrp="1"/>
          </p:cNvSpPr>
          <p:nvPr>
            <p:ph idx="1"/>
          </p:nvPr>
        </p:nvSpPr>
        <p:spPr>
          <a:xfrm>
            <a:off x="457200" y="1600200"/>
            <a:ext cx="8229600" cy="4709120"/>
          </a:xfrm>
        </p:spPr>
        <p:txBody>
          <a:bodyPr>
            <a:normAutofit lnSpcReduction="10000"/>
          </a:bodyPr>
          <a:lstStyle/>
          <a:p>
            <a:r>
              <a:rPr lang="el-GR" dirty="0" smtClean="0"/>
              <a:t>θεραπευτική ‘χρήση’ του εαυτού από τον θεραπευτή </a:t>
            </a:r>
          </a:p>
          <a:p>
            <a:pPr>
              <a:buNone/>
            </a:pPr>
            <a:endParaRPr lang="el-GR" dirty="0" smtClean="0"/>
          </a:p>
          <a:p>
            <a:r>
              <a:rPr lang="el-GR" dirty="0" smtClean="0"/>
              <a:t>έρευνες</a:t>
            </a:r>
          </a:p>
          <a:p>
            <a:pPr>
              <a:buNone/>
            </a:pPr>
            <a:endParaRPr lang="el-GR" dirty="0" smtClean="0"/>
          </a:p>
          <a:p>
            <a:r>
              <a:rPr lang="el-GR" dirty="0" smtClean="0"/>
              <a:t> διάδραση των σχεσιακών δομών ασθενή- θεραπευτή στην δυναμική και την αποτελεσματικότητα της θεραπευτικής </a:t>
            </a:r>
            <a:r>
              <a:rPr lang="el-GR" dirty="0" smtClean="0"/>
              <a:t>σχέσης</a:t>
            </a:r>
            <a:endParaRPr lang="en-GB" dirty="0" smtClean="0"/>
          </a:p>
          <a:p>
            <a:pPr>
              <a:buNone/>
            </a:pPr>
            <a:r>
              <a:rPr lang="en-GB" sz="1200" dirty="0" smtClean="0"/>
              <a:t>36</a:t>
            </a:r>
            <a:endParaRPr lang="en-US" sz="1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l-GR" sz="3200" dirty="0" smtClean="0"/>
              <a:t>Εκπαίδευση &amp; εποπτεία</a:t>
            </a:r>
            <a:endParaRPr lang="en-US" sz="3200" dirty="0"/>
          </a:p>
        </p:txBody>
      </p:sp>
      <p:sp>
        <p:nvSpPr>
          <p:cNvPr id="3" name="Content Placeholder 2"/>
          <p:cNvSpPr>
            <a:spLocks noGrp="1"/>
          </p:cNvSpPr>
          <p:nvPr>
            <p:ph idx="1"/>
          </p:nvPr>
        </p:nvSpPr>
        <p:spPr>
          <a:xfrm>
            <a:off x="457200" y="980728"/>
            <a:ext cx="8229600" cy="5145435"/>
          </a:xfrm>
        </p:spPr>
        <p:txBody>
          <a:bodyPr>
            <a:normAutofit fontScale="70000" lnSpcReduction="20000"/>
          </a:bodyPr>
          <a:lstStyle/>
          <a:p>
            <a:r>
              <a:rPr lang="el-GR" dirty="0" smtClean="0"/>
              <a:t>Προσωπική ανάλυση/ψυχοθεραπεία(προαιρετική ή υποχρεωτική;)</a:t>
            </a:r>
          </a:p>
          <a:p>
            <a:endParaRPr lang="el-GR" dirty="0" smtClean="0"/>
          </a:p>
          <a:p>
            <a:r>
              <a:rPr lang="el-GR" dirty="0" smtClean="0"/>
              <a:t>Τακτική κλινική εποπτεία ανεξαρτήτως εμπειρίας</a:t>
            </a:r>
          </a:p>
          <a:p>
            <a:pPr>
              <a:buNone/>
            </a:pPr>
            <a:endParaRPr lang="el-GR" dirty="0" smtClean="0"/>
          </a:p>
          <a:p>
            <a:r>
              <a:rPr lang="el-GR" dirty="0" smtClean="0"/>
              <a:t>πλαίσια αναστοχασμού από τα οποία ο θεραπευτής μπορεί να αποδομεί και να διερευνά πτυχές της θεραπευτικής διαδικασίας, να επισημαίνει τυφλά σημεία ή συγκρούσεις του, να παραμένει σε κλινική εγρήγορση και να διασφαλίζει την δεοντολογική πρακτική</a:t>
            </a:r>
          </a:p>
          <a:p>
            <a:pPr>
              <a:buNone/>
            </a:pPr>
            <a:endParaRPr lang="el-GR" dirty="0" smtClean="0"/>
          </a:p>
          <a:p>
            <a:r>
              <a:rPr lang="el-GR" dirty="0" smtClean="0"/>
              <a:t> ενίσχυση της </a:t>
            </a:r>
            <a:r>
              <a:rPr lang="el-GR" b="1" i="1" dirty="0" err="1" smtClean="0"/>
              <a:t>αναστοχαστικής</a:t>
            </a:r>
            <a:r>
              <a:rPr lang="el-GR" b="1" i="1" dirty="0" smtClean="0"/>
              <a:t> λειτουργίας, </a:t>
            </a:r>
            <a:r>
              <a:rPr lang="el-GR" dirty="0" smtClean="0"/>
              <a:t>της δυνατότητας δηλαδή </a:t>
            </a:r>
            <a:r>
              <a:rPr lang="el-GR" dirty="0" err="1" smtClean="0"/>
              <a:t>αντικειμενικοποίησης</a:t>
            </a:r>
            <a:r>
              <a:rPr lang="el-GR" dirty="0" smtClean="0"/>
              <a:t> και παρατήρησης της δυναμικής στην θεραπεία και των ενδοψυχικών διαδικασιών του θεραπευτή, με σκοπό την βαθύτερη κατανόηση του κλινικού υλικού και την ευέλικτη διατήρηση της ‘ιδανικής’ συναισθηματικής θεραπευτικής απόστασης, ανάλογα με τις ανάγκες του ασθενή</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a:bodyPr>
          <a:lstStyle/>
          <a:p>
            <a:pPr algn="l"/>
            <a:r>
              <a:rPr lang="el-GR" sz="2400" b="1" i="1" dirty="0" smtClean="0"/>
              <a:t>Βιβλιογραφία</a:t>
            </a:r>
            <a:endParaRPr lang="en-US" sz="2400" b="1" i="1" dirty="0"/>
          </a:p>
        </p:txBody>
      </p:sp>
      <p:sp>
        <p:nvSpPr>
          <p:cNvPr id="3" name="Content Placeholder 2"/>
          <p:cNvSpPr>
            <a:spLocks noGrp="1"/>
          </p:cNvSpPr>
          <p:nvPr>
            <p:ph idx="1"/>
          </p:nvPr>
        </p:nvSpPr>
        <p:spPr>
          <a:xfrm>
            <a:off x="457200" y="692696"/>
            <a:ext cx="8229600" cy="5832648"/>
          </a:xfrm>
        </p:spPr>
        <p:txBody>
          <a:bodyPr>
            <a:noAutofit/>
          </a:bodyPr>
          <a:lstStyle/>
          <a:p>
            <a:pPr>
              <a:buNone/>
            </a:pPr>
            <a:r>
              <a:rPr lang="en-GB" sz="1200" dirty="0" err="1" smtClean="0"/>
              <a:t>Ahn</a:t>
            </a:r>
            <a:r>
              <a:rPr lang="en-GB" sz="1200" dirty="0" smtClean="0"/>
              <a:t>, H.</a:t>
            </a:r>
            <a:r>
              <a:rPr lang="en-US" sz="1200" dirty="0" smtClean="0"/>
              <a:t> &amp;</a:t>
            </a:r>
            <a:r>
              <a:rPr lang="en-GB" sz="1200" dirty="0" err="1" smtClean="0"/>
              <a:t>Wampold</a:t>
            </a:r>
            <a:r>
              <a:rPr lang="en-US" sz="1200" dirty="0" smtClean="0"/>
              <a:t>, B.E. (2001) Where oh where are the specific ingredients? A meta-analysis of component studies in counselling and psychotherapy, </a:t>
            </a:r>
            <a:r>
              <a:rPr lang="en-US" sz="1200" i="1" dirty="0" smtClean="0"/>
              <a:t>Journal of Counseling Psychology,</a:t>
            </a:r>
            <a:r>
              <a:rPr lang="en-US" sz="1200" dirty="0" smtClean="0"/>
              <a:t> 48: 251-257.</a:t>
            </a:r>
          </a:p>
          <a:p>
            <a:pPr>
              <a:buNone/>
            </a:pPr>
            <a:r>
              <a:rPr lang="en-GB" sz="1200" dirty="0" smtClean="0"/>
              <a:t>Allen, J.C.</a:t>
            </a:r>
            <a:r>
              <a:rPr lang="en-US" sz="1200" dirty="0" smtClean="0"/>
              <a:t> &amp;</a:t>
            </a:r>
            <a:r>
              <a:rPr lang="en-GB" sz="1200" dirty="0" smtClean="0"/>
              <a:t>Fonagy</a:t>
            </a:r>
            <a:r>
              <a:rPr lang="en-US" sz="1200" dirty="0" smtClean="0"/>
              <a:t>, P. (eds.) (2006) </a:t>
            </a:r>
            <a:r>
              <a:rPr lang="en-US" sz="1200" i="1" dirty="0" smtClean="0"/>
              <a:t>Handbook of mentalisation-based treatment</a:t>
            </a:r>
            <a:r>
              <a:rPr lang="en-US" sz="1200" dirty="0" smtClean="0"/>
              <a:t>, </a:t>
            </a:r>
            <a:r>
              <a:rPr lang="en-US" sz="1200" dirty="0" err="1" smtClean="0"/>
              <a:t>Chichester</a:t>
            </a:r>
            <a:r>
              <a:rPr lang="en-US" sz="1200" dirty="0" smtClean="0"/>
              <a:t>: John Wiley &amp;Sons</a:t>
            </a:r>
          </a:p>
          <a:p>
            <a:pPr>
              <a:buNone/>
            </a:pPr>
            <a:r>
              <a:rPr lang="en-GB" sz="1200" dirty="0" smtClean="0"/>
              <a:t>Allen</a:t>
            </a:r>
            <a:r>
              <a:rPr lang="en-US" sz="1200" dirty="0" smtClean="0"/>
              <a:t>, J.C., </a:t>
            </a:r>
            <a:r>
              <a:rPr lang="en-GB" sz="1200" dirty="0" smtClean="0"/>
              <a:t>Fonagy, P.</a:t>
            </a:r>
            <a:r>
              <a:rPr lang="en-US" sz="1200" dirty="0" smtClean="0"/>
              <a:t> &amp;</a:t>
            </a:r>
            <a:r>
              <a:rPr lang="en-GB" sz="1200" dirty="0" smtClean="0"/>
              <a:t>Bateman</a:t>
            </a:r>
            <a:r>
              <a:rPr lang="en-US" sz="1200" dirty="0" smtClean="0"/>
              <a:t>, A.W. (2008) </a:t>
            </a:r>
            <a:r>
              <a:rPr lang="en-US" sz="1200" i="1" dirty="0" smtClean="0"/>
              <a:t>Mentalising in clinical practice</a:t>
            </a:r>
            <a:r>
              <a:rPr lang="en-US" sz="1200" dirty="0" smtClean="0"/>
              <a:t>, Arlington: American </a:t>
            </a:r>
            <a:r>
              <a:rPr lang="en-US" sz="1200" dirty="0" err="1" smtClean="0"/>
              <a:t>Psychoatric</a:t>
            </a:r>
            <a:r>
              <a:rPr lang="en-US" sz="1200" dirty="0" smtClean="0"/>
              <a:t> Publishing</a:t>
            </a:r>
          </a:p>
          <a:p>
            <a:pPr>
              <a:buNone/>
            </a:pPr>
            <a:r>
              <a:rPr lang="en-GB" sz="1200" dirty="0" smtClean="0"/>
              <a:t>Andrews</a:t>
            </a:r>
            <a:r>
              <a:rPr lang="en-US" sz="1200" dirty="0" smtClean="0"/>
              <a:t>, G. (1982) A methodology for preparing ideal treatment outlines in psychiatry, </a:t>
            </a:r>
            <a:r>
              <a:rPr lang="en-US" sz="1200" i="1" dirty="0" smtClean="0"/>
              <a:t>The Australian and New Zealand Journal of Psychiatry,</a:t>
            </a:r>
            <a:r>
              <a:rPr lang="en-US" sz="1200" dirty="0" smtClean="0"/>
              <a:t> 16: 153-158.</a:t>
            </a:r>
          </a:p>
          <a:p>
            <a:pPr>
              <a:buNone/>
            </a:pPr>
            <a:r>
              <a:rPr lang="en-GB" sz="1200" dirty="0" smtClean="0"/>
              <a:t>Andrews</a:t>
            </a:r>
            <a:r>
              <a:rPr lang="en-US" sz="1200" dirty="0" smtClean="0"/>
              <a:t>, G. (1983) A treatment outline for depressive disorders, </a:t>
            </a:r>
            <a:r>
              <a:rPr lang="en-US" sz="1200" i="1" dirty="0" smtClean="0"/>
              <a:t>The Australian and New Zealand Journal of Psychiatry,</a:t>
            </a:r>
            <a:r>
              <a:rPr lang="en-US" sz="1200" dirty="0" smtClean="0"/>
              <a:t> 17: 129-146.</a:t>
            </a:r>
          </a:p>
          <a:p>
            <a:pPr>
              <a:buNone/>
            </a:pPr>
            <a:r>
              <a:rPr lang="en-GB" sz="1200" dirty="0" smtClean="0"/>
              <a:t>Andrews, G.</a:t>
            </a:r>
            <a:r>
              <a:rPr lang="en-US" sz="1200" dirty="0" smtClean="0"/>
              <a:t> &amp;</a:t>
            </a:r>
            <a:r>
              <a:rPr lang="en-GB" sz="1200" dirty="0" smtClean="0"/>
              <a:t>Harvey</a:t>
            </a:r>
            <a:r>
              <a:rPr lang="en-US" sz="1200" dirty="0" smtClean="0"/>
              <a:t>, R. (1981) Does psychotherapy benefit neurotic patients? A re-analysis of the Smith, Glass &amp;Miller data, </a:t>
            </a:r>
            <a:r>
              <a:rPr lang="en-US" sz="1200" i="1" dirty="0" smtClean="0"/>
              <a:t>Archives of General Psychiatry</a:t>
            </a:r>
            <a:r>
              <a:rPr lang="en-US" sz="1200" dirty="0" smtClean="0"/>
              <a:t>, 38: 1203-1208</a:t>
            </a:r>
          </a:p>
          <a:p>
            <a:pPr>
              <a:buNone/>
            </a:pPr>
            <a:r>
              <a:rPr lang="en-US" sz="1200" dirty="0" smtClean="0"/>
              <a:t>Andrews, G. et al (2002) Deconstructing co-morbidity: data from the Australian National Survey of Mental Health and Wellbeing, </a:t>
            </a:r>
            <a:r>
              <a:rPr lang="en-US" sz="1200" i="1" dirty="0" smtClean="0"/>
              <a:t>British Journal of Psychiatry</a:t>
            </a:r>
            <a:r>
              <a:rPr lang="en-US" sz="1200" dirty="0" smtClean="0"/>
              <a:t>, 181: 306-314 </a:t>
            </a:r>
          </a:p>
          <a:p>
            <a:pPr>
              <a:buNone/>
            </a:pPr>
            <a:r>
              <a:rPr lang="en-GB" sz="1200" dirty="0" err="1" smtClean="0"/>
              <a:t>Arnkoff</a:t>
            </a:r>
            <a:r>
              <a:rPr lang="en-US" sz="1200" dirty="0" smtClean="0"/>
              <a:t>, D.B., </a:t>
            </a:r>
            <a:r>
              <a:rPr lang="en-GB" sz="1200" dirty="0" smtClean="0"/>
              <a:t>Glass, C.R.</a:t>
            </a:r>
            <a:r>
              <a:rPr lang="en-US" sz="1200" dirty="0" smtClean="0"/>
              <a:t> &amp;</a:t>
            </a:r>
            <a:r>
              <a:rPr lang="en-GB" sz="1200" dirty="0" smtClean="0"/>
              <a:t>Shapiro</a:t>
            </a:r>
            <a:r>
              <a:rPr lang="en-US" sz="1200" dirty="0" smtClean="0"/>
              <a:t>, S.J. (2002) Expectations and preferences. In </a:t>
            </a:r>
            <a:r>
              <a:rPr lang="en-GB" sz="1200" dirty="0" smtClean="0"/>
              <a:t>Norcross, J.C. (ed.) </a:t>
            </a:r>
            <a:r>
              <a:rPr lang="en-GB" sz="1200" i="1" dirty="0" smtClean="0"/>
              <a:t>Psychotherapy relationships that work- therapist contributions and responsiveness to patients, </a:t>
            </a:r>
            <a:r>
              <a:rPr lang="en-GB" sz="1200" dirty="0" smtClean="0"/>
              <a:t>NY: Oxford University Press</a:t>
            </a:r>
          </a:p>
          <a:p>
            <a:pPr>
              <a:buNone/>
            </a:pPr>
            <a:r>
              <a:rPr lang="en-GB" sz="1200" dirty="0" smtClean="0"/>
              <a:t>Beck</a:t>
            </a:r>
            <a:r>
              <a:rPr lang="en-US" sz="1200" dirty="0" smtClean="0"/>
              <a:t>, A.T., Rush, A.J., Shaw, B.F. et al (1979) </a:t>
            </a:r>
            <a:r>
              <a:rPr lang="en-US" sz="1200" i="1" dirty="0" smtClean="0"/>
              <a:t>Cognitive therapy for depression</a:t>
            </a:r>
            <a:r>
              <a:rPr lang="en-US" sz="1200" dirty="0" smtClean="0"/>
              <a:t>, NY: Guildford</a:t>
            </a:r>
          </a:p>
          <a:p>
            <a:pPr>
              <a:buNone/>
            </a:pPr>
            <a:r>
              <a:rPr lang="en-GB" sz="1200" dirty="0" err="1" smtClean="0"/>
              <a:t>Beitman</a:t>
            </a:r>
            <a:r>
              <a:rPr lang="en-US" sz="1200" dirty="0" smtClean="0"/>
              <a:t>, </a:t>
            </a:r>
            <a:r>
              <a:rPr lang="en-GB" sz="1200" dirty="0" smtClean="0"/>
              <a:t>B</a:t>
            </a:r>
            <a:r>
              <a:rPr lang="en-US" sz="1200" dirty="0" smtClean="0"/>
              <a:t>.</a:t>
            </a:r>
            <a:r>
              <a:rPr lang="en-GB" sz="1200" dirty="0" smtClean="0"/>
              <a:t>D</a:t>
            </a:r>
            <a:r>
              <a:rPr lang="en-US" sz="1200" dirty="0" smtClean="0"/>
              <a:t>. &amp;</a:t>
            </a:r>
            <a:r>
              <a:rPr lang="en-GB" sz="1200" dirty="0" err="1" smtClean="0"/>
              <a:t>Manring</a:t>
            </a:r>
            <a:r>
              <a:rPr lang="en-US" sz="1200" dirty="0" smtClean="0"/>
              <a:t>,</a:t>
            </a:r>
            <a:r>
              <a:rPr lang="en-GB" sz="1200" dirty="0" smtClean="0"/>
              <a:t> J. </a:t>
            </a:r>
            <a:r>
              <a:rPr lang="en-US" sz="1200" dirty="0" smtClean="0"/>
              <a:t>(2009) Theory and practice of psychotherapy integration. In </a:t>
            </a:r>
            <a:r>
              <a:rPr lang="en-GB" sz="1200" dirty="0" err="1" smtClean="0"/>
              <a:t>Gabbard</a:t>
            </a:r>
            <a:r>
              <a:rPr lang="en-US" sz="1200" dirty="0" smtClean="0"/>
              <a:t>, G.O. (2009) </a:t>
            </a:r>
            <a:r>
              <a:rPr lang="en-US" sz="1200" i="1" dirty="0" smtClean="0"/>
              <a:t>Textbook of psychotherapeutic treatments</a:t>
            </a:r>
            <a:r>
              <a:rPr lang="en-US" sz="1200" dirty="0" smtClean="0"/>
              <a:t>, London: American Psychiatric Publishing</a:t>
            </a:r>
          </a:p>
          <a:p>
            <a:pPr>
              <a:buNone/>
            </a:pPr>
            <a:r>
              <a:rPr lang="en-GB" sz="1200" dirty="0" smtClean="0"/>
              <a:t>Bergin, A.E.</a:t>
            </a:r>
            <a:r>
              <a:rPr lang="en-US" sz="1200" dirty="0" smtClean="0"/>
              <a:t> &amp;</a:t>
            </a:r>
            <a:r>
              <a:rPr lang="en-GB" sz="1200" dirty="0" smtClean="0"/>
              <a:t>Lambert</a:t>
            </a:r>
            <a:r>
              <a:rPr lang="en-US" sz="1200" dirty="0" smtClean="0"/>
              <a:t>, M.J. (1978) The evaluation of outcomes in psychotherapy. In Garfield, S.L. &amp;Bergin, A.E. (eds.) </a:t>
            </a:r>
            <a:r>
              <a:rPr lang="en-US" sz="1200" i="1" dirty="0" smtClean="0"/>
              <a:t>Handbook of psychotherapy and </a:t>
            </a:r>
            <a:r>
              <a:rPr lang="en-US" sz="1200" i="1" dirty="0" err="1" smtClean="0"/>
              <a:t>behaviour</a:t>
            </a:r>
            <a:r>
              <a:rPr lang="en-US" sz="1200" i="1" dirty="0" smtClean="0"/>
              <a:t> change: an empirical analysis</a:t>
            </a:r>
            <a:r>
              <a:rPr lang="en-US" sz="1200" dirty="0" smtClean="0"/>
              <a:t>, NY: Wiley</a:t>
            </a:r>
          </a:p>
          <a:p>
            <a:pPr>
              <a:buNone/>
            </a:pPr>
            <a:r>
              <a:rPr lang="en-GB" sz="1200" dirty="0" smtClean="0"/>
              <a:t>Bernier, A. &amp;Dozier, M. (2002) The client- counsellor match and the corrective emotional experience: evidence from interpersonal and attachment research. </a:t>
            </a:r>
            <a:r>
              <a:rPr lang="en-GB" sz="1200" i="1" dirty="0" smtClean="0"/>
              <a:t>Psychotherapy: theory, research, practice, training, </a:t>
            </a:r>
            <a:r>
              <a:rPr lang="en-GB" sz="1200" dirty="0" smtClean="0"/>
              <a:t>39 (1), 32-43.</a:t>
            </a:r>
            <a:endParaRPr lang="en-US" sz="1200" dirty="0" smtClean="0"/>
          </a:p>
          <a:p>
            <a:pPr>
              <a:buNone/>
            </a:pPr>
            <a:r>
              <a:rPr lang="en-GB" sz="1200" dirty="0" smtClean="0"/>
              <a:t>Boyer, S.P. &amp;Hoffman, M.A. (1993) Therapists’ affective reactions to termination: impact of therapist loss history and client sensitivity to loss, </a:t>
            </a:r>
            <a:r>
              <a:rPr lang="en-GB" sz="1200" i="1" dirty="0" smtClean="0"/>
              <a:t>Journal of Counselling Psychology, </a:t>
            </a:r>
            <a:r>
              <a:rPr lang="en-GB" sz="1200" dirty="0" smtClean="0"/>
              <a:t>40, 271-277.</a:t>
            </a:r>
            <a:endParaRPr lang="en-US" sz="1200" dirty="0" smtClean="0"/>
          </a:p>
          <a:p>
            <a:pPr>
              <a:buNone/>
            </a:pPr>
            <a:r>
              <a:rPr lang="en-GB" sz="1200" dirty="0" smtClean="0"/>
              <a:t>Bridges, M.R. (2006) Activating the corrective emotional experience. </a:t>
            </a:r>
            <a:r>
              <a:rPr lang="en-GB" sz="1200" i="1" dirty="0" smtClean="0"/>
              <a:t>Journal of Clinical Psychology, </a:t>
            </a:r>
            <a:r>
              <a:rPr lang="en-GB" sz="1200" dirty="0" smtClean="0"/>
              <a:t>62 (5), 551-568.</a:t>
            </a:r>
            <a:endParaRPr lang="en-US" sz="1200" dirty="0" smtClean="0"/>
          </a:p>
          <a:p>
            <a:pPr>
              <a:buNone/>
            </a:pPr>
            <a:r>
              <a:rPr lang="en-GB" sz="1200" dirty="0" smtClean="0"/>
              <a:t>Casement, P.J. (1991) </a:t>
            </a:r>
            <a:r>
              <a:rPr lang="en-GB" sz="1200" i="1" dirty="0" smtClean="0"/>
              <a:t>Learning from the patient. </a:t>
            </a:r>
            <a:r>
              <a:rPr lang="en-GB" sz="1200" dirty="0" smtClean="0"/>
              <a:t>NY: The Guildford Press.</a:t>
            </a:r>
            <a:endParaRPr lang="en-US" sz="1200" dirty="0" smtClean="0"/>
          </a:p>
          <a:p>
            <a:pPr>
              <a:buNone/>
            </a:pPr>
            <a:r>
              <a:rPr lang="en-GB" sz="1200" dirty="0" smtClean="0"/>
              <a:t>Cassidy, J. &amp;Shaver, P.R. (eds.) (2008) </a:t>
            </a:r>
            <a:r>
              <a:rPr lang="en-GB" sz="1200" i="1" dirty="0" smtClean="0"/>
              <a:t>Handbook of attachment- theory, research and clinical applications.</a:t>
            </a:r>
            <a:r>
              <a:rPr lang="en-GB" sz="1200" dirty="0" smtClean="0"/>
              <a:t> NY: The Guildford Press.</a:t>
            </a:r>
            <a:endParaRPr lang="en-US" sz="1200" dirty="0" smtClean="0"/>
          </a:p>
          <a:p>
            <a:pPr>
              <a:buNone/>
            </a:pPr>
            <a:endParaRPr lang="en-US" sz="1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en-US" dirty="0"/>
          </a:p>
        </p:txBody>
      </p:sp>
      <p:sp>
        <p:nvSpPr>
          <p:cNvPr id="3" name="Content Placeholder 2"/>
          <p:cNvSpPr>
            <a:spLocks noGrp="1"/>
          </p:cNvSpPr>
          <p:nvPr>
            <p:ph idx="1"/>
          </p:nvPr>
        </p:nvSpPr>
        <p:spPr>
          <a:xfrm>
            <a:off x="457200" y="476672"/>
            <a:ext cx="8229600" cy="5649491"/>
          </a:xfrm>
        </p:spPr>
        <p:txBody>
          <a:bodyPr>
            <a:normAutofit lnSpcReduction="10000"/>
          </a:bodyPr>
          <a:lstStyle/>
          <a:p>
            <a:pPr>
              <a:buNone/>
            </a:pPr>
            <a:r>
              <a:rPr lang="en-GB" sz="1200" dirty="0" err="1" smtClean="0"/>
              <a:t>Castonguay</a:t>
            </a:r>
            <a:r>
              <a:rPr lang="en-GB" sz="1200" dirty="0" smtClean="0"/>
              <a:t>, L.G., </a:t>
            </a:r>
            <a:r>
              <a:rPr lang="en-GB" sz="1200" dirty="0" err="1" smtClean="0"/>
              <a:t>Goldfried</a:t>
            </a:r>
            <a:r>
              <a:rPr lang="en-GB" sz="1200" dirty="0" smtClean="0"/>
              <a:t>, M.R., Wiser, S., </a:t>
            </a:r>
            <a:r>
              <a:rPr lang="en-GB" sz="1200" dirty="0" err="1" smtClean="0"/>
              <a:t>Raue</a:t>
            </a:r>
            <a:r>
              <a:rPr lang="en-GB" sz="1200" dirty="0" smtClean="0"/>
              <a:t>, P.J. &amp;Hayes, A.M. </a:t>
            </a:r>
            <a:r>
              <a:rPr lang="en-US" sz="1200" dirty="0" smtClean="0"/>
              <a:t>(1996) Predicting the effect of cognitive therapy for depression: a study of unique and common factors</a:t>
            </a:r>
            <a:r>
              <a:rPr lang="en-US" sz="1200" i="1" dirty="0" smtClean="0"/>
              <a:t>, Journal of Consulting and Clinical Psychology, </a:t>
            </a:r>
            <a:r>
              <a:rPr lang="en-US" sz="1200" dirty="0" smtClean="0"/>
              <a:t>64: 497-504.</a:t>
            </a:r>
          </a:p>
          <a:p>
            <a:pPr>
              <a:buNone/>
            </a:pPr>
            <a:r>
              <a:rPr lang="en-GB" sz="1200" dirty="0" smtClean="0"/>
              <a:t>Clarkson</a:t>
            </a:r>
            <a:r>
              <a:rPr lang="en-US" sz="1200" dirty="0" smtClean="0"/>
              <a:t>, P. (2003) </a:t>
            </a:r>
            <a:r>
              <a:rPr lang="en-US" sz="1200" i="1" dirty="0" smtClean="0"/>
              <a:t>The therapeutic relationship (2</a:t>
            </a:r>
            <a:r>
              <a:rPr lang="en-US" sz="1200" i="1" baseline="30000" dirty="0" smtClean="0"/>
              <a:t>nd</a:t>
            </a:r>
            <a:r>
              <a:rPr lang="en-US" sz="1200" i="1" dirty="0" smtClean="0"/>
              <a:t> ed.)</a:t>
            </a:r>
            <a:r>
              <a:rPr lang="en-US" sz="1200" dirty="0" smtClean="0"/>
              <a:t>, London: </a:t>
            </a:r>
            <a:r>
              <a:rPr lang="en-US" sz="1200" dirty="0" err="1" smtClean="0"/>
              <a:t>Whurr</a:t>
            </a:r>
            <a:r>
              <a:rPr lang="en-US" sz="1200" dirty="0" smtClean="0"/>
              <a:t> Publishers </a:t>
            </a:r>
            <a:r>
              <a:rPr lang="en-GB" sz="1200" dirty="0" smtClean="0"/>
              <a:t>.</a:t>
            </a:r>
            <a:endParaRPr lang="en-US" sz="1200" dirty="0" smtClean="0"/>
          </a:p>
          <a:p>
            <a:pPr>
              <a:buNone/>
            </a:pPr>
            <a:r>
              <a:rPr lang="en-GB" sz="1200" dirty="0" smtClean="0"/>
              <a:t>Cooley, E.J.</a:t>
            </a:r>
            <a:r>
              <a:rPr lang="en-US" sz="1200" dirty="0" smtClean="0"/>
              <a:t> &amp;</a:t>
            </a:r>
            <a:r>
              <a:rPr lang="en-GB" sz="1200" dirty="0" err="1" smtClean="0"/>
              <a:t>LaJoy</a:t>
            </a:r>
            <a:r>
              <a:rPr lang="en-US" sz="1200" dirty="0" smtClean="0"/>
              <a:t>, R. (1980) Therapeutic relationship and improvement as perceived by clients and therapists, </a:t>
            </a:r>
            <a:r>
              <a:rPr lang="en-US" sz="1200" i="1" dirty="0" smtClean="0"/>
              <a:t>Journal of Clinical Psychology,</a:t>
            </a:r>
            <a:r>
              <a:rPr lang="en-US" sz="1200" dirty="0" smtClean="0"/>
              <a:t> 36: 562-570</a:t>
            </a:r>
            <a:endParaRPr lang="en-GB" sz="1200" dirty="0" smtClean="0"/>
          </a:p>
          <a:p>
            <a:pPr>
              <a:buNone/>
            </a:pPr>
            <a:r>
              <a:rPr lang="en-GB" sz="1200" dirty="0" smtClean="0"/>
              <a:t>Crits</a:t>
            </a:r>
            <a:r>
              <a:rPr lang="en-US" sz="1200" dirty="0" smtClean="0"/>
              <a:t>-</a:t>
            </a:r>
            <a:r>
              <a:rPr lang="en-GB" sz="1200" dirty="0" smtClean="0"/>
              <a:t>Cristoph</a:t>
            </a:r>
            <a:r>
              <a:rPr lang="en-US" sz="1200" dirty="0" smtClean="0"/>
              <a:t>, P., </a:t>
            </a:r>
            <a:r>
              <a:rPr lang="en-US" sz="1200" dirty="0" err="1" smtClean="0"/>
              <a:t>Luborsky</a:t>
            </a:r>
            <a:r>
              <a:rPr lang="en-US" sz="1200" dirty="0" smtClean="0"/>
              <a:t>, L., Dahl, L., Popp, C., Mellon, J. &amp;Mark, D. (1988) ‘Clinicians can agree in assessing relationship patterns in psychotherapy’, </a:t>
            </a:r>
            <a:r>
              <a:rPr lang="en-US" sz="1200" i="1" dirty="0" smtClean="0"/>
              <a:t>Archives of General Psychiatry</a:t>
            </a:r>
            <a:r>
              <a:rPr lang="en-US" sz="1200" dirty="0" smtClean="0"/>
              <a:t>, 45: 1001-1004</a:t>
            </a:r>
          </a:p>
          <a:p>
            <a:pPr>
              <a:buNone/>
            </a:pPr>
            <a:r>
              <a:rPr lang="en-GB" sz="1200" dirty="0" smtClean="0"/>
              <a:t>Crits</a:t>
            </a:r>
            <a:r>
              <a:rPr lang="en-US" sz="1200" dirty="0" smtClean="0"/>
              <a:t>-</a:t>
            </a:r>
            <a:r>
              <a:rPr lang="en-GB" sz="1200" dirty="0" smtClean="0"/>
              <a:t>Cristoph, P., </a:t>
            </a:r>
            <a:r>
              <a:rPr lang="en-GB" sz="1200" dirty="0" err="1" smtClean="0"/>
              <a:t>Baranackie</a:t>
            </a:r>
            <a:r>
              <a:rPr lang="en-GB" sz="1200" dirty="0" smtClean="0"/>
              <a:t>, K., </a:t>
            </a:r>
            <a:r>
              <a:rPr lang="en-GB" sz="1200" dirty="0" err="1" smtClean="0"/>
              <a:t>Kurcias</a:t>
            </a:r>
            <a:r>
              <a:rPr lang="en-GB" sz="1200" dirty="0" smtClean="0"/>
              <a:t>, J.S., Beck, A.T., Carroll, K. et al</a:t>
            </a:r>
            <a:r>
              <a:rPr lang="en-US" sz="1200" dirty="0" smtClean="0"/>
              <a:t> (1991) Meta-analysis of therapist effects in psychotherapy outcome studies, </a:t>
            </a:r>
            <a:r>
              <a:rPr lang="en-US" sz="1200" i="1" dirty="0" smtClean="0"/>
              <a:t>Psychotherapy Research</a:t>
            </a:r>
            <a:r>
              <a:rPr lang="en-US" sz="1200" dirty="0" smtClean="0"/>
              <a:t>, 2: 81-91</a:t>
            </a:r>
            <a:endParaRPr lang="en-GB" sz="1200" dirty="0" smtClean="0"/>
          </a:p>
          <a:p>
            <a:pPr>
              <a:buNone/>
            </a:pPr>
            <a:r>
              <a:rPr lang="en-GB" sz="1200" dirty="0" smtClean="0"/>
              <a:t>Goldman, G.A. &amp;Anderson, T. (2007) Quality of object relations and security of attachment as predictors of early therapeutic alliance. </a:t>
            </a:r>
            <a:r>
              <a:rPr lang="en-GB" sz="1200" i="1" dirty="0" smtClean="0"/>
              <a:t>Journal of Counselling Psychology, </a:t>
            </a:r>
            <a:r>
              <a:rPr lang="en-GB" sz="1200" dirty="0" smtClean="0"/>
              <a:t>54, 111-117.</a:t>
            </a:r>
            <a:endParaRPr lang="en-US" sz="1200" dirty="0" smtClean="0"/>
          </a:p>
          <a:p>
            <a:pPr>
              <a:buNone/>
            </a:pPr>
            <a:r>
              <a:rPr lang="en-GB" sz="1200" dirty="0" smtClean="0"/>
              <a:t>Jacobs</a:t>
            </a:r>
            <a:r>
              <a:rPr lang="en-US" sz="1200" dirty="0" smtClean="0"/>
              <a:t>, M. (2001) </a:t>
            </a:r>
            <a:r>
              <a:rPr lang="en-US" sz="1200" i="1" dirty="0" smtClean="0"/>
              <a:t>Psychodynamic counselling in action</a:t>
            </a:r>
            <a:r>
              <a:rPr lang="en-US" sz="1200" dirty="0" smtClean="0"/>
              <a:t> (3</a:t>
            </a:r>
            <a:r>
              <a:rPr lang="en-US" sz="1200" baseline="30000" dirty="0" smtClean="0"/>
              <a:t>rd</a:t>
            </a:r>
            <a:r>
              <a:rPr lang="en-US" sz="1200" dirty="0" smtClean="0"/>
              <a:t> ed.) London: Sage</a:t>
            </a:r>
          </a:p>
          <a:p>
            <a:pPr>
              <a:buNone/>
            </a:pPr>
            <a:r>
              <a:rPr lang="en-GB" sz="1200" dirty="0" smtClean="0"/>
              <a:t>Hardy, G.E., Aldridge, J., Davidson, C., Rowe, C., Reilly, S. &amp;Shapiro, D.A. (1999) Therapist responsiveness to patient attachment styles and issues observed in patient-identified significant events in psychodynamic-interpersonal psychotherapy, </a:t>
            </a:r>
            <a:r>
              <a:rPr lang="en-GB" sz="1200" i="1" dirty="0" smtClean="0"/>
              <a:t>Psychotherapy Research, </a:t>
            </a:r>
            <a:r>
              <a:rPr lang="en-GB" sz="1200" dirty="0" smtClean="0"/>
              <a:t>9, 36-53.</a:t>
            </a:r>
            <a:endParaRPr lang="en-US" sz="1200" dirty="0" smtClean="0"/>
          </a:p>
          <a:p>
            <a:pPr>
              <a:buNone/>
            </a:pPr>
            <a:r>
              <a:rPr lang="en-GB" sz="1200" dirty="0" smtClean="0"/>
              <a:t>Hawkins, P.</a:t>
            </a:r>
            <a:r>
              <a:rPr lang="en-US" sz="1200" dirty="0" smtClean="0"/>
              <a:t> &amp;</a:t>
            </a:r>
            <a:r>
              <a:rPr lang="en-GB" sz="1200" dirty="0" err="1" smtClean="0"/>
              <a:t>Shohet</a:t>
            </a:r>
            <a:r>
              <a:rPr lang="en-US" sz="1200" dirty="0" smtClean="0"/>
              <a:t>, R. (2006) </a:t>
            </a:r>
            <a:r>
              <a:rPr lang="en-US" sz="1200" i="1" dirty="0" smtClean="0"/>
              <a:t>Supervision in the helping professions</a:t>
            </a:r>
            <a:r>
              <a:rPr lang="en-US" sz="1200" dirty="0" smtClean="0"/>
              <a:t> (3</a:t>
            </a:r>
            <a:r>
              <a:rPr lang="en-US" sz="1200" baseline="30000" dirty="0" smtClean="0"/>
              <a:t>rd</a:t>
            </a:r>
            <a:r>
              <a:rPr lang="en-US" sz="1200" dirty="0" smtClean="0"/>
              <a:t> ed.), NY: Open University Press</a:t>
            </a:r>
          </a:p>
          <a:p>
            <a:pPr>
              <a:buNone/>
            </a:pPr>
            <a:r>
              <a:rPr lang="en-GB" sz="1200" dirty="0" smtClean="0"/>
              <a:t>Hayes, J.A. (1995) Countertransference in group psychotherapy: waking a sleeping dog. </a:t>
            </a:r>
            <a:r>
              <a:rPr lang="en-GB" sz="1200" i="1" dirty="0" smtClean="0"/>
              <a:t>International Journal of Group Psychotherapy, </a:t>
            </a:r>
            <a:r>
              <a:rPr lang="en-GB" sz="1200" dirty="0" smtClean="0"/>
              <a:t>45, 521-535.</a:t>
            </a:r>
            <a:endParaRPr lang="el-GR" sz="1200" dirty="0" smtClean="0"/>
          </a:p>
          <a:p>
            <a:pPr>
              <a:buNone/>
            </a:pPr>
            <a:r>
              <a:rPr lang="en-GB" sz="1200" dirty="0" smtClean="0"/>
              <a:t>Horvath</a:t>
            </a:r>
            <a:r>
              <a:rPr lang="en-US" sz="1200" dirty="0" smtClean="0"/>
              <a:t>, A.O. (2005) The therapeutic relationship: research and theory, </a:t>
            </a:r>
            <a:r>
              <a:rPr lang="en-US" sz="1200" i="1" dirty="0" smtClean="0"/>
              <a:t>Psychotherapy Research</a:t>
            </a:r>
            <a:r>
              <a:rPr lang="en-US" sz="1200" dirty="0" smtClean="0"/>
              <a:t>, 15 (1-2): 3-7</a:t>
            </a:r>
          </a:p>
          <a:p>
            <a:pPr>
              <a:buNone/>
            </a:pPr>
            <a:r>
              <a:rPr lang="en-GB" sz="1200" dirty="0" smtClean="0"/>
              <a:t>Horvath, A.O.</a:t>
            </a:r>
            <a:r>
              <a:rPr lang="en-US" sz="1200" dirty="0" smtClean="0"/>
              <a:t> &amp;</a:t>
            </a:r>
            <a:r>
              <a:rPr lang="en-GB" sz="1200" dirty="0" err="1" smtClean="0"/>
              <a:t>Luborsky</a:t>
            </a:r>
            <a:r>
              <a:rPr lang="en-US" sz="1200" dirty="0" smtClean="0"/>
              <a:t>, L. (1993) The role of the therapeutic alliance in psychotherapy, </a:t>
            </a:r>
            <a:r>
              <a:rPr lang="en-US" sz="1200" i="1" dirty="0" smtClean="0"/>
              <a:t>Journal of Consulting and Clinical Psychology, </a:t>
            </a:r>
            <a:r>
              <a:rPr lang="en-US" sz="1200" dirty="0" smtClean="0"/>
              <a:t>61: 561-573</a:t>
            </a:r>
          </a:p>
          <a:p>
            <a:pPr>
              <a:buNone/>
            </a:pPr>
            <a:r>
              <a:rPr lang="en-GB" sz="1200" dirty="0" err="1" smtClean="0"/>
              <a:t>Hovarth</a:t>
            </a:r>
            <a:r>
              <a:rPr lang="en-GB" sz="1200" dirty="0" smtClean="0"/>
              <a:t>, A.O.</a:t>
            </a:r>
            <a:r>
              <a:rPr lang="en-US" sz="1200" dirty="0" smtClean="0"/>
              <a:t> &amp;</a:t>
            </a:r>
            <a:r>
              <a:rPr lang="en-GB" sz="1200" dirty="0" err="1" smtClean="0"/>
              <a:t>Bedi</a:t>
            </a:r>
            <a:r>
              <a:rPr lang="en-US" sz="1200" dirty="0" smtClean="0"/>
              <a:t>, R.B. (2002) The Alliance. In </a:t>
            </a:r>
            <a:r>
              <a:rPr lang="en-GB" sz="1200" dirty="0" smtClean="0"/>
              <a:t>Norcross, J.C. (ed.) </a:t>
            </a:r>
            <a:r>
              <a:rPr lang="en-GB" sz="1200" i="1" dirty="0" smtClean="0"/>
              <a:t>Psychotherapy relationships that work- therapist contributions and responsiveness to patients.</a:t>
            </a:r>
            <a:r>
              <a:rPr lang="en-GB" sz="1200" dirty="0" smtClean="0"/>
              <a:t> NY: Oxford University Press.</a:t>
            </a:r>
            <a:endParaRPr lang="en-US" sz="1200" dirty="0" smtClean="0"/>
          </a:p>
          <a:p>
            <a:pPr>
              <a:buNone/>
            </a:pPr>
            <a:r>
              <a:rPr lang="en-GB" sz="1200" dirty="0" smtClean="0"/>
              <a:t>Lafferty</a:t>
            </a:r>
            <a:r>
              <a:rPr lang="en-US" sz="1200" dirty="0" smtClean="0"/>
              <a:t>, P., </a:t>
            </a:r>
            <a:r>
              <a:rPr lang="en-GB" sz="1200" dirty="0" err="1" smtClean="0"/>
              <a:t>Beutler</a:t>
            </a:r>
            <a:r>
              <a:rPr lang="en-GB" sz="1200" dirty="0" smtClean="0"/>
              <a:t>, L.E.</a:t>
            </a:r>
            <a:r>
              <a:rPr lang="en-US" sz="1200" dirty="0" smtClean="0"/>
              <a:t> &amp;</a:t>
            </a:r>
            <a:r>
              <a:rPr lang="en-GB" sz="1200" dirty="0" err="1" smtClean="0"/>
              <a:t>Crago</a:t>
            </a:r>
            <a:r>
              <a:rPr lang="en-GB" sz="1200" dirty="0" smtClean="0"/>
              <a:t>, M.</a:t>
            </a:r>
            <a:r>
              <a:rPr lang="en-US" sz="1200" dirty="0" smtClean="0"/>
              <a:t> (1991) Differences between more and less effective psychotherapists: a study of select therapist variables, </a:t>
            </a:r>
            <a:r>
              <a:rPr lang="en-US" sz="1200" i="1" dirty="0" smtClean="0"/>
              <a:t>Journal of Consulting and Clinical Psychology,</a:t>
            </a:r>
            <a:r>
              <a:rPr lang="en-US" sz="1200" dirty="0" smtClean="0"/>
              <a:t> 57: 76-80</a:t>
            </a:r>
          </a:p>
          <a:p>
            <a:pPr>
              <a:buNone/>
            </a:pPr>
            <a:r>
              <a:rPr lang="en-GB" sz="1200" dirty="0" smtClean="0"/>
              <a:t>Lambert</a:t>
            </a:r>
            <a:r>
              <a:rPr lang="en-US" sz="1200" dirty="0" smtClean="0"/>
              <a:t>, M.J. (2003) Psychotherapy outcome research: implications for integrative and eclectic therapists. In Norcross, J.C. &amp; </a:t>
            </a:r>
            <a:r>
              <a:rPr lang="en-US" sz="1200" dirty="0" err="1" smtClean="0"/>
              <a:t>Goldfried</a:t>
            </a:r>
            <a:r>
              <a:rPr lang="en-US" sz="1200" dirty="0" smtClean="0"/>
              <a:t>, M.R. (eds.) </a:t>
            </a:r>
            <a:r>
              <a:rPr lang="en-US" sz="1200" i="1" dirty="0" smtClean="0"/>
              <a:t>Handbook of Psychotherapy Integration, </a:t>
            </a:r>
            <a:r>
              <a:rPr lang="en-US" sz="1200" dirty="0" smtClean="0"/>
              <a:t>NY: Oxford University Press</a:t>
            </a:r>
          </a:p>
          <a:p>
            <a:pPr>
              <a:buNone/>
            </a:pPr>
            <a:r>
              <a:rPr lang="en-GB" sz="1200" dirty="0" smtClean="0"/>
              <a:t>Lambert, M.J.</a:t>
            </a:r>
            <a:r>
              <a:rPr lang="en-US" sz="1200" dirty="0" smtClean="0"/>
              <a:t> &amp;</a:t>
            </a:r>
            <a:r>
              <a:rPr lang="en-GB" sz="1200" dirty="0" smtClean="0"/>
              <a:t>Barley</a:t>
            </a:r>
            <a:r>
              <a:rPr lang="en-US" sz="1200" dirty="0" smtClean="0"/>
              <a:t>, D.E. (2002) Research summary on the therapeutic relationship and psychotherapy outcome. In </a:t>
            </a:r>
            <a:r>
              <a:rPr lang="en-GB" sz="1200" dirty="0" smtClean="0"/>
              <a:t>Norcross, J.C. (ed.) </a:t>
            </a:r>
            <a:r>
              <a:rPr lang="en-GB" sz="1200" i="1" dirty="0" smtClean="0"/>
              <a:t>Psychotherapy relationships that work- therapist contributions and responsiveness to patients,</a:t>
            </a:r>
            <a:r>
              <a:rPr lang="en-GB" sz="1200" dirty="0" smtClean="0"/>
              <a:t> NY: Oxford University Press.</a:t>
            </a:r>
            <a:endParaRPr lang="en-US" sz="1200" dirty="0" smtClean="0"/>
          </a:p>
          <a:p>
            <a:pPr>
              <a:buNone/>
            </a:pPr>
            <a:endParaRPr lang="en-US" sz="1100" dirty="0" smtClean="0"/>
          </a:p>
          <a:p>
            <a:pPr>
              <a:buNone/>
            </a:pP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smtClean="0"/>
              <a:t>O </a:t>
            </a:r>
            <a:r>
              <a:rPr lang="el-GR" sz="3200" dirty="0" smtClean="0"/>
              <a:t>θεραπευόμενος-</a:t>
            </a:r>
            <a:endParaRPr lang="en-US" sz="3200" dirty="0"/>
          </a:p>
        </p:txBody>
      </p:sp>
      <p:sp>
        <p:nvSpPr>
          <p:cNvPr id="3" name="Content Placeholder 2"/>
          <p:cNvSpPr>
            <a:spLocks noGrp="1"/>
          </p:cNvSpPr>
          <p:nvPr>
            <p:ph idx="1"/>
          </p:nvPr>
        </p:nvSpPr>
        <p:spPr>
          <a:xfrm>
            <a:off x="457200" y="1124744"/>
            <a:ext cx="8229600" cy="5001419"/>
          </a:xfrm>
        </p:spPr>
        <p:txBody>
          <a:bodyPr>
            <a:normAutofit fontScale="92500" lnSpcReduction="10000"/>
          </a:bodyPr>
          <a:lstStyle/>
          <a:p>
            <a:r>
              <a:rPr lang="el-GR" dirty="0" smtClean="0"/>
              <a:t>Κίνητρο</a:t>
            </a:r>
            <a:r>
              <a:rPr lang="en-GB" dirty="0" smtClean="0"/>
              <a:t>: </a:t>
            </a:r>
            <a:r>
              <a:rPr lang="el-GR" dirty="0" smtClean="0"/>
              <a:t>Εκούσια ή ακούσια αναζήτηση βοήθειας;</a:t>
            </a:r>
          </a:p>
          <a:p>
            <a:endParaRPr lang="el-GR" dirty="0" smtClean="0"/>
          </a:p>
          <a:p>
            <a:r>
              <a:rPr lang="el-GR" dirty="0" smtClean="0"/>
              <a:t>Άμυνες/ Αντιστάσεις </a:t>
            </a:r>
          </a:p>
          <a:p>
            <a:endParaRPr lang="el-GR" dirty="0" smtClean="0"/>
          </a:p>
          <a:p>
            <a:r>
              <a:rPr lang="el-GR" dirty="0" smtClean="0"/>
              <a:t>Ειλικρίνεια</a:t>
            </a:r>
            <a:r>
              <a:rPr lang="en-GB" dirty="0" smtClean="0"/>
              <a:t>, </a:t>
            </a:r>
            <a:r>
              <a:rPr lang="el-GR" dirty="0" smtClean="0"/>
              <a:t>αυτογνωσία?</a:t>
            </a:r>
          </a:p>
          <a:p>
            <a:endParaRPr lang="el-GR" dirty="0" smtClean="0"/>
          </a:p>
          <a:p>
            <a:r>
              <a:rPr lang="el-GR" dirty="0" smtClean="0"/>
              <a:t>Η αξιολόγηση και διερεύνηση των παραπάνω είναι απαραίτητη κατά την έναρξη της θεραπείας και την θέσπιση της θεραπευτικής συμμαχίας</a:t>
            </a:r>
          </a:p>
          <a:p>
            <a:pPr>
              <a:buNone/>
            </a:pPr>
            <a:r>
              <a:rPr lang="el-GR" sz="1200" dirty="0" smtClean="0"/>
              <a:t>4</a:t>
            </a:r>
            <a:endParaRPr lang="el-GR" sz="1300"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en-US" dirty="0"/>
          </a:p>
        </p:txBody>
      </p:sp>
      <p:sp>
        <p:nvSpPr>
          <p:cNvPr id="3" name="Content Placeholder 2"/>
          <p:cNvSpPr>
            <a:spLocks noGrp="1"/>
          </p:cNvSpPr>
          <p:nvPr>
            <p:ph idx="1"/>
          </p:nvPr>
        </p:nvSpPr>
        <p:spPr>
          <a:xfrm>
            <a:off x="457200" y="548680"/>
            <a:ext cx="8229600" cy="5577483"/>
          </a:xfrm>
        </p:spPr>
        <p:txBody>
          <a:bodyPr>
            <a:normAutofit/>
          </a:bodyPr>
          <a:lstStyle/>
          <a:p>
            <a:pPr>
              <a:buNone/>
            </a:pPr>
            <a:r>
              <a:rPr lang="en-GB" sz="1200" dirty="0" smtClean="0"/>
              <a:t>Lambert, M.J.</a:t>
            </a:r>
            <a:r>
              <a:rPr lang="en-US" sz="1200" dirty="0" smtClean="0"/>
              <a:t> &amp;</a:t>
            </a:r>
            <a:r>
              <a:rPr lang="en-GB" sz="1200" dirty="0" smtClean="0"/>
              <a:t>Bergin</a:t>
            </a:r>
            <a:r>
              <a:rPr lang="en-US" sz="1200" dirty="0" smtClean="0"/>
              <a:t>, A.E. (1994) The effectiveness of psychotherapy. In Bergin, A.E. &amp;Garfield, S.L. (eds.) </a:t>
            </a:r>
            <a:r>
              <a:rPr lang="en-US" sz="1200" i="1" dirty="0" smtClean="0"/>
              <a:t>Handbook of psychotherapy and </a:t>
            </a:r>
            <a:r>
              <a:rPr lang="en-US" sz="1200" i="1" dirty="0" err="1" smtClean="0"/>
              <a:t>behaviour</a:t>
            </a:r>
            <a:r>
              <a:rPr lang="en-US" sz="1200" i="1" dirty="0" smtClean="0"/>
              <a:t> change (4</a:t>
            </a:r>
            <a:r>
              <a:rPr lang="en-US" sz="1200" i="1" baseline="30000" dirty="0" smtClean="0"/>
              <a:t>th </a:t>
            </a:r>
            <a:r>
              <a:rPr lang="en-US" sz="1200" dirty="0" err="1" smtClean="0"/>
              <a:t>ed</a:t>
            </a:r>
            <a:r>
              <a:rPr lang="en-US" sz="1200" dirty="0" smtClean="0"/>
              <a:t>), NY: Wiley</a:t>
            </a:r>
          </a:p>
          <a:p>
            <a:pPr>
              <a:buNone/>
            </a:pPr>
            <a:r>
              <a:rPr lang="en-GB" sz="1200" dirty="0" smtClean="0"/>
              <a:t>Lambert. M.J.</a:t>
            </a:r>
            <a:r>
              <a:rPr lang="en-US" sz="1200" dirty="0" smtClean="0"/>
              <a:t> &amp;</a:t>
            </a:r>
            <a:r>
              <a:rPr lang="en-GB" sz="1200" dirty="0" smtClean="0"/>
              <a:t>Ogles</a:t>
            </a:r>
            <a:r>
              <a:rPr lang="en-US" sz="1200" dirty="0" smtClean="0"/>
              <a:t>, B.M. (2002) The efficacy and effectiveness of psychotherapy. In Lambert, M.J. (ed.) </a:t>
            </a:r>
            <a:r>
              <a:rPr lang="en-US" sz="1200" i="1" dirty="0" smtClean="0"/>
              <a:t>Handbook of psychotherapy and </a:t>
            </a:r>
            <a:r>
              <a:rPr lang="en-US" sz="1200" i="1" dirty="0" err="1" smtClean="0"/>
              <a:t>behaviour</a:t>
            </a:r>
            <a:r>
              <a:rPr lang="en-US" sz="1200" i="1" dirty="0" smtClean="0"/>
              <a:t> change (5</a:t>
            </a:r>
            <a:r>
              <a:rPr lang="en-US" sz="1200" i="1" baseline="30000" dirty="0" smtClean="0"/>
              <a:t>th </a:t>
            </a:r>
            <a:r>
              <a:rPr lang="en-US" sz="1200" dirty="0" err="1" smtClean="0"/>
              <a:t>ed</a:t>
            </a:r>
            <a:r>
              <a:rPr lang="en-US" sz="1200" dirty="0" smtClean="0"/>
              <a:t>), NY: Wiley</a:t>
            </a:r>
          </a:p>
          <a:p>
            <a:pPr>
              <a:buNone/>
            </a:pPr>
            <a:r>
              <a:rPr lang="en-GB" sz="1200" dirty="0" smtClean="0"/>
              <a:t>Lambert</a:t>
            </a:r>
            <a:r>
              <a:rPr lang="en-US" sz="1200" dirty="0" smtClean="0"/>
              <a:t>, M.J., </a:t>
            </a:r>
            <a:r>
              <a:rPr lang="en-GB" sz="1200" dirty="0" smtClean="0"/>
              <a:t>Shapiro, D.A.</a:t>
            </a:r>
            <a:r>
              <a:rPr lang="en-US" sz="1200" dirty="0" smtClean="0"/>
              <a:t> &amp;</a:t>
            </a:r>
            <a:r>
              <a:rPr lang="en-GB" sz="1200" dirty="0" smtClean="0"/>
              <a:t>Bergin</a:t>
            </a:r>
            <a:r>
              <a:rPr lang="en-US" sz="1200" dirty="0" smtClean="0"/>
              <a:t>, A. (1986) The effectiveness of psychotherapy. In Bergin, A. &amp;Garfield, S. (eds.) </a:t>
            </a:r>
            <a:r>
              <a:rPr lang="en-US" sz="1200" i="1" dirty="0" smtClean="0"/>
              <a:t>Handbook of psychotherapy and </a:t>
            </a:r>
            <a:r>
              <a:rPr lang="en-US" sz="1200" i="1" dirty="0" err="1" smtClean="0"/>
              <a:t>behaviour</a:t>
            </a:r>
            <a:r>
              <a:rPr lang="en-US" sz="1200" i="1" dirty="0" smtClean="0"/>
              <a:t> change (3</a:t>
            </a:r>
            <a:r>
              <a:rPr lang="en-US" sz="1200" i="1" baseline="30000" dirty="0" smtClean="0"/>
              <a:t>rd</a:t>
            </a:r>
            <a:r>
              <a:rPr lang="en-US" sz="1200" i="1" dirty="0" smtClean="0"/>
              <a:t> ed.)</a:t>
            </a:r>
            <a:r>
              <a:rPr lang="en-US" sz="1200" dirty="0" smtClean="0"/>
              <a:t>, NY: Wiley</a:t>
            </a:r>
          </a:p>
          <a:p>
            <a:pPr>
              <a:buNone/>
            </a:pPr>
            <a:r>
              <a:rPr lang="en-GB" sz="1200" dirty="0" err="1" smtClean="0"/>
              <a:t>Luborsky</a:t>
            </a:r>
            <a:r>
              <a:rPr lang="en-US" sz="1200" dirty="0" smtClean="0"/>
              <a:t>, L., </a:t>
            </a:r>
            <a:r>
              <a:rPr lang="en-GB" sz="1200" dirty="0" smtClean="0"/>
              <a:t>Singer, B.</a:t>
            </a:r>
            <a:r>
              <a:rPr lang="en-US" sz="1200" dirty="0" smtClean="0"/>
              <a:t> &amp;</a:t>
            </a:r>
            <a:r>
              <a:rPr lang="en-GB" sz="1200" dirty="0" err="1" smtClean="0"/>
              <a:t>Luborsky</a:t>
            </a:r>
            <a:r>
              <a:rPr lang="en-US" sz="1200" dirty="0" smtClean="0"/>
              <a:t>, L. (1975) Comparative studies of psychotherapies: is it true that everybody has won and all must have prizes? </a:t>
            </a:r>
            <a:r>
              <a:rPr lang="en-US" sz="1200" i="1" dirty="0" smtClean="0"/>
              <a:t>Archives of General Psychiatry</a:t>
            </a:r>
            <a:r>
              <a:rPr lang="en-US" sz="1200" dirty="0" smtClean="0"/>
              <a:t>, 32: 995-1008</a:t>
            </a:r>
          </a:p>
          <a:p>
            <a:pPr>
              <a:buNone/>
            </a:pPr>
            <a:r>
              <a:rPr lang="en-GB" sz="1200" dirty="0" err="1" smtClean="0"/>
              <a:t>Luborsky</a:t>
            </a:r>
            <a:r>
              <a:rPr lang="en-GB" sz="1200" dirty="0" smtClean="0"/>
              <a:t>, L., Crits-Cristoph, P., </a:t>
            </a:r>
            <a:r>
              <a:rPr lang="en-GB" sz="1200" dirty="0" err="1" smtClean="0"/>
              <a:t>McLellan</a:t>
            </a:r>
            <a:r>
              <a:rPr lang="en-GB" sz="1200" dirty="0" smtClean="0"/>
              <a:t>, T., Woody, G., Piper, W., Lieberman, B., </a:t>
            </a:r>
            <a:r>
              <a:rPr lang="en-GB" sz="1200" dirty="0" err="1" smtClean="0"/>
              <a:t>Imber</a:t>
            </a:r>
            <a:r>
              <a:rPr lang="en-GB" sz="1200" dirty="0" smtClean="0"/>
              <a:t>, S. &amp;</a:t>
            </a:r>
            <a:r>
              <a:rPr lang="en-GB" sz="1200" dirty="0" err="1" smtClean="0"/>
              <a:t>Pilkionis</a:t>
            </a:r>
            <a:r>
              <a:rPr lang="en-GB" sz="1200" dirty="0" smtClean="0"/>
              <a:t>, P. (1986) Do therapists vary much in their success? Findings from four outcome studies, </a:t>
            </a:r>
            <a:r>
              <a:rPr lang="en-GB" sz="1200" i="1" dirty="0" smtClean="0"/>
              <a:t>American Journal of Orthopsychiatry,</a:t>
            </a:r>
            <a:r>
              <a:rPr lang="en-GB" sz="1200" dirty="0" smtClean="0"/>
              <a:t> 51: 501-512</a:t>
            </a:r>
          </a:p>
          <a:p>
            <a:pPr>
              <a:buNone/>
            </a:pPr>
            <a:r>
              <a:rPr lang="en-GB" sz="1200" dirty="0" smtClean="0"/>
              <a:t>Malan, D.H. (2001) </a:t>
            </a:r>
            <a:r>
              <a:rPr lang="en-GB" sz="1200" i="1" dirty="0" smtClean="0"/>
              <a:t>Individual psychotherapy and the science of psychodynamics</a:t>
            </a:r>
            <a:r>
              <a:rPr lang="en-GB" sz="1200" dirty="0" smtClean="0"/>
              <a:t>, London: </a:t>
            </a:r>
            <a:r>
              <a:rPr lang="en-GB" sz="1200" dirty="0" err="1" smtClean="0"/>
              <a:t>Hodder</a:t>
            </a:r>
            <a:r>
              <a:rPr lang="en-GB" sz="1200" dirty="0" smtClean="0"/>
              <a:t> Arnold.</a:t>
            </a:r>
            <a:endParaRPr lang="en-US" sz="1200" dirty="0" smtClean="0"/>
          </a:p>
          <a:p>
            <a:pPr>
              <a:buNone/>
            </a:pPr>
            <a:r>
              <a:rPr lang="en-GB" sz="1200" dirty="0" smtClean="0"/>
              <a:t>Nelson</a:t>
            </a:r>
            <a:r>
              <a:rPr lang="en-US" sz="1200" dirty="0" smtClean="0"/>
              <a:t>-</a:t>
            </a:r>
            <a:r>
              <a:rPr lang="en-GB" sz="1200" dirty="0" smtClean="0"/>
              <a:t>Jones</a:t>
            </a:r>
            <a:r>
              <a:rPr lang="en-US" sz="1200" dirty="0" smtClean="0"/>
              <a:t>, R. (2001) </a:t>
            </a:r>
            <a:r>
              <a:rPr lang="en-US" sz="1200" i="1" dirty="0" smtClean="0"/>
              <a:t>Theory and practice of counselling and therapy (3</a:t>
            </a:r>
            <a:r>
              <a:rPr lang="en-US" sz="1200" i="1" baseline="30000" dirty="0" smtClean="0"/>
              <a:t>rd</a:t>
            </a:r>
            <a:r>
              <a:rPr lang="en-US" sz="1200" i="1" dirty="0" smtClean="0"/>
              <a:t> ed.)</a:t>
            </a:r>
            <a:r>
              <a:rPr lang="en-US" sz="1200" dirty="0" smtClean="0"/>
              <a:t>, London: Sage</a:t>
            </a:r>
          </a:p>
          <a:p>
            <a:pPr>
              <a:buNone/>
            </a:pPr>
            <a:r>
              <a:rPr lang="en-GB" sz="1200" dirty="0" smtClean="0"/>
              <a:t>Norcross, J.C. (2002) </a:t>
            </a:r>
            <a:r>
              <a:rPr lang="en-GB" sz="1200" i="1" dirty="0" smtClean="0"/>
              <a:t>Psychotherapy relationships that work- therapist contributions and responsiveness to patients.</a:t>
            </a:r>
            <a:r>
              <a:rPr lang="en-GB" sz="1200" dirty="0" smtClean="0"/>
              <a:t> NY: Oxford University Press.</a:t>
            </a:r>
            <a:endParaRPr lang="en-US" sz="1200" dirty="0" smtClean="0"/>
          </a:p>
          <a:p>
            <a:pPr>
              <a:buNone/>
            </a:pPr>
            <a:r>
              <a:rPr lang="en-GB" sz="1200" dirty="0" smtClean="0"/>
              <a:t>Norcross</a:t>
            </a:r>
            <a:r>
              <a:rPr lang="en-US" sz="1200" dirty="0" smtClean="0"/>
              <a:t>, J.C. &amp;</a:t>
            </a:r>
            <a:r>
              <a:rPr lang="en-GB" sz="1200" dirty="0" err="1" smtClean="0"/>
              <a:t>Goldfried</a:t>
            </a:r>
            <a:r>
              <a:rPr lang="en-US" sz="1200" dirty="0" smtClean="0"/>
              <a:t>, M.R. (2003) </a:t>
            </a:r>
            <a:r>
              <a:rPr lang="en-US" sz="1200" i="1" dirty="0" smtClean="0"/>
              <a:t>Handbook of psychotherapy integration</a:t>
            </a:r>
            <a:r>
              <a:rPr lang="en-US" sz="1200" dirty="0" smtClean="0"/>
              <a:t>, NY: Oxford University Press</a:t>
            </a:r>
          </a:p>
          <a:p>
            <a:pPr>
              <a:buNone/>
            </a:pPr>
            <a:r>
              <a:rPr lang="en-GB" sz="1200" dirty="0" smtClean="0"/>
              <a:t>Rogers</a:t>
            </a:r>
            <a:r>
              <a:rPr lang="en-US" sz="1200" dirty="0" smtClean="0"/>
              <a:t>, C.R. (1957) The necessary and sufficient conditions of therapeutic personality change, </a:t>
            </a:r>
            <a:r>
              <a:rPr lang="en-US" sz="1200" i="1" dirty="0" smtClean="0"/>
              <a:t>Journal of Consulting Psychology,</a:t>
            </a:r>
            <a:r>
              <a:rPr lang="en-US" sz="1200" dirty="0" smtClean="0"/>
              <a:t> 22: 95-103</a:t>
            </a:r>
          </a:p>
          <a:p>
            <a:pPr>
              <a:buNone/>
            </a:pPr>
            <a:r>
              <a:rPr lang="en-GB" sz="1200" dirty="0" smtClean="0"/>
              <a:t>Rosenfeld</a:t>
            </a:r>
            <a:r>
              <a:rPr lang="en-US" sz="1200" dirty="0" smtClean="0"/>
              <a:t>, G.W. (2009) </a:t>
            </a:r>
            <a:r>
              <a:rPr lang="en-US" sz="1200" i="1" dirty="0" smtClean="0"/>
              <a:t>Beyond evidence-based psychotherapy: fostering the eight sources of change in child and adolescent treatment,</a:t>
            </a:r>
            <a:r>
              <a:rPr lang="en-US" sz="1200" dirty="0" smtClean="0"/>
              <a:t> NY: </a:t>
            </a:r>
            <a:r>
              <a:rPr lang="en-US" sz="1200" dirty="0" err="1" smtClean="0"/>
              <a:t>Routledge</a:t>
            </a:r>
            <a:endParaRPr lang="en-US" sz="1200" dirty="0" smtClean="0"/>
          </a:p>
          <a:p>
            <a:pPr>
              <a:buNone/>
            </a:pPr>
            <a:r>
              <a:rPr lang="en-GB" sz="1200" dirty="0" smtClean="0"/>
              <a:t>Roth, A. &amp;Fonagy, P. (2005) </a:t>
            </a:r>
            <a:r>
              <a:rPr lang="en-GB" sz="1200" i="1" dirty="0" smtClean="0"/>
              <a:t>What works for whom? A critical review of psychotherapy research. </a:t>
            </a:r>
            <a:r>
              <a:rPr lang="en-GB" sz="1200" dirty="0" smtClean="0"/>
              <a:t>NY: The Guildford Press.</a:t>
            </a:r>
            <a:endParaRPr lang="en-US" sz="1200" dirty="0" smtClean="0"/>
          </a:p>
          <a:p>
            <a:pPr>
              <a:buNone/>
            </a:pPr>
            <a:r>
              <a:rPr lang="en-GB" sz="1200" dirty="0" err="1" smtClean="0"/>
              <a:t>Safran</a:t>
            </a:r>
            <a:r>
              <a:rPr lang="en-GB" sz="1200" dirty="0" smtClean="0"/>
              <a:t>, J.D.</a:t>
            </a:r>
            <a:r>
              <a:rPr lang="en-US" sz="1200" dirty="0" smtClean="0"/>
              <a:t> &amp;</a:t>
            </a:r>
            <a:r>
              <a:rPr lang="en-GB" sz="1200" dirty="0" err="1" smtClean="0"/>
              <a:t>Wallner</a:t>
            </a:r>
            <a:r>
              <a:rPr lang="en-GB" sz="1200" dirty="0" smtClean="0"/>
              <a:t>, L.K.</a:t>
            </a:r>
            <a:r>
              <a:rPr lang="en-US" sz="1200" dirty="0" smtClean="0"/>
              <a:t> (1991) The relative predictive validity of two therapeutic alliance measures in cognitive therapy, </a:t>
            </a:r>
            <a:r>
              <a:rPr lang="en-US" sz="1200" i="1" dirty="0" smtClean="0"/>
              <a:t>Psychological Assessment: A Journal of Consulting and Clinical Psychology</a:t>
            </a:r>
            <a:r>
              <a:rPr lang="en-US" sz="1200" dirty="0" smtClean="0"/>
              <a:t>, 3: 188-195</a:t>
            </a:r>
          </a:p>
          <a:p>
            <a:endParaRPr lang="en-US" sz="1200"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dirty="0" smtClean="0"/>
              <a:t>Το πλαίσιο της ψυχοθεραπειας- </a:t>
            </a:r>
            <a:endParaRPr lang="en-US" sz="2800"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l-GR" dirty="0" smtClean="0"/>
              <a:t>Τμήμα ψυχοθεραπειας ψυχιατρικών νοσοκομείων</a:t>
            </a:r>
          </a:p>
          <a:p>
            <a:r>
              <a:rPr lang="el-GR" dirty="0" smtClean="0"/>
              <a:t>Κέντρα ψυχικής υγείας, Κέντρα Ημέρας, Νοσοκομεία Ημέρας </a:t>
            </a:r>
          </a:p>
          <a:p>
            <a:r>
              <a:rPr lang="el-GR" dirty="0" smtClean="0"/>
              <a:t>Κέντρα απεξάρτησης από αλκοόλ, ναρκωτικές ουσίες, τζόγο κλ. (συ-νοσηρότητα)</a:t>
            </a:r>
          </a:p>
          <a:p>
            <a:r>
              <a:rPr lang="el-GR" dirty="0" smtClean="0"/>
              <a:t>ΜΚΟ, κέντρα με εξειδίκευση σε συγκεκριμένες διαταραχές ή πληθυσμούς </a:t>
            </a:r>
          </a:p>
          <a:p>
            <a:r>
              <a:rPr lang="el-GR" dirty="0" smtClean="0"/>
              <a:t>Ιδιωτική </a:t>
            </a:r>
            <a:r>
              <a:rPr lang="el-GR" dirty="0" smtClean="0"/>
              <a:t>πρακτική</a:t>
            </a:r>
          </a:p>
          <a:p>
            <a:pPr>
              <a:buNone/>
            </a:pPr>
            <a:r>
              <a:rPr lang="el-GR" sz="1200" dirty="0" smtClean="0"/>
              <a:t>5</a:t>
            </a:r>
            <a:endParaRPr lang="en-US" sz="1200" dirty="0" smtClean="0"/>
          </a:p>
          <a:p>
            <a:pPr>
              <a:buNone/>
            </a:pPr>
            <a:endParaRPr lang="el-G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Πληθυσμοί- εύρος διαταραχών</a:t>
            </a:r>
            <a:r>
              <a:rPr lang="en-GB" sz="3200" dirty="0" smtClean="0"/>
              <a:t>: </a:t>
            </a:r>
            <a:r>
              <a:rPr lang="el-GR" sz="3200" dirty="0" smtClean="0"/>
              <a:t>Παράδειγμα Κ.Η. ΕΠΑΨΥ</a:t>
            </a:r>
            <a:endParaRPr lang="en-US" sz="3200" dirty="0"/>
          </a:p>
        </p:txBody>
      </p:sp>
      <p:sp>
        <p:nvSpPr>
          <p:cNvPr id="3" name="Content Placeholder 2"/>
          <p:cNvSpPr>
            <a:spLocks noGrp="1"/>
          </p:cNvSpPr>
          <p:nvPr>
            <p:ph idx="1"/>
          </p:nvPr>
        </p:nvSpPr>
        <p:spPr/>
        <p:txBody>
          <a:bodyPr>
            <a:normAutofit fontScale="55000" lnSpcReduction="20000"/>
          </a:bodyPr>
          <a:lstStyle/>
          <a:p>
            <a:pPr>
              <a:buNone/>
            </a:pPr>
            <a:r>
              <a:rPr lang="el-GR" dirty="0" smtClean="0"/>
              <a:t>Η υπηρεσία ψυχοθεραπείας του Κ.Η. απευθύνεται σε ένα</a:t>
            </a:r>
          </a:p>
          <a:p>
            <a:pPr>
              <a:buNone/>
            </a:pPr>
            <a:r>
              <a:rPr lang="el-GR" dirty="0" smtClean="0"/>
              <a:t>ευρύ φάσμα ψυχικών διαταραχών</a:t>
            </a:r>
            <a:r>
              <a:rPr lang="en-GB" dirty="0" smtClean="0"/>
              <a:t>:</a:t>
            </a:r>
            <a:endParaRPr lang="el-GR" dirty="0" smtClean="0"/>
          </a:p>
          <a:p>
            <a:pPr>
              <a:buNone/>
            </a:pPr>
            <a:endParaRPr lang="el-GR" dirty="0" smtClean="0"/>
          </a:p>
          <a:p>
            <a:pPr>
              <a:buNone/>
            </a:pPr>
            <a:r>
              <a:rPr lang="el-GR" dirty="0" smtClean="0"/>
              <a:t>-συναισθηματικές διαταραχές (50%)</a:t>
            </a:r>
            <a:endParaRPr lang="en-GB" dirty="0" smtClean="0"/>
          </a:p>
          <a:p>
            <a:pPr>
              <a:buNone/>
            </a:pPr>
            <a:r>
              <a:rPr lang="en-GB" dirty="0" smtClean="0"/>
              <a:t>-</a:t>
            </a:r>
            <a:r>
              <a:rPr lang="el-GR" dirty="0" smtClean="0"/>
              <a:t>διαταραχές προσωπικότητας  (25%)</a:t>
            </a:r>
            <a:endParaRPr lang="en-GB" dirty="0" smtClean="0"/>
          </a:p>
          <a:p>
            <a:pPr>
              <a:buNone/>
            </a:pPr>
            <a:r>
              <a:rPr lang="en-GB" dirty="0" smtClean="0"/>
              <a:t>-</a:t>
            </a:r>
            <a:r>
              <a:rPr lang="el-GR" dirty="0" smtClean="0"/>
              <a:t>ψυχωτικές διαταραχές (5%)</a:t>
            </a:r>
            <a:endParaRPr lang="en-GB" dirty="0" smtClean="0"/>
          </a:p>
          <a:p>
            <a:pPr>
              <a:buNone/>
            </a:pPr>
            <a:r>
              <a:rPr lang="en-GB" dirty="0" smtClean="0"/>
              <a:t>-</a:t>
            </a:r>
            <a:r>
              <a:rPr lang="el-GR" dirty="0" smtClean="0"/>
              <a:t> νευρωσικές και σωματόμορφες διαταραχές (20%)</a:t>
            </a:r>
            <a:endParaRPr lang="en-GB" dirty="0" smtClean="0"/>
          </a:p>
          <a:p>
            <a:pPr>
              <a:buNone/>
            </a:pPr>
            <a:endParaRPr lang="el-GR" dirty="0" smtClean="0"/>
          </a:p>
          <a:p>
            <a:pPr>
              <a:buNone/>
            </a:pPr>
            <a:r>
              <a:rPr lang="el-GR" dirty="0" smtClean="0"/>
              <a:t>Παραπομπές</a:t>
            </a:r>
            <a:r>
              <a:rPr lang="en-GB" dirty="0" smtClean="0"/>
              <a:t>:</a:t>
            </a:r>
            <a:endParaRPr lang="el-GR" dirty="0" smtClean="0"/>
          </a:p>
          <a:p>
            <a:pPr>
              <a:buNone/>
            </a:pPr>
            <a:r>
              <a:rPr lang="en-GB" dirty="0" smtClean="0"/>
              <a:t>-</a:t>
            </a:r>
            <a:r>
              <a:rPr lang="el-GR" dirty="0" smtClean="0"/>
              <a:t>15% των παραπομπών από γενικά ή ψυχιατρικά νοσοκομεία, </a:t>
            </a:r>
            <a:endParaRPr lang="en-GB" dirty="0" smtClean="0"/>
          </a:p>
          <a:p>
            <a:pPr>
              <a:buNone/>
            </a:pPr>
            <a:r>
              <a:rPr lang="en-GB" dirty="0" smtClean="0"/>
              <a:t>-</a:t>
            </a:r>
            <a:r>
              <a:rPr lang="el-GR" dirty="0" smtClean="0"/>
              <a:t>15 </a:t>
            </a:r>
            <a:r>
              <a:rPr lang="el-GR" dirty="0" smtClean="0"/>
              <a:t>% </a:t>
            </a:r>
            <a:r>
              <a:rPr lang="el-GR" dirty="0" smtClean="0"/>
              <a:t>από Κέντρα Ψυχικής </a:t>
            </a:r>
            <a:r>
              <a:rPr lang="el-GR" dirty="0" smtClean="0"/>
              <a:t>Υγείας</a:t>
            </a:r>
          </a:p>
          <a:p>
            <a:pPr>
              <a:buNone/>
            </a:pPr>
            <a:r>
              <a:rPr lang="el-GR" dirty="0" smtClean="0"/>
              <a:t>-40% απο Κοινωνικές Υπηρεσίες 5</a:t>
            </a:r>
            <a:r>
              <a:rPr lang="el-GR" baseline="30000" dirty="0" smtClean="0"/>
              <a:t>ου</a:t>
            </a:r>
            <a:r>
              <a:rPr lang="el-GR" dirty="0" smtClean="0"/>
              <a:t> Ψυχιατρικού Τομέα Αττικής</a:t>
            </a:r>
            <a:endParaRPr lang="en-GB" dirty="0" smtClean="0"/>
          </a:p>
          <a:p>
            <a:pPr>
              <a:buNone/>
            </a:pPr>
            <a:r>
              <a:rPr lang="en-GB" dirty="0" smtClean="0"/>
              <a:t>-</a:t>
            </a:r>
            <a:r>
              <a:rPr lang="el-GR" dirty="0" smtClean="0"/>
              <a:t>30</a:t>
            </a:r>
            <a:r>
              <a:rPr lang="el-GR" dirty="0" smtClean="0"/>
              <a:t>% </a:t>
            </a:r>
            <a:r>
              <a:rPr lang="el-GR" dirty="0" smtClean="0"/>
              <a:t>αντιστοιχεί σε </a:t>
            </a:r>
            <a:r>
              <a:rPr lang="en-GB" dirty="0" smtClean="0"/>
              <a:t> </a:t>
            </a:r>
            <a:r>
              <a:rPr lang="el-GR" dirty="0" smtClean="0"/>
              <a:t>παραπομπές </a:t>
            </a:r>
            <a:r>
              <a:rPr lang="el-GR" dirty="0" smtClean="0"/>
              <a:t>από ιδιώτες ψυχίατρους ή γενικούς γιατρούς. </a:t>
            </a:r>
            <a:endParaRPr lang="el-GR" dirty="0" smtClean="0"/>
          </a:p>
          <a:p>
            <a:pPr>
              <a:buNone/>
            </a:pPr>
            <a:endParaRPr lang="en-GB" dirty="0" smtClean="0"/>
          </a:p>
          <a:p>
            <a:pPr>
              <a:buNone/>
            </a:pPr>
            <a:r>
              <a:rPr lang="el-GR" dirty="0" smtClean="0"/>
              <a:t>Διάρκεια της ψυχοθεραπείας κυμαίνεται από 15-52</a:t>
            </a:r>
          </a:p>
          <a:p>
            <a:pPr>
              <a:buNone/>
            </a:pPr>
            <a:r>
              <a:rPr lang="el-GR" dirty="0" smtClean="0"/>
              <a:t>συνεδρίες</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Μοντέλα ψυχοθεραπειας</a:t>
            </a:r>
            <a:endParaRPr lang="en-US" sz="3200" dirty="0"/>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r>
              <a:rPr lang="el-GR" dirty="0" smtClean="0"/>
              <a:t>Οι ψυχοθεραπευτικές τεχνικές και μέθοδοι επίτευξης του θεραπευτικού στόχου διαφέρουν ανάλογα με την θεωρητική τοποθέτηση του θεραπευτή (δομή, εξέλιξη, αιτιολογία, αντιμετώπιση ψυχικών διαταραχών, ψυχολογική διατύπωση κλ.)</a:t>
            </a:r>
          </a:p>
          <a:p>
            <a:pPr>
              <a:buNone/>
            </a:pPr>
            <a:endParaRPr lang="el-GR" dirty="0" smtClean="0"/>
          </a:p>
          <a:p>
            <a:r>
              <a:rPr lang="el-GR" dirty="0" smtClean="0"/>
              <a:t>Δυο γενικά ρεύματα θεωρητικών τοποθετήσεων</a:t>
            </a:r>
          </a:p>
          <a:p>
            <a:endParaRPr lang="el-GR" dirty="0" smtClean="0"/>
          </a:p>
          <a:p>
            <a:pPr marL="571500" indent="-571500">
              <a:buAutoNum type="romanLcParenR"/>
            </a:pPr>
            <a:r>
              <a:rPr lang="el-GR" dirty="0" smtClean="0"/>
              <a:t>Παρελθόντα κίνητρα/συγκρούσεις ως αίτια παρόντων προβλημάτων </a:t>
            </a:r>
          </a:p>
          <a:p>
            <a:pPr marL="571500" indent="-571500">
              <a:buAutoNum type="romanLcParenR"/>
            </a:pPr>
            <a:r>
              <a:rPr lang="el-GR" dirty="0" smtClean="0"/>
              <a:t>Διερεύνηση συνθηκών δημιουργίας και διατήρησης του προβλήματος (θεωρίες μάθησης)</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l-GR" sz="3200" dirty="0" smtClean="0"/>
              <a:t>Προσωποκεντρική προσέγγιση 1 (</a:t>
            </a:r>
            <a:r>
              <a:rPr lang="en-GB" sz="3200" dirty="0" smtClean="0"/>
              <a:t>Rogers)</a:t>
            </a:r>
            <a:endParaRPr lang="en-US" sz="3200" dirty="0"/>
          </a:p>
        </p:txBody>
      </p:sp>
      <p:sp>
        <p:nvSpPr>
          <p:cNvPr id="3" name="Content Placeholder 2"/>
          <p:cNvSpPr>
            <a:spLocks noGrp="1"/>
          </p:cNvSpPr>
          <p:nvPr>
            <p:ph idx="1"/>
          </p:nvPr>
        </p:nvSpPr>
        <p:spPr>
          <a:xfrm>
            <a:off x="457200" y="980728"/>
            <a:ext cx="8229600" cy="5145435"/>
          </a:xfrm>
        </p:spPr>
        <p:txBody>
          <a:bodyPr>
            <a:normAutofit lnSpcReduction="10000"/>
          </a:bodyPr>
          <a:lstStyle/>
          <a:p>
            <a:pPr>
              <a:buNone/>
            </a:pPr>
            <a:r>
              <a:rPr lang="el-GR" sz="2400" b="1" u="sng" dirty="0" smtClean="0"/>
              <a:t>Βασικές αρχές</a:t>
            </a:r>
          </a:p>
          <a:p>
            <a:pPr>
              <a:buNone/>
            </a:pPr>
            <a:endParaRPr lang="el-GR" sz="2400" b="1" u="sng" dirty="0" smtClean="0"/>
          </a:p>
          <a:p>
            <a:pPr>
              <a:buNone/>
            </a:pPr>
            <a:r>
              <a:rPr lang="en-GB" sz="2400" dirty="0" smtClean="0"/>
              <a:t>-</a:t>
            </a:r>
            <a:r>
              <a:rPr lang="el-GR" sz="2400" dirty="0" smtClean="0"/>
              <a:t> Έμφυτο (</a:t>
            </a:r>
            <a:r>
              <a:rPr lang="en-GB" sz="2400" dirty="0" smtClean="0"/>
              <a:t>inherent) </a:t>
            </a:r>
            <a:r>
              <a:rPr lang="el-GR" sz="2400" dirty="0" smtClean="0"/>
              <a:t>δυναμικό του ατόμου για ανάπτυξη</a:t>
            </a:r>
          </a:p>
          <a:p>
            <a:pPr>
              <a:buNone/>
            </a:pPr>
            <a:r>
              <a:rPr lang="en-GB" sz="2400" dirty="0" smtClean="0"/>
              <a:t>-</a:t>
            </a:r>
            <a:r>
              <a:rPr lang="el-GR" sz="2400" dirty="0" smtClean="0"/>
              <a:t> Τάση προς αυτοπραγμάτωση (</a:t>
            </a:r>
            <a:r>
              <a:rPr lang="en-GB" sz="2400" dirty="0" smtClean="0"/>
              <a:t>self-actualising tendency)</a:t>
            </a:r>
            <a:endParaRPr lang="el-GR" sz="2400" dirty="0" smtClean="0"/>
          </a:p>
          <a:p>
            <a:pPr>
              <a:buNone/>
            </a:pPr>
            <a:r>
              <a:rPr lang="el-GR" sz="2400" dirty="0" smtClean="0"/>
              <a:t>-Μπλοκάρισμα τάσης αυτοπραγμάτωσης του ατόμου από τις</a:t>
            </a:r>
          </a:p>
          <a:p>
            <a:pPr>
              <a:buNone/>
            </a:pPr>
            <a:r>
              <a:rPr lang="el-GR" sz="2400" dirty="0" smtClean="0"/>
              <a:t>συνθήκες αξίας (</a:t>
            </a:r>
            <a:r>
              <a:rPr lang="en-GB" sz="2400" dirty="0" smtClean="0"/>
              <a:t>conditions of worth) </a:t>
            </a:r>
            <a:r>
              <a:rPr lang="el-GR" sz="2400" dirty="0" smtClean="0"/>
              <a:t>που τίθενται από τους</a:t>
            </a:r>
          </a:p>
          <a:p>
            <a:pPr>
              <a:buNone/>
            </a:pPr>
            <a:r>
              <a:rPr lang="el-GR" sz="2400" dirty="0" smtClean="0"/>
              <a:t>σημαντικούς άλλους κατά την παιδική ηλικία         </a:t>
            </a:r>
          </a:p>
          <a:p>
            <a:pPr>
              <a:buNone/>
            </a:pPr>
            <a:r>
              <a:rPr lang="el-GR" sz="2400" dirty="0" smtClean="0"/>
              <a:t>-διάβρωση </a:t>
            </a:r>
            <a:r>
              <a:rPr lang="el-GR" sz="2400" dirty="0" err="1" smtClean="0"/>
              <a:t>αυτ</a:t>
            </a:r>
            <a:r>
              <a:rPr lang="en-GB" sz="2400" dirty="0" smtClean="0"/>
              <a:t>o</a:t>
            </a:r>
            <a:r>
              <a:rPr lang="el-GR" sz="2400" dirty="0" smtClean="0"/>
              <a:t>-ιδέας (</a:t>
            </a:r>
            <a:r>
              <a:rPr lang="en-GB" sz="2400" dirty="0" smtClean="0"/>
              <a:t>self-concept)</a:t>
            </a:r>
            <a:endParaRPr lang="el-GR" sz="2400" dirty="0" smtClean="0"/>
          </a:p>
          <a:p>
            <a:pPr>
              <a:buNone/>
            </a:pPr>
            <a:r>
              <a:rPr lang="el-GR" sz="2400" dirty="0" smtClean="0"/>
              <a:t>-ασυμφωνία ανάμεσα στις οργανικές δυνάμεις</a:t>
            </a:r>
          </a:p>
          <a:p>
            <a:pPr>
              <a:buNone/>
            </a:pPr>
            <a:r>
              <a:rPr lang="el-GR" sz="2400" dirty="0" smtClean="0"/>
              <a:t>αυτοπραγμάτωσης και συνειδητότητας της συμπεριφοράς</a:t>
            </a:r>
          </a:p>
          <a:p>
            <a:pPr>
              <a:buNone/>
            </a:pPr>
            <a:r>
              <a:rPr lang="el-GR" sz="2400" dirty="0" smtClean="0"/>
              <a:t>-έμφαση στην αξιοπρέπεια και </a:t>
            </a:r>
            <a:r>
              <a:rPr lang="el-GR" sz="2400" dirty="0" err="1" smtClean="0"/>
              <a:t>αυτοεκπλήρωση</a:t>
            </a:r>
            <a:r>
              <a:rPr lang="el-GR" sz="2400" dirty="0" smtClean="0"/>
              <a:t> </a:t>
            </a:r>
          </a:p>
          <a:p>
            <a:pPr>
              <a:buNone/>
            </a:pPr>
            <a:r>
              <a:rPr lang="el-GR" sz="2400" dirty="0" smtClean="0"/>
              <a:t>-έμφαση στο παρόν και όχι στο </a:t>
            </a:r>
            <a:r>
              <a:rPr lang="el-GR" sz="2400" dirty="0" smtClean="0"/>
              <a:t>παρελθόν</a:t>
            </a:r>
          </a:p>
          <a:p>
            <a:pPr>
              <a:buNone/>
            </a:pPr>
            <a:r>
              <a:rPr lang="el-GR" sz="1200" dirty="0" smtClean="0"/>
              <a:t>8</a:t>
            </a:r>
            <a:endParaRPr lang="el-GR" sz="1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3200" dirty="0" smtClean="0"/>
              <a:t>Προσωποκεντρική προσέγγιση 2</a:t>
            </a:r>
            <a:endParaRPr lang="en-US" sz="3200"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l-GR" dirty="0" smtClean="0"/>
              <a:t>Θεραπεία</a:t>
            </a:r>
            <a:r>
              <a:rPr lang="en-GB" dirty="0" smtClean="0"/>
              <a:t>: </a:t>
            </a:r>
            <a:r>
              <a:rPr lang="el-GR" dirty="0" smtClean="0"/>
              <a:t>απελευθέρωση προϋπάρχουσας δυνατότητας προς αυτοπραγμάτωση</a:t>
            </a:r>
          </a:p>
          <a:p>
            <a:endParaRPr lang="el-GR" dirty="0" smtClean="0"/>
          </a:p>
          <a:p>
            <a:r>
              <a:rPr lang="el-GR" dirty="0" smtClean="0"/>
              <a:t>Η θεραπεία δεν ακολουθεί συγκεκριμένη μέθοδο ή τεχνική παρά μονο παρέχει </a:t>
            </a:r>
            <a:r>
              <a:rPr lang="el-GR" b="1" i="1" dirty="0" smtClean="0"/>
              <a:t>απαραίτητες και επαρκείς</a:t>
            </a:r>
            <a:r>
              <a:rPr lang="el-GR" dirty="0" smtClean="0"/>
              <a:t> ‘πυρηνικές συνθήκες’ (</a:t>
            </a:r>
            <a:r>
              <a:rPr lang="en-GB" dirty="0" smtClean="0"/>
              <a:t>core conditions- necessary &amp;sufficient) </a:t>
            </a:r>
            <a:r>
              <a:rPr lang="el-GR" dirty="0" smtClean="0"/>
              <a:t>που διευκολύνουν την αλλαγή</a:t>
            </a:r>
          </a:p>
          <a:p>
            <a:endParaRPr lang="en-GB" dirty="0" smtClean="0"/>
          </a:p>
          <a:p>
            <a:r>
              <a:rPr lang="el-GR" dirty="0" smtClean="0"/>
              <a:t>Έμφαση στην σχέση (εδώ και τώρα) και την υποκειμενικότητα του θεραπευόμενου και όχι στο πρόβλημα</a:t>
            </a:r>
          </a:p>
          <a:p>
            <a:endParaRPr lang="el-GR"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1918</TotalTime>
  <Words>4148</Words>
  <Application>Microsoft Office PowerPoint</Application>
  <PresentationFormat>On-screen Show (4:3)</PresentationFormat>
  <Paragraphs>366</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Μοντέλα Ψυχοθεραπείας</vt:lpstr>
      <vt:lpstr>Τι είναι ψυχοθεραπεία;</vt:lpstr>
      <vt:lpstr>Ο ψυχοθεραπευτής-</vt:lpstr>
      <vt:lpstr>O θεραπευόμενος-</vt:lpstr>
      <vt:lpstr>Το πλαίσιο της ψυχοθεραπειας- </vt:lpstr>
      <vt:lpstr>Πληθυσμοί- εύρος διαταραχών: Παράδειγμα Κ.Η. ΕΠΑΨΥ</vt:lpstr>
      <vt:lpstr>Μοντέλα ψυχοθεραπειας</vt:lpstr>
      <vt:lpstr>Προσωποκεντρική προσέγγιση 1 (Rogers)</vt:lpstr>
      <vt:lpstr>Προσωποκεντρική προσέγγιση 2</vt:lpstr>
      <vt:lpstr>Προσωποκεντρική προσέγγιση 3</vt:lpstr>
      <vt:lpstr>Προσωποκεντρική προσέγγιση 4</vt:lpstr>
      <vt:lpstr>Η ψυχοδυναμική προσέγγιση 1</vt:lpstr>
      <vt:lpstr>Η ψυχοδυναμική προσέγγιση 2</vt:lpstr>
      <vt:lpstr>Η ψυχοδυναμική προσέγγιση 3</vt:lpstr>
      <vt:lpstr>Η ψυχοδυναμική προσέγγιση 4</vt:lpstr>
      <vt:lpstr>Η ψυχοδυναμική προσέγγιση 5</vt:lpstr>
      <vt:lpstr>Η ψυχοδυναμική προσέγγιση 6</vt:lpstr>
      <vt:lpstr>Η ψυχοδυναμική προσέγγιση 7</vt:lpstr>
      <vt:lpstr>Η γνωσιακή- συμπεριφορική προσέγγιση 1</vt:lpstr>
      <vt:lpstr>Η γνωσιακή- συμπεριφορική προσέγγιση 2</vt:lpstr>
      <vt:lpstr>Η γνωσιακή- συμπεριφορική προσέγγιση 3</vt:lpstr>
      <vt:lpstr>Η γνωσιακή- συμπεριφορική προσέγγιση 4</vt:lpstr>
      <vt:lpstr>Η γνωσιακή- συμπεριφορική προσέγγιση 5</vt:lpstr>
      <vt:lpstr>Η γνωσιακή- συμπεριφορική προσέγγιση 6</vt:lpstr>
      <vt:lpstr>Το πλαίσιο της κάθε θεωρητικής προσέγγισης </vt:lpstr>
      <vt:lpstr>Αποτελεσματικότητα 1</vt:lpstr>
      <vt:lpstr>Αποτελεσματικότητα 2</vt:lpstr>
      <vt:lpstr>Οι διάφορες θεωρητικές προσεγγίσεις κατακτούν παρόμοιους στόχους μέσω διαφορετικών διαδικασιών ή μεθόδων και μέσω κοινών θεραπευτικών παραγόντων </vt:lpstr>
      <vt:lpstr>Αποτελεσματικότητα 3: εξω-θεραπευτικοί παράγοντες</vt:lpstr>
      <vt:lpstr>Η απουσία ουσιαστικών διαφορών  αναδεικνύει την επίδραση των κοινών παραγόντων στην ψυχοθεραπεία </vt:lpstr>
      <vt:lpstr>H θεραπευτική συμμαχία 1</vt:lpstr>
      <vt:lpstr>H θεραπευτική συμμαχία 2</vt:lpstr>
      <vt:lpstr>Ο ρόλος του θεραπευτή 1</vt:lpstr>
      <vt:lpstr>Ο ρόλος του θεραπευτή 2</vt:lpstr>
      <vt:lpstr>Ο ρόλος του θεραπευτή 3</vt:lpstr>
      <vt:lpstr>Ο ρόλος του θεραπευτή 4</vt:lpstr>
      <vt:lpstr>Εκπαίδευση &amp; εποπτεία</vt:lpstr>
      <vt:lpstr>Βιβλιογραφία</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Μοντέλα Ψυχοθεραπείας</dc:title>
  <dc:creator>User</dc:creator>
  <cp:lastModifiedBy>User</cp:lastModifiedBy>
  <cp:revision>134</cp:revision>
  <dcterms:created xsi:type="dcterms:W3CDTF">2015-01-05T08:51:16Z</dcterms:created>
  <dcterms:modified xsi:type="dcterms:W3CDTF">2015-11-30T12:31:06Z</dcterms:modified>
</cp:coreProperties>
</file>