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501" r:id="rId3"/>
    <p:sldId id="258" r:id="rId4"/>
    <p:sldId id="342" r:id="rId5"/>
    <p:sldId id="267" r:id="rId6"/>
    <p:sldId id="341" r:id="rId7"/>
    <p:sldId id="340" r:id="rId8"/>
    <p:sldId id="344" r:id="rId9"/>
    <p:sldId id="315" r:id="rId10"/>
    <p:sldId id="306" r:id="rId11"/>
    <p:sldId id="307" r:id="rId12"/>
    <p:sldId id="332" r:id="rId13"/>
    <p:sldId id="272" r:id="rId14"/>
    <p:sldId id="314" r:id="rId15"/>
    <p:sldId id="308" r:id="rId16"/>
    <p:sldId id="294" r:id="rId17"/>
    <p:sldId id="293" r:id="rId18"/>
    <p:sldId id="309" r:id="rId19"/>
    <p:sldId id="310" r:id="rId20"/>
    <p:sldId id="299" r:id="rId21"/>
    <p:sldId id="311" r:id="rId22"/>
    <p:sldId id="297" r:id="rId23"/>
    <p:sldId id="290" r:id="rId24"/>
    <p:sldId id="313" r:id="rId25"/>
    <p:sldId id="289" r:id="rId26"/>
    <p:sldId id="502" r:id="rId27"/>
    <p:sldId id="349" r:id="rId28"/>
    <p:sldId id="479" r:id="rId29"/>
    <p:sldId id="475" r:id="rId30"/>
    <p:sldId id="265" r:id="rId31"/>
    <p:sldId id="503" r:id="rId32"/>
    <p:sldId id="345" r:id="rId33"/>
    <p:sldId id="346" r:id="rId34"/>
    <p:sldId id="504" r:id="rId35"/>
    <p:sldId id="347" r:id="rId36"/>
    <p:sldId id="348" r:id="rId37"/>
    <p:sldId id="505" r:id="rId38"/>
    <p:sldId id="507" r:id="rId39"/>
    <p:sldId id="262" r:id="rId40"/>
    <p:sldId id="270" r:id="rId41"/>
    <p:sldId id="278" r:id="rId42"/>
    <p:sldId id="264" r:id="rId43"/>
    <p:sldId id="275" r:id="rId44"/>
    <p:sldId id="508"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5" d="100"/>
          <a:sy n="65" d="100"/>
        </p:scale>
        <p:origin x="-672" y="-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77E6A-E637-4A49-82D4-57C58C7466F6}" type="doc">
      <dgm:prSet loTypeId="urn:microsoft.com/office/officeart/2005/8/layout/cycle3" loCatId="cycle" qsTypeId="urn:microsoft.com/office/officeart/2005/8/quickstyle/simple1" qsCatId="simple" csTypeId="urn:microsoft.com/office/officeart/2005/8/colors/colorful1" csCatId="colorful"/>
      <dgm:spPr/>
      <dgm:t>
        <a:bodyPr/>
        <a:lstStyle/>
        <a:p>
          <a:endParaRPr lang="en-US"/>
        </a:p>
      </dgm:t>
    </dgm:pt>
    <dgm:pt modelId="{D68F03F3-C582-4F98-B5DF-0A1C8548DC29}">
      <dgm:prSet/>
      <dgm:spPr/>
      <dgm:t>
        <a:bodyPr/>
        <a:lstStyle/>
        <a:p>
          <a:r>
            <a:rPr lang="el-GR" b="1"/>
            <a:t>Ενδυνάμωση </a:t>
          </a:r>
          <a:endParaRPr lang="en-US"/>
        </a:p>
      </dgm:t>
    </dgm:pt>
    <dgm:pt modelId="{DB2935DA-ACBB-4240-BF49-5171AE88BA8D}" type="parTrans" cxnId="{4E0FD69A-9530-41C3-A01B-8C5753053215}">
      <dgm:prSet/>
      <dgm:spPr/>
      <dgm:t>
        <a:bodyPr/>
        <a:lstStyle/>
        <a:p>
          <a:endParaRPr lang="en-US"/>
        </a:p>
      </dgm:t>
    </dgm:pt>
    <dgm:pt modelId="{57E85732-D4BE-4FBF-B2DD-E674DC81A605}" type="sibTrans" cxnId="{4E0FD69A-9530-41C3-A01B-8C5753053215}">
      <dgm:prSet/>
      <dgm:spPr/>
      <dgm:t>
        <a:bodyPr/>
        <a:lstStyle/>
        <a:p>
          <a:endParaRPr lang="en-US"/>
        </a:p>
      </dgm:t>
    </dgm:pt>
    <dgm:pt modelId="{E7E37F21-2142-4306-AB00-94C7C10C2AED}">
      <dgm:prSet/>
      <dgm:spPr/>
      <dgm:t>
        <a:bodyPr/>
        <a:lstStyle/>
        <a:p>
          <a:r>
            <a:rPr lang="el-GR" b="1"/>
            <a:t>μειονοτικών ομάδων </a:t>
          </a:r>
          <a:endParaRPr lang="en-US"/>
        </a:p>
      </dgm:t>
    </dgm:pt>
    <dgm:pt modelId="{D460DBDC-868C-40C8-9686-DFDCBBFB6F77}" type="parTrans" cxnId="{5AEFF56A-6B3F-4A52-84FC-F3F4A4F3062A}">
      <dgm:prSet/>
      <dgm:spPr/>
      <dgm:t>
        <a:bodyPr/>
        <a:lstStyle/>
        <a:p>
          <a:endParaRPr lang="en-US"/>
        </a:p>
      </dgm:t>
    </dgm:pt>
    <dgm:pt modelId="{2560A9A8-B36F-4E4A-8848-12DC9E85335D}" type="sibTrans" cxnId="{5AEFF56A-6B3F-4A52-84FC-F3F4A4F3062A}">
      <dgm:prSet/>
      <dgm:spPr/>
      <dgm:t>
        <a:bodyPr/>
        <a:lstStyle/>
        <a:p>
          <a:endParaRPr lang="en-US"/>
        </a:p>
      </dgm:t>
    </dgm:pt>
    <dgm:pt modelId="{5EE4EAD9-5651-47BF-8F87-D110D4EA0898}">
      <dgm:prSet/>
      <dgm:spPr/>
      <dgm:t>
        <a:bodyPr/>
        <a:lstStyle/>
        <a:p>
          <a:r>
            <a:rPr lang="el-GR" b="1"/>
            <a:t>στην κοινότητα </a:t>
          </a:r>
          <a:endParaRPr lang="en-US"/>
        </a:p>
      </dgm:t>
    </dgm:pt>
    <dgm:pt modelId="{49217928-CBD0-4992-BBE7-A3A5719613D0}" type="parTrans" cxnId="{89B7C4DE-3EB4-4FF4-B798-CC735A2C260C}">
      <dgm:prSet/>
      <dgm:spPr/>
      <dgm:t>
        <a:bodyPr/>
        <a:lstStyle/>
        <a:p>
          <a:endParaRPr lang="en-US"/>
        </a:p>
      </dgm:t>
    </dgm:pt>
    <dgm:pt modelId="{58421F78-5C12-414E-A972-FD4710289B65}" type="sibTrans" cxnId="{89B7C4DE-3EB4-4FF4-B798-CC735A2C260C}">
      <dgm:prSet/>
      <dgm:spPr/>
      <dgm:t>
        <a:bodyPr/>
        <a:lstStyle/>
        <a:p>
          <a:endParaRPr lang="en-US"/>
        </a:p>
      </dgm:t>
    </dgm:pt>
    <dgm:pt modelId="{23A66231-4A1A-4D61-ACA5-E169EB90ABDE}">
      <dgm:prSet/>
      <dgm:spPr/>
      <dgm:t>
        <a:bodyPr/>
        <a:lstStyle/>
        <a:p>
          <a:r>
            <a:rPr lang="el-GR" b="1"/>
            <a:t>πρόσφυγες, </a:t>
          </a:r>
          <a:endParaRPr lang="en-US"/>
        </a:p>
      </dgm:t>
    </dgm:pt>
    <dgm:pt modelId="{F4BE2BB6-06BD-4E42-9295-22BE5A3DF8AA}" type="parTrans" cxnId="{04DFF6F9-6148-4442-A226-3D9993DF6F08}">
      <dgm:prSet/>
      <dgm:spPr/>
      <dgm:t>
        <a:bodyPr/>
        <a:lstStyle/>
        <a:p>
          <a:endParaRPr lang="en-US"/>
        </a:p>
      </dgm:t>
    </dgm:pt>
    <dgm:pt modelId="{85E7C714-995F-4B92-873A-899B23089863}" type="sibTrans" cxnId="{04DFF6F9-6148-4442-A226-3D9993DF6F08}">
      <dgm:prSet/>
      <dgm:spPr/>
      <dgm:t>
        <a:bodyPr/>
        <a:lstStyle/>
        <a:p>
          <a:endParaRPr lang="en-US"/>
        </a:p>
      </dgm:t>
    </dgm:pt>
    <dgm:pt modelId="{5867C21C-3BFB-4C2B-A2CF-575EB3067DA0}">
      <dgm:prSet/>
      <dgm:spPr/>
      <dgm:t>
        <a:bodyPr/>
        <a:lstStyle/>
        <a:p>
          <a:r>
            <a:rPr lang="el-GR" b="1"/>
            <a:t>Ρομά, </a:t>
          </a:r>
          <a:endParaRPr lang="en-US"/>
        </a:p>
      </dgm:t>
    </dgm:pt>
    <dgm:pt modelId="{DDBAA74B-CD72-41B2-9F00-C02D819AE1DD}" type="parTrans" cxnId="{F6A1CB14-418A-4700-B161-1E55D8C2279A}">
      <dgm:prSet/>
      <dgm:spPr/>
      <dgm:t>
        <a:bodyPr/>
        <a:lstStyle/>
        <a:p>
          <a:endParaRPr lang="en-US"/>
        </a:p>
      </dgm:t>
    </dgm:pt>
    <dgm:pt modelId="{E38A6890-F1A5-46C7-94C7-0015B3068494}" type="sibTrans" cxnId="{F6A1CB14-418A-4700-B161-1E55D8C2279A}">
      <dgm:prSet/>
      <dgm:spPr/>
      <dgm:t>
        <a:bodyPr/>
        <a:lstStyle/>
        <a:p>
          <a:endParaRPr lang="en-US"/>
        </a:p>
      </dgm:t>
    </dgm:pt>
    <dgm:pt modelId="{A392F888-8C2E-4A12-95FD-77FD2D6BEF2C}">
      <dgm:prSet/>
      <dgm:spPr/>
      <dgm:t>
        <a:bodyPr/>
        <a:lstStyle/>
        <a:p>
          <a:r>
            <a:rPr lang="el-GR" b="1"/>
            <a:t>πυρόπληκτοι, </a:t>
          </a:r>
          <a:endParaRPr lang="en-US"/>
        </a:p>
      </dgm:t>
    </dgm:pt>
    <dgm:pt modelId="{F0ED7DE5-DA66-4F8E-B8F9-8EF511CA4382}" type="parTrans" cxnId="{F5C3B33F-23EB-4E1A-A0A3-2C59D47300FD}">
      <dgm:prSet/>
      <dgm:spPr/>
      <dgm:t>
        <a:bodyPr/>
        <a:lstStyle/>
        <a:p>
          <a:endParaRPr lang="en-US"/>
        </a:p>
      </dgm:t>
    </dgm:pt>
    <dgm:pt modelId="{EEF7405E-CA3E-4C52-B2B1-35858E104947}" type="sibTrans" cxnId="{F5C3B33F-23EB-4E1A-A0A3-2C59D47300FD}">
      <dgm:prSet/>
      <dgm:spPr/>
      <dgm:t>
        <a:bodyPr/>
        <a:lstStyle/>
        <a:p>
          <a:endParaRPr lang="en-US"/>
        </a:p>
      </dgm:t>
    </dgm:pt>
    <dgm:pt modelId="{4732B36B-32E0-475C-8224-D5E291AE44BA}">
      <dgm:prSet/>
      <dgm:spPr/>
      <dgm:t>
        <a:bodyPr/>
        <a:lstStyle/>
        <a:p>
          <a:r>
            <a:rPr lang="el-GR" b="1"/>
            <a:t>νεόπτωχοι</a:t>
          </a:r>
          <a:endParaRPr lang="en-US"/>
        </a:p>
      </dgm:t>
    </dgm:pt>
    <dgm:pt modelId="{1BCC4310-C2AA-4F04-9AE1-29FFBA7BD956}" type="parTrans" cxnId="{BE375C52-F22D-46A6-914D-BD136FCC7F85}">
      <dgm:prSet/>
      <dgm:spPr/>
      <dgm:t>
        <a:bodyPr/>
        <a:lstStyle/>
        <a:p>
          <a:endParaRPr lang="en-US"/>
        </a:p>
      </dgm:t>
    </dgm:pt>
    <dgm:pt modelId="{CBB57896-3A58-452D-8650-963E7DC1D44F}" type="sibTrans" cxnId="{BE375C52-F22D-46A6-914D-BD136FCC7F85}">
      <dgm:prSet/>
      <dgm:spPr/>
      <dgm:t>
        <a:bodyPr/>
        <a:lstStyle/>
        <a:p>
          <a:endParaRPr lang="en-US"/>
        </a:p>
      </dgm:t>
    </dgm:pt>
    <dgm:pt modelId="{545AD8B5-9BA8-4C32-BDCF-5F272FEF600F}" type="pres">
      <dgm:prSet presAssocID="{43E77E6A-E637-4A49-82D4-57C58C7466F6}" presName="Name0" presStyleCnt="0">
        <dgm:presLayoutVars>
          <dgm:dir/>
          <dgm:resizeHandles val="exact"/>
        </dgm:presLayoutVars>
      </dgm:prSet>
      <dgm:spPr/>
      <dgm:t>
        <a:bodyPr/>
        <a:lstStyle/>
        <a:p>
          <a:endParaRPr lang="en-US"/>
        </a:p>
      </dgm:t>
    </dgm:pt>
    <dgm:pt modelId="{2B26980C-B0E8-4089-91D0-CE68436958BE}" type="pres">
      <dgm:prSet presAssocID="{43E77E6A-E637-4A49-82D4-57C58C7466F6}" presName="cycle" presStyleCnt="0"/>
      <dgm:spPr/>
    </dgm:pt>
    <dgm:pt modelId="{9376BB78-6CCC-4BA6-9673-87DD91B38CE8}" type="pres">
      <dgm:prSet presAssocID="{D68F03F3-C582-4F98-B5DF-0A1C8548DC29}" presName="nodeFirstNode" presStyleLbl="node1" presStyleIdx="0" presStyleCnt="7">
        <dgm:presLayoutVars>
          <dgm:bulletEnabled val="1"/>
        </dgm:presLayoutVars>
      </dgm:prSet>
      <dgm:spPr/>
      <dgm:t>
        <a:bodyPr/>
        <a:lstStyle/>
        <a:p>
          <a:endParaRPr lang="en-US"/>
        </a:p>
      </dgm:t>
    </dgm:pt>
    <dgm:pt modelId="{84491A7C-9684-40EB-A62F-9BE4B92281E0}" type="pres">
      <dgm:prSet presAssocID="{57E85732-D4BE-4FBF-B2DD-E674DC81A605}" presName="sibTransFirstNode" presStyleLbl="bgShp" presStyleIdx="0" presStyleCnt="1"/>
      <dgm:spPr/>
      <dgm:t>
        <a:bodyPr/>
        <a:lstStyle/>
        <a:p>
          <a:endParaRPr lang="en-US"/>
        </a:p>
      </dgm:t>
    </dgm:pt>
    <dgm:pt modelId="{30FDCAEA-28BE-4AFD-8D5A-3EFACE526A80}" type="pres">
      <dgm:prSet presAssocID="{E7E37F21-2142-4306-AB00-94C7C10C2AED}" presName="nodeFollowingNodes" presStyleLbl="node1" presStyleIdx="1" presStyleCnt="7">
        <dgm:presLayoutVars>
          <dgm:bulletEnabled val="1"/>
        </dgm:presLayoutVars>
      </dgm:prSet>
      <dgm:spPr/>
      <dgm:t>
        <a:bodyPr/>
        <a:lstStyle/>
        <a:p>
          <a:endParaRPr lang="en-US"/>
        </a:p>
      </dgm:t>
    </dgm:pt>
    <dgm:pt modelId="{A42FEC36-1394-49FE-9194-465EC18337D9}" type="pres">
      <dgm:prSet presAssocID="{5EE4EAD9-5651-47BF-8F87-D110D4EA0898}" presName="nodeFollowingNodes" presStyleLbl="node1" presStyleIdx="2" presStyleCnt="7">
        <dgm:presLayoutVars>
          <dgm:bulletEnabled val="1"/>
        </dgm:presLayoutVars>
      </dgm:prSet>
      <dgm:spPr/>
      <dgm:t>
        <a:bodyPr/>
        <a:lstStyle/>
        <a:p>
          <a:endParaRPr lang="en-US"/>
        </a:p>
      </dgm:t>
    </dgm:pt>
    <dgm:pt modelId="{39E8E0D0-E26D-4636-B213-B3453B188CC5}" type="pres">
      <dgm:prSet presAssocID="{23A66231-4A1A-4D61-ACA5-E169EB90ABDE}" presName="nodeFollowingNodes" presStyleLbl="node1" presStyleIdx="3" presStyleCnt="7">
        <dgm:presLayoutVars>
          <dgm:bulletEnabled val="1"/>
        </dgm:presLayoutVars>
      </dgm:prSet>
      <dgm:spPr/>
      <dgm:t>
        <a:bodyPr/>
        <a:lstStyle/>
        <a:p>
          <a:endParaRPr lang="en-US"/>
        </a:p>
      </dgm:t>
    </dgm:pt>
    <dgm:pt modelId="{6A189334-DD5F-47C1-A00E-42F15D60AEF4}" type="pres">
      <dgm:prSet presAssocID="{5867C21C-3BFB-4C2B-A2CF-575EB3067DA0}" presName="nodeFollowingNodes" presStyleLbl="node1" presStyleIdx="4" presStyleCnt="7">
        <dgm:presLayoutVars>
          <dgm:bulletEnabled val="1"/>
        </dgm:presLayoutVars>
      </dgm:prSet>
      <dgm:spPr/>
      <dgm:t>
        <a:bodyPr/>
        <a:lstStyle/>
        <a:p>
          <a:endParaRPr lang="en-US"/>
        </a:p>
      </dgm:t>
    </dgm:pt>
    <dgm:pt modelId="{3A7A35D1-A08B-4559-A758-EADDD2C58DCA}" type="pres">
      <dgm:prSet presAssocID="{A392F888-8C2E-4A12-95FD-77FD2D6BEF2C}" presName="nodeFollowingNodes" presStyleLbl="node1" presStyleIdx="5" presStyleCnt="7">
        <dgm:presLayoutVars>
          <dgm:bulletEnabled val="1"/>
        </dgm:presLayoutVars>
      </dgm:prSet>
      <dgm:spPr/>
      <dgm:t>
        <a:bodyPr/>
        <a:lstStyle/>
        <a:p>
          <a:endParaRPr lang="en-US"/>
        </a:p>
      </dgm:t>
    </dgm:pt>
    <dgm:pt modelId="{7704A189-563F-4544-A021-0241707D114C}" type="pres">
      <dgm:prSet presAssocID="{4732B36B-32E0-475C-8224-D5E291AE44BA}" presName="nodeFollowingNodes" presStyleLbl="node1" presStyleIdx="6" presStyleCnt="7">
        <dgm:presLayoutVars>
          <dgm:bulletEnabled val="1"/>
        </dgm:presLayoutVars>
      </dgm:prSet>
      <dgm:spPr/>
      <dgm:t>
        <a:bodyPr/>
        <a:lstStyle/>
        <a:p>
          <a:endParaRPr lang="en-US"/>
        </a:p>
      </dgm:t>
    </dgm:pt>
  </dgm:ptLst>
  <dgm:cxnLst>
    <dgm:cxn modelId="{32248C71-64F0-4679-9E6C-A1FBD5240FD2}" type="presOf" srcId="{43E77E6A-E637-4A49-82D4-57C58C7466F6}" destId="{545AD8B5-9BA8-4C32-BDCF-5F272FEF600F}" srcOrd="0" destOrd="0" presId="urn:microsoft.com/office/officeart/2005/8/layout/cycle3"/>
    <dgm:cxn modelId="{98B52D4A-B390-49A6-88BC-D32358A09F87}" type="presOf" srcId="{E7E37F21-2142-4306-AB00-94C7C10C2AED}" destId="{30FDCAEA-28BE-4AFD-8D5A-3EFACE526A80}" srcOrd="0" destOrd="0" presId="urn:microsoft.com/office/officeart/2005/8/layout/cycle3"/>
    <dgm:cxn modelId="{F6A1CB14-418A-4700-B161-1E55D8C2279A}" srcId="{43E77E6A-E637-4A49-82D4-57C58C7466F6}" destId="{5867C21C-3BFB-4C2B-A2CF-575EB3067DA0}" srcOrd="4" destOrd="0" parTransId="{DDBAA74B-CD72-41B2-9F00-C02D819AE1DD}" sibTransId="{E38A6890-F1A5-46C7-94C7-0015B3068494}"/>
    <dgm:cxn modelId="{04DFF6F9-6148-4442-A226-3D9993DF6F08}" srcId="{43E77E6A-E637-4A49-82D4-57C58C7466F6}" destId="{23A66231-4A1A-4D61-ACA5-E169EB90ABDE}" srcOrd="3" destOrd="0" parTransId="{F4BE2BB6-06BD-4E42-9295-22BE5A3DF8AA}" sibTransId="{85E7C714-995F-4B92-873A-899B23089863}"/>
    <dgm:cxn modelId="{BE375C52-F22D-46A6-914D-BD136FCC7F85}" srcId="{43E77E6A-E637-4A49-82D4-57C58C7466F6}" destId="{4732B36B-32E0-475C-8224-D5E291AE44BA}" srcOrd="6" destOrd="0" parTransId="{1BCC4310-C2AA-4F04-9AE1-29FFBA7BD956}" sibTransId="{CBB57896-3A58-452D-8650-963E7DC1D44F}"/>
    <dgm:cxn modelId="{880C2A6F-EA24-43E8-B2AB-3F45C729BA55}" type="presOf" srcId="{4732B36B-32E0-475C-8224-D5E291AE44BA}" destId="{7704A189-563F-4544-A021-0241707D114C}" srcOrd="0" destOrd="0" presId="urn:microsoft.com/office/officeart/2005/8/layout/cycle3"/>
    <dgm:cxn modelId="{4E0FD69A-9530-41C3-A01B-8C5753053215}" srcId="{43E77E6A-E637-4A49-82D4-57C58C7466F6}" destId="{D68F03F3-C582-4F98-B5DF-0A1C8548DC29}" srcOrd="0" destOrd="0" parTransId="{DB2935DA-ACBB-4240-BF49-5171AE88BA8D}" sibTransId="{57E85732-D4BE-4FBF-B2DD-E674DC81A605}"/>
    <dgm:cxn modelId="{D7C05342-5091-428A-9409-65A39F717FF3}" type="presOf" srcId="{57E85732-D4BE-4FBF-B2DD-E674DC81A605}" destId="{84491A7C-9684-40EB-A62F-9BE4B92281E0}" srcOrd="0" destOrd="0" presId="urn:microsoft.com/office/officeart/2005/8/layout/cycle3"/>
    <dgm:cxn modelId="{5AEFF56A-6B3F-4A52-84FC-F3F4A4F3062A}" srcId="{43E77E6A-E637-4A49-82D4-57C58C7466F6}" destId="{E7E37F21-2142-4306-AB00-94C7C10C2AED}" srcOrd="1" destOrd="0" parTransId="{D460DBDC-868C-40C8-9686-DFDCBBFB6F77}" sibTransId="{2560A9A8-B36F-4E4A-8848-12DC9E85335D}"/>
    <dgm:cxn modelId="{89B7C4DE-3EB4-4FF4-B798-CC735A2C260C}" srcId="{43E77E6A-E637-4A49-82D4-57C58C7466F6}" destId="{5EE4EAD9-5651-47BF-8F87-D110D4EA0898}" srcOrd="2" destOrd="0" parTransId="{49217928-CBD0-4992-BBE7-A3A5719613D0}" sibTransId="{58421F78-5C12-414E-A972-FD4710289B65}"/>
    <dgm:cxn modelId="{A83F28A9-73EB-41F2-B7F5-6755F2339205}" type="presOf" srcId="{23A66231-4A1A-4D61-ACA5-E169EB90ABDE}" destId="{39E8E0D0-E26D-4636-B213-B3453B188CC5}" srcOrd="0" destOrd="0" presId="urn:microsoft.com/office/officeart/2005/8/layout/cycle3"/>
    <dgm:cxn modelId="{F5C3B33F-23EB-4E1A-A0A3-2C59D47300FD}" srcId="{43E77E6A-E637-4A49-82D4-57C58C7466F6}" destId="{A392F888-8C2E-4A12-95FD-77FD2D6BEF2C}" srcOrd="5" destOrd="0" parTransId="{F0ED7DE5-DA66-4F8E-B8F9-8EF511CA4382}" sibTransId="{EEF7405E-CA3E-4C52-B2B1-35858E104947}"/>
    <dgm:cxn modelId="{17A72D48-B834-41BE-88B2-E0D3232D622F}" type="presOf" srcId="{D68F03F3-C582-4F98-B5DF-0A1C8548DC29}" destId="{9376BB78-6CCC-4BA6-9673-87DD91B38CE8}" srcOrd="0" destOrd="0" presId="urn:microsoft.com/office/officeart/2005/8/layout/cycle3"/>
    <dgm:cxn modelId="{1ED65699-275E-4B17-8828-D7AF34C7F701}" type="presOf" srcId="{5EE4EAD9-5651-47BF-8F87-D110D4EA0898}" destId="{A42FEC36-1394-49FE-9194-465EC18337D9}" srcOrd="0" destOrd="0" presId="urn:microsoft.com/office/officeart/2005/8/layout/cycle3"/>
    <dgm:cxn modelId="{18217DDE-6CAA-4D11-96D5-F2FA1853D9B9}" type="presOf" srcId="{5867C21C-3BFB-4C2B-A2CF-575EB3067DA0}" destId="{6A189334-DD5F-47C1-A00E-42F15D60AEF4}" srcOrd="0" destOrd="0" presId="urn:microsoft.com/office/officeart/2005/8/layout/cycle3"/>
    <dgm:cxn modelId="{F6DD3BA9-86A4-4560-86E7-BC933735391E}" type="presOf" srcId="{A392F888-8C2E-4A12-95FD-77FD2D6BEF2C}" destId="{3A7A35D1-A08B-4559-A758-EADDD2C58DCA}" srcOrd="0" destOrd="0" presId="urn:microsoft.com/office/officeart/2005/8/layout/cycle3"/>
    <dgm:cxn modelId="{36ABDC27-FA10-44A3-A4E1-C225210EB4E0}" type="presParOf" srcId="{545AD8B5-9BA8-4C32-BDCF-5F272FEF600F}" destId="{2B26980C-B0E8-4089-91D0-CE68436958BE}" srcOrd="0" destOrd="0" presId="urn:microsoft.com/office/officeart/2005/8/layout/cycle3"/>
    <dgm:cxn modelId="{12255EE5-5C35-4CDE-9D4E-05381AD011A0}" type="presParOf" srcId="{2B26980C-B0E8-4089-91D0-CE68436958BE}" destId="{9376BB78-6CCC-4BA6-9673-87DD91B38CE8}" srcOrd="0" destOrd="0" presId="urn:microsoft.com/office/officeart/2005/8/layout/cycle3"/>
    <dgm:cxn modelId="{6D1278D9-F447-4609-BF2E-9AB832900909}" type="presParOf" srcId="{2B26980C-B0E8-4089-91D0-CE68436958BE}" destId="{84491A7C-9684-40EB-A62F-9BE4B92281E0}" srcOrd="1" destOrd="0" presId="urn:microsoft.com/office/officeart/2005/8/layout/cycle3"/>
    <dgm:cxn modelId="{00F13D33-39EB-4DE7-B791-F7B7523AC15C}" type="presParOf" srcId="{2B26980C-B0E8-4089-91D0-CE68436958BE}" destId="{30FDCAEA-28BE-4AFD-8D5A-3EFACE526A80}" srcOrd="2" destOrd="0" presId="urn:microsoft.com/office/officeart/2005/8/layout/cycle3"/>
    <dgm:cxn modelId="{3456853A-B695-431F-ABA7-78BD10E99399}" type="presParOf" srcId="{2B26980C-B0E8-4089-91D0-CE68436958BE}" destId="{A42FEC36-1394-49FE-9194-465EC18337D9}" srcOrd="3" destOrd="0" presId="urn:microsoft.com/office/officeart/2005/8/layout/cycle3"/>
    <dgm:cxn modelId="{141E1564-6F1A-4AA2-8365-A10AF03611C6}" type="presParOf" srcId="{2B26980C-B0E8-4089-91D0-CE68436958BE}" destId="{39E8E0D0-E26D-4636-B213-B3453B188CC5}" srcOrd="4" destOrd="0" presId="urn:microsoft.com/office/officeart/2005/8/layout/cycle3"/>
    <dgm:cxn modelId="{B308C3B2-45A7-454D-B13A-3B58259B4F82}" type="presParOf" srcId="{2B26980C-B0E8-4089-91D0-CE68436958BE}" destId="{6A189334-DD5F-47C1-A00E-42F15D60AEF4}" srcOrd="5" destOrd="0" presId="urn:microsoft.com/office/officeart/2005/8/layout/cycle3"/>
    <dgm:cxn modelId="{B13F51F5-3E69-4166-B669-3AFEDB85FB72}" type="presParOf" srcId="{2B26980C-B0E8-4089-91D0-CE68436958BE}" destId="{3A7A35D1-A08B-4559-A758-EADDD2C58DCA}" srcOrd="6" destOrd="0" presId="urn:microsoft.com/office/officeart/2005/8/layout/cycle3"/>
    <dgm:cxn modelId="{92D90DEC-28BE-4F90-B6F7-292B44244A3B}" type="presParOf" srcId="{2B26980C-B0E8-4089-91D0-CE68436958BE}" destId="{7704A189-563F-4544-A021-0241707D114C}"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CD16E9-493E-49B0-A8C3-554BA6A6946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l-GR"/>
        </a:p>
      </dgm:t>
    </dgm:pt>
    <dgm:pt modelId="{639DC337-722A-4C57-8625-EC66A783D5B5}">
      <dgm:prSet phldrT="[Κείμενο]"/>
      <dgm:spPr/>
      <dgm:t>
        <a:bodyPr/>
        <a:lstStyle/>
        <a:p>
          <a:r>
            <a:rPr lang="el-GR" dirty="0"/>
            <a:t>Γνώσεις</a:t>
          </a:r>
        </a:p>
      </dgm:t>
    </dgm:pt>
    <dgm:pt modelId="{EEEF5A84-30FE-4E7C-BF79-B43207939DC0}" type="parTrans" cxnId="{6AC95087-9460-4B01-B2BB-A9010F1DC36E}">
      <dgm:prSet/>
      <dgm:spPr/>
      <dgm:t>
        <a:bodyPr/>
        <a:lstStyle/>
        <a:p>
          <a:endParaRPr lang="el-GR"/>
        </a:p>
      </dgm:t>
    </dgm:pt>
    <dgm:pt modelId="{A046B20D-1605-4F2C-82A3-B9F0D693D103}" type="sibTrans" cxnId="{6AC95087-9460-4B01-B2BB-A9010F1DC36E}">
      <dgm:prSet/>
      <dgm:spPr/>
      <dgm:t>
        <a:bodyPr/>
        <a:lstStyle/>
        <a:p>
          <a:endParaRPr lang="el-GR"/>
        </a:p>
      </dgm:t>
    </dgm:pt>
    <dgm:pt modelId="{7FB63AD7-A4DA-4248-9BF3-2A1283EDA1B6}">
      <dgm:prSet phldrT="[Κείμενο]"/>
      <dgm:spPr/>
      <dgm:t>
        <a:bodyPr/>
        <a:lstStyle/>
        <a:p>
          <a:r>
            <a:rPr lang="el-GR" dirty="0"/>
            <a:t>Δεξιότητες</a:t>
          </a:r>
        </a:p>
      </dgm:t>
    </dgm:pt>
    <dgm:pt modelId="{C331EC2D-C9FB-4E79-9629-6EFD47968DFD}" type="parTrans" cxnId="{26BBDDBB-A0FF-4AFB-BD8A-1B43779A8901}">
      <dgm:prSet/>
      <dgm:spPr/>
      <dgm:t>
        <a:bodyPr/>
        <a:lstStyle/>
        <a:p>
          <a:endParaRPr lang="el-GR"/>
        </a:p>
      </dgm:t>
    </dgm:pt>
    <dgm:pt modelId="{705709FD-C764-47A1-9375-1DE27CCBC6F4}" type="sibTrans" cxnId="{26BBDDBB-A0FF-4AFB-BD8A-1B43779A8901}">
      <dgm:prSet/>
      <dgm:spPr/>
      <dgm:t>
        <a:bodyPr/>
        <a:lstStyle/>
        <a:p>
          <a:endParaRPr lang="el-GR"/>
        </a:p>
      </dgm:t>
    </dgm:pt>
    <dgm:pt modelId="{5FE00DC6-15E3-482B-BD44-3B3A9A6390FB}">
      <dgm:prSet phldrT="[Κείμενο]"/>
      <dgm:spPr/>
      <dgm:t>
        <a:bodyPr/>
        <a:lstStyle/>
        <a:p>
          <a:r>
            <a:rPr lang="el-GR" dirty="0"/>
            <a:t>Μέσα </a:t>
          </a:r>
        </a:p>
      </dgm:t>
    </dgm:pt>
    <dgm:pt modelId="{9246D8C6-FC5E-4C58-9247-C51BA2D1031C}" type="parTrans" cxnId="{69DAE5A0-F145-4B93-9A9A-76CE4505C0C3}">
      <dgm:prSet/>
      <dgm:spPr/>
      <dgm:t>
        <a:bodyPr/>
        <a:lstStyle/>
        <a:p>
          <a:endParaRPr lang="el-GR"/>
        </a:p>
      </dgm:t>
    </dgm:pt>
    <dgm:pt modelId="{98A88065-2F33-4BD7-9CBC-936BDF0DEC0B}" type="sibTrans" cxnId="{69DAE5A0-F145-4B93-9A9A-76CE4505C0C3}">
      <dgm:prSet/>
      <dgm:spPr/>
      <dgm:t>
        <a:bodyPr/>
        <a:lstStyle/>
        <a:p>
          <a:endParaRPr lang="el-GR"/>
        </a:p>
      </dgm:t>
    </dgm:pt>
    <dgm:pt modelId="{A2E543A0-EABC-49BC-864B-954BA6A39910}" type="pres">
      <dgm:prSet presAssocID="{D1CD16E9-493E-49B0-A8C3-554BA6A6946A}" presName="linear" presStyleCnt="0">
        <dgm:presLayoutVars>
          <dgm:animLvl val="lvl"/>
          <dgm:resizeHandles val="exact"/>
        </dgm:presLayoutVars>
      </dgm:prSet>
      <dgm:spPr/>
      <dgm:t>
        <a:bodyPr/>
        <a:lstStyle/>
        <a:p>
          <a:endParaRPr lang="en-US"/>
        </a:p>
      </dgm:t>
    </dgm:pt>
    <dgm:pt modelId="{321B8AE5-6AEC-4624-9055-FFEC5E458107}" type="pres">
      <dgm:prSet presAssocID="{639DC337-722A-4C57-8625-EC66A783D5B5}" presName="parentText" presStyleLbl="node1" presStyleIdx="0" presStyleCnt="3">
        <dgm:presLayoutVars>
          <dgm:chMax val="0"/>
          <dgm:bulletEnabled val="1"/>
        </dgm:presLayoutVars>
      </dgm:prSet>
      <dgm:spPr/>
      <dgm:t>
        <a:bodyPr/>
        <a:lstStyle/>
        <a:p>
          <a:endParaRPr lang="en-US"/>
        </a:p>
      </dgm:t>
    </dgm:pt>
    <dgm:pt modelId="{4D5C3811-119F-477A-B012-E4A8AC840783}" type="pres">
      <dgm:prSet presAssocID="{A046B20D-1605-4F2C-82A3-B9F0D693D103}" presName="spacer" presStyleCnt="0"/>
      <dgm:spPr/>
    </dgm:pt>
    <dgm:pt modelId="{B797896E-B73A-4D5B-A229-B95C872D1FA3}" type="pres">
      <dgm:prSet presAssocID="{7FB63AD7-A4DA-4248-9BF3-2A1283EDA1B6}" presName="parentText" presStyleLbl="node1" presStyleIdx="1" presStyleCnt="3">
        <dgm:presLayoutVars>
          <dgm:chMax val="0"/>
          <dgm:bulletEnabled val="1"/>
        </dgm:presLayoutVars>
      </dgm:prSet>
      <dgm:spPr/>
      <dgm:t>
        <a:bodyPr/>
        <a:lstStyle/>
        <a:p>
          <a:endParaRPr lang="en-US"/>
        </a:p>
      </dgm:t>
    </dgm:pt>
    <dgm:pt modelId="{ACD3B579-3FA1-45A8-9295-E50D9736D168}" type="pres">
      <dgm:prSet presAssocID="{705709FD-C764-47A1-9375-1DE27CCBC6F4}" presName="spacer" presStyleCnt="0"/>
      <dgm:spPr/>
    </dgm:pt>
    <dgm:pt modelId="{26CA7AEB-877B-4ACE-9867-D79B88850340}" type="pres">
      <dgm:prSet presAssocID="{5FE00DC6-15E3-482B-BD44-3B3A9A6390FB}" presName="parentText" presStyleLbl="node1" presStyleIdx="2" presStyleCnt="3">
        <dgm:presLayoutVars>
          <dgm:chMax val="0"/>
          <dgm:bulletEnabled val="1"/>
        </dgm:presLayoutVars>
      </dgm:prSet>
      <dgm:spPr/>
      <dgm:t>
        <a:bodyPr/>
        <a:lstStyle/>
        <a:p>
          <a:endParaRPr lang="en-US"/>
        </a:p>
      </dgm:t>
    </dgm:pt>
  </dgm:ptLst>
  <dgm:cxnLst>
    <dgm:cxn modelId="{E75645BD-4A6B-4C9F-8DCF-C699BD94760E}" type="presOf" srcId="{639DC337-722A-4C57-8625-EC66A783D5B5}" destId="{321B8AE5-6AEC-4624-9055-FFEC5E458107}" srcOrd="0" destOrd="0" presId="urn:microsoft.com/office/officeart/2005/8/layout/vList2"/>
    <dgm:cxn modelId="{03AC5CFA-793A-4E08-9990-636FF6C04551}" type="presOf" srcId="{D1CD16E9-493E-49B0-A8C3-554BA6A6946A}" destId="{A2E543A0-EABC-49BC-864B-954BA6A39910}" srcOrd="0" destOrd="0" presId="urn:microsoft.com/office/officeart/2005/8/layout/vList2"/>
    <dgm:cxn modelId="{6AC95087-9460-4B01-B2BB-A9010F1DC36E}" srcId="{D1CD16E9-493E-49B0-A8C3-554BA6A6946A}" destId="{639DC337-722A-4C57-8625-EC66A783D5B5}" srcOrd="0" destOrd="0" parTransId="{EEEF5A84-30FE-4E7C-BF79-B43207939DC0}" sibTransId="{A046B20D-1605-4F2C-82A3-B9F0D693D103}"/>
    <dgm:cxn modelId="{69DAE5A0-F145-4B93-9A9A-76CE4505C0C3}" srcId="{D1CD16E9-493E-49B0-A8C3-554BA6A6946A}" destId="{5FE00DC6-15E3-482B-BD44-3B3A9A6390FB}" srcOrd="2" destOrd="0" parTransId="{9246D8C6-FC5E-4C58-9247-C51BA2D1031C}" sibTransId="{98A88065-2F33-4BD7-9CBC-936BDF0DEC0B}"/>
    <dgm:cxn modelId="{92632845-0D39-42AA-B90F-F2B281B5D90B}" type="presOf" srcId="{5FE00DC6-15E3-482B-BD44-3B3A9A6390FB}" destId="{26CA7AEB-877B-4ACE-9867-D79B88850340}" srcOrd="0" destOrd="0" presId="urn:microsoft.com/office/officeart/2005/8/layout/vList2"/>
    <dgm:cxn modelId="{59AF6B56-AC79-4746-BE93-056338CBFD17}" type="presOf" srcId="{7FB63AD7-A4DA-4248-9BF3-2A1283EDA1B6}" destId="{B797896E-B73A-4D5B-A229-B95C872D1FA3}" srcOrd="0" destOrd="0" presId="urn:microsoft.com/office/officeart/2005/8/layout/vList2"/>
    <dgm:cxn modelId="{26BBDDBB-A0FF-4AFB-BD8A-1B43779A8901}" srcId="{D1CD16E9-493E-49B0-A8C3-554BA6A6946A}" destId="{7FB63AD7-A4DA-4248-9BF3-2A1283EDA1B6}" srcOrd="1" destOrd="0" parTransId="{C331EC2D-C9FB-4E79-9629-6EFD47968DFD}" sibTransId="{705709FD-C764-47A1-9375-1DE27CCBC6F4}"/>
    <dgm:cxn modelId="{678724C6-112E-4670-BF83-29FAD850BB0D}" type="presParOf" srcId="{A2E543A0-EABC-49BC-864B-954BA6A39910}" destId="{321B8AE5-6AEC-4624-9055-FFEC5E458107}" srcOrd="0" destOrd="0" presId="urn:microsoft.com/office/officeart/2005/8/layout/vList2"/>
    <dgm:cxn modelId="{09FCA799-39ED-4188-8172-68DD4804BCC9}" type="presParOf" srcId="{A2E543A0-EABC-49BC-864B-954BA6A39910}" destId="{4D5C3811-119F-477A-B012-E4A8AC840783}" srcOrd="1" destOrd="0" presId="urn:microsoft.com/office/officeart/2005/8/layout/vList2"/>
    <dgm:cxn modelId="{48E8F72C-92CF-423D-A7C2-E96AA7865B06}" type="presParOf" srcId="{A2E543A0-EABC-49BC-864B-954BA6A39910}" destId="{B797896E-B73A-4D5B-A229-B95C872D1FA3}" srcOrd="2" destOrd="0" presId="urn:microsoft.com/office/officeart/2005/8/layout/vList2"/>
    <dgm:cxn modelId="{537E17EF-FDAD-49C9-869E-93377EFB7C7A}" type="presParOf" srcId="{A2E543A0-EABC-49BC-864B-954BA6A39910}" destId="{ACD3B579-3FA1-45A8-9295-E50D9736D168}" srcOrd="3" destOrd="0" presId="urn:microsoft.com/office/officeart/2005/8/layout/vList2"/>
    <dgm:cxn modelId="{FE775D3F-07C5-4E00-832C-0FF2423AEF0E}" type="presParOf" srcId="{A2E543A0-EABC-49BC-864B-954BA6A39910}" destId="{26CA7AEB-877B-4ACE-9867-D79B888503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38F68-B99E-43A9-8698-66E49638BD97}" type="doc">
      <dgm:prSet loTypeId="urn:microsoft.com/office/officeart/2005/8/layout/venn1" loCatId="relationship" qsTypeId="urn:microsoft.com/office/officeart/2005/8/quickstyle/simple1" qsCatId="simple" csTypeId="urn:microsoft.com/office/officeart/2005/8/colors/accent1_2" csCatId="accent1" phldr="1"/>
      <dgm:spPr/>
    </dgm:pt>
    <dgm:pt modelId="{A42D38FE-24A3-4C08-90A1-69BF92215603}">
      <dgm:prSet phldrT="[Κείμενο]"/>
      <dgm:spPr/>
      <dgm:t>
        <a:bodyPr/>
        <a:lstStyle/>
        <a:p>
          <a:r>
            <a:rPr lang="el-GR" dirty="0"/>
            <a:t>Ψυχοκοινωνική αποκατάσταση</a:t>
          </a:r>
        </a:p>
      </dgm:t>
    </dgm:pt>
    <dgm:pt modelId="{2A5C416A-C597-4FBC-B811-F6F36322C022}" type="parTrans" cxnId="{0F4F34DE-6477-4DED-A39A-FF055237ACA1}">
      <dgm:prSet/>
      <dgm:spPr/>
      <dgm:t>
        <a:bodyPr/>
        <a:lstStyle/>
        <a:p>
          <a:endParaRPr lang="el-GR"/>
        </a:p>
      </dgm:t>
    </dgm:pt>
    <dgm:pt modelId="{5541DE02-29DA-454D-8C9B-506D22472507}" type="sibTrans" cxnId="{0F4F34DE-6477-4DED-A39A-FF055237ACA1}">
      <dgm:prSet/>
      <dgm:spPr/>
      <dgm:t>
        <a:bodyPr/>
        <a:lstStyle/>
        <a:p>
          <a:endParaRPr lang="el-GR"/>
        </a:p>
      </dgm:t>
    </dgm:pt>
    <dgm:pt modelId="{4458B016-3507-4EA7-9915-48B830A64329}">
      <dgm:prSet phldrT="[Κείμενο]"/>
      <dgm:spPr/>
      <dgm:t>
        <a:bodyPr/>
        <a:lstStyle/>
        <a:p>
          <a:r>
            <a:rPr lang="el-GR" dirty="0"/>
            <a:t>Προστασία δικαιωμάτων</a:t>
          </a:r>
        </a:p>
      </dgm:t>
    </dgm:pt>
    <dgm:pt modelId="{5FCDADC1-C2A5-4C8A-AE8D-3F3D9A7B57DA}" type="parTrans" cxnId="{5E23C064-8FAD-4AF1-B5AA-1AA233C9B5A9}">
      <dgm:prSet/>
      <dgm:spPr/>
      <dgm:t>
        <a:bodyPr/>
        <a:lstStyle/>
        <a:p>
          <a:endParaRPr lang="el-GR"/>
        </a:p>
      </dgm:t>
    </dgm:pt>
    <dgm:pt modelId="{662EE546-D0F4-4657-A4D8-0BBB56E609E6}" type="sibTrans" cxnId="{5E23C064-8FAD-4AF1-B5AA-1AA233C9B5A9}">
      <dgm:prSet/>
      <dgm:spPr/>
      <dgm:t>
        <a:bodyPr/>
        <a:lstStyle/>
        <a:p>
          <a:endParaRPr lang="el-GR"/>
        </a:p>
      </dgm:t>
    </dgm:pt>
    <dgm:pt modelId="{4CDB1D9F-8066-4FCF-8D65-9DC04D21457A}">
      <dgm:prSet phldrT="[Κείμενο]"/>
      <dgm:spPr/>
      <dgm:t>
        <a:bodyPr/>
        <a:lstStyle/>
        <a:p>
          <a:r>
            <a:rPr lang="el-GR" dirty="0"/>
            <a:t>Ενδυνάμωση</a:t>
          </a:r>
        </a:p>
      </dgm:t>
    </dgm:pt>
    <dgm:pt modelId="{E19692D3-EB09-4E72-9118-9B7FCC3239E6}" type="parTrans" cxnId="{60A7F97B-CB86-4C2F-9220-B964FA27543F}">
      <dgm:prSet/>
      <dgm:spPr/>
      <dgm:t>
        <a:bodyPr/>
        <a:lstStyle/>
        <a:p>
          <a:endParaRPr lang="el-GR"/>
        </a:p>
      </dgm:t>
    </dgm:pt>
    <dgm:pt modelId="{5F799B2C-5A69-46E8-A958-736B563F2EEB}" type="sibTrans" cxnId="{60A7F97B-CB86-4C2F-9220-B964FA27543F}">
      <dgm:prSet/>
      <dgm:spPr/>
      <dgm:t>
        <a:bodyPr/>
        <a:lstStyle/>
        <a:p>
          <a:endParaRPr lang="el-GR"/>
        </a:p>
      </dgm:t>
    </dgm:pt>
    <dgm:pt modelId="{16DFA9AF-573E-4F53-8A8E-E691D6D17933}" type="pres">
      <dgm:prSet presAssocID="{C4B38F68-B99E-43A9-8698-66E49638BD97}" presName="compositeShape" presStyleCnt="0">
        <dgm:presLayoutVars>
          <dgm:chMax val="7"/>
          <dgm:dir/>
          <dgm:resizeHandles val="exact"/>
        </dgm:presLayoutVars>
      </dgm:prSet>
      <dgm:spPr/>
    </dgm:pt>
    <dgm:pt modelId="{22CA64C2-C2BF-4E34-B262-7A6F031488D0}" type="pres">
      <dgm:prSet presAssocID="{A42D38FE-24A3-4C08-90A1-69BF92215603}" presName="circ1" presStyleLbl="vennNode1" presStyleIdx="0" presStyleCnt="3"/>
      <dgm:spPr/>
      <dgm:t>
        <a:bodyPr/>
        <a:lstStyle/>
        <a:p>
          <a:endParaRPr lang="en-US"/>
        </a:p>
      </dgm:t>
    </dgm:pt>
    <dgm:pt modelId="{93F87902-9345-4759-90D3-F249592C7A1F}" type="pres">
      <dgm:prSet presAssocID="{A42D38FE-24A3-4C08-90A1-69BF92215603}" presName="circ1Tx" presStyleLbl="revTx" presStyleIdx="0" presStyleCnt="0">
        <dgm:presLayoutVars>
          <dgm:chMax val="0"/>
          <dgm:chPref val="0"/>
          <dgm:bulletEnabled val="1"/>
        </dgm:presLayoutVars>
      </dgm:prSet>
      <dgm:spPr/>
      <dgm:t>
        <a:bodyPr/>
        <a:lstStyle/>
        <a:p>
          <a:endParaRPr lang="en-US"/>
        </a:p>
      </dgm:t>
    </dgm:pt>
    <dgm:pt modelId="{95957192-39A5-46CF-9EA2-38E8CF3B90DB}" type="pres">
      <dgm:prSet presAssocID="{4458B016-3507-4EA7-9915-48B830A64329}" presName="circ2" presStyleLbl="vennNode1" presStyleIdx="1" presStyleCnt="3"/>
      <dgm:spPr/>
      <dgm:t>
        <a:bodyPr/>
        <a:lstStyle/>
        <a:p>
          <a:endParaRPr lang="en-US"/>
        </a:p>
      </dgm:t>
    </dgm:pt>
    <dgm:pt modelId="{0BDF7B11-6C9A-4541-9C47-A2BD6D17A64E}" type="pres">
      <dgm:prSet presAssocID="{4458B016-3507-4EA7-9915-48B830A64329}" presName="circ2Tx" presStyleLbl="revTx" presStyleIdx="0" presStyleCnt="0">
        <dgm:presLayoutVars>
          <dgm:chMax val="0"/>
          <dgm:chPref val="0"/>
          <dgm:bulletEnabled val="1"/>
        </dgm:presLayoutVars>
      </dgm:prSet>
      <dgm:spPr/>
      <dgm:t>
        <a:bodyPr/>
        <a:lstStyle/>
        <a:p>
          <a:endParaRPr lang="en-US"/>
        </a:p>
      </dgm:t>
    </dgm:pt>
    <dgm:pt modelId="{6EB02FA7-131C-4C8B-A9AE-DDEE4324681B}" type="pres">
      <dgm:prSet presAssocID="{4CDB1D9F-8066-4FCF-8D65-9DC04D21457A}" presName="circ3" presStyleLbl="vennNode1" presStyleIdx="2" presStyleCnt="3"/>
      <dgm:spPr/>
      <dgm:t>
        <a:bodyPr/>
        <a:lstStyle/>
        <a:p>
          <a:endParaRPr lang="en-US"/>
        </a:p>
      </dgm:t>
    </dgm:pt>
    <dgm:pt modelId="{4519AF03-1C3E-4249-A8FB-EFA8435B43ED}" type="pres">
      <dgm:prSet presAssocID="{4CDB1D9F-8066-4FCF-8D65-9DC04D21457A}" presName="circ3Tx" presStyleLbl="revTx" presStyleIdx="0" presStyleCnt="0">
        <dgm:presLayoutVars>
          <dgm:chMax val="0"/>
          <dgm:chPref val="0"/>
          <dgm:bulletEnabled val="1"/>
        </dgm:presLayoutVars>
      </dgm:prSet>
      <dgm:spPr/>
      <dgm:t>
        <a:bodyPr/>
        <a:lstStyle/>
        <a:p>
          <a:endParaRPr lang="en-US"/>
        </a:p>
      </dgm:t>
    </dgm:pt>
  </dgm:ptLst>
  <dgm:cxnLst>
    <dgm:cxn modelId="{20338726-0436-40E4-8ADF-0036FB477859}" type="presOf" srcId="{4CDB1D9F-8066-4FCF-8D65-9DC04D21457A}" destId="{6EB02FA7-131C-4C8B-A9AE-DDEE4324681B}" srcOrd="0" destOrd="0" presId="urn:microsoft.com/office/officeart/2005/8/layout/venn1"/>
    <dgm:cxn modelId="{0F4F34DE-6477-4DED-A39A-FF055237ACA1}" srcId="{C4B38F68-B99E-43A9-8698-66E49638BD97}" destId="{A42D38FE-24A3-4C08-90A1-69BF92215603}" srcOrd="0" destOrd="0" parTransId="{2A5C416A-C597-4FBC-B811-F6F36322C022}" sibTransId="{5541DE02-29DA-454D-8C9B-506D22472507}"/>
    <dgm:cxn modelId="{E52D2707-5228-4A32-A34B-E53CA09F5FF8}" type="presOf" srcId="{A42D38FE-24A3-4C08-90A1-69BF92215603}" destId="{93F87902-9345-4759-90D3-F249592C7A1F}" srcOrd="1" destOrd="0" presId="urn:microsoft.com/office/officeart/2005/8/layout/venn1"/>
    <dgm:cxn modelId="{5E23C064-8FAD-4AF1-B5AA-1AA233C9B5A9}" srcId="{C4B38F68-B99E-43A9-8698-66E49638BD97}" destId="{4458B016-3507-4EA7-9915-48B830A64329}" srcOrd="1" destOrd="0" parTransId="{5FCDADC1-C2A5-4C8A-AE8D-3F3D9A7B57DA}" sibTransId="{662EE546-D0F4-4657-A4D8-0BBB56E609E6}"/>
    <dgm:cxn modelId="{60A7F97B-CB86-4C2F-9220-B964FA27543F}" srcId="{C4B38F68-B99E-43A9-8698-66E49638BD97}" destId="{4CDB1D9F-8066-4FCF-8D65-9DC04D21457A}" srcOrd="2" destOrd="0" parTransId="{E19692D3-EB09-4E72-9118-9B7FCC3239E6}" sibTransId="{5F799B2C-5A69-46E8-A958-736B563F2EEB}"/>
    <dgm:cxn modelId="{F077428E-C7EA-4963-AACC-0EA266E220AD}" type="presOf" srcId="{A42D38FE-24A3-4C08-90A1-69BF92215603}" destId="{22CA64C2-C2BF-4E34-B262-7A6F031488D0}" srcOrd="0" destOrd="0" presId="urn:microsoft.com/office/officeart/2005/8/layout/venn1"/>
    <dgm:cxn modelId="{AFC76BCE-4860-41E6-9FD9-D184CF05AE39}" type="presOf" srcId="{4458B016-3507-4EA7-9915-48B830A64329}" destId="{95957192-39A5-46CF-9EA2-38E8CF3B90DB}" srcOrd="0" destOrd="0" presId="urn:microsoft.com/office/officeart/2005/8/layout/venn1"/>
    <dgm:cxn modelId="{B52B5FD8-8439-43BC-885C-6F113521BB48}" type="presOf" srcId="{4458B016-3507-4EA7-9915-48B830A64329}" destId="{0BDF7B11-6C9A-4541-9C47-A2BD6D17A64E}" srcOrd="1" destOrd="0" presId="urn:microsoft.com/office/officeart/2005/8/layout/venn1"/>
    <dgm:cxn modelId="{BB23A990-88ED-475F-A683-A93C404AFCDB}" type="presOf" srcId="{C4B38F68-B99E-43A9-8698-66E49638BD97}" destId="{16DFA9AF-573E-4F53-8A8E-E691D6D17933}" srcOrd="0" destOrd="0" presId="urn:microsoft.com/office/officeart/2005/8/layout/venn1"/>
    <dgm:cxn modelId="{22B9D2B5-065E-4A89-908E-1F187CE6BAA4}" type="presOf" srcId="{4CDB1D9F-8066-4FCF-8D65-9DC04D21457A}" destId="{4519AF03-1C3E-4249-A8FB-EFA8435B43ED}" srcOrd="1" destOrd="0" presId="urn:microsoft.com/office/officeart/2005/8/layout/venn1"/>
    <dgm:cxn modelId="{735BBA92-925C-411D-999A-0093231371F6}" type="presParOf" srcId="{16DFA9AF-573E-4F53-8A8E-E691D6D17933}" destId="{22CA64C2-C2BF-4E34-B262-7A6F031488D0}" srcOrd="0" destOrd="0" presId="urn:microsoft.com/office/officeart/2005/8/layout/venn1"/>
    <dgm:cxn modelId="{564CAAC5-050C-4224-8441-B9027F693B95}" type="presParOf" srcId="{16DFA9AF-573E-4F53-8A8E-E691D6D17933}" destId="{93F87902-9345-4759-90D3-F249592C7A1F}" srcOrd="1" destOrd="0" presId="urn:microsoft.com/office/officeart/2005/8/layout/venn1"/>
    <dgm:cxn modelId="{37173A4C-AD98-4C03-836B-6BA9123F8841}" type="presParOf" srcId="{16DFA9AF-573E-4F53-8A8E-E691D6D17933}" destId="{95957192-39A5-46CF-9EA2-38E8CF3B90DB}" srcOrd="2" destOrd="0" presId="urn:microsoft.com/office/officeart/2005/8/layout/venn1"/>
    <dgm:cxn modelId="{D2DDFD13-69B6-47BF-B5CB-2E1109021A79}" type="presParOf" srcId="{16DFA9AF-573E-4F53-8A8E-E691D6D17933}" destId="{0BDF7B11-6C9A-4541-9C47-A2BD6D17A64E}" srcOrd="3" destOrd="0" presId="urn:microsoft.com/office/officeart/2005/8/layout/venn1"/>
    <dgm:cxn modelId="{731971A4-9CAA-445B-8BB0-C510D16C33A8}" type="presParOf" srcId="{16DFA9AF-573E-4F53-8A8E-E691D6D17933}" destId="{6EB02FA7-131C-4C8B-A9AE-DDEE4324681B}" srcOrd="4" destOrd="0" presId="urn:microsoft.com/office/officeart/2005/8/layout/venn1"/>
    <dgm:cxn modelId="{B817DA95-2D14-4874-A34C-722964440B21}" type="presParOf" srcId="{16DFA9AF-573E-4F53-8A8E-E691D6D17933}" destId="{4519AF03-1C3E-4249-A8FB-EFA8435B43E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23D12B-2128-4436-817B-397C9D6660FA}" type="doc">
      <dgm:prSet loTypeId="urn:microsoft.com/office/officeart/2005/8/layout/pyramid1" loCatId="pyramid" qsTypeId="urn:microsoft.com/office/officeart/2005/8/quickstyle/simple1" qsCatId="simple" csTypeId="urn:microsoft.com/office/officeart/2005/8/colors/accent1_2" csCatId="accent1"/>
      <dgm:spPr/>
    </dgm:pt>
    <dgm:pt modelId="{365F328E-8A33-4398-AA6E-213358B3C9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Υπηρεσίες μακράς διάρκειας παραμονής και εξειδικευμένες υπηρεσίες</a:t>
          </a:r>
        </a:p>
      </dgm:t>
    </dgm:pt>
    <dgm:pt modelId="{A9F5EBD4-9502-4E55-A3D2-8B69CE06616F}" type="parTrans" cxnId="{9B203127-D05E-4A76-9155-155F19FA99A5}">
      <dgm:prSet/>
      <dgm:spPr/>
    </dgm:pt>
    <dgm:pt modelId="{F1F908F6-1CD8-400F-A8F3-507BC0ECFEF8}" type="sibTrans" cxnId="{9B203127-D05E-4A76-9155-155F19FA99A5}">
      <dgm:prSet/>
      <dgm:spPr/>
    </dgm:pt>
    <dgm:pt modelId="{3F3DE202-6BCF-41F1-9E7C-3B4F33EEE1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noFill/>
              </a:ln>
              <a:solidFill>
                <a:schemeClr val="bg1"/>
              </a:solidFill>
              <a:effectLst/>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1" i="0" u="none" strike="noStrike" cap="none" normalizeH="0" baseline="0">
            <a:ln>
              <a:noFill/>
            </a:ln>
            <a:solidFill>
              <a:schemeClr val="bg1"/>
            </a:solidFill>
            <a:effectLst/>
            <a:latin typeface="Arial" panose="020B0604020202020204" pitchFamily="34" charset="0"/>
          </a:endParaRPr>
        </a:p>
      </dgm:t>
    </dgm:pt>
    <dgm:pt modelId="{C4941BF6-0419-43E6-8386-5C6177BBF01A}" type="parTrans" cxnId="{D57907A6-9F47-4533-B27B-8AEE134CEE0A}">
      <dgm:prSet/>
      <dgm:spPr/>
    </dgm:pt>
    <dgm:pt modelId="{31086415-EA87-4C60-BC04-B4D27E4E6C7C}" type="sibTrans" cxnId="{D57907A6-9F47-4533-B27B-8AEE134CEE0A}">
      <dgm:prSet/>
      <dgm:spPr/>
    </dgm:pt>
    <dgm:pt modelId="{46FADC32-2113-4D11-B9A5-A5BB74A8DD9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noFill/>
              </a:ln>
              <a:solidFill>
                <a:schemeClr val="tx1"/>
              </a:solidFill>
              <a:effectLst/>
              <a:latin typeface="Arial" panose="020B0604020202020204" pitchFamily="34" charset="0"/>
            </a:rPr>
            <a:t>Υπηρεσίες ψυχικής υγείας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noFill/>
              </a:ln>
              <a:solidFill>
                <a:schemeClr val="tx1"/>
              </a:solidFill>
              <a:effectLst/>
              <a:latin typeface="Arial" panose="020B0604020202020204" pitchFamily="34" charset="0"/>
            </a:rPr>
            <a:t>μέσω ΠΦΥ</a:t>
          </a:r>
        </a:p>
      </dgm:t>
    </dgm:pt>
    <dgm:pt modelId="{277C26C0-D429-48F3-8D37-4BD518DDE34D}" type="parTrans" cxnId="{FBFA1145-46F5-4C84-9B38-C5576EBF6F35}">
      <dgm:prSet/>
      <dgm:spPr/>
    </dgm:pt>
    <dgm:pt modelId="{2EEC03C9-CFD0-440A-BDB7-1EEEB760EDAE}" type="sibTrans" cxnId="{FBFA1145-46F5-4C84-9B38-C5576EBF6F35}">
      <dgm:prSet/>
      <dgm:spPr/>
    </dgm:pt>
    <dgm:pt modelId="{A3B435EC-BBD2-475D-BFFA-62CA41C93E1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noFill/>
              </a:ln>
              <a:solidFill>
                <a:schemeClr val="tx1"/>
              </a:solidFill>
              <a:effectLst/>
              <a:latin typeface="Arial" panose="020B0604020202020204" pitchFamily="34" charset="0"/>
            </a:rPr>
            <a:t>Άτυπη κοινοτική φροντίδα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1" i="0" u="none" strike="noStrike" cap="none" normalizeH="0" baseline="0">
            <a:ln>
              <a:noFill/>
            </a:ln>
            <a:solidFill>
              <a:schemeClr val="tx1"/>
            </a:solidFill>
            <a:effectLst/>
            <a:latin typeface="Arial" panose="020B0604020202020204" pitchFamily="34" charset="0"/>
          </a:endParaRPr>
        </a:p>
      </dgm:t>
    </dgm:pt>
    <dgm:pt modelId="{CC23DB59-1CA2-4E79-88BD-799096651F24}" type="parTrans" cxnId="{070F123D-3C46-4C78-887E-2696FDFF8448}">
      <dgm:prSet/>
      <dgm:spPr/>
    </dgm:pt>
    <dgm:pt modelId="{B85FB3DD-0436-40AB-8768-DDE6B2DF4660}" type="sibTrans" cxnId="{070F123D-3C46-4C78-887E-2696FDFF8448}">
      <dgm:prSet/>
      <dgm:spPr/>
    </dgm:pt>
    <dgm:pt modelId="{6B9E28C7-BF10-4CE4-9938-C60F08DC220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a:ln>
                <a:noFill/>
              </a:ln>
              <a:solidFill>
                <a:schemeClr val="tx1"/>
              </a:solidFill>
              <a:effectLst/>
              <a:latin typeface="Arial" panose="020B0604020202020204" pitchFamily="34" charset="0"/>
            </a:rPr>
            <a:t>Αυτοφροντίδα</a:t>
          </a:r>
        </a:p>
      </dgm:t>
    </dgm:pt>
    <dgm:pt modelId="{022F8B31-DF46-41EB-BE1B-35DAA09D8649}" type="parTrans" cxnId="{6BCFFF3A-F0EA-424F-8326-C192AEBC202E}">
      <dgm:prSet/>
      <dgm:spPr/>
    </dgm:pt>
    <dgm:pt modelId="{43BBB7A1-3425-4732-8794-986827898218}" type="sibTrans" cxnId="{6BCFFF3A-F0EA-424F-8326-C192AEBC202E}">
      <dgm:prSet/>
      <dgm:spPr/>
    </dgm:pt>
    <dgm:pt modelId="{B2A7D148-1A23-408E-8CC4-90A1A57DD7F0}" type="pres">
      <dgm:prSet presAssocID="{6523D12B-2128-4436-817B-397C9D6660FA}" presName="Name0" presStyleCnt="0">
        <dgm:presLayoutVars>
          <dgm:dir/>
          <dgm:animLvl val="lvl"/>
          <dgm:resizeHandles val="exact"/>
        </dgm:presLayoutVars>
      </dgm:prSet>
      <dgm:spPr/>
    </dgm:pt>
    <dgm:pt modelId="{5FC71722-E0B5-4EE7-BAF2-67E661499EFE}" type="pres">
      <dgm:prSet presAssocID="{365F328E-8A33-4398-AA6E-213358B3C9BE}" presName="Name8" presStyleCnt="0"/>
      <dgm:spPr/>
    </dgm:pt>
    <dgm:pt modelId="{AB857F9E-8817-46BF-83C1-86FC48CFB3C0}" type="pres">
      <dgm:prSet presAssocID="{365F328E-8A33-4398-AA6E-213358B3C9BE}" presName="level" presStyleLbl="node1" presStyleIdx="0" presStyleCnt="5">
        <dgm:presLayoutVars>
          <dgm:chMax val="1"/>
          <dgm:bulletEnabled val="1"/>
        </dgm:presLayoutVars>
      </dgm:prSet>
      <dgm:spPr/>
      <dgm:t>
        <a:bodyPr/>
        <a:lstStyle/>
        <a:p>
          <a:endParaRPr lang="en-US"/>
        </a:p>
      </dgm:t>
    </dgm:pt>
    <dgm:pt modelId="{32A791A4-49E1-4B3E-BE84-6B879EF2C9AC}" type="pres">
      <dgm:prSet presAssocID="{365F328E-8A33-4398-AA6E-213358B3C9BE}" presName="levelTx" presStyleLbl="revTx" presStyleIdx="0" presStyleCnt="0">
        <dgm:presLayoutVars>
          <dgm:chMax val="1"/>
          <dgm:bulletEnabled val="1"/>
        </dgm:presLayoutVars>
      </dgm:prSet>
      <dgm:spPr/>
      <dgm:t>
        <a:bodyPr/>
        <a:lstStyle/>
        <a:p>
          <a:endParaRPr lang="en-US"/>
        </a:p>
      </dgm:t>
    </dgm:pt>
    <dgm:pt modelId="{C9E96490-377A-4703-A932-06001EDD109C}" type="pres">
      <dgm:prSet presAssocID="{3F3DE202-6BCF-41F1-9E7C-3B4F33EEE18C}" presName="Name8" presStyleCnt="0"/>
      <dgm:spPr/>
    </dgm:pt>
    <dgm:pt modelId="{B0038F5A-E3E4-40C4-AA9B-5A2D525A42ED}" type="pres">
      <dgm:prSet presAssocID="{3F3DE202-6BCF-41F1-9E7C-3B4F33EEE18C}" presName="level" presStyleLbl="node1" presStyleIdx="1" presStyleCnt="5">
        <dgm:presLayoutVars>
          <dgm:chMax val="1"/>
          <dgm:bulletEnabled val="1"/>
        </dgm:presLayoutVars>
      </dgm:prSet>
      <dgm:spPr/>
      <dgm:t>
        <a:bodyPr/>
        <a:lstStyle/>
        <a:p>
          <a:endParaRPr lang="en-US"/>
        </a:p>
      </dgm:t>
    </dgm:pt>
    <dgm:pt modelId="{DBC49659-82AE-49FC-9FFA-71EA32797E0D}" type="pres">
      <dgm:prSet presAssocID="{3F3DE202-6BCF-41F1-9E7C-3B4F33EEE18C}" presName="levelTx" presStyleLbl="revTx" presStyleIdx="0" presStyleCnt="0">
        <dgm:presLayoutVars>
          <dgm:chMax val="1"/>
          <dgm:bulletEnabled val="1"/>
        </dgm:presLayoutVars>
      </dgm:prSet>
      <dgm:spPr/>
      <dgm:t>
        <a:bodyPr/>
        <a:lstStyle/>
        <a:p>
          <a:endParaRPr lang="en-US"/>
        </a:p>
      </dgm:t>
    </dgm:pt>
    <dgm:pt modelId="{43E7DF1B-BBBB-4BCF-B190-8BFBB3B3257C}" type="pres">
      <dgm:prSet presAssocID="{46FADC32-2113-4D11-B9A5-A5BB74A8DD9A}" presName="Name8" presStyleCnt="0"/>
      <dgm:spPr/>
    </dgm:pt>
    <dgm:pt modelId="{6E12C502-4E91-45FF-BC88-F188C9C64FB9}" type="pres">
      <dgm:prSet presAssocID="{46FADC32-2113-4D11-B9A5-A5BB74A8DD9A}" presName="level" presStyleLbl="node1" presStyleIdx="2" presStyleCnt="5">
        <dgm:presLayoutVars>
          <dgm:chMax val="1"/>
          <dgm:bulletEnabled val="1"/>
        </dgm:presLayoutVars>
      </dgm:prSet>
      <dgm:spPr/>
      <dgm:t>
        <a:bodyPr/>
        <a:lstStyle/>
        <a:p>
          <a:endParaRPr lang="en-US"/>
        </a:p>
      </dgm:t>
    </dgm:pt>
    <dgm:pt modelId="{F6A24128-C624-4505-A039-649FCC7BE9D3}" type="pres">
      <dgm:prSet presAssocID="{46FADC32-2113-4D11-B9A5-A5BB74A8DD9A}" presName="levelTx" presStyleLbl="revTx" presStyleIdx="0" presStyleCnt="0">
        <dgm:presLayoutVars>
          <dgm:chMax val="1"/>
          <dgm:bulletEnabled val="1"/>
        </dgm:presLayoutVars>
      </dgm:prSet>
      <dgm:spPr/>
      <dgm:t>
        <a:bodyPr/>
        <a:lstStyle/>
        <a:p>
          <a:endParaRPr lang="en-US"/>
        </a:p>
      </dgm:t>
    </dgm:pt>
    <dgm:pt modelId="{8D4506A9-5E83-4B6E-A1CF-625E2F4D1C76}" type="pres">
      <dgm:prSet presAssocID="{A3B435EC-BBD2-475D-BFFA-62CA41C93E14}" presName="Name8" presStyleCnt="0"/>
      <dgm:spPr/>
    </dgm:pt>
    <dgm:pt modelId="{023A9FE4-2310-4089-81D5-3A37572ADE94}" type="pres">
      <dgm:prSet presAssocID="{A3B435EC-BBD2-475D-BFFA-62CA41C93E14}" presName="level" presStyleLbl="node1" presStyleIdx="3" presStyleCnt="5">
        <dgm:presLayoutVars>
          <dgm:chMax val="1"/>
          <dgm:bulletEnabled val="1"/>
        </dgm:presLayoutVars>
      </dgm:prSet>
      <dgm:spPr/>
      <dgm:t>
        <a:bodyPr/>
        <a:lstStyle/>
        <a:p>
          <a:endParaRPr lang="en-US"/>
        </a:p>
      </dgm:t>
    </dgm:pt>
    <dgm:pt modelId="{3AB780E8-517B-4F31-85D0-541FB1E29625}" type="pres">
      <dgm:prSet presAssocID="{A3B435EC-BBD2-475D-BFFA-62CA41C93E14}" presName="levelTx" presStyleLbl="revTx" presStyleIdx="0" presStyleCnt="0">
        <dgm:presLayoutVars>
          <dgm:chMax val="1"/>
          <dgm:bulletEnabled val="1"/>
        </dgm:presLayoutVars>
      </dgm:prSet>
      <dgm:spPr/>
      <dgm:t>
        <a:bodyPr/>
        <a:lstStyle/>
        <a:p>
          <a:endParaRPr lang="en-US"/>
        </a:p>
      </dgm:t>
    </dgm:pt>
    <dgm:pt modelId="{957A0776-D049-4AD6-A129-907F7D9D7197}" type="pres">
      <dgm:prSet presAssocID="{6B9E28C7-BF10-4CE4-9938-C60F08DC2209}" presName="Name8" presStyleCnt="0"/>
      <dgm:spPr/>
    </dgm:pt>
    <dgm:pt modelId="{9B28A72E-5A28-43A3-8BB0-F30574FBDB70}" type="pres">
      <dgm:prSet presAssocID="{6B9E28C7-BF10-4CE4-9938-C60F08DC2209}" presName="level" presStyleLbl="node1" presStyleIdx="4" presStyleCnt="5">
        <dgm:presLayoutVars>
          <dgm:chMax val="1"/>
          <dgm:bulletEnabled val="1"/>
        </dgm:presLayoutVars>
      </dgm:prSet>
      <dgm:spPr/>
      <dgm:t>
        <a:bodyPr/>
        <a:lstStyle/>
        <a:p>
          <a:endParaRPr lang="en-US"/>
        </a:p>
      </dgm:t>
    </dgm:pt>
    <dgm:pt modelId="{B6DB66EE-1D25-4BDB-9327-9144AD06EDB2}" type="pres">
      <dgm:prSet presAssocID="{6B9E28C7-BF10-4CE4-9938-C60F08DC2209}" presName="levelTx" presStyleLbl="revTx" presStyleIdx="0" presStyleCnt="0">
        <dgm:presLayoutVars>
          <dgm:chMax val="1"/>
          <dgm:bulletEnabled val="1"/>
        </dgm:presLayoutVars>
      </dgm:prSet>
      <dgm:spPr/>
      <dgm:t>
        <a:bodyPr/>
        <a:lstStyle/>
        <a:p>
          <a:endParaRPr lang="en-US"/>
        </a:p>
      </dgm:t>
    </dgm:pt>
  </dgm:ptLst>
  <dgm:cxnLst>
    <dgm:cxn modelId="{49BDBC0A-8886-4E4D-BEEE-25E28BCA7858}" type="presOf" srcId="{365F328E-8A33-4398-AA6E-213358B3C9BE}" destId="{AB857F9E-8817-46BF-83C1-86FC48CFB3C0}" srcOrd="0" destOrd="0" presId="urn:microsoft.com/office/officeart/2005/8/layout/pyramid1"/>
    <dgm:cxn modelId="{FBFA1145-46F5-4C84-9B38-C5576EBF6F35}" srcId="{6523D12B-2128-4436-817B-397C9D6660FA}" destId="{46FADC32-2113-4D11-B9A5-A5BB74A8DD9A}" srcOrd="2" destOrd="0" parTransId="{277C26C0-D429-48F3-8D37-4BD518DDE34D}" sibTransId="{2EEC03C9-CFD0-440A-BDB7-1EEEB760EDAE}"/>
    <dgm:cxn modelId="{29257261-5212-4598-AF8A-2ADD7DD13D8F}" type="presOf" srcId="{3F3DE202-6BCF-41F1-9E7C-3B4F33EEE18C}" destId="{DBC49659-82AE-49FC-9FFA-71EA32797E0D}" srcOrd="1" destOrd="0" presId="urn:microsoft.com/office/officeart/2005/8/layout/pyramid1"/>
    <dgm:cxn modelId="{D57907A6-9F47-4533-B27B-8AEE134CEE0A}" srcId="{6523D12B-2128-4436-817B-397C9D6660FA}" destId="{3F3DE202-6BCF-41F1-9E7C-3B4F33EEE18C}" srcOrd="1" destOrd="0" parTransId="{C4941BF6-0419-43E6-8386-5C6177BBF01A}" sibTransId="{31086415-EA87-4C60-BC04-B4D27E4E6C7C}"/>
    <dgm:cxn modelId="{9B203127-D05E-4A76-9155-155F19FA99A5}" srcId="{6523D12B-2128-4436-817B-397C9D6660FA}" destId="{365F328E-8A33-4398-AA6E-213358B3C9BE}" srcOrd="0" destOrd="0" parTransId="{A9F5EBD4-9502-4E55-A3D2-8B69CE06616F}" sibTransId="{F1F908F6-1CD8-400F-A8F3-507BC0ECFEF8}"/>
    <dgm:cxn modelId="{EB6CD1A8-BD58-4C7B-9AA3-1D296DABC45B}" type="presOf" srcId="{6B9E28C7-BF10-4CE4-9938-C60F08DC2209}" destId="{B6DB66EE-1D25-4BDB-9327-9144AD06EDB2}" srcOrd="1" destOrd="0" presId="urn:microsoft.com/office/officeart/2005/8/layout/pyramid1"/>
    <dgm:cxn modelId="{6BCFFF3A-F0EA-424F-8326-C192AEBC202E}" srcId="{6523D12B-2128-4436-817B-397C9D6660FA}" destId="{6B9E28C7-BF10-4CE4-9938-C60F08DC2209}" srcOrd="4" destOrd="0" parTransId="{022F8B31-DF46-41EB-BE1B-35DAA09D8649}" sibTransId="{43BBB7A1-3425-4732-8794-986827898218}"/>
    <dgm:cxn modelId="{42F27303-E558-4BD2-A0D9-768BEA6508BF}" type="presOf" srcId="{A3B435EC-BBD2-475D-BFFA-62CA41C93E14}" destId="{023A9FE4-2310-4089-81D5-3A37572ADE94}" srcOrd="0" destOrd="0" presId="urn:microsoft.com/office/officeart/2005/8/layout/pyramid1"/>
    <dgm:cxn modelId="{5E3EF1C5-18ED-4CFA-999A-A50CF4A71582}" type="presOf" srcId="{3F3DE202-6BCF-41F1-9E7C-3B4F33EEE18C}" destId="{B0038F5A-E3E4-40C4-AA9B-5A2D525A42ED}" srcOrd="0" destOrd="0" presId="urn:microsoft.com/office/officeart/2005/8/layout/pyramid1"/>
    <dgm:cxn modelId="{AEA0446A-05F9-4715-8DB8-21601B41DBE3}" type="presOf" srcId="{6523D12B-2128-4436-817B-397C9D6660FA}" destId="{B2A7D148-1A23-408E-8CC4-90A1A57DD7F0}" srcOrd="0" destOrd="0" presId="urn:microsoft.com/office/officeart/2005/8/layout/pyramid1"/>
    <dgm:cxn modelId="{070F123D-3C46-4C78-887E-2696FDFF8448}" srcId="{6523D12B-2128-4436-817B-397C9D6660FA}" destId="{A3B435EC-BBD2-475D-BFFA-62CA41C93E14}" srcOrd="3" destOrd="0" parTransId="{CC23DB59-1CA2-4E79-88BD-799096651F24}" sibTransId="{B85FB3DD-0436-40AB-8768-DDE6B2DF4660}"/>
    <dgm:cxn modelId="{96DAE314-7988-4166-BA5E-547FF0931F20}" type="presOf" srcId="{46FADC32-2113-4D11-B9A5-A5BB74A8DD9A}" destId="{F6A24128-C624-4505-A039-649FCC7BE9D3}" srcOrd="1" destOrd="0" presId="urn:microsoft.com/office/officeart/2005/8/layout/pyramid1"/>
    <dgm:cxn modelId="{0B4199FC-BADF-4D1B-8C07-2C7308E760BB}" type="presOf" srcId="{46FADC32-2113-4D11-B9A5-A5BB74A8DD9A}" destId="{6E12C502-4E91-45FF-BC88-F188C9C64FB9}" srcOrd="0" destOrd="0" presId="urn:microsoft.com/office/officeart/2005/8/layout/pyramid1"/>
    <dgm:cxn modelId="{7069A7AD-D206-4276-97C3-006D07E28A04}" type="presOf" srcId="{6B9E28C7-BF10-4CE4-9938-C60F08DC2209}" destId="{9B28A72E-5A28-43A3-8BB0-F30574FBDB70}" srcOrd="0" destOrd="0" presId="urn:microsoft.com/office/officeart/2005/8/layout/pyramid1"/>
    <dgm:cxn modelId="{9B66C411-861F-4684-9E50-7233C923A70D}" type="presOf" srcId="{365F328E-8A33-4398-AA6E-213358B3C9BE}" destId="{32A791A4-49E1-4B3E-BE84-6B879EF2C9AC}" srcOrd="1" destOrd="0" presId="urn:microsoft.com/office/officeart/2005/8/layout/pyramid1"/>
    <dgm:cxn modelId="{7ED99526-5324-47CD-8B7F-7C7A234B7090}" type="presOf" srcId="{A3B435EC-BBD2-475D-BFFA-62CA41C93E14}" destId="{3AB780E8-517B-4F31-85D0-541FB1E29625}" srcOrd="1" destOrd="0" presId="urn:microsoft.com/office/officeart/2005/8/layout/pyramid1"/>
    <dgm:cxn modelId="{4E0BF970-FF61-42C8-B7A6-840A929D252B}" type="presParOf" srcId="{B2A7D148-1A23-408E-8CC4-90A1A57DD7F0}" destId="{5FC71722-E0B5-4EE7-BAF2-67E661499EFE}" srcOrd="0" destOrd="0" presId="urn:microsoft.com/office/officeart/2005/8/layout/pyramid1"/>
    <dgm:cxn modelId="{34DB5677-0502-4068-A84E-8E367F3C7304}" type="presParOf" srcId="{5FC71722-E0B5-4EE7-BAF2-67E661499EFE}" destId="{AB857F9E-8817-46BF-83C1-86FC48CFB3C0}" srcOrd="0" destOrd="0" presId="urn:microsoft.com/office/officeart/2005/8/layout/pyramid1"/>
    <dgm:cxn modelId="{B6CFD2B5-CA27-432D-AED5-68ACB06C9D51}" type="presParOf" srcId="{5FC71722-E0B5-4EE7-BAF2-67E661499EFE}" destId="{32A791A4-49E1-4B3E-BE84-6B879EF2C9AC}" srcOrd="1" destOrd="0" presId="urn:microsoft.com/office/officeart/2005/8/layout/pyramid1"/>
    <dgm:cxn modelId="{481983B2-7CAB-4926-886B-32E0F09FCA13}" type="presParOf" srcId="{B2A7D148-1A23-408E-8CC4-90A1A57DD7F0}" destId="{C9E96490-377A-4703-A932-06001EDD109C}" srcOrd="1" destOrd="0" presId="urn:microsoft.com/office/officeart/2005/8/layout/pyramid1"/>
    <dgm:cxn modelId="{73E51019-4C36-4E4C-84AD-9DC7941A69A2}" type="presParOf" srcId="{C9E96490-377A-4703-A932-06001EDD109C}" destId="{B0038F5A-E3E4-40C4-AA9B-5A2D525A42ED}" srcOrd="0" destOrd="0" presId="urn:microsoft.com/office/officeart/2005/8/layout/pyramid1"/>
    <dgm:cxn modelId="{8D24B57E-EFD2-448F-A61E-5C87A9E5B546}" type="presParOf" srcId="{C9E96490-377A-4703-A932-06001EDD109C}" destId="{DBC49659-82AE-49FC-9FFA-71EA32797E0D}" srcOrd="1" destOrd="0" presId="urn:microsoft.com/office/officeart/2005/8/layout/pyramid1"/>
    <dgm:cxn modelId="{20B8639F-2162-4AA5-A2C7-9D4A647AA40C}" type="presParOf" srcId="{B2A7D148-1A23-408E-8CC4-90A1A57DD7F0}" destId="{43E7DF1B-BBBB-4BCF-B190-8BFBB3B3257C}" srcOrd="2" destOrd="0" presId="urn:microsoft.com/office/officeart/2005/8/layout/pyramid1"/>
    <dgm:cxn modelId="{09F0887C-141A-4401-AFCB-DE336756796D}" type="presParOf" srcId="{43E7DF1B-BBBB-4BCF-B190-8BFBB3B3257C}" destId="{6E12C502-4E91-45FF-BC88-F188C9C64FB9}" srcOrd="0" destOrd="0" presId="urn:microsoft.com/office/officeart/2005/8/layout/pyramid1"/>
    <dgm:cxn modelId="{9CD92A0D-CD72-4EF4-9D59-A805EF8F7A46}" type="presParOf" srcId="{43E7DF1B-BBBB-4BCF-B190-8BFBB3B3257C}" destId="{F6A24128-C624-4505-A039-649FCC7BE9D3}" srcOrd="1" destOrd="0" presId="urn:microsoft.com/office/officeart/2005/8/layout/pyramid1"/>
    <dgm:cxn modelId="{EF4DF917-7907-4941-B5EE-AF976E0284E8}" type="presParOf" srcId="{B2A7D148-1A23-408E-8CC4-90A1A57DD7F0}" destId="{8D4506A9-5E83-4B6E-A1CF-625E2F4D1C76}" srcOrd="3" destOrd="0" presId="urn:microsoft.com/office/officeart/2005/8/layout/pyramid1"/>
    <dgm:cxn modelId="{6568B378-C4B0-49FA-9544-707624FAC370}" type="presParOf" srcId="{8D4506A9-5E83-4B6E-A1CF-625E2F4D1C76}" destId="{023A9FE4-2310-4089-81D5-3A37572ADE94}" srcOrd="0" destOrd="0" presId="urn:microsoft.com/office/officeart/2005/8/layout/pyramid1"/>
    <dgm:cxn modelId="{F8017775-0529-4BE3-961E-8F7B94574A3F}" type="presParOf" srcId="{8D4506A9-5E83-4B6E-A1CF-625E2F4D1C76}" destId="{3AB780E8-517B-4F31-85D0-541FB1E29625}" srcOrd="1" destOrd="0" presId="urn:microsoft.com/office/officeart/2005/8/layout/pyramid1"/>
    <dgm:cxn modelId="{5DD0789F-CFFC-4C53-A847-7DE06AF40D5F}" type="presParOf" srcId="{B2A7D148-1A23-408E-8CC4-90A1A57DD7F0}" destId="{957A0776-D049-4AD6-A129-907F7D9D7197}" srcOrd="4" destOrd="0" presId="urn:microsoft.com/office/officeart/2005/8/layout/pyramid1"/>
    <dgm:cxn modelId="{5485E314-7BB1-40BD-A927-4198CB6001E9}" type="presParOf" srcId="{957A0776-D049-4AD6-A129-907F7D9D7197}" destId="{9B28A72E-5A28-43A3-8BB0-F30574FBDB70}" srcOrd="0" destOrd="0" presId="urn:microsoft.com/office/officeart/2005/8/layout/pyramid1"/>
    <dgm:cxn modelId="{0F60EFE8-61FF-4D0A-8910-894C11E4BAE4}" type="presParOf" srcId="{957A0776-D049-4AD6-A129-907F7D9D7197}" destId="{B6DB66EE-1D25-4BDB-9327-9144AD06EDB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F8F14E-AF27-4C80-8E7F-A42ABB2AC14D}"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l-GR"/>
        </a:p>
      </dgm:t>
    </dgm:pt>
    <dgm:pt modelId="{E046801B-71C7-4042-9A83-17ACE3EC504D}">
      <dgm:prSet/>
      <dgm:spPr/>
      <dgm:t>
        <a:bodyPr/>
        <a:lstStyle/>
        <a:p>
          <a:pPr rtl="0"/>
          <a:r>
            <a:rPr lang="el-GR" b="1" dirty="0"/>
            <a:t>Εκπαίδευση</a:t>
          </a:r>
        </a:p>
      </dgm:t>
    </dgm:pt>
    <dgm:pt modelId="{1A82B3B3-3839-4D39-A889-6D78F4E0EC5B}" type="parTrans" cxnId="{6727A92F-6196-40C3-8E26-6512BE29DE01}">
      <dgm:prSet/>
      <dgm:spPr/>
      <dgm:t>
        <a:bodyPr/>
        <a:lstStyle/>
        <a:p>
          <a:endParaRPr lang="el-GR"/>
        </a:p>
      </dgm:t>
    </dgm:pt>
    <dgm:pt modelId="{A26A02A1-09EF-4D75-B78A-7C6AEBB29938}" type="sibTrans" cxnId="{6727A92F-6196-40C3-8E26-6512BE29DE01}">
      <dgm:prSet/>
      <dgm:spPr/>
      <dgm:t>
        <a:bodyPr/>
        <a:lstStyle/>
        <a:p>
          <a:endParaRPr lang="el-GR"/>
        </a:p>
      </dgm:t>
    </dgm:pt>
    <dgm:pt modelId="{9A3EB737-91DC-41F7-B2C3-FE756DF8A0C9}">
      <dgm:prSet/>
      <dgm:spPr/>
      <dgm:t>
        <a:bodyPr/>
        <a:lstStyle/>
        <a:p>
          <a:pPr rtl="0"/>
          <a:r>
            <a:rPr lang="el-GR" b="1" dirty="0"/>
            <a:t>Ενημέρωση</a:t>
          </a:r>
        </a:p>
      </dgm:t>
    </dgm:pt>
    <dgm:pt modelId="{86252801-D44B-45E6-8FD7-5E4BF449E7CA}" type="parTrans" cxnId="{5F27FC80-C9E4-468E-8557-41FD7B9C88BD}">
      <dgm:prSet/>
      <dgm:spPr/>
      <dgm:t>
        <a:bodyPr/>
        <a:lstStyle/>
        <a:p>
          <a:endParaRPr lang="el-GR"/>
        </a:p>
      </dgm:t>
    </dgm:pt>
    <dgm:pt modelId="{E02ADC6B-6477-4D1E-A488-9CDADE16B150}" type="sibTrans" cxnId="{5F27FC80-C9E4-468E-8557-41FD7B9C88BD}">
      <dgm:prSet/>
      <dgm:spPr/>
      <dgm:t>
        <a:bodyPr/>
        <a:lstStyle/>
        <a:p>
          <a:endParaRPr lang="el-GR"/>
        </a:p>
      </dgm:t>
    </dgm:pt>
    <dgm:pt modelId="{0045A516-B23E-44FF-81AC-0A3E50633AC0}">
      <dgm:prSet/>
      <dgm:spPr/>
      <dgm:t>
        <a:bodyPr/>
        <a:lstStyle/>
        <a:p>
          <a:pPr rtl="0"/>
          <a:r>
            <a:rPr lang="el-GR" b="1" dirty="0"/>
            <a:t>Υποστήριξη – παροχή υπηρεσιών</a:t>
          </a:r>
        </a:p>
      </dgm:t>
    </dgm:pt>
    <dgm:pt modelId="{0D1B6054-97B0-40E5-BABD-6F435FF608C7}" type="parTrans" cxnId="{7188ED61-728D-452E-9E64-BBAB7DC83690}">
      <dgm:prSet/>
      <dgm:spPr/>
      <dgm:t>
        <a:bodyPr/>
        <a:lstStyle/>
        <a:p>
          <a:endParaRPr lang="el-GR"/>
        </a:p>
      </dgm:t>
    </dgm:pt>
    <dgm:pt modelId="{6709394B-12F8-4061-AA56-7EBD74867EAD}" type="sibTrans" cxnId="{7188ED61-728D-452E-9E64-BBAB7DC83690}">
      <dgm:prSet/>
      <dgm:spPr/>
      <dgm:t>
        <a:bodyPr/>
        <a:lstStyle/>
        <a:p>
          <a:endParaRPr lang="el-GR"/>
        </a:p>
      </dgm:t>
    </dgm:pt>
    <dgm:pt modelId="{36DABC06-053E-4456-9675-A4BBCA7EEB1E}">
      <dgm:prSet/>
      <dgm:spPr/>
      <dgm:t>
        <a:bodyPr/>
        <a:lstStyle/>
        <a:p>
          <a:pPr rtl="0"/>
          <a:r>
            <a:rPr lang="el-GR" b="1" dirty="0"/>
            <a:t>Καταγγελία</a:t>
          </a:r>
        </a:p>
      </dgm:t>
    </dgm:pt>
    <dgm:pt modelId="{D11AB72D-8523-41BC-80B5-B3A2F8CFE635}" type="parTrans" cxnId="{80202EDB-F013-41F0-A561-254373A3A8B1}">
      <dgm:prSet/>
      <dgm:spPr/>
      <dgm:t>
        <a:bodyPr/>
        <a:lstStyle/>
        <a:p>
          <a:endParaRPr lang="el-GR"/>
        </a:p>
      </dgm:t>
    </dgm:pt>
    <dgm:pt modelId="{E17244FD-78B3-4D87-8E06-CF26ACB8321C}" type="sibTrans" cxnId="{80202EDB-F013-41F0-A561-254373A3A8B1}">
      <dgm:prSet/>
      <dgm:spPr/>
      <dgm:t>
        <a:bodyPr/>
        <a:lstStyle/>
        <a:p>
          <a:endParaRPr lang="el-GR"/>
        </a:p>
      </dgm:t>
    </dgm:pt>
    <dgm:pt modelId="{257C2A23-E6D1-4CB6-B61F-4F9DC55A8AAF}">
      <dgm:prSet/>
      <dgm:spPr/>
      <dgm:t>
        <a:bodyPr/>
        <a:lstStyle/>
        <a:p>
          <a:pPr rtl="0"/>
          <a:r>
            <a:rPr lang="el-GR" b="1" dirty="0"/>
            <a:t>Διεκδίκηση </a:t>
          </a:r>
        </a:p>
      </dgm:t>
    </dgm:pt>
    <dgm:pt modelId="{E62CBE58-AF04-4BC3-ACFC-78E17CD087C1}" type="parTrans" cxnId="{B20C7B98-3D98-4B01-8940-067D40132C4D}">
      <dgm:prSet/>
      <dgm:spPr/>
      <dgm:t>
        <a:bodyPr/>
        <a:lstStyle/>
        <a:p>
          <a:endParaRPr lang="el-GR"/>
        </a:p>
      </dgm:t>
    </dgm:pt>
    <dgm:pt modelId="{679890AC-2549-4117-8353-513935DAE3F7}" type="sibTrans" cxnId="{B20C7B98-3D98-4B01-8940-067D40132C4D}">
      <dgm:prSet/>
      <dgm:spPr/>
      <dgm:t>
        <a:bodyPr/>
        <a:lstStyle/>
        <a:p>
          <a:endParaRPr lang="el-GR"/>
        </a:p>
      </dgm:t>
    </dgm:pt>
    <dgm:pt modelId="{45ADF420-06FC-4EED-B9AC-F14FFC5C69D9}">
      <dgm:prSet/>
      <dgm:spPr/>
      <dgm:t>
        <a:bodyPr/>
        <a:lstStyle/>
        <a:p>
          <a:pPr rtl="0"/>
          <a:r>
            <a:rPr lang="el-GR" b="1" dirty="0"/>
            <a:t>Συνηγορία</a:t>
          </a:r>
        </a:p>
      </dgm:t>
    </dgm:pt>
    <dgm:pt modelId="{6D30AB3E-01BA-423E-930B-C3EC88EDB570}" type="parTrans" cxnId="{42941B2E-37D8-4C36-8A8B-86EBE64B107D}">
      <dgm:prSet/>
      <dgm:spPr/>
      <dgm:t>
        <a:bodyPr/>
        <a:lstStyle/>
        <a:p>
          <a:endParaRPr lang="el-GR"/>
        </a:p>
      </dgm:t>
    </dgm:pt>
    <dgm:pt modelId="{B99C32C1-4075-479A-8408-1D30AD5BDFE8}" type="sibTrans" cxnId="{42941B2E-37D8-4C36-8A8B-86EBE64B107D}">
      <dgm:prSet/>
      <dgm:spPr/>
      <dgm:t>
        <a:bodyPr/>
        <a:lstStyle/>
        <a:p>
          <a:endParaRPr lang="el-GR"/>
        </a:p>
      </dgm:t>
    </dgm:pt>
    <dgm:pt modelId="{59CEFB4F-1191-41A0-9644-406164EC7AB3}">
      <dgm:prSet/>
      <dgm:spPr/>
      <dgm:t>
        <a:bodyPr/>
        <a:lstStyle/>
        <a:p>
          <a:pPr rtl="0"/>
          <a:r>
            <a:rPr lang="el-GR" b="1" dirty="0"/>
            <a:t>Αξιολόγηση </a:t>
          </a:r>
        </a:p>
      </dgm:t>
    </dgm:pt>
    <dgm:pt modelId="{0BE1ADC3-B9F9-42E5-85E9-31BDE5748297}" type="parTrans" cxnId="{F8CD62D0-026B-4226-9A19-9B274424874A}">
      <dgm:prSet/>
      <dgm:spPr/>
      <dgm:t>
        <a:bodyPr/>
        <a:lstStyle/>
        <a:p>
          <a:endParaRPr lang="el-GR"/>
        </a:p>
      </dgm:t>
    </dgm:pt>
    <dgm:pt modelId="{AF9F264A-CEB0-4EDF-B71A-DC60AA64FF06}" type="sibTrans" cxnId="{F8CD62D0-026B-4226-9A19-9B274424874A}">
      <dgm:prSet/>
      <dgm:spPr/>
      <dgm:t>
        <a:bodyPr/>
        <a:lstStyle/>
        <a:p>
          <a:endParaRPr lang="el-GR"/>
        </a:p>
      </dgm:t>
    </dgm:pt>
    <dgm:pt modelId="{02A6BF17-A5E7-4150-BE8D-E845327DC68C}">
      <dgm:prSet/>
      <dgm:spPr/>
      <dgm:t>
        <a:bodyPr/>
        <a:lstStyle/>
        <a:p>
          <a:pPr rtl="0"/>
          <a:r>
            <a:rPr lang="el-GR" b="1" dirty="0"/>
            <a:t>Έρευνα </a:t>
          </a:r>
        </a:p>
      </dgm:t>
    </dgm:pt>
    <dgm:pt modelId="{421F6445-602A-4A3B-8E37-D8821956E9B8}" type="parTrans" cxnId="{3FD070D2-5473-4E7A-884D-5CD770242F93}">
      <dgm:prSet/>
      <dgm:spPr/>
      <dgm:t>
        <a:bodyPr/>
        <a:lstStyle/>
        <a:p>
          <a:endParaRPr lang="el-GR"/>
        </a:p>
      </dgm:t>
    </dgm:pt>
    <dgm:pt modelId="{12ED294C-A1FC-41DD-B658-4B69E218F0FF}" type="sibTrans" cxnId="{3FD070D2-5473-4E7A-884D-5CD770242F93}">
      <dgm:prSet/>
      <dgm:spPr/>
      <dgm:t>
        <a:bodyPr/>
        <a:lstStyle/>
        <a:p>
          <a:endParaRPr lang="el-GR"/>
        </a:p>
      </dgm:t>
    </dgm:pt>
    <dgm:pt modelId="{A5163014-0EAC-4295-902E-5FC8024F45CB}">
      <dgm:prSet/>
      <dgm:spPr/>
      <dgm:t>
        <a:bodyPr/>
        <a:lstStyle/>
        <a:p>
          <a:pPr rtl="0"/>
          <a:r>
            <a:rPr lang="el-GR" b="1" dirty="0"/>
            <a:t>Σχεδιασμό</a:t>
          </a:r>
        </a:p>
      </dgm:t>
    </dgm:pt>
    <dgm:pt modelId="{C318635A-DB18-4000-9DAE-65679CD4601B}" type="parTrans" cxnId="{3F044D9E-C5FC-4A6B-9087-8D522D156E47}">
      <dgm:prSet/>
      <dgm:spPr/>
      <dgm:t>
        <a:bodyPr/>
        <a:lstStyle/>
        <a:p>
          <a:endParaRPr lang="el-GR"/>
        </a:p>
      </dgm:t>
    </dgm:pt>
    <dgm:pt modelId="{C65BB803-D468-4C04-A8A2-0D3E55814970}" type="sibTrans" cxnId="{3F044D9E-C5FC-4A6B-9087-8D522D156E47}">
      <dgm:prSet/>
      <dgm:spPr/>
      <dgm:t>
        <a:bodyPr/>
        <a:lstStyle/>
        <a:p>
          <a:endParaRPr lang="el-GR"/>
        </a:p>
      </dgm:t>
    </dgm:pt>
    <dgm:pt modelId="{70BB7086-A21C-4B25-A81A-8A3F3D4F838B}" type="pres">
      <dgm:prSet presAssocID="{20F8F14E-AF27-4C80-8E7F-A42ABB2AC14D}" presName="linear" presStyleCnt="0">
        <dgm:presLayoutVars>
          <dgm:animLvl val="lvl"/>
          <dgm:resizeHandles val="exact"/>
        </dgm:presLayoutVars>
      </dgm:prSet>
      <dgm:spPr/>
      <dgm:t>
        <a:bodyPr/>
        <a:lstStyle/>
        <a:p>
          <a:endParaRPr lang="en-US"/>
        </a:p>
      </dgm:t>
    </dgm:pt>
    <dgm:pt modelId="{3527D7E6-75EF-4F8B-B770-E2EB12F0C463}" type="pres">
      <dgm:prSet presAssocID="{E046801B-71C7-4042-9A83-17ACE3EC504D}" presName="parentText" presStyleLbl="node1" presStyleIdx="0" presStyleCnt="9" custLinFactNeighborX="799">
        <dgm:presLayoutVars>
          <dgm:chMax val="0"/>
          <dgm:bulletEnabled val="1"/>
        </dgm:presLayoutVars>
      </dgm:prSet>
      <dgm:spPr/>
      <dgm:t>
        <a:bodyPr/>
        <a:lstStyle/>
        <a:p>
          <a:endParaRPr lang="en-US"/>
        </a:p>
      </dgm:t>
    </dgm:pt>
    <dgm:pt modelId="{B11FD2C0-C4E0-479E-AD7F-D4B6F5970F5C}" type="pres">
      <dgm:prSet presAssocID="{A26A02A1-09EF-4D75-B78A-7C6AEBB29938}" presName="spacer" presStyleCnt="0"/>
      <dgm:spPr/>
    </dgm:pt>
    <dgm:pt modelId="{A72CC309-0109-42B8-8110-EB09A4FBCBC2}" type="pres">
      <dgm:prSet presAssocID="{9A3EB737-91DC-41F7-B2C3-FE756DF8A0C9}" presName="parentText" presStyleLbl="node1" presStyleIdx="1" presStyleCnt="9">
        <dgm:presLayoutVars>
          <dgm:chMax val="0"/>
          <dgm:bulletEnabled val="1"/>
        </dgm:presLayoutVars>
      </dgm:prSet>
      <dgm:spPr/>
      <dgm:t>
        <a:bodyPr/>
        <a:lstStyle/>
        <a:p>
          <a:endParaRPr lang="en-US"/>
        </a:p>
      </dgm:t>
    </dgm:pt>
    <dgm:pt modelId="{EB3A382E-EAD9-4F6C-BA14-820A762AFD2F}" type="pres">
      <dgm:prSet presAssocID="{E02ADC6B-6477-4D1E-A488-9CDADE16B150}" presName="spacer" presStyleCnt="0"/>
      <dgm:spPr/>
    </dgm:pt>
    <dgm:pt modelId="{F5C31BBA-F0EB-4E49-AD92-724B3A7E74B9}" type="pres">
      <dgm:prSet presAssocID="{0045A516-B23E-44FF-81AC-0A3E50633AC0}" presName="parentText" presStyleLbl="node1" presStyleIdx="2" presStyleCnt="9">
        <dgm:presLayoutVars>
          <dgm:chMax val="0"/>
          <dgm:bulletEnabled val="1"/>
        </dgm:presLayoutVars>
      </dgm:prSet>
      <dgm:spPr/>
      <dgm:t>
        <a:bodyPr/>
        <a:lstStyle/>
        <a:p>
          <a:endParaRPr lang="en-US"/>
        </a:p>
      </dgm:t>
    </dgm:pt>
    <dgm:pt modelId="{207BB2DF-5E3A-4AEB-A057-4ACD6FF3A400}" type="pres">
      <dgm:prSet presAssocID="{6709394B-12F8-4061-AA56-7EBD74867EAD}" presName="spacer" presStyleCnt="0"/>
      <dgm:spPr/>
    </dgm:pt>
    <dgm:pt modelId="{6650F93E-064C-4162-B3E8-0DC5A161B845}" type="pres">
      <dgm:prSet presAssocID="{36DABC06-053E-4456-9675-A4BBCA7EEB1E}" presName="parentText" presStyleLbl="node1" presStyleIdx="3" presStyleCnt="9">
        <dgm:presLayoutVars>
          <dgm:chMax val="0"/>
          <dgm:bulletEnabled val="1"/>
        </dgm:presLayoutVars>
      </dgm:prSet>
      <dgm:spPr/>
      <dgm:t>
        <a:bodyPr/>
        <a:lstStyle/>
        <a:p>
          <a:endParaRPr lang="en-US"/>
        </a:p>
      </dgm:t>
    </dgm:pt>
    <dgm:pt modelId="{41AFF789-C4E5-47A6-A20A-51A6548D939F}" type="pres">
      <dgm:prSet presAssocID="{E17244FD-78B3-4D87-8E06-CF26ACB8321C}" presName="spacer" presStyleCnt="0"/>
      <dgm:spPr/>
    </dgm:pt>
    <dgm:pt modelId="{25BADD94-32A6-4882-910E-F57567E71EEF}" type="pres">
      <dgm:prSet presAssocID="{257C2A23-E6D1-4CB6-B61F-4F9DC55A8AAF}" presName="parentText" presStyleLbl="node1" presStyleIdx="4" presStyleCnt="9">
        <dgm:presLayoutVars>
          <dgm:chMax val="0"/>
          <dgm:bulletEnabled val="1"/>
        </dgm:presLayoutVars>
      </dgm:prSet>
      <dgm:spPr/>
      <dgm:t>
        <a:bodyPr/>
        <a:lstStyle/>
        <a:p>
          <a:endParaRPr lang="en-US"/>
        </a:p>
      </dgm:t>
    </dgm:pt>
    <dgm:pt modelId="{7D70B447-3F4D-4EA8-8DB0-48732D570C48}" type="pres">
      <dgm:prSet presAssocID="{679890AC-2549-4117-8353-513935DAE3F7}" presName="spacer" presStyleCnt="0"/>
      <dgm:spPr/>
    </dgm:pt>
    <dgm:pt modelId="{66C4B679-CC3F-4A91-BB74-DD0FB434EA41}" type="pres">
      <dgm:prSet presAssocID="{45ADF420-06FC-4EED-B9AC-F14FFC5C69D9}" presName="parentText" presStyleLbl="node1" presStyleIdx="5" presStyleCnt="9">
        <dgm:presLayoutVars>
          <dgm:chMax val="0"/>
          <dgm:bulletEnabled val="1"/>
        </dgm:presLayoutVars>
      </dgm:prSet>
      <dgm:spPr/>
      <dgm:t>
        <a:bodyPr/>
        <a:lstStyle/>
        <a:p>
          <a:endParaRPr lang="en-US"/>
        </a:p>
      </dgm:t>
    </dgm:pt>
    <dgm:pt modelId="{548EB5D6-8106-4FEA-9622-34044A436DBB}" type="pres">
      <dgm:prSet presAssocID="{B99C32C1-4075-479A-8408-1D30AD5BDFE8}" presName="spacer" presStyleCnt="0"/>
      <dgm:spPr/>
    </dgm:pt>
    <dgm:pt modelId="{F2666B0F-7329-4125-8EEA-E1D9086D3925}" type="pres">
      <dgm:prSet presAssocID="{59CEFB4F-1191-41A0-9644-406164EC7AB3}" presName="parentText" presStyleLbl="node1" presStyleIdx="6" presStyleCnt="9">
        <dgm:presLayoutVars>
          <dgm:chMax val="0"/>
          <dgm:bulletEnabled val="1"/>
        </dgm:presLayoutVars>
      </dgm:prSet>
      <dgm:spPr/>
      <dgm:t>
        <a:bodyPr/>
        <a:lstStyle/>
        <a:p>
          <a:endParaRPr lang="en-US"/>
        </a:p>
      </dgm:t>
    </dgm:pt>
    <dgm:pt modelId="{4234BFB8-3C1E-499A-B756-A779AD7524D2}" type="pres">
      <dgm:prSet presAssocID="{AF9F264A-CEB0-4EDF-B71A-DC60AA64FF06}" presName="spacer" presStyleCnt="0"/>
      <dgm:spPr/>
    </dgm:pt>
    <dgm:pt modelId="{DE2658CD-C28E-4FD3-85A8-A78E0E0E0359}" type="pres">
      <dgm:prSet presAssocID="{02A6BF17-A5E7-4150-BE8D-E845327DC68C}" presName="parentText" presStyleLbl="node1" presStyleIdx="7" presStyleCnt="9">
        <dgm:presLayoutVars>
          <dgm:chMax val="0"/>
          <dgm:bulletEnabled val="1"/>
        </dgm:presLayoutVars>
      </dgm:prSet>
      <dgm:spPr/>
      <dgm:t>
        <a:bodyPr/>
        <a:lstStyle/>
        <a:p>
          <a:endParaRPr lang="en-US"/>
        </a:p>
      </dgm:t>
    </dgm:pt>
    <dgm:pt modelId="{CB1B360A-302B-4AEB-9D7B-6F2389CB277C}" type="pres">
      <dgm:prSet presAssocID="{12ED294C-A1FC-41DD-B658-4B69E218F0FF}" presName="spacer" presStyleCnt="0"/>
      <dgm:spPr/>
    </dgm:pt>
    <dgm:pt modelId="{41674471-0499-483B-83A2-651624237900}" type="pres">
      <dgm:prSet presAssocID="{A5163014-0EAC-4295-902E-5FC8024F45CB}" presName="parentText" presStyleLbl="node1" presStyleIdx="8" presStyleCnt="9">
        <dgm:presLayoutVars>
          <dgm:chMax val="0"/>
          <dgm:bulletEnabled val="1"/>
        </dgm:presLayoutVars>
      </dgm:prSet>
      <dgm:spPr/>
      <dgm:t>
        <a:bodyPr/>
        <a:lstStyle/>
        <a:p>
          <a:endParaRPr lang="en-US"/>
        </a:p>
      </dgm:t>
    </dgm:pt>
  </dgm:ptLst>
  <dgm:cxnLst>
    <dgm:cxn modelId="{80202EDB-F013-41F0-A561-254373A3A8B1}" srcId="{20F8F14E-AF27-4C80-8E7F-A42ABB2AC14D}" destId="{36DABC06-053E-4456-9675-A4BBCA7EEB1E}" srcOrd="3" destOrd="0" parTransId="{D11AB72D-8523-41BC-80B5-B3A2F8CFE635}" sibTransId="{E17244FD-78B3-4D87-8E06-CF26ACB8321C}"/>
    <dgm:cxn modelId="{BA8E5D52-82D3-4685-8943-6705A8961437}" type="presOf" srcId="{20F8F14E-AF27-4C80-8E7F-A42ABB2AC14D}" destId="{70BB7086-A21C-4B25-A81A-8A3F3D4F838B}" srcOrd="0" destOrd="0" presId="urn:microsoft.com/office/officeart/2005/8/layout/vList2"/>
    <dgm:cxn modelId="{F8CD62D0-026B-4226-9A19-9B274424874A}" srcId="{20F8F14E-AF27-4C80-8E7F-A42ABB2AC14D}" destId="{59CEFB4F-1191-41A0-9644-406164EC7AB3}" srcOrd="6" destOrd="0" parTransId="{0BE1ADC3-B9F9-42E5-85E9-31BDE5748297}" sibTransId="{AF9F264A-CEB0-4EDF-B71A-DC60AA64FF06}"/>
    <dgm:cxn modelId="{5F27FC80-C9E4-468E-8557-41FD7B9C88BD}" srcId="{20F8F14E-AF27-4C80-8E7F-A42ABB2AC14D}" destId="{9A3EB737-91DC-41F7-B2C3-FE756DF8A0C9}" srcOrd="1" destOrd="0" parTransId="{86252801-D44B-45E6-8FD7-5E4BF449E7CA}" sibTransId="{E02ADC6B-6477-4D1E-A488-9CDADE16B150}"/>
    <dgm:cxn modelId="{9331A7A5-EC4D-4774-82C1-1C7AC4D33C28}" type="presOf" srcId="{45ADF420-06FC-4EED-B9AC-F14FFC5C69D9}" destId="{66C4B679-CC3F-4A91-BB74-DD0FB434EA41}" srcOrd="0" destOrd="0" presId="urn:microsoft.com/office/officeart/2005/8/layout/vList2"/>
    <dgm:cxn modelId="{3FD070D2-5473-4E7A-884D-5CD770242F93}" srcId="{20F8F14E-AF27-4C80-8E7F-A42ABB2AC14D}" destId="{02A6BF17-A5E7-4150-BE8D-E845327DC68C}" srcOrd="7" destOrd="0" parTransId="{421F6445-602A-4A3B-8E37-D8821956E9B8}" sibTransId="{12ED294C-A1FC-41DD-B658-4B69E218F0FF}"/>
    <dgm:cxn modelId="{42941B2E-37D8-4C36-8A8B-86EBE64B107D}" srcId="{20F8F14E-AF27-4C80-8E7F-A42ABB2AC14D}" destId="{45ADF420-06FC-4EED-B9AC-F14FFC5C69D9}" srcOrd="5" destOrd="0" parTransId="{6D30AB3E-01BA-423E-930B-C3EC88EDB570}" sibTransId="{B99C32C1-4075-479A-8408-1D30AD5BDFE8}"/>
    <dgm:cxn modelId="{4B990DC8-ABF0-412C-AD4D-B4C579D534F0}" type="presOf" srcId="{A5163014-0EAC-4295-902E-5FC8024F45CB}" destId="{41674471-0499-483B-83A2-651624237900}" srcOrd="0" destOrd="0" presId="urn:microsoft.com/office/officeart/2005/8/layout/vList2"/>
    <dgm:cxn modelId="{5B63F33C-408E-4C06-BCE3-92AFC8E041BB}" type="presOf" srcId="{0045A516-B23E-44FF-81AC-0A3E50633AC0}" destId="{F5C31BBA-F0EB-4E49-AD92-724B3A7E74B9}" srcOrd="0" destOrd="0" presId="urn:microsoft.com/office/officeart/2005/8/layout/vList2"/>
    <dgm:cxn modelId="{19DDDA49-7D32-486F-82FF-6A01D7878F18}" type="presOf" srcId="{02A6BF17-A5E7-4150-BE8D-E845327DC68C}" destId="{DE2658CD-C28E-4FD3-85A8-A78E0E0E0359}" srcOrd="0" destOrd="0" presId="urn:microsoft.com/office/officeart/2005/8/layout/vList2"/>
    <dgm:cxn modelId="{5D5758FA-A81D-4A70-8DB0-AFB85443B248}" type="presOf" srcId="{36DABC06-053E-4456-9675-A4BBCA7EEB1E}" destId="{6650F93E-064C-4162-B3E8-0DC5A161B845}" srcOrd="0" destOrd="0" presId="urn:microsoft.com/office/officeart/2005/8/layout/vList2"/>
    <dgm:cxn modelId="{B5DCBE9C-DB21-445F-8A6D-42FCF945CF0A}" type="presOf" srcId="{E046801B-71C7-4042-9A83-17ACE3EC504D}" destId="{3527D7E6-75EF-4F8B-B770-E2EB12F0C463}" srcOrd="0" destOrd="0" presId="urn:microsoft.com/office/officeart/2005/8/layout/vList2"/>
    <dgm:cxn modelId="{3E3FF1C2-2575-48EB-BA72-A7EB0EDBD5A0}" type="presOf" srcId="{59CEFB4F-1191-41A0-9644-406164EC7AB3}" destId="{F2666B0F-7329-4125-8EEA-E1D9086D3925}" srcOrd="0" destOrd="0" presId="urn:microsoft.com/office/officeart/2005/8/layout/vList2"/>
    <dgm:cxn modelId="{6727A92F-6196-40C3-8E26-6512BE29DE01}" srcId="{20F8F14E-AF27-4C80-8E7F-A42ABB2AC14D}" destId="{E046801B-71C7-4042-9A83-17ACE3EC504D}" srcOrd="0" destOrd="0" parTransId="{1A82B3B3-3839-4D39-A889-6D78F4E0EC5B}" sibTransId="{A26A02A1-09EF-4D75-B78A-7C6AEBB29938}"/>
    <dgm:cxn modelId="{E07DD878-17A8-493B-86DE-3A3D7D48BBB9}" type="presOf" srcId="{9A3EB737-91DC-41F7-B2C3-FE756DF8A0C9}" destId="{A72CC309-0109-42B8-8110-EB09A4FBCBC2}" srcOrd="0" destOrd="0" presId="urn:microsoft.com/office/officeart/2005/8/layout/vList2"/>
    <dgm:cxn modelId="{3F044D9E-C5FC-4A6B-9087-8D522D156E47}" srcId="{20F8F14E-AF27-4C80-8E7F-A42ABB2AC14D}" destId="{A5163014-0EAC-4295-902E-5FC8024F45CB}" srcOrd="8" destOrd="0" parTransId="{C318635A-DB18-4000-9DAE-65679CD4601B}" sibTransId="{C65BB803-D468-4C04-A8A2-0D3E55814970}"/>
    <dgm:cxn modelId="{B20C7B98-3D98-4B01-8940-067D40132C4D}" srcId="{20F8F14E-AF27-4C80-8E7F-A42ABB2AC14D}" destId="{257C2A23-E6D1-4CB6-B61F-4F9DC55A8AAF}" srcOrd="4" destOrd="0" parTransId="{E62CBE58-AF04-4BC3-ACFC-78E17CD087C1}" sibTransId="{679890AC-2549-4117-8353-513935DAE3F7}"/>
    <dgm:cxn modelId="{FA41150D-72C8-4AC8-97F4-5A99384C62A5}" type="presOf" srcId="{257C2A23-E6D1-4CB6-B61F-4F9DC55A8AAF}" destId="{25BADD94-32A6-4882-910E-F57567E71EEF}" srcOrd="0" destOrd="0" presId="urn:microsoft.com/office/officeart/2005/8/layout/vList2"/>
    <dgm:cxn modelId="{7188ED61-728D-452E-9E64-BBAB7DC83690}" srcId="{20F8F14E-AF27-4C80-8E7F-A42ABB2AC14D}" destId="{0045A516-B23E-44FF-81AC-0A3E50633AC0}" srcOrd="2" destOrd="0" parTransId="{0D1B6054-97B0-40E5-BABD-6F435FF608C7}" sibTransId="{6709394B-12F8-4061-AA56-7EBD74867EAD}"/>
    <dgm:cxn modelId="{F69FB55B-E7DB-4E5E-8371-22A2C6FE9855}" type="presParOf" srcId="{70BB7086-A21C-4B25-A81A-8A3F3D4F838B}" destId="{3527D7E6-75EF-4F8B-B770-E2EB12F0C463}" srcOrd="0" destOrd="0" presId="urn:microsoft.com/office/officeart/2005/8/layout/vList2"/>
    <dgm:cxn modelId="{EDBF5166-E9D0-4849-ACBE-470AC0E3736C}" type="presParOf" srcId="{70BB7086-A21C-4B25-A81A-8A3F3D4F838B}" destId="{B11FD2C0-C4E0-479E-AD7F-D4B6F5970F5C}" srcOrd="1" destOrd="0" presId="urn:microsoft.com/office/officeart/2005/8/layout/vList2"/>
    <dgm:cxn modelId="{273D45FD-2A90-4BB8-91E7-E8D51D060860}" type="presParOf" srcId="{70BB7086-A21C-4B25-A81A-8A3F3D4F838B}" destId="{A72CC309-0109-42B8-8110-EB09A4FBCBC2}" srcOrd="2" destOrd="0" presId="urn:microsoft.com/office/officeart/2005/8/layout/vList2"/>
    <dgm:cxn modelId="{92A2D93B-4A3F-4D42-9FF7-FAC2DA9BB928}" type="presParOf" srcId="{70BB7086-A21C-4B25-A81A-8A3F3D4F838B}" destId="{EB3A382E-EAD9-4F6C-BA14-820A762AFD2F}" srcOrd="3" destOrd="0" presId="urn:microsoft.com/office/officeart/2005/8/layout/vList2"/>
    <dgm:cxn modelId="{0BE9894B-E6AC-457B-8462-E5E281CBF6D9}" type="presParOf" srcId="{70BB7086-A21C-4B25-A81A-8A3F3D4F838B}" destId="{F5C31BBA-F0EB-4E49-AD92-724B3A7E74B9}" srcOrd="4" destOrd="0" presId="urn:microsoft.com/office/officeart/2005/8/layout/vList2"/>
    <dgm:cxn modelId="{936A482D-502A-49F3-851F-C78BF47321C0}" type="presParOf" srcId="{70BB7086-A21C-4B25-A81A-8A3F3D4F838B}" destId="{207BB2DF-5E3A-4AEB-A057-4ACD6FF3A400}" srcOrd="5" destOrd="0" presId="urn:microsoft.com/office/officeart/2005/8/layout/vList2"/>
    <dgm:cxn modelId="{A685957F-6F92-4719-A853-96BE15DC50C9}" type="presParOf" srcId="{70BB7086-A21C-4B25-A81A-8A3F3D4F838B}" destId="{6650F93E-064C-4162-B3E8-0DC5A161B845}" srcOrd="6" destOrd="0" presId="urn:microsoft.com/office/officeart/2005/8/layout/vList2"/>
    <dgm:cxn modelId="{2F0AA2DF-2347-419C-B180-235434C6EB52}" type="presParOf" srcId="{70BB7086-A21C-4B25-A81A-8A3F3D4F838B}" destId="{41AFF789-C4E5-47A6-A20A-51A6548D939F}" srcOrd="7" destOrd="0" presId="urn:microsoft.com/office/officeart/2005/8/layout/vList2"/>
    <dgm:cxn modelId="{B00CA007-9A9C-4A89-BE2C-1A3B145FFBDA}" type="presParOf" srcId="{70BB7086-A21C-4B25-A81A-8A3F3D4F838B}" destId="{25BADD94-32A6-4882-910E-F57567E71EEF}" srcOrd="8" destOrd="0" presId="urn:microsoft.com/office/officeart/2005/8/layout/vList2"/>
    <dgm:cxn modelId="{D599CC6C-C786-43A5-8A0F-2FEAB9402D44}" type="presParOf" srcId="{70BB7086-A21C-4B25-A81A-8A3F3D4F838B}" destId="{7D70B447-3F4D-4EA8-8DB0-48732D570C48}" srcOrd="9" destOrd="0" presId="urn:microsoft.com/office/officeart/2005/8/layout/vList2"/>
    <dgm:cxn modelId="{B9BAFF4A-2B1C-49C9-8251-4738DC027336}" type="presParOf" srcId="{70BB7086-A21C-4B25-A81A-8A3F3D4F838B}" destId="{66C4B679-CC3F-4A91-BB74-DD0FB434EA41}" srcOrd="10" destOrd="0" presId="urn:microsoft.com/office/officeart/2005/8/layout/vList2"/>
    <dgm:cxn modelId="{73B51FD0-2F91-4AAD-AF65-79BCD3F50D4F}" type="presParOf" srcId="{70BB7086-A21C-4B25-A81A-8A3F3D4F838B}" destId="{548EB5D6-8106-4FEA-9622-34044A436DBB}" srcOrd="11" destOrd="0" presId="urn:microsoft.com/office/officeart/2005/8/layout/vList2"/>
    <dgm:cxn modelId="{526898D1-1425-415C-9834-40AE1146C95C}" type="presParOf" srcId="{70BB7086-A21C-4B25-A81A-8A3F3D4F838B}" destId="{F2666B0F-7329-4125-8EEA-E1D9086D3925}" srcOrd="12" destOrd="0" presId="urn:microsoft.com/office/officeart/2005/8/layout/vList2"/>
    <dgm:cxn modelId="{0547D9B8-C371-4D0B-A5AE-E8A3A2B31664}" type="presParOf" srcId="{70BB7086-A21C-4B25-A81A-8A3F3D4F838B}" destId="{4234BFB8-3C1E-499A-B756-A779AD7524D2}" srcOrd="13" destOrd="0" presId="urn:microsoft.com/office/officeart/2005/8/layout/vList2"/>
    <dgm:cxn modelId="{A8AF4598-5A34-42C0-A08F-2733CD093004}" type="presParOf" srcId="{70BB7086-A21C-4B25-A81A-8A3F3D4F838B}" destId="{DE2658CD-C28E-4FD3-85A8-A78E0E0E0359}" srcOrd="14" destOrd="0" presId="urn:microsoft.com/office/officeart/2005/8/layout/vList2"/>
    <dgm:cxn modelId="{1F59F5E7-EE67-46AB-BB45-EEB3F2D0C13C}" type="presParOf" srcId="{70BB7086-A21C-4B25-A81A-8A3F3D4F838B}" destId="{CB1B360A-302B-4AEB-9D7B-6F2389CB277C}" srcOrd="15" destOrd="0" presId="urn:microsoft.com/office/officeart/2005/8/layout/vList2"/>
    <dgm:cxn modelId="{73C12E61-444E-4D9C-BDB1-B3E9EE54CDB2}" type="presParOf" srcId="{70BB7086-A21C-4B25-A81A-8A3F3D4F838B}" destId="{41674471-0499-483B-83A2-651624237900}"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AC6845-D377-44FF-9526-1305170B773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l-GR"/>
        </a:p>
      </dgm:t>
    </dgm:pt>
    <dgm:pt modelId="{74FB541D-C05B-429F-99F1-0F8EE2A9E105}">
      <dgm:prSet phldrT="[Κείμενο]"/>
      <dgm:spPr/>
      <dgm:t>
        <a:bodyPr/>
        <a:lstStyle/>
        <a:p>
          <a:r>
            <a:rPr lang="el-GR" dirty="0"/>
            <a:t>Αυτοβοήθεια </a:t>
          </a:r>
        </a:p>
      </dgm:t>
    </dgm:pt>
    <dgm:pt modelId="{06762D61-C71C-445F-BF7E-3231452EEFBB}" type="parTrans" cxnId="{121AF0B6-2328-4AE1-A3D1-A47A2CF72FF7}">
      <dgm:prSet/>
      <dgm:spPr/>
      <dgm:t>
        <a:bodyPr/>
        <a:lstStyle/>
        <a:p>
          <a:endParaRPr lang="el-GR"/>
        </a:p>
      </dgm:t>
    </dgm:pt>
    <dgm:pt modelId="{CD406580-15D6-4038-96F0-62B4B5A4D9FE}" type="sibTrans" cxnId="{121AF0B6-2328-4AE1-A3D1-A47A2CF72FF7}">
      <dgm:prSet/>
      <dgm:spPr/>
      <dgm:t>
        <a:bodyPr/>
        <a:lstStyle/>
        <a:p>
          <a:endParaRPr lang="el-GR"/>
        </a:p>
      </dgm:t>
    </dgm:pt>
    <dgm:pt modelId="{07BEA151-F711-4EB9-8CDB-10547AF677A9}">
      <dgm:prSet phldrT="[Κείμενο]" phldr="1"/>
      <dgm:spPr/>
      <dgm:t>
        <a:bodyPr/>
        <a:lstStyle/>
        <a:p>
          <a:endParaRPr lang="el-GR" dirty="0"/>
        </a:p>
      </dgm:t>
    </dgm:pt>
    <dgm:pt modelId="{BBEC699A-ABF1-47E8-88FE-CDD7BD08B61C}" type="parTrans" cxnId="{7A751BDA-D0DE-4616-B038-30EB2525A10D}">
      <dgm:prSet/>
      <dgm:spPr/>
      <dgm:t>
        <a:bodyPr/>
        <a:lstStyle/>
        <a:p>
          <a:endParaRPr lang="el-GR"/>
        </a:p>
      </dgm:t>
    </dgm:pt>
    <dgm:pt modelId="{08BC4722-5AFB-48C4-B32D-9DBEC92B4D98}" type="sibTrans" cxnId="{7A751BDA-D0DE-4616-B038-30EB2525A10D}">
      <dgm:prSet/>
      <dgm:spPr/>
      <dgm:t>
        <a:bodyPr/>
        <a:lstStyle/>
        <a:p>
          <a:endParaRPr lang="el-GR"/>
        </a:p>
      </dgm:t>
    </dgm:pt>
    <dgm:pt modelId="{7B0AB3B2-0419-4BD1-A40C-283AF1CF2840}">
      <dgm:prSet phldrT="[Κείμενο]" phldr="1"/>
      <dgm:spPr/>
      <dgm:t>
        <a:bodyPr/>
        <a:lstStyle/>
        <a:p>
          <a:endParaRPr lang="el-GR" dirty="0"/>
        </a:p>
      </dgm:t>
    </dgm:pt>
    <dgm:pt modelId="{174E0027-7C77-42CB-AD6C-2007A233780E}" type="parTrans" cxnId="{53C87D93-17E5-4757-98FA-06FF7FBBD0D6}">
      <dgm:prSet/>
      <dgm:spPr/>
      <dgm:t>
        <a:bodyPr/>
        <a:lstStyle/>
        <a:p>
          <a:endParaRPr lang="el-GR"/>
        </a:p>
      </dgm:t>
    </dgm:pt>
    <dgm:pt modelId="{7F8365F3-88D7-430B-B1A8-42178CBB829A}" type="sibTrans" cxnId="{53C87D93-17E5-4757-98FA-06FF7FBBD0D6}">
      <dgm:prSet/>
      <dgm:spPr/>
      <dgm:t>
        <a:bodyPr/>
        <a:lstStyle/>
        <a:p>
          <a:endParaRPr lang="el-GR"/>
        </a:p>
      </dgm:t>
    </dgm:pt>
    <dgm:pt modelId="{0A43ECFC-C22B-4AC9-8D9C-E4CF27596DEA}">
      <dgm:prSet phldrT="[Κείμενο]"/>
      <dgm:spPr/>
      <dgm:t>
        <a:bodyPr/>
        <a:lstStyle/>
        <a:p>
          <a:r>
            <a:rPr lang="el-GR" dirty="0"/>
            <a:t>Συνηγορία </a:t>
          </a:r>
        </a:p>
      </dgm:t>
    </dgm:pt>
    <dgm:pt modelId="{D077F662-58E0-4E65-A608-59167B2717C6}" type="parTrans" cxnId="{F6F122B2-C2BC-4D99-B3BA-F02B4B6D7198}">
      <dgm:prSet/>
      <dgm:spPr/>
      <dgm:t>
        <a:bodyPr/>
        <a:lstStyle/>
        <a:p>
          <a:endParaRPr lang="el-GR"/>
        </a:p>
      </dgm:t>
    </dgm:pt>
    <dgm:pt modelId="{9EBB2D9F-C153-4BE5-BB97-587189403B89}" type="sibTrans" cxnId="{F6F122B2-C2BC-4D99-B3BA-F02B4B6D7198}">
      <dgm:prSet/>
      <dgm:spPr/>
      <dgm:t>
        <a:bodyPr/>
        <a:lstStyle/>
        <a:p>
          <a:endParaRPr lang="el-GR"/>
        </a:p>
      </dgm:t>
    </dgm:pt>
    <dgm:pt modelId="{A5A88D03-5B90-499D-B0A7-E481C49F09A6}">
      <dgm:prSet phldrT="[Κείμενο]" phldr="1"/>
      <dgm:spPr/>
      <dgm:t>
        <a:bodyPr/>
        <a:lstStyle/>
        <a:p>
          <a:endParaRPr lang="el-GR" dirty="0"/>
        </a:p>
      </dgm:t>
    </dgm:pt>
    <dgm:pt modelId="{A291C9B9-82C8-4DE1-A16E-9F9A40293AC9}" type="parTrans" cxnId="{CE33FAB3-0B52-44AC-933C-3B5CD8FED0D2}">
      <dgm:prSet/>
      <dgm:spPr/>
      <dgm:t>
        <a:bodyPr/>
        <a:lstStyle/>
        <a:p>
          <a:endParaRPr lang="el-GR"/>
        </a:p>
      </dgm:t>
    </dgm:pt>
    <dgm:pt modelId="{073629D0-2355-4CB1-A6A7-E23D7269F13D}" type="sibTrans" cxnId="{CE33FAB3-0B52-44AC-933C-3B5CD8FED0D2}">
      <dgm:prSet/>
      <dgm:spPr/>
      <dgm:t>
        <a:bodyPr/>
        <a:lstStyle/>
        <a:p>
          <a:endParaRPr lang="el-GR"/>
        </a:p>
      </dgm:t>
    </dgm:pt>
    <dgm:pt modelId="{959E0A73-FE9C-4673-A99B-222E5F50C5FD}">
      <dgm:prSet phldrT="[Κείμενο]" phldr="1"/>
      <dgm:spPr/>
      <dgm:t>
        <a:bodyPr/>
        <a:lstStyle/>
        <a:p>
          <a:endParaRPr lang="el-GR" dirty="0"/>
        </a:p>
      </dgm:t>
    </dgm:pt>
    <dgm:pt modelId="{2BEAE241-7E45-42F3-9923-0D16535C04C0}" type="parTrans" cxnId="{B47B3F09-BBD8-459E-9442-24FBDBA42EBC}">
      <dgm:prSet/>
      <dgm:spPr/>
      <dgm:t>
        <a:bodyPr/>
        <a:lstStyle/>
        <a:p>
          <a:endParaRPr lang="el-GR"/>
        </a:p>
      </dgm:t>
    </dgm:pt>
    <dgm:pt modelId="{93F4047E-E2C6-4D49-AD4A-EDCA2846FB00}" type="sibTrans" cxnId="{B47B3F09-BBD8-459E-9442-24FBDBA42EBC}">
      <dgm:prSet/>
      <dgm:spPr/>
      <dgm:t>
        <a:bodyPr/>
        <a:lstStyle/>
        <a:p>
          <a:endParaRPr lang="el-GR"/>
        </a:p>
      </dgm:t>
    </dgm:pt>
    <dgm:pt modelId="{A71F5940-5E0A-47F9-B2BF-3F5B7F8932C7}">
      <dgm:prSet phldrT="[Κείμενο]" phldr="1"/>
      <dgm:spPr/>
      <dgm:t>
        <a:bodyPr/>
        <a:lstStyle/>
        <a:p>
          <a:endParaRPr lang="el-GR" dirty="0"/>
        </a:p>
      </dgm:t>
    </dgm:pt>
    <dgm:pt modelId="{3E33A682-6846-4ED8-A6E8-7C6668BDECCA}" type="parTrans" cxnId="{7F05AF7A-A0ED-400B-AE55-6755A9E48720}">
      <dgm:prSet/>
      <dgm:spPr/>
      <dgm:t>
        <a:bodyPr/>
        <a:lstStyle/>
        <a:p>
          <a:endParaRPr lang="el-GR"/>
        </a:p>
      </dgm:t>
    </dgm:pt>
    <dgm:pt modelId="{C2E5ABE2-DA0B-409E-AFAC-76399D231F7E}" type="sibTrans" cxnId="{7F05AF7A-A0ED-400B-AE55-6755A9E48720}">
      <dgm:prSet/>
      <dgm:spPr/>
      <dgm:t>
        <a:bodyPr/>
        <a:lstStyle/>
        <a:p>
          <a:endParaRPr lang="el-GR"/>
        </a:p>
      </dgm:t>
    </dgm:pt>
    <dgm:pt modelId="{81A68F3B-3403-4261-9FAD-4AA4CBD33AE3}" type="pres">
      <dgm:prSet presAssocID="{25AC6845-D377-44FF-9526-1305170B7737}" presName="outerComposite" presStyleCnt="0">
        <dgm:presLayoutVars>
          <dgm:chMax val="2"/>
          <dgm:animLvl val="lvl"/>
          <dgm:resizeHandles val="exact"/>
        </dgm:presLayoutVars>
      </dgm:prSet>
      <dgm:spPr/>
      <dgm:t>
        <a:bodyPr/>
        <a:lstStyle/>
        <a:p>
          <a:endParaRPr lang="en-US"/>
        </a:p>
      </dgm:t>
    </dgm:pt>
    <dgm:pt modelId="{02EF8D41-82B1-4E12-A555-32BBCDE567AB}" type="pres">
      <dgm:prSet presAssocID="{25AC6845-D377-44FF-9526-1305170B7737}" presName="dummyMaxCanvas" presStyleCnt="0"/>
      <dgm:spPr/>
    </dgm:pt>
    <dgm:pt modelId="{2F717638-D983-45A8-8816-3BAE89C0F05F}" type="pres">
      <dgm:prSet presAssocID="{25AC6845-D377-44FF-9526-1305170B7737}" presName="parentComposite" presStyleCnt="0"/>
      <dgm:spPr/>
    </dgm:pt>
    <dgm:pt modelId="{8050670D-1C67-4CE1-9A58-B98E61F8BA3D}" type="pres">
      <dgm:prSet presAssocID="{25AC6845-D377-44FF-9526-1305170B7737}" presName="parent1" presStyleLbl="alignAccFollowNode1" presStyleIdx="0" presStyleCnt="4">
        <dgm:presLayoutVars>
          <dgm:chMax val="4"/>
        </dgm:presLayoutVars>
      </dgm:prSet>
      <dgm:spPr/>
      <dgm:t>
        <a:bodyPr/>
        <a:lstStyle/>
        <a:p>
          <a:endParaRPr lang="en-US"/>
        </a:p>
      </dgm:t>
    </dgm:pt>
    <dgm:pt modelId="{3D9434DF-241B-47A5-BB87-37811D98B246}" type="pres">
      <dgm:prSet presAssocID="{25AC6845-D377-44FF-9526-1305170B7737}" presName="parent2" presStyleLbl="alignAccFollowNode1" presStyleIdx="1" presStyleCnt="4">
        <dgm:presLayoutVars>
          <dgm:chMax val="4"/>
        </dgm:presLayoutVars>
      </dgm:prSet>
      <dgm:spPr/>
      <dgm:t>
        <a:bodyPr/>
        <a:lstStyle/>
        <a:p>
          <a:endParaRPr lang="en-US"/>
        </a:p>
      </dgm:t>
    </dgm:pt>
    <dgm:pt modelId="{96A959A6-F23F-47F1-9B57-16C4C63CEF9C}" type="pres">
      <dgm:prSet presAssocID="{25AC6845-D377-44FF-9526-1305170B7737}" presName="childrenComposite" presStyleCnt="0"/>
      <dgm:spPr/>
    </dgm:pt>
    <dgm:pt modelId="{0E55806E-FFFB-4241-81F7-E7338F2F1B86}" type="pres">
      <dgm:prSet presAssocID="{25AC6845-D377-44FF-9526-1305170B7737}" presName="dummyMaxCanvas_ChildArea" presStyleCnt="0"/>
      <dgm:spPr/>
    </dgm:pt>
    <dgm:pt modelId="{CB367759-41DB-4AA7-8DAF-F495B540CBDD}" type="pres">
      <dgm:prSet presAssocID="{25AC6845-D377-44FF-9526-1305170B7737}" presName="fulcrum" presStyleLbl="alignAccFollowNode1" presStyleIdx="2" presStyleCnt="4"/>
      <dgm:spPr/>
    </dgm:pt>
    <dgm:pt modelId="{8F0F8F01-5C62-420F-A7D5-08C29E55ACA6}" type="pres">
      <dgm:prSet presAssocID="{25AC6845-D377-44FF-9526-1305170B7737}" presName="balance_23" presStyleLbl="alignAccFollowNode1" presStyleIdx="3" presStyleCnt="4">
        <dgm:presLayoutVars>
          <dgm:bulletEnabled val="1"/>
        </dgm:presLayoutVars>
      </dgm:prSet>
      <dgm:spPr/>
    </dgm:pt>
    <dgm:pt modelId="{25EAB244-6C9B-43CE-80C1-448E2468C6AE}" type="pres">
      <dgm:prSet presAssocID="{25AC6845-D377-44FF-9526-1305170B7737}" presName="right_23_1" presStyleLbl="node1" presStyleIdx="0" presStyleCnt="5">
        <dgm:presLayoutVars>
          <dgm:bulletEnabled val="1"/>
        </dgm:presLayoutVars>
      </dgm:prSet>
      <dgm:spPr/>
      <dgm:t>
        <a:bodyPr/>
        <a:lstStyle/>
        <a:p>
          <a:endParaRPr lang="en-US"/>
        </a:p>
      </dgm:t>
    </dgm:pt>
    <dgm:pt modelId="{DE271C53-89A5-448B-A93A-352D5E08FE3C}" type="pres">
      <dgm:prSet presAssocID="{25AC6845-D377-44FF-9526-1305170B7737}" presName="right_23_2" presStyleLbl="node1" presStyleIdx="1" presStyleCnt="5">
        <dgm:presLayoutVars>
          <dgm:bulletEnabled val="1"/>
        </dgm:presLayoutVars>
      </dgm:prSet>
      <dgm:spPr/>
      <dgm:t>
        <a:bodyPr/>
        <a:lstStyle/>
        <a:p>
          <a:endParaRPr lang="en-US"/>
        </a:p>
      </dgm:t>
    </dgm:pt>
    <dgm:pt modelId="{B04AC84C-A34A-4C2A-B904-CC78A311A57D}" type="pres">
      <dgm:prSet presAssocID="{25AC6845-D377-44FF-9526-1305170B7737}" presName="right_23_3" presStyleLbl="node1" presStyleIdx="2" presStyleCnt="5">
        <dgm:presLayoutVars>
          <dgm:bulletEnabled val="1"/>
        </dgm:presLayoutVars>
      </dgm:prSet>
      <dgm:spPr/>
      <dgm:t>
        <a:bodyPr/>
        <a:lstStyle/>
        <a:p>
          <a:endParaRPr lang="en-US"/>
        </a:p>
      </dgm:t>
    </dgm:pt>
    <dgm:pt modelId="{BFF54D72-D7CB-4ADF-A7DF-0C3B2BD81CA1}" type="pres">
      <dgm:prSet presAssocID="{25AC6845-D377-44FF-9526-1305170B7737}" presName="left_23_1" presStyleLbl="node1" presStyleIdx="3" presStyleCnt="5">
        <dgm:presLayoutVars>
          <dgm:bulletEnabled val="1"/>
        </dgm:presLayoutVars>
      </dgm:prSet>
      <dgm:spPr/>
      <dgm:t>
        <a:bodyPr/>
        <a:lstStyle/>
        <a:p>
          <a:endParaRPr lang="en-US"/>
        </a:p>
      </dgm:t>
    </dgm:pt>
    <dgm:pt modelId="{311A5772-24B7-4AA6-9C36-6986B953B30C}" type="pres">
      <dgm:prSet presAssocID="{25AC6845-D377-44FF-9526-1305170B7737}" presName="left_23_2" presStyleLbl="node1" presStyleIdx="4" presStyleCnt="5">
        <dgm:presLayoutVars>
          <dgm:bulletEnabled val="1"/>
        </dgm:presLayoutVars>
      </dgm:prSet>
      <dgm:spPr/>
      <dgm:t>
        <a:bodyPr/>
        <a:lstStyle/>
        <a:p>
          <a:endParaRPr lang="en-US"/>
        </a:p>
      </dgm:t>
    </dgm:pt>
  </dgm:ptLst>
  <dgm:cxnLst>
    <dgm:cxn modelId="{7A751BDA-D0DE-4616-B038-30EB2525A10D}" srcId="{74FB541D-C05B-429F-99F1-0F8EE2A9E105}" destId="{07BEA151-F711-4EB9-8CDB-10547AF677A9}" srcOrd="0" destOrd="0" parTransId="{BBEC699A-ABF1-47E8-88FE-CDD7BD08B61C}" sibTransId="{08BC4722-5AFB-48C4-B32D-9DBEC92B4D98}"/>
    <dgm:cxn modelId="{D44478CD-FC4A-4F1A-A275-88B5387AB0E7}" type="presOf" srcId="{0A43ECFC-C22B-4AC9-8D9C-E4CF27596DEA}" destId="{3D9434DF-241B-47A5-BB87-37811D98B246}" srcOrd="0" destOrd="0" presId="urn:microsoft.com/office/officeart/2005/8/layout/balance1"/>
    <dgm:cxn modelId="{121AF0B6-2328-4AE1-A3D1-A47A2CF72FF7}" srcId="{25AC6845-D377-44FF-9526-1305170B7737}" destId="{74FB541D-C05B-429F-99F1-0F8EE2A9E105}" srcOrd="0" destOrd="0" parTransId="{06762D61-C71C-445F-BF7E-3231452EEFBB}" sibTransId="{CD406580-15D6-4038-96F0-62B4B5A4D9FE}"/>
    <dgm:cxn modelId="{BD76FA2C-516A-4684-AF31-D858CA9ADEDC}" type="presOf" srcId="{959E0A73-FE9C-4673-A99B-222E5F50C5FD}" destId="{DE271C53-89A5-448B-A93A-352D5E08FE3C}" srcOrd="0" destOrd="0" presId="urn:microsoft.com/office/officeart/2005/8/layout/balance1"/>
    <dgm:cxn modelId="{F6F122B2-C2BC-4D99-B3BA-F02B4B6D7198}" srcId="{25AC6845-D377-44FF-9526-1305170B7737}" destId="{0A43ECFC-C22B-4AC9-8D9C-E4CF27596DEA}" srcOrd="1" destOrd="0" parTransId="{D077F662-58E0-4E65-A608-59167B2717C6}" sibTransId="{9EBB2D9F-C153-4BE5-BB97-587189403B89}"/>
    <dgm:cxn modelId="{B47B3F09-BBD8-459E-9442-24FBDBA42EBC}" srcId="{0A43ECFC-C22B-4AC9-8D9C-E4CF27596DEA}" destId="{959E0A73-FE9C-4673-A99B-222E5F50C5FD}" srcOrd="1" destOrd="0" parTransId="{2BEAE241-7E45-42F3-9923-0D16535C04C0}" sibTransId="{93F4047E-E2C6-4D49-AD4A-EDCA2846FB00}"/>
    <dgm:cxn modelId="{604B4B1C-347C-4023-8E4B-F21C3390868A}" type="presOf" srcId="{A71F5940-5E0A-47F9-B2BF-3F5B7F8932C7}" destId="{B04AC84C-A34A-4C2A-B904-CC78A311A57D}" srcOrd="0" destOrd="0" presId="urn:microsoft.com/office/officeart/2005/8/layout/balance1"/>
    <dgm:cxn modelId="{BF3DD98D-4872-4367-AE18-6A1621DD11F3}" type="presOf" srcId="{A5A88D03-5B90-499D-B0A7-E481C49F09A6}" destId="{25EAB244-6C9B-43CE-80C1-448E2468C6AE}" srcOrd="0" destOrd="0" presId="urn:microsoft.com/office/officeart/2005/8/layout/balance1"/>
    <dgm:cxn modelId="{A265B69E-126D-4E8A-978D-2B6BFAF300D4}" type="presOf" srcId="{25AC6845-D377-44FF-9526-1305170B7737}" destId="{81A68F3B-3403-4261-9FAD-4AA4CBD33AE3}" srcOrd="0" destOrd="0" presId="urn:microsoft.com/office/officeart/2005/8/layout/balance1"/>
    <dgm:cxn modelId="{7F05AF7A-A0ED-400B-AE55-6755A9E48720}" srcId="{0A43ECFC-C22B-4AC9-8D9C-E4CF27596DEA}" destId="{A71F5940-5E0A-47F9-B2BF-3F5B7F8932C7}" srcOrd="2" destOrd="0" parTransId="{3E33A682-6846-4ED8-A6E8-7C6668BDECCA}" sibTransId="{C2E5ABE2-DA0B-409E-AFAC-76399D231F7E}"/>
    <dgm:cxn modelId="{F707CC90-AE0F-42D9-8B19-FE4128234F24}" type="presOf" srcId="{07BEA151-F711-4EB9-8CDB-10547AF677A9}" destId="{BFF54D72-D7CB-4ADF-A7DF-0C3B2BD81CA1}" srcOrd="0" destOrd="0" presId="urn:microsoft.com/office/officeart/2005/8/layout/balance1"/>
    <dgm:cxn modelId="{9C9D3164-10FC-45CC-AEFE-0ECACB0E39EC}" type="presOf" srcId="{74FB541D-C05B-429F-99F1-0F8EE2A9E105}" destId="{8050670D-1C67-4CE1-9A58-B98E61F8BA3D}" srcOrd="0" destOrd="0" presId="urn:microsoft.com/office/officeart/2005/8/layout/balance1"/>
    <dgm:cxn modelId="{53C87D93-17E5-4757-98FA-06FF7FBBD0D6}" srcId="{74FB541D-C05B-429F-99F1-0F8EE2A9E105}" destId="{7B0AB3B2-0419-4BD1-A40C-283AF1CF2840}" srcOrd="1" destOrd="0" parTransId="{174E0027-7C77-42CB-AD6C-2007A233780E}" sibTransId="{7F8365F3-88D7-430B-B1A8-42178CBB829A}"/>
    <dgm:cxn modelId="{CE33FAB3-0B52-44AC-933C-3B5CD8FED0D2}" srcId="{0A43ECFC-C22B-4AC9-8D9C-E4CF27596DEA}" destId="{A5A88D03-5B90-499D-B0A7-E481C49F09A6}" srcOrd="0" destOrd="0" parTransId="{A291C9B9-82C8-4DE1-A16E-9F9A40293AC9}" sibTransId="{073629D0-2355-4CB1-A6A7-E23D7269F13D}"/>
    <dgm:cxn modelId="{78E8332F-AC71-4BC3-BC82-A874B54DA064}" type="presOf" srcId="{7B0AB3B2-0419-4BD1-A40C-283AF1CF2840}" destId="{311A5772-24B7-4AA6-9C36-6986B953B30C}" srcOrd="0" destOrd="0" presId="urn:microsoft.com/office/officeart/2005/8/layout/balance1"/>
    <dgm:cxn modelId="{ACE3D3FF-1D5B-4846-96FE-153E334B5637}" type="presParOf" srcId="{81A68F3B-3403-4261-9FAD-4AA4CBD33AE3}" destId="{02EF8D41-82B1-4E12-A555-32BBCDE567AB}" srcOrd="0" destOrd="0" presId="urn:microsoft.com/office/officeart/2005/8/layout/balance1"/>
    <dgm:cxn modelId="{0508B530-EC88-4B4A-8B47-E83B53FEF0AA}" type="presParOf" srcId="{81A68F3B-3403-4261-9FAD-4AA4CBD33AE3}" destId="{2F717638-D983-45A8-8816-3BAE89C0F05F}" srcOrd="1" destOrd="0" presId="urn:microsoft.com/office/officeart/2005/8/layout/balance1"/>
    <dgm:cxn modelId="{16935FB7-324E-4BBD-8D9E-3F89B574E78B}" type="presParOf" srcId="{2F717638-D983-45A8-8816-3BAE89C0F05F}" destId="{8050670D-1C67-4CE1-9A58-B98E61F8BA3D}" srcOrd="0" destOrd="0" presId="urn:microsoft.com/office/officeart/2005/8/layout/balance1"/>
    <dgm:cxn modelId="{555C2F2A-CFEE-4A66-9EF8-4FCBEB9165D8}" type="presParOf" srcId="{2F717638-D983-45A8-8816-3BAE89C0F05F}" destId="{3D9434DF-241B-47A5-BB87-37811D98B246}" srcOrd="1" destOrd="0" presId="urn:microsoft.com/office/officeart/2005/8/layout/balance1"/>
    <dgm:cxn modelId="{CBC35CB2-60BE-4D7D-977E-768E8C522385}" type="presParOf" srcId="{81A68F3B-3403-4261-9FAD-4AA4CBD33AE3}" destId="{96A959A6-F23F-47F1-9B57-16C4C63CEF9C}" srcOrd="2" destOrd="0" presId="urn:microsoft.com/office/officeart/2005/8/layout/balance1"/>
    <dgm:cxn modelId="{2BD2F10E-9D7C-4D1D-BEEC-F75EAE5CF348}" type="presParOf" srcId="{96A959A6-F23F-47F1-9B57-16C4C63CEF9C}" destId="{0E55806E-FFFB-4241-81F7-E7338F2F1B86}" srcOrd="0" destOrd="0" presId="urn:microsoft.com/office/officeart/2005/8/layout/balance1"/>
    <dgm:cxn modelId="{3E202DE3-A724-4467-84C8-484C9FD0E426}" type="presParOf" srcId="{96A959A6-F23F-47F1-9B57-16C4C63CEF9C}" destId="{CB367759-41DB-4AA7-8DAF-F495B540CBDD}" srcOrd="1" destOrd="0" presId="urn:microsoft.com/office/officeart/2005/8/layout/balance1"/>
    <dgm:cxn modelId="{419A0B1F-604A-48BF-ACC1-9BEC6F7FF36B}" type="presParOf" srcId="{96A959A6-F23F-47F1-9B57-16C4C63CEF9C}" destId="{8F0F8F01-5C62-420F-A7D5-08C29E55ACA6}" srcOrd="2" destOrd="0" presId="urn:microsoft.com/office/officeart/2005/8/layout/balance1"/>
    <dgm:cxn modelId="{1D3E1283-791D-434C-AE48-E417082460D7}" type="presParOf" srcId="{96A959A6-F23F-47F1-9B57-16C4C63CEF9C}" destId="{25EAB244-6C9B-43CE-80C1-448E2468C6AE}" srcOrd="3" destOrd="0" presId="urn:microsoft.com/office/officeart/2005/8/layout/balance1"/>
    <dgm:cxn modelId="{C7E1696A-FD05-4843-9766-D5439AB5170E}" type="presParOf" srcId="{96A959A6-F23F-47F1-9B57-16C4C63CEF9C}" destId="{DE271C53-89A5-448B-A93A-352D5E08FE3C}" srcOrd="4" destOrd="0" presId="urn:microsoft.com/office/officeart/2005/8/layout/balance1"/>
    <dgm:cxn modelId="{88B236D9-00C4-4C10-8AE0-83149B3D521D}" type="presParOf" srcId="{96A959A6-F23F-47F1-9B57-16C4C63CEF9C}" destId="{B04AC84C-A34A-4C2A-B904-CC78A311A57D}" srcOrd="5" destOrd="0" presId="urn:microsoft.com/office/officeart/2005/8/layout/balance1"/>
    <dgm:cxn modelId="{F1108002-9DCF-4BEE-AE3F-2C0F3FFCC25F}" type="presParOf" srcId="{96A959A6-F23F-47F1-9B57-16C4C63CEF9C}" destId="{BFF54D72-D7CB-4ADF-A7DF-0C3B2BD81CA1}" srcOrd="6" destOrd="0" presId="urn:microsoft.com/office/officeart/2005/8/layout/balance1"/>
    <dgm:cxn modelId="{0B6ED376-6955-465B-87D4-539E9ECA44C8}" type="presParOf" srcId="{96A959A6-F23F-47F1-9B57-16C4C63CEF9C}" destId="{311A5772-24B7-4AA6-9C36-6986B953B30C}" srcOrd="7"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91A7C-9684-40EB-A62F-9BE4B92281E0}">
      <dsp:nvSpPr>
        <dsp:cNvPr id="0" name=""/>
        <dsp:cNvSpPr/>
      </dsp:nvSpPr>
      <dsp:spPr>
        <a:xfrm>
          <a:off x="404602" y="148731"/>
          <a:ext cx="5704399" cy="5704399"/>
        </a:xfrm>
        <a:prstGeom prst="circularArrow">
          <a:avLst>
            <a:gd name="adj1" fmla="val 5544"/>
            <a:gd name="adj2" fmla="val 330680"/>
            <a:gd name="adj3" fmla="val 14521803"/>
            <a:gd name="adj4" fmla="val 16946786"/>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76BB78-6CCC-4BA6-9673-87DD91B38CE8}">
      <dsp:nvSpPr>
        <dsp:cNvPr id="0" name=""/>
        <dsp:cNvSpPr/>
      </dsp:nvSpPr>
      <dsp:spPr>
        <a:xfrm>
          <a:off x="2372631" y="188498"/>
          <a:ext cx="1768341" cy="8841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a:t>Ενδυνάμωση </a:t>
          </a:r>
          <a:endParaRPr lang="en-US" sz="2000" kern="1200"/>
        </a:p>
      </dsp:txBody>
      <dsp:txXfrm>
        <a:off x="2415793" y="231660"/>
        <a:ext cx="1682017" cy="797846"/>
      </dsp:txXfrm>
    </dsp:sp>
    <dsp:sp modelId="{30FDCAEA-28BE-4AFD-8D5A-3EFACE526A80}">
      <dsp:nvSpPr>
        <dsp:cNvPr id="0" name=""/>
        <dsp:cNvSpPr/>
      </dsp:nvSpPr>
      <dsp:spPr>
        <a:xfrm>
          <a:off x="4274498" y="1104389"/>
          <a:ext cx="1768341" cy="8841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a:t>μειονοτικών ομάδων </a:t>
          </a:r>
          <a:endParaRPr lang="en-US" sz="2000" kern="1200"/>
        </a:p>
      </dsp:txBody>
      <dsp:txXfrm>
        <a:off x="4317660" y="1147551"/>
        <a:ext cx="1682017" cy="797846"/>
      </dsp:txXfrm>
    </dsp:sp>
    <dsp:sp modelId="{A42FEC36-1394-49FE-9194-465EC18337D9}">
      <dsp:nvSpPr>
        <dsp:cNvPr id="0" name=""/>
        <dsp:cNvSpPr/>
      </dsp:nvSpPr>
      <dsp:spPr>
        <a:xfrm>
          <a:off x="4744221" y="3162378"/>
          <a:ext cx="1768341" cy="8841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a:t>στην κοινότητα </a:t>
          </a:r>
          <a:endParaRPr lang="en-US" sz="2000" kern="1200"/>
        </a:p>
      </dsp:txBody>
      <dsp:txXfrm>
        <a:off x="4787383" y="3205540"/>
        <a:ext cx="1682017" cy="797846"/>
      </dsp:txXfrm>
    </dsp:sp>
    <dsp:sp modelId="{39E8E0D0-E26D-4636-B213-B3453B188CC5}">
      <dsp:nvSpPr>
        <dsp:cNvPr id="0" name=""/>
        <dsp:cNvSpPr/>
      </dsp:nvSpPr>
      <dsp:spPr>
        <a:xfrm>
          <a:off x="3428087" y="4812756"/>
          <a:ext cx="1768341" cy="8841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a:t>πρόσφυγες, </a:t>
          </a:r>
          <a:endParaRPr lang="en-US" sz="2000" kern="1200"/>
        </a:p>
      </dsp:txBody>
      <dsp:txXfrm>
        <a:off x="3471249" y="4855918"/>
        <a:ext cx="1682017" cy="797846"/>
      </dsp:txXfrm>
    </dsp:sp>
    <dsp:sp modelId="{6A189334-DD5F-47C1-A00E-42F15D60AEF4}">
      <dsp:nvSpPr>
        <dsp:cNvPr id="0" name=""/>
        <dsp:cNvSpPr/>
      </dsp:nvSpPr>
      <dsp:spPr>
        <a:xfrm>
          <a:off x="1317174" y="4812756"/>
          <a:ext cx="1768341" cy="8841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a:t>Ρομά, </a:t>
          </a:r>
          <a:endParaRPr lang="en-US" sz="2000" kern="1200"/>
        </a:p>
      </dsp:txBody>
      <dsp:txXfrm>
        <a:off x="1360336" y="4855918"/>
        <a:ext cx="1682017" cy="797846"/>
      </dsp:txXfrm>
    </dsp:sp>
    <dsp:sp modelId="{3A7A35D1-A08B-4559-A758-EADDD2C58DCA}">
      <dsp:nvSpPr>
        <dsp:cNvPr id="0" name=""/>
        <dsp:cNvSpPr/>
      </dsp:nvSpPr>
      <dsp:spPr>
        <a:xfrm>
          <a:off x="1041" y="3162378"/>
          <a:ext cx="1768341" cy="8841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a:t>πυρόπληκτοι, </a:t>
          </a:r>
          <a:endParaRPr lang="en-US" sz="2000" kern="1200"/>
        </a:p>
      </dsp:txBody>
      <dsp:txXfrm>
        <a:off x="44203" y="3205540"/>
        <a:ext cx="1682017" cy="797846"/>
      </dsp:txXfrm>
    </dsp:sp>
    <dsp:sp modelId="{7704A189-563F-4544-A021-0241707D114C}">
      <dsp:nvSpPr>
        <dsp:cNvPr id="0" name=""/>
        <dsp:cNvSpPr/>
      </dsp:nvSpPr>
      <dsp:spPr>
        <a:xfrm>
          <a:off x="470763" y="1104389"/>
          <a:ext cx="1768341" cy="8841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a:t>νεόπτωχοι</a:t>
          </a:r>
          <a:endParaRPr lang="en-US" sz="2000" kern="1200"/>
        </a:p>
      </dsp:txBody>
      <dsp:txXfrm>
        <a:off x="513925" y="1147551"/>
        <a:ext cx="1682017" cy="79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57F9E-8817-46BF-83C1-86FC48CFB3C0}">
      <dsp:nvSpPr>
        <dsp:cNvPr id="0" name=""/>
        <dsp:cNvSpPr/>
      </dsp:nvSpPr>
      <dsp:spPr>
        <a:xfrm>
          <a:off x="3291840" y="0"/>
          <a:ext cx="1645920" cy="905192"/>
        </a:xfrm>
        <a:prstGeom prst="trapezoid">
          <a:avLst>
            <a:gd name="adj" fmla="val 9091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a:ln>
                <a:noFill/>
              </a:ln>
              <a:solidFill>
                <a:schemeClr val="bg1"/>
              </a:solidFill>
              <a:effectLst>
                <a:outerShdw blurRad="38100" dist="38100" dir="2700000" algn="tl">
                  <a:srgbClr val="000000"/>
                </a:outerShdw>
              </a:effectLst>
              <a:latin typeface="Arial" panose="020B0604020202020204" pitchFamily="34" charset="0"/>
            </a:rPr>
            <a:t>Υπηρεσίες μακράς διάρκειας παραμονής και εξειδικευμένες υπηρεσίες</a:t>
          </a:r>
        </a:p>
      </dsp:txBody>
      <dsp:txXfrm>
        <a:off x="3291840" y="0"/>
        <a:ext cx="1645920" cy="905192"/>
      </dsp:txXfrm>
    </dsp:sp>
    <dsp:sp modelId="{B0038F5A-E3E4-40C4-AA9B-5A2D525A42ED}">
      <dsp:nvSpPr>
        <dsp:cNvPr id="0" name=""/>
        <dsp:cNvSpPr/>
      </dsp:nvSpPr>
      <dsp:spPr>
        <a:xfrm>
          <a:off x="2468880" y="905192"/>
          <a:ext cx="3291840" cy="905192"/>
        </a:xfrm>
        <a:prstGeom prst="trapezoid">
          <a:avLst>
            <a:gd name="adj" fmla="val 9091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a:ln>
                <a:noFill/>
              </a:ln>
              <a:solidFill>
                <a:schemeClr val="bg1"/>
              </a:solidFill>
              <a:effectLst/>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1" i="0" u="none" strike="noStrike" kern="1200" cap="none" normalizeH="0" baseline="0">
            <a:ln>
              <a:noFill/>
            </a:ln>
            <a:solidFill>
              <a:schemeClr val="bg1"/>
            </a:solidFill>
            <a:effectLst/>
            <a:latin typeface="Arial" panose="020B0604020202020204" pitchFamily="34" charset="0"/>
          </a:endParaRPr>
        </a:p>
      </dsp:txBody>
      <dsp:txXfrm>
        <a:off x="3044951" y="905192"/>
        <a:ext cx="2139696" cy="905192"/>
      </dsp:txXfrm>
    </dsp:sp>
    <dsp:sp modelId="{6E12C502-4E91-45FF-BC88-F188C9C64FB9}">
      <dsp:nvSpPr>
        <dsp:cNvPr id="0" name=""/>
        <dsp:cNvSpPr/>
      </dsp:nvSpPr>
      <dsp:spPr>
        <a:xfrm>
          <a:off x="1645920" y="1810385"/>
          <a:ext cx="4937759" cy="905192"/>
        </a:xfrm>
        <a:prstGeom prst="trapezoid">
          <a:avLst>
            <a:gd name="adj" fmla="val 9091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a:ln>
                <a:noFill/>
              </a:ln>
              <a:solidFill>
                <a:schemeClr val="tx1"/>
              </a:solidFill>
              <a:effectLst/>
              <a:latin typeface="Arial" panose="020B0604020202020204" pitchFamily="34" charset="0"/>
            </a:rPr>
            <a:t>Υπηρεσίες ψυχικής υγείας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a:ln>
                <a:noFill/>
              </a:ln>
              <a:solidFill>
                <a:schemeClr val="tx1"/>
              </a:solidFill>
              <a:effectLst/>
              <a:latin typeface="Arial" panose="020B0604020202020204" pitchFamily="34" charset="0"/>
            </a:rPr>
            <a:t>μέσω ΠΦΥ</a:t>
          </a:r>
        </a:p>
      </dsp:txBody>
      <dsp:txXfrm>
        <a:off x="2510028" y="1810385"/>
        <a:ext cx="3209544" cy="905192"/>
      </dsp:txXfrm>
    </dsp:sp>
    <dsp:sp modelId="{023A9FE4-2310-4089-81D5-3A37572ADE94}">
      <dsp:nvSpPr>
        <dsp:cNvPr id="0" name=""/>
        <dsp:cNvSpPr/>
      </dsp:nvSpPr>
      <dsp:spPr>
        <a:xfrm>
          <a:off x="822960" y="2715577"/>
          <a:ext cx="6583680" cy="905192"/>
        </a:xfrm>
        <a:prstGeom prst="trapezoid">
          <a:avLst>
            <a:gd name="adj" fmla="val 9091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a:ln>
                <a:noFill/>
              </a:ln>
              <a:solidFill>
                <a:schemeClr val="tx1"/>
              </a:solidFill>
              <a:effectLst/>
              <a:latin typeface="Arial" panose="020B0604020202020204" pitchFamily="34" charset="0"/>
            </a:rPr>
            <a:t>Άτυπη κοινοτική φροντίδα</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1" i="0" u="none" strike="noStrike" kern="1200" cap="none" normalizeH="0" baseline="0">
            <a:ln>
              <a:noFill/>
            </a:ln>
            <a:solidFill>
              <a:schemeClr val="tx1"/>
            </a:solidFill>
            <a:effectLst/>
            <a:latin typeface="Arial" panose="020B0604020202020204" pitchFamily="34" charset="0"/>
          </a:endParaRPr>
        </a:p>
      </dsp:txBody>
      <dsp:txXfrm>
        <a:off x="1975103" y="2715577"/>
        <a:ext cx="4279392" cy="905192"/>
      </dsp:txXfrm>
    </dsp:sp>
    <dsp:sp modelId="{9B28A72E-5A28-43A3-8BB0-F30574FBDB70}">
      <dsp:nvSpPr>
        <dsp:cNvPr id="0" name=""/>
        <dsp:cNvSpPr/>
      </dsp:nvSpPr>
      <dsp:spPr>
        <a:xfrm>
          <a:off x="0" y="3620770"/>
          <a:ext cx="8229600" cy="905192"/>
        </a:xfrm>
        <a:prstGeom prst="trapezoid">
          <a:avLst>
            <a:gd name="adj" fmla="val 9091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a:ln>
                <a:noFill/>
              </a:ln>
              <a:solidFill>
                <a:schemeClr val="tx1"/>
              </a:solidFill>
              <a:effectLst/>
              <a:latin typeface="Arial" panose="020B0604020202020204" pitchFamily="34" charset="0"/>
            </a:rPr>
            <a:t>Αυτοφροντίδα</a:t>
          </a:r>
        </a:p>
      </dsp:txBody>
      <dsp:txXfrm>
        <a:off x="1440179" y="3620770"/>
        <a:ext cx="5349240" cy="905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13DFD-E522-4086-9F11-6F45AD02159E}" type="datetimeFigureOut">
              <a:rPr lang="el-GR" smtClean="0"/>
              <a:t>18/12/2019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7A27F-BC9C-4065-BC6D-995430E1BDDF}" type="slidenum">
              <a:rPr lang="el-GR" smtClean="0"/>
              <a:t>‹#›</a:t>
            </a:fld>
            <a:endParaRPr lang="el-GR"/>
          </a:p>
        </p:txBody>
      </p:sp>
    </p:spTree>
    <p:extLst>
      <p:ext uri="{BB962C8B-B14F-4D97-AF65-F5344CB8AC3E}">
        <p14:creationId xmlns:p14="http://schemas.microsoft.com/office/powerpoint/2010/main" val="156104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F9783A2-2356-4E5A-A7FC-CFAE07981788}" type="slidenum">
              <a:rPr lang="en-US" smtClean="0"/>
              <a:pPr/>
              <a:t>15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228600" indent="-228600" eaLnBrk="1" hangingPunct="1"/>
            <a:r>
              <a:rPr lang="en-GB"/>
              <a:t>In a mental health context, empowerment refers to the level of choice, influence and control that users of mental health services can exercise over events in their lives. </a:t>
            </a:r>
          </a:p>
          <a:p>
            <a:pPr marL="228600" indent="-228600" eaLnBrk="1" hangingPunct="1"/>
            <a:r>
              <a:rPr lang="en-GB"/>
              <a:t>The key to empowerment is the removal of formal or informal barriers and the transformation of power relations between individuals, communities, services and governments. </a:t>
            </a:r>
          </a:p>
          <a:p>
            <a:pPr marL="228600" indent="-228600" eaLnBrk="1" hangingPunct="1"/>
            <a:r>
              <a:rPr lang="en-GB"/>
              <a:t>Power is central to the idea of empowerment, and one important element of empowerment strategies is </a:t>
            </a:r>
          </a:p>
          <a:p>
            <a:pPr marL="228600" indent="-228600" eaLnBrk="1" hangingPunct="1"/>
            <a:r>
              <a:rPr lang="en-GB"/>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EB1DBD-76D2-46C7-A7F7-E498DC1D0A09}" type="slidenum">
              <a:rPr lang="el-GR" altLang="el-GR" smtClean="0"/>
              <a:pPr/>
              <a:t>25</a:t>
            </a:fld>
            <a:endParaRPr lang="el-GR" altLang="el-GR"/>
          </a:p>
        </p:txBody>
      </p:sp>
    </p:spTree>
    <p:extLst>
      <p:ext uri="{BB962C8B-B14F-4D97-AF65-F5344CB8AC3E}">
        <p14:creationId xmlns:p14="http://schemas.microsoft.com/office/powerpoint/2010/main" val="12783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B9E43C4-3FFF-0F4D-A5F9-ABEF1089F3B8}" type="slidenum">
              <a:rPr lang="en-US">
                <a:latin typeface="Times New Roman" pitchFamily="-65" charset="0"/>
                <a:ea typeface="ＭＳ Ｐゴシック" pitchFamily="-65" charset="-128"/>
                <a:cs typeface="ＭＳ Ｐゴシック" pitchFamily="-65" charset="-128"/>
              </a:rPr>
              <a:pPr/>
              <a:t>28</a:t>
            </a:fld>
            <a:endParaRPr lang="en-US">
              <a:latin typeface="Times New Roman" pitchFamily="-65" charset="0"/>
              <a:ea typeface="ＭＳ Ｐゴシック" pitchFamily="-65" charset="-128"/>
              <a:cs typeface="ＭＳ Ｐゴシック" pitchFamily="-65" charset="-128"/>
            </a:endParaRPr>
          </a:p>
        </p:txBody>
      </p:sp>
      <p:sp>
        <p:nvSpPr>
          <p:cNvPr id="124931" name="Rectangle 7"/>
          <p:cNvSpPr txBox="1">
            <a:spLocks noGrp="1" noChangeArrowheads="1"/>
          </p:cNvSpPr>
          <p:nvPr/>
        </p:nvSpPr>
        <p:spPr bwMode="auto">
          <a:xfrm>
            <a:off x="3883269" y="8685390"/>
            <a:ext cx="2974731" cy="458611"/>
          </a:xfrm>
          <a:prstGeom prst="rect">
            <a:avLst/>
          </a:prstGeom>
          <a:noFill/>
          <a:ln w="9525">
            <a:noFill/>
            <a:miter lim="800000"/>
            <a:headEnd/>
            <a:tailEnd/>
          </a:ln>
        </p:spPr>
        <p:txBody>
          <a:bodyPr lIns="91426" tIns="45713" rIns="91426" bIns="45713" anchor="b">
            <a:prstTxWarp prst="textNoShape">
              <a:avLst/>
            </a:prstTxWarp>
          </a:bodyPr>
          <a:lstStyle/>
          <a:p>
            <a:pPr algn="r"/>
            <a:fld id="{2D421221-B604-4C45-8C8C-DC6C4C20506B}" type="slidenum">
              <a:rPr lang="en-US" sz="1100"/>
              <a:pPr algn="r"/>
              <a:t>28</a:t>
            </a:fld>
            <a:endParaRPr lang="en-US" sz="1100"/>
          </a:p>
        </p:txBody>
      </p:sp>
      <p:sp>
        <p:nvSpPr>
          <p:cNvPr id="124932" name="Rectangle 2"/>
          <p:cNvSpPr>
            <a:spLocks noGrp="1" noRot="1" noChangeAspect="1" noChangeArrowheads="1" noTextEdit="1"/>
          </p:cNvSpPr>
          <p:nvPr>
            <p:ph type="sldImg"/>
          </p:nvPr>
        </p:nvSpPr>
        <p:spPr>
          <a:xfrm>
            <a:off x="381000" y="684213"/>
            <a:ext cx="6096000" cy="3429000"/>
          </a:xfrm>
          <a:ln/>
        </p:spPr>
      </p:sp>
      <p:sp>
        <p:nvSpPr>
          <p:cNvPr id="124933" name="Rectangle 3"/>
          <p:cNvSpPr>
            <a:spLocks noGrp="1" noChangeArrowheads="1"/>
          </p:cNvSpPr>
          <p:nvPr>
            <p:ph type="body" idx="1"/>
          </p:nvPr>
        </p:nvSpPr>
        <p:spPr>
          <a:xfrm>
            <a:off x="915866" y="4342695"/>
            <a:ext cx="5026269" cy="4116916"/>
          </a:xfrm>
          <a:noFill/>
          <a:ln/>
        </p:spPr>
        <p:txBody>
          <a:bodyPr/>
          <a:lstStyle/>
          <a:p>
            <a:pPr eaLnBrk="1" hangingPunct="1">
              <a:lnSpc>
                <a:spcPct val="90000"/>
              </a:lnSpc>
              <a:spcBef>
                <a:spcPct val="0"/>
              </a:spcBef>
            </a:pPr>
            <a:endParaRPr lang="en-US">
              <a:latin typeface="Times New Roman" pitchFamily="-65" charset="0"/>
              <a:ea typeface="Times New Roman" pitchFamily="-65" charset="0"/>
              <a:cs typeface="Times New Roman" pitchFamily="-65" charset="0"/>
            </a:endParaRPr>
          </a:p>
        </p:txBody>
      </p:sp>
    </p:spTree>
    <p:extLst>
      <p:ext uri="{BB962C8B-B14F-4D97-AF65-F5344CB8AC3E}">
        <p14:creationId xmlns:p14="http://schemas.microsoft.com/office/powerpoint/2010/main" val="1486703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6ECEED-1DB7-D348-A5CA-A8E0C0EBB3CB}" type="slidenum">
              <a:rPr lang="en-US"/>
              <a:pPr/>
              <a:t>29</a:t>
            </a:fld>
            <a:endParaRPr lang="en-US"/>
          </a:p>
        </p:txBody>
      </p:sp>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charset="0"/>
                <a:ea typeface="ＭＳ Ｐゴシック" charset="0"/>
                <a:cs typeface="Arial" charset="0"/>
              </a:defRPr>
            </a:lvl1pPr>
            <a:lvl2pPr marL="37931725" indent="-37474525" defTabSz="457200">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marL="457200" fontAlgn="base">
              <a:spcBef>
                <a:spcPct val="0"/>
              </a:spcBef>
              <a:spcAft>
                <a:spcPct val="0"/>
              </a:spcAft>
              <a:defRPr>
                <a:solidFill>
                  <a:schemeClr val="tx1"/>
                </a:solidFill>
                <a:latin typeface="Arial" charset="0"/>
                <a:ea typeface="Arial" charset="0"/>
                <a:cs typeface="Arial" charset="0"/>
              </a:defRPr>
            </a:lvl6pPr>
            <a:lvl7pPr marL="914400" fontAlgn="base">
              <a:spcBef>
                <a:spcPct val="0"/>
              </a:spcBef>
              <a:spcAft>
                <a:spcPct val="0"/>
              </a:spcAft>
              <a:defRPr>
                <a:solidFill>
                  <a:schemeClr val="tx1"/>
                </a:solidFill>
                <a:latin typeface="Arial" charset="0"/>
                <a:ea typeface="Arial" charset="0"/>
                <a:cs typeface="Arial" charset="0"/>
              </a:defRPr>
            </a:lvl7pPr>
            <a:lvl8pPr marL="1371600" fontAlgn="base">
              <a:spcBef>
                <a:spcPct val="0"/>
              </a:spcBef>
              <a:spcAft>
                <a:spcPct val="0"/>
              </a:spcAft>
              <a:defRPr>
                <a:solidFill>
                  <a:schemeClr val="tx1"/>
                </a:solidFill>
                <a:latin typeface="Arial" charset="0"/>
                <a:ea typeface="Arial" charset="0"/>
                <a:cs typeface="Arial" charset="0"/>
              </a:defRPr>
            </a:lvl8pPr>
            <a:lvl9pPr marL="1828800" fontAlgn="base">
              <a:spcBef>
                <a:spcPct val="0"/>
              </a:spcBef>
              <a:spcAft>
                <a:spcPct val="0"/>
              </a:spcAft>
              <a:defRPr>
                <a:solidFill>
                  <a:schemeClr val="tx1"/>
                </a:solidFill>
                <a:latin typeface="Arial" charset="0"/>
                <a:ea typeface="Arial" charset="0"/>
                <a:cs typeface="Arial" charset="0"/>
              </a:defRPr>
            </a:lvl9pPr>
          </a:lstStyle>
          <a:p>
            <a:pPr algn="r"/>
            <a:fld id="{301B071E-6E55-754C-8C2E-69867610AE8A}" type="slidenum">
              <a:rPr lang="en-US" sz="1200">
                <a:latin typeface="Calibri" charset="0"/>
                <a:cs typeface="ＭＳ Ｐゴシック" charset="0"/>
              </a:rPr>
              <a:pPr algn="r"/>
              <a:t>29</a:t>
            </a:fld>
            <a:endParaRPr lang="en-US" sz="1200">
              <a:latin typeface="Calibri" charset="0"/>
              <a:cs typeface="ＭＳ Ｐゴシック" charset="0"/>
            </a:endParaRPr>
          </a:p>
        </p:txBody>
      </p:sp>
      <p:sp>
        <p:nvSpPr>
          <p:cNvPr id="77827"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7828" name="Rectangle 3"/>
          <p:cNvSpPr>
            <a:spLocks noGrp="1" noChangeArrowheads="1"/>
          </p:cNvSpPr>
          <p:nvPr>
            <p:ph type="body" idx="1"/>
          </p:nvPr>
        </p:nvSpPr>
        <p:spPr/>
        <p:txBody>
          <a:bodyPr/>
          <a:lstStyle/>
          <a:p>
            <a:pPr defTabSz="457200">
              <a:spcBef>
                <a:spcPct val="0"/>
              </a:spcBef>
            </a:pPr>
            <a:endParaRPr lang="en-US"/>
          </a:p>
        </p:txBody>
      </p:sp>
    </p:spTree>
    <p:extLst>
      <p:ext uri="{BB962C8B-B14F-4D97-AF65-F5344CB8AC3E}">
        <p14:creationId xmlns:p14="http://schemas.microsoft.com/office/powerpoint/2010/main" val="92818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4D7A27F-BC9C-4065-BC6D-995430E1BDDF}" type="slidenum">
              <a:rPr lang="el-GR" smtClean="0"/>
              <a:t>33</a:t>
            </a:fld>
            <a:endParaRPr lang="el-GR"/>
          </a:p>
        </p:txBody>
      </p:sp>
    </p:spTree>
    <p:extLst>
      <p:ext uri="{BB962C8B-B14F-4D97-AF65-F5344CB8AC3E}">
        <p14:creationId xmlns:p14="http://schemas.microsoft.com/office/powerpoint/2010/main" val="228121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4D7A27F-BC9C-4065-BC6D-995430E1BDDF}" type="slidenum">
              <a:rPr lang="el-GR" smtClean="0"/>
              <a:t>36</a:t>
            </a:fld>
            <a:endParaRPr lang="el-GR"/>
          </a:p>
        </p:txBody>
      </p:sp>
    </p:spTree>
    <p:extLst>
      <p:ext uri="{BB962C8B-B14F-4D97-AF65-F5344CB8AC3E}">
        <p14:creationId xmlns:p14="http://schemas.microsoft.com/office/powerpoint/2010/main" val="98048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Εκπαίδευση</a:t>
            </a:r>
            <a:r>
              <a:rPr lang="en-US" dirty="0"/>
              <a:t>: </a:t>
            </a:r>
            <a:r>
              <a:rPr lang="el-GR" dirty="0"/>
              <a:t>ληπτών, συγγενών, επαγγελματιών (ποικίλες</a:t>
            </a:r>
            <a:r>
              <a:rPr lang="el-GR" baseline="0" dirty="0"/>
              <a:t> ποια – λήπτες/ συγγενείς ως εκπαιδευτές; </a:t>
            </a:r>
            <a:r>
              <a:rPr lang="el-GR" dirty="0"/>
              <a:t>)</a:t>
            </a:r>
          </a:p>
          <a:p>
            <a:r>
              <a:rPr lang="el-GR" dirty="0"/>
              <a:t>Ενημέρωση: ληπτών, συγγενών, πολιτών, ειδικών πληθυσμών, πολιτικών </a:t>
            </a:r>
          </a:p>
          <a:p>
            <a:r>
              <a:rPr lang="el-GR" dirty="0"/>
              <a:t>Υποστήριξη – παροχή υπηρεσιών: δράσεις προαγωγής, πρόληψης, καταπολέμησης  </a:t>
            </a:r>
          </a:p>
          <a:p>
            <a:r>
              <a:rPr lang="el-GR" dirty="0"/>
              <a:t>Καταγγελία:</a:t>
            </a:r>
            <a:r>
              <a:rPr lang="el-GR" baseline="0" dirty="0"/>
              <a:t> δύο υποθέσεις στο διεθνές δικαστήριο (όχι από συλλόγους όμως)</a:t>
            </a:r>
            <a:endParaRPr lang="el-GR" dirty="0"/>
          </a:p>
          <a:p>
            <a:r>
              <a:rPr lang="el-GR" dirty="0"/>
              <a:t>Διεκδίκηση </a:t>
            </a:r>
          </a:p>
          <a:p>
            <a:r>
              <a:rPr lang="el-GR" dirty="0"/>
              <a:t>Συνηγορία</a:t>
            </a:r>
          </a:p>
          <a:p>
            <a:r>
              <a:rPr lang="el-GR" dirty="0"/>
              <a:t>Αξιολόγηση:</a:t>
            </a:r>
            <a:r>
              <a:rPr lang="el-GR" baseline="0" dirty="0"/>
              <a:t> υπηρεσιών, ικανοποίηση – ο ΠΟΥ το επιβάλλει πι α</a:t>
            </a:r>
            <a:endParaRPr lang="el-GR" dirty="0"/>
          </a:p>
          <a:p>
            <a:r>
              <a:rPr lang="el-GR" dirty="0"/>
              <a:t>Έρευνα : φάρμακα</a:t>
            </a:r>
            <a:r>
              <a:rPr lang="el-GR" baseline="0" dirty="0"/>
              <a:t> κυρίως. Έρευνα για άλλες θεραπείες, επιθυμίες, </a:t>
            </a:r>
            <a:r>
              <a:rPr lang="en-US" baseline="0" dirty="0"/>
              <a:t>recovery, </a:t>
            </a:r>
            <a:endParaRPr lang="el-GR" dirty="0"/>
          </a:p>
          <a:p>
            <a:r>
              <a:rPr lang="el-GR" dirty="0"/>
              <a:t>Σχεδιασμό </a:t>
            </a:r>
          </a:p>
          <a:p>
            <a:endParaRPr lang="el-GR" dirty="0"/>
          </a:p>
        </p:txBody>
      </p:sp>
      <p:sp>
        <p:nvSpPr>
          <p:cNvPr id="4" name="3 - Θέση αριθμού διαφάνειας"/>
          <p:cNvSpPr>
            <a:spLocks noGrp="1"/>
          </p:cNvSpPr>
          <p:nvPr>
            <p:ph type="sldNum" sz="quarter" idx="10"/>
          </p:nvPr>
        </p:nvSpPr>
        <p:spPr/>
        <p:txBody>
          <a:bodyPr/>
          <a:lstStyle/>
          <a:p>
            <a:fld id="{F46839AA-1BCE-4219-A877-63331334DB14}" type="slidenum">
              <a:rPr lang="el-GR" smtClean="0"/>
              <a:pPr/>
              <a:t>42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486E9FA-066B-4AE4-82C2-C8DF0681B966}" type="slidenum">
              <a:rPr lang="en-US" smtClean="0"/>
              <a:pPr/>
              <a:t>16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marL="228600" indent="-228600" eaLnBrk="1" hangingPunct="1">
              <a:lnSpc>
                <a:spcPct val="90000"/>
              </a:lnSpc>
            </a:pPr>
            <a:r>
              <a:rPr lang="en-GB"/>
              <a:t>Empowerment needs to take place simultaneously at the population and the individual levels. </a:t>
            </a:r>
          </a:p>
          <a:p>
            <a:pPr marL="228600" indent="-228600" eaLnBrk="1" hangingPunct="1">
              <a:lnSpc>
                <a:spcPct val="90000"/>
              </a:lnSpc>
            </a:pPr>
            <a:r>
              <a:rPr lang="en-GB"/>
              <a:t>Empowerment is a multidimensional social process. And as health is a fundamental human right, empowerment of patients and their families, friends or other informal carers is a societal task that encourages all communities, employers, trade unions, schools and colleges, voluntary organizations to respect health and well-being of individuals and populations and act in ways that empower individuals and groups to respect their own and other people’s rights to health and well-being. </a:t>
            </a:r>
          </a:p>
          <a:p>
            <a:pPr marL="228600" indent="-228600" eaLnBrk="1" hangingPunct="1">
              <a:lnSpc>
                <a:spcPct val="90000"/>
              </a:lnSpc>
            </a:pPr>
            <a:r>
              <a:rPr lang="en-GB"/>
              <a:t>Communities can support individuals in this process by establishing social networks and mobilizing social support; together, these promote cohesion between individuals and can support people through difficult transitions and periods of vulnerability in life.</a:t>
            </a:r>
          </a:p>
          <a:p>
            <a:pPr marL="228600" indent="-228600" eaLnBrk="1" hangingPunct="1">
              <a:lnSpc>
                <a:spcPct val="90000"/>
              </a:lnSpc>
            </a:pPr>
            <a:r>
              <a:rPr lang="en-GB"/>
              <a:t>The empowerment of communities comprises a higher degree of individual empowerment among the members of the community, a stronger sense of belonging to the community, development of and participation in political activities, leadership of decision-making process and access to resources for the benefit of the community. </a:t>
            </a:r>
            <a:endParaRPr lang="en-US"/>
          </a:p>
          <a:p>
            <a:pPr marL="228600" indent="-228600" eaLnBrk="1" hangingPunct="1">
              <a:lnSpc>
                <a:spcPct val="90000"/>
              </a:lnSpc>
            </a:pPr>
            <a:r>
              <a:rPr lang="en-GB"/>
              <a:t>For the individual, the empowerment process means overcoming a state of powerlessness and gaining control of one’s life. The process starts with individually defined needs and ambitions and focuses on the development of capacities and resources that support it. The empowerment of individuals is intended to help them adopt self-determination and autonomy, exert more influence on social and political decision-making processes and gain increased self-esteem. </a:t>
            </a:r>
          </a:p>
          <a:p>
            <a:pPr marL="228600" indent="-228600" eaLnBrk="1" hangingPunct="1">
              <a:lnSpc>
                <a:spcPct val="90000"/>
              </a:lnSpc>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EDF0282-0A5B-498F-840E-ADE59F2EA68E}" type="slidenum">
              <a:rPr lang="en-US" smtClean="0"/>
              <a:pPr/>
              <a:t>17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1F1C29D-E7FE-433D-8392-8B1D06D86CC5}" type="slidenum">
              <a:rPr lang="en-US" smtClean="0"/>
              <a:pPr/>
              <a:t>18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AA8DC54-E872-4F9F-8920-A257F717F249}" type="slidenum">
              <a:rPr lang="en-US" smtClean="0"/>
              <a:pPr/>
              <a:t>19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6663217-5D27-404A-A75E-40AA7E79AE85}" type="slidenum">
              <a:rPr lang="en-US" smtClean="0"/>
              <a:pPr/>
              <a:t>20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GB"/>
              <a:t>While structures, conditions and support can create the opportunities that enable individual empowerment, responsibility ultimately lies with individuals to reclaim control of their problems, the way they are treated and their lives.</a:t>
            </a:r>
          </a:p>
          <a:p>
            <a:pPr eaLnBrk="1" hangingPunct="1"/>
            <a:endParaRPr lang="en-GB"/>
          </a:p>
          <a:p>
            <a:pPr eaLnBrk="1" hangingPunct="1"/>
            <a:r>
              <a:rPr lang="en-GB"/>
              <a:t>At the individual level, users and carers need to take back control by:</a:t>
            </a:r>
          </a:p>
          <a:p>
            <a:pPr eaLnBrk="1" hangingPunct="1"/>
            <a:endParaRPr lang="en-GB"/>
          </a:p>
          <a:p>
            <a:pPr eaLnBrk="1" hangingPunct="1"/>
            <a:r>
              <a:rPr lang="en-GB"/>
              <a:t>developing or strengthening ways of coping with their difficulties (e.g. through personal recovery planning); </a:t>
            </a:r>
          </a:p>
          <a:p>
            <a:pPr eaLnBrk="1" hangingPunct="1"/>
            <a:endParaRPr lang="en-GB"/>
          </a:p>
          <a:p>
            <a:pPr eaLnBrk="1" hangingPunct="1"/>
            <a:r>
              <a:rPr lang="en-GB"/>
              <a:t>aving a real say in the treatment and care that they receive, and planning for crises so that they can exert an influence even at times of acute distress (e.g. through advance statements); and </a:t>
            </a:r>
          </a:p>
          <a:p>
            <a:pPr eaLnBrk="1" hangingPunct="1"/>
            <a:endParaRPr lang="en-GB"/>
          </a:p>
          <a:p>
            <a:pPr eaLnBrk="1" hangingPunct="1"/>
            <a:r>
              <a:rPr lang="en-GB"/>
              <a:t>working towards their own ambitions and goals, which may well include employment, education, enhanced family roles and relationships.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E4EB7E9-CD69-4AA4-B919-F373DD97E78C}" type="slidenum">
              <a:rPr lang="en-US" smtClean="0"/>
              <a:pPr/>
              <a:t>21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6007991-69B8-46E8-9903-EF89441E8CDD}" type="slidenum">
              <a:rPr lang="en-US" smtClean="0"/>
              <a:pPr/>
              <a:t>22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E7455C-7016-4210-8991-27F18BFB6A76}" type="slidenum">
              <a:rPr lang="en-US" smtClean="0"/>
              <a:pPr/>
              <a:t>23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C69CE38-738A-40E2-8BCE-4090CAA090C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3CC04BFF-6C63-4ECD-9B53-3298A0745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B3A6D989-6F4D-4102-AFFD-01B16FB2157A}"/>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5" name="Θέση υποσέλιδου 4">
            <a:extLst>
              <a:ext uri="{FF2B5EF4-FFF2-40B4-BE49-F238E27FC236}">
                <a16:creationId xmlns="" xmlns:a16="http://schemas.microsoft.com/office/drawing/2014/main" id="{CC59CDF2-FBE5-4823-AA0C-A9F02DD13C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11CFE074-468C-44B4-95B7-D8350FDE18C5}"/>
              </a:ext>
            </a:extLst>
          </p:cNvPr>
          <p:cNvSpPr>
            <a:spLocks noGrp="1"/>
          </p:cNvSpPr>
          <p:nvPr>
            <p:ph type="sldNum" sz="quarter" idx="12"/>
          </p:nvPr>
        </p:nvSpPr>
        <p:spPr/>
        <p:txBody>
          <a:bodyPr/>
          <a:lstStyle/>
          <a:p>
            <a:fld id="{A6CD7EDA-B797-4882-BCBE-90DB1051D68A}" type="slidenum">
              <a:rPr lang="el-GR" smtClean="0"/>
              <a:t>‹#›</a:t>
            </a:fld>
            <a:endParaRPr lang="el-GR"/>
          </a:p>
        </p:txBody>
      </p:sp>
      <p:pic>
        <p:nvPicPr>
          <p:cNvPr id="7" name="Εικόνα 6" descr="C:\Users\NATASOULINI\Desktop\FAIRYTALE\ΕΡΓΑΣΙΑΚΑ ΖΗΤΗΜΑΤΑ\ΕΠΑΨΥ\MARKETING\ΚΕΝΤΡΙΚΟ ΤΜΗΜΑ\ΔΙΑΜΟΡΦΩΣΗ SITE\ΛΟΓΟΤΥΠΑ\ΛΟΓΟΤΥΠΟ.png">
            <a:extLst>
              <a:ext uri="{FF2B5EF4-FFF2-40B4-BE49-F238E27FC236}">
                <a16:creationId xmlns="" xmlns:a16="http://schemas.microsoft.com/office/drawing/2014/main" id="{9E74918A-85F4-4207-ACF3-B39522FF6984}"/>
              </a:ext>
            </a:extLst>
          </p:cNvPr>
          <p:cNvPicPr/>
          <p:nvPr userDrawn="1"/>
        </p:nvPicPr>
        <p:blipFill>
          <a:blip r:embed="rId2"/>
          <a:srcRect/>
          <a:stretch>
            <a:fillRect/>
          </a:stretch>
        </p:blipFill>
        <p:spPr bwMode="auto">
          <a:xfrm>
            <a:off x="470211" y="287899"/>
            <a:ext cx="3918585" cy="1184910"/>
          </a:xfrm>
          <a:prstGeom prst="rect">
            <a:avLst/>
          </a:prstGeom>
          <a:noFill/>
          <a:ln w="9525">
            <a:noFill/>
            <a:miter lim="800000"/>
            <a:headEnd/>
            <a:tailEnd/>
          </a:ln>
        </p:spPr>
      </p:pic>
    </p:spTree>
    <p:extLst>
      <p:ext uri="{BB962C8B-B14F-4D97-AF65-F5344CB8AC3E}">
        <p14:creationId xmlns:p14="http://schemas.microsoft.com/office/powerpoint/2010/main" val="111351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A9C4241-5120-4240-8115-413646B1B88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1DC42AB4-165A-4CA2-9998-DB1BA123924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3A928F5D-CBF3-449C-96A8-0E4ACBC69356}"/>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5" name="Θέση υποσέλιδου 4">
            <a:extLst>
              <a:ext uri="{FF2B5EF4-FFF2-40B4-BE49-F238E27FC236}">
                <a16:creationId xmlns="" xmlns:a16="http://schemas.microsoft.com/office/drawing/2014/main" id="{F7DAD1D8-016F-4A88-AFE7-FAFE0B41EF7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554A66D1-C6EC-4EB7-ACAA-D89107DE514E}"/>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356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361F1D95-91B5-4BE5-9ADB-644D355FCFB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65071FC2-8337-4069-87FE-B055350C2DF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58C755B8-26A3-470C-8A3E-6A6FA1CE8ADD}"/>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5" name="Θέση υποσέλιδου 4">
            <a:extLst>
              <a:ext uri="{FF2B5EF4-FFF2-40B4-BE49-F238E27FC236}">
                <a16:creationId xmlns="" xmlns:a16="http://schemas.microsoft.com/office/drawing/2014/main" id="{301A7D1F-28EB-47C1-BFA2-F6C01BE668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18F3D128-6A10-4D2B-ABBF-6622E80DD851}"/>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4139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SmartArt"/>
          <p:cNvSpPr>
            <a:spLocks noGrp="1"/>
          </p:cNvSpPr>
          <p:nvPr>
            <p:ph type="dgm" idx="1"/>
          </p:nvPr>
        </p:nvSpPr>
        <p:spPr>
          <a:xfrm>
            <a:off x="609600" y="1600201"/>
            <a:ext cx="10972800" cy="4525963"/>
          </a:xfrm>
        </p:spPr>
        <p:txBody>
          <a:bodyPr/>
          <a:lstStyle/>
          <a:p>
            <a:pPr lvl="0"/>
            <a:endParaRPr lang="el-GR" noProof="0"/>
          </a:p>
        </p:txBody>
      </p:sp>
    </p:spTree>
    <p:extLst>
      <p:ext uri="{BB962C8B-B14F-4D97-AF65-F5344CB8AC3E}">
        <p14:creationId xmlns:p14="http://schemas.microsoft.com/office/powerpoint/2010/main" val="3425569569"/>
      </p:ext>
    </p:extLst>
  </p:cSld>
  <p:clrMapOvr>
    <a:masterClrMapping/>
  </p:clrMapOvr>
  <p:transition spd="slow" advClick="0">
    <p:cover dir="r"/>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2ECCFD8-9D9F-4DFD-A65C-D5B5016C877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B4F62170-EF91-458A-AF0A-EC535C5B2D5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513E0FC2-9826-4C1A-AE63-601C9FAC823A}"/>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5" name="Θέση υποσέλιδου 4">
            <a:extLst>
              <a:ext uri="{FF2B5EF4-FFF2-40B4-BE49-F238E27FC236}">
                <a16:creationId xmlns="" xmlns:a16="http://schemas.microsoft.com/office/drawing/2014/main" id="{34959DB1-256A-4184-BBEA-B1999CB1612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7513D909-AA90-4DF0-99D3-580AE9B70A5B}"/>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3174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3F1B88B-B7FD-4600-A9E4-269D3CC2F81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4022F518-9F54-48EE-A89C-6500D0269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 xmlns:a16="http://schemas.microsoft.com/office/drawing/2014/main" id="{15668D09-A942-41BD-80B5-258AB2747795}"/>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5" name="Θέση υποσέλιδου 4">
            <a:extLst>
              <a:ext uri="{FF2B5EF4-FFF2-40B4-BE49-F238E27FC236}">
                <a16:creationId xmlns="" xmlns:a16="http://schemas.microsoft.com/office/drawing/2014/main" id="{51353DE0-30D5-4250-A2BF-142F071B1BB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B3A08E68-EEF0-4D5D-AC1E-AA534728E541}"/>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421299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579C9A4-5E95-467C-A09C-2E468979BCB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A0A7EA3D-4BEC-4075-8C81-DA9160CAE6C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 xmlns:a16="http://schemas.microsoft.com/office/drawing/2014/main" id="{9B8086B4-4245-4ACB-B29D-A90BED98307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 xmlns:a16="http://schemas.microsoft.com/office/drawing/2014/main" id="{5E5D273B-C90D-4C1F-A32E-833285555CCD}"/>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6" name="Θέση υποσέλιδου 5">
            <a:extLst>
              <a:ext uri="{FF2B5EF4-FFF2-40B4-BE49-F238E27FC236}">
                <a16:creationId xmlns="" xmlns:a16="http://schemas.microsoft.com/office/drawing/2014/main" id="{7F8A46BE-1FC9-47FD-998E-8F384A534BA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3D03C304-54BD-4443-8380-4BB5A024E739}"/>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45736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ABB3AE3-7884-4D30-9A78-52A98C86AAB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2B9B4EBB-553A-4F1C-B4A4-CBBF65704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 xmlns:a16="http://schemas.microsoft.com/office/drawing/2014/main" id="{6953065E-F514-4F8B-BDEF-F955FD2EE72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 xmlns:a16="http://schemas.microsoft.com/office/drawing/2014/main" id="{BBE15F09-B09A-4172-941A-5499E0B4C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 xmlns:a16="http://schemas.microsoft.com/office/drawing/2014/main" id="{31A64DD8-4C3D-46CF-B47C-A4F1D1825DF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 xmlns:a16="http://schemas.microsoft.com/office/drawing/2014/main" id="{6FDD484A-67A2-419E-B94D-6228B96D8165}"/>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8" name="Θέση υποσέλιδου 7">
            <a:extLst>
              <a:ext uri="{FF2B5EF4-FFF2-40B4-BE49-F238E27FC236}">
                <a16:creationId xmlns="" xmlns:a16="http://schemas.microsoft.com/office/drawing/2014/main" id="{BFD86577-6C0E-4BC7-A434-C73E250866F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441844F4-FCCC-40A6-90A1-DC77C9BC7C2B}"/>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350436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3A8F9E9-A7E2-4281-819B-D699191516C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5939BC04-0247-4A70-9CF9-98CC0CF87A21}"/>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4" name="Θέση υποσέλιδου 3">
            <a:extLst>
              <a:ext uri="{FF2B5EF4-FFF2-40B4-BE49-F238E27FC236}">
                <a16:creationId xmlns="" xmlns:a16="http://schemas.microsoft.com/office/drawing/2014/main" id="{1148576D-4B8B-4833-B268-A1902103CD2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D0E8C71C-3C66-4DBD-A0B8-5CB07B2248A0}"/>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44662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18DFB19E-DAAF-44ED-A759-264A662BE489}"/>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3" name="Θέση υποσέλιδου 2">
            <a:extLst>
              <a:ext uri="{FF2B5EF4-FFF2-40B4-BE49-F238E27FC236}">
                <a16:creationId xmlns="" xmlns:a16="http://schemas.microsoft.com/office/drawing/2014/main" id="{78DB7CA0-EA38-4BA7-B473-2163F1A00FF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7441556F-4663-48CE-89DD-07EB428411E6}"/>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4642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2999C23-C354-46AD-BCC1-61A914BD0A0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F3DC5DB6-87DE-47F1-B520-63099E7422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 xmlns:a16="http://schemas.microsoft.com/office/drawing/2014/main" id="{1AF90A83-08CB-4C5E-9D2F-BEBC965F9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4DC4DA7B-ECFA-4B31-BDE3-CACAC9FAAED9}"/>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6" name="Θέση υποσέλιδου 5">
            <a:extLst>
              <a:ext uri="{FF2B5EF4-FFF2-40B4-BE49-F238E27FC236}">
                <a16:creationId xmlns="" xmlns:a16="http://schemas.microsoft.com/office/drawing/2014/main" id="{3296C3B6-30CC-4C59-8248-F0C31DA55CF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5ABF0E47-C4E9-4882-9B8E-498E2DBC761F}"/>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892970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F1498B6-9137-4A61-9EC5-B57DAF290B5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627902B9-4E33-4FA6-B523-4F4C301FF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F6CDE2F4-D063-4143-921A-266EF2B5C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 xmlns:a16="http://schemas.microsoft.com/office/drawing/2014/main" id="{2A692894-749D-426F-9D43-EC3A433ACA3F}"/>
              </a:ext>
            </a:extLst>
          </p:cNvPr>
          <p:cNvSpPr>
            <a:spLocks noGrp="1"/>
          </p:cNvSpPr>
          <p:nvPr>
            <p:ph type="dt" sz="half" idx="10"/>
          </p:nvPr>
        </p:nvSpPr>
        <p:spPr/>
        <p:txBody>
          <a:bodyPr/>
          <a:lstStyle/>
          <a:p>
            <a:fld id="{5A648D42-CF71-4677-8AC8-EDFA4DDB9850}" type="datetimeFigureOut">
              <a:rPr lang="el-GR" smtClean="0"/>
              <a:t>18/12/2019</a:t>
            </a:fld>
            <a:endParaRPr lang="el-GR"/>
          </a:p>
        </p:txBody>
      </p:sp>
      <p:sp>
        <p:nvSpPr>
          <p:cNvPr id="6" name="Θέση υποσέλιδου 5">
            <a:extLst>
              <a:ext uri="{FF2B5EF4-FFF2-40B4-BE49-F238E27FC236}">
                <a16:creationId xmlns="" xmlns:a16="http://schemas.microsoft.com/office/drawing/2014/main" id="{B58B32B8-3191-475B-B195-540779D4446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4F9D99EB-AF33-4886-8245-7F71E5C21731}"/>
              </a:ext>
            </a:extLst>
          </p:cNvPr>
          <p:cNvSpPr>
            <a:spLocks noGrp="1"/>
          </p:cNvSpPr>
          <p:nvPr>
            <p:ph type="sldNum" sz="quarter" idx="12"/>
          </p:nvPr>
        </p:nvSpPr>
        <p:spPr/>
        <p:txBody>
          <a:bodyPr/>
          <a:lstStyle/>
          <a:p>
            <a:fld id="{A6CD7EDA-B797-4882-BCBE-90DB1051D68A}" type="slidenum">
              <a:rPr lang="el-GR" smtClean="0"/>
              <a:t>‹#›</a:t>
            </a:fld>
            <a:endParaRPr lang="el-GR"/>
          </a:p>
        </p:txBody>
      </p:sp>
    </p:spTree>
    <p:extLst>
      <p:ext uri="{BB962C8B-B14F-4D97-AF65-F5344CB8AC3E}">
        <p14:creationId xmlns:p14="http://schemas.microsoft.com/office/powerpoint/2010/main" val="320795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F9AEE923-A705-4A26-BD5A-AF89BC64A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987BCD1D-9C55-4CA2-ADA4-B90C44742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 xmlns:a16="http://schemas.microsoft.com/office/drawing/2014/main" id="{B524B457-7AAC-4791-9318-1907019A6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48D42-CF71-4677-8AC8-EDFA4DDB9850}" type="datetimeFigureOut">
              <a:rPr lang="el-GR" smtClean="0"/>
              <a:t>18/12/2019</a:t>
            </a:fld>
            <a:endParaRPr lang="el-GR"/>
          </a:p>
        </p:txBody>
      </p:sp>
      <p:sp>
        <p:nvSpPr>
          <p:cNvPr id="5" name="Θέση υποσέλιδου 4">
            <a:extLst>
              <a:ext uri="{FF2B5EF4-FFF2-40B4-BE49-F238E27FC236}">
                <a16:creationId xmlns="" xmlns:a16="http://schemas.microsoft.com/office/drawing/2014/main" id="{284676A2-761E-4E3F-833A-47BD5290B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64F7F929-840D-4C53-87FD-3C5161EF38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D7EDA-B797-4882-BCBE-90DB1051D68A}" type="slidenum">
              <a:rPr lang="el-GR" smtClean="0"/>
              <a:t>‹#›</a:t>
            </a:fld>
            <a:endParaRPr lang="el-GR"/>
          </a:p>
        </p:txBody>
      </p:sp>
    </p:spTree>
    <p:extLst>
      <p:ext uri="{BB962C8B-B14F-4D97-AF65-F5344CB8AC3E}">
        <p14:creationId xmlns:p14="http://schemas.microsoft.com/office/powerpoint/2010/main" val="278296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hyperlink" Target="mailto:Pan_ch@otenet.gr"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C47239B-AF27-4AF1-B62A-A4927E745F88}"/>
              </a:ext>
            </a:extLst>
          </p:cNvPr>
          <p:cNvSpPr>
            <a:spLocks noGrp="1"/>
          </p:cNvSpPr>
          <p:nvPr>
            <p:ph type="ctrTitle"/>
          </p:nvPr>
        </p:nvSpPr>
        <p:spPr>
          <a:xfrm>
            <a:off x="1212032" y="692053"/>
            <a:ext cx="9771529" cy="3417364"/>
          </a:xfrm>
        </p:spPr>
        <p:txBody>
          <a:bodyPr>
            <a:noAutofit/>
          </a:bodyPr>
          <a:lstStyle/>
          <a:p>
            <a:r>
              <a:rPr lang="en-GB" sz="2400" dirty="0"/>
              <a:t/>
            </a:r>
            <a:br>
              <a:rPr lang="en-GB" sz="2400" dirty="0"/>
            </a:br>
            <a:r>
              <a:rPr lang="el-GR" sz="2400" dirty="0"/>
              <a:t> </a:t>
            </a:r>
            <a:br>
              <a:rPr lang="el-GR" sz="2400" dirty="0"/>
            </a:br>
            <a:r>
              <a:rPr lang="el-GR" sz="2400" dirty="0"/>
              <a:t/>
            </a:r>
            <a:br>
              <a:rPr lang="el-GR" sz="2400" dirty="0"/>
            </a:br>
            <a:r>
              <a:rPr lang="el-GR" sz="3600" b="1" dirty="0"/>
              <a:t>Ενδυνάμωση μειονοτικών ομάδων στην κοινότητα (πρόσφυγες, </a:t>
            </a:r>
            <a:r>
              <a:rPr lang="el-GR" sz="3600" b="1" dirty="0" err="1"/>
              <a:t>Ρομά</a:t>
            </a:r>
            <a:r>
              <a:rPr lang="el-GR" sz="3600" b="1" dirty="0"/>
              <a:t>, πυρόπληκτοι, νεόπτωχοι</a:t>
            </a:r>
            <a:r>
              <a:rPr lang="en-GB" sz="3600" b="1" dirty="0"/>
              <a:t>)</a:t>
            </a:r>
            <a:r>
              <a:rPr lang="el-GR" sz="3600" b="1" dirty="0"/>
              <a:t> </a:t>
            </a:r>
            <a:r>
              <a:rPr lang="el-GR" sz="3600" dirty="0"/>
              <a:t> </a:t>
            </a:r>
          </a:p>
        </p:txBody>
      </p:sp>
      <p:sp>
        <p:nvSpPr>
          <p:cNvPr id="3" name="Υπότιτλος 2">
            <a:extLst>
              <a:ext uri="{FF2B5EF4-FFF2-40B4-BE49-F238E27FC236}">
                <a16:creationId xmlns="" xmlns:a16="http://schemas.microsoft.com/office/drawing/2014/main" id="{78AF5F9B-A562-4572-9843-8E2E1CFA46AC}"/>
              </a:ext>
            </a:extLst>
          </p:cNvPr>
          <p:cNvSpPr>
            <a:spLocks noGrp="1"/>
          </p:cNvSpPr>
          <p:nvPr>
            <p:ph type="subTitle" idx="1"/>
          </p:nvPr>
        </p:nvSpPr>
        <p:spPr>
          <a:xfrm>
            <a:off x="1524000" y="4720837"/>
            <a:ext cx="9144000" cy="1655762"/>
          </a:xfrm>
        </p:spPr>
        <p:txBody>
          <a:bodyPr>
            <a:normAutofit fontScale="85000" lnSpcReduction="20000"/>
          </a:bodyPr>
          <a:lstStyle/>
          <a:p>
            <a:r>
              <a:rPr lang="el-GR" b="1"/>
              <a:t>Παναγιώτης Χ. Χονδρός</a:t>
            </a:r>
          </a:p>
          <a:p>
            <a:r>
              <a:rPr lang="el-GR"/>
              <a:t>Ψυχολόγος, </a:t>
            </a:r>
            <a:r>
              <a:rPr lang="en-GB"/>
              <a:t>MSc, cPhD</a:t>
            </a:r>
          </a:p>
          <a:p>
            <a:r>
              <a:rPr lang="el-GR"/>
              <a:t>Πρόεδρος ΕΠΑΨΥ</a:t>
            </a:r>
          </a:p>
          <a:p>
            <a:r>
              <a:rPr lang="el-GR"/>
              <a:t>Αντιπρόεδρος Ομοσπονδίας Φορέων Ψυχοκοινωνικής Αποκατάστασης και Ψυχικής Υγείας ΑΡΓΩ </a:t>
            </a:r>
            <a:endParaRPr lang="el-GR" dirty="0"/>
          </a:p>
        </p:txBody>
      </p:sp>
    </p:spTree>
    <p:extLst>
      <p:ext uri="{BB962C8B-B14F-4D97-AF65-F5344CB8AC3E}">
        <p14:creationId xmlns:p14="http://schemas.microsoft.com/office/powerpoint/2010/main" val="373014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b="1" dirty="0">
                <a:solidFill>
                  <a:schemeClr val="bg1"/>
                </a:solidFill>
              </a:rPr>
              <a:t>Πλαίσιο </a:t>
            </a:r>
          </a:p>
        </p:txBody>
      </p:sp>
      <p:sp>
        <p:nvSpPr>
          <p:cNvPr id="3" name="2 - Θέση περιεχομένου"/>
          <p:cNvSpPr>
            <a:spLocks noGrp="1"/>
          </p:cNvSpPr>
          <p:nvPr>
            <p:ph idx="1"/>
          </p:nvPr>
        </p:nvSpPr>
        <p:spPr/>
        <p:txBody>
          <a:bodyPr>
            <a:normAutofit fontScale="92500"/>
          </a:bodyPr>
          <a:lstStyle/>
          <a:p>
            <a:pPr>
              <a:defRPr/>
            </a:pPr>
            <a:r>
              <a:rPr lang="el-GR" dirty="0"/>
              <a:t>Ευρύτερα στην υγεία η ενδυνάμωση είναι η διαδικασία μέσω της οποίας τα άτομα αποκτούν μεγαλύτερο έλεγχο και επιρροή πάνω στις αποφάσεις και  τις </a:t>
            </a:r>
            <a:r>
              <a:rPr lang="el-GR" dirty="0" err="1"/>
              <a:t>δράεις</a:t>
            </a:r>
            <a:r>
              <a:rPr lang="el-GR" dirty="0"/>
              <a:t> που επηρεάζουν την υγεία τους (</a:t>
            </a:r>
            <a:r>
              <a:rPr lang="en-GB" dirty="0"/>
              <a:t>WHO, 1998</a:t>
            </a:r>
            <a:r>
              <a:rPr lang="el-GR" dirty="0"/>
              <a:t>)</a:t>
            </a:r>
            <a:endParaRPr lang="en-GB" dirty="0"/>
          </a:p>
          <a:p>
            <a:pPr>
              <a:defRPr/>
            </a:pPr>
            <a:r>
              <a:rPr lang="en-US" dirty="0"/>
              <a:t> </a:t>
            </a:r>
            <a:r>
              <a:rPr lang="el-GR" b="1" dirty="0"/>
              <a:t>Ενδυνάμωση της Ευρωπαϊκής πολιτικής ψυχικής υγείας: Πράσινη Βίβλος, Ευρωπαϊκό Σύμφωνο</a:t>
            </a:r>
            <a:endParaRPr lang="en-GB" b="1" dirty="0"/>
          </a:p>
          <a:p>
            <a:pPr>
              <a:defRPr/>
            </a:pPr>
            <a:r>
              <a:rPr lang="el-GR" b="1" dirty="0"/>
              <a:t>Κεντρική έννοια στο όραμα του ΠΟΥ για την προαγωγή της Υγείας </a:t>
            </a:r>
          </a:p>
          <a:p>
            <a:pPr>
              <a:defRPr/>
            </a:pPr>
            <a:r>
              <a:rPr lang="el-GR" b="1" dirty="0"/>
              <a:t>Συνεργατικό πρόγραμμα ΠΟΥ – ΕΕ στην </a:t>
            </a:r>
            <a:r>
              <a:rPr lang="el-GR" b="1" i="1" dirty="0"/>
              <a:t>Ενδυνάμωση των χρηστών υπηρεσιών στο χώρο της ψυχικής υγείας</a:t>
            </a:r>
            <a:r>
              <a:rPr lang="el-GR" b="1" dirty="0"/>
              <a:t> </a:t>
            </a:r>
            <a:r>
              <a:rPr lang="en-GB" b="1" dirty="0"/>
              <a:t> (WHO-EC Partnership Project on User Empowerment in Mental Health)</a:t>
            </a:r>
            <a:r>
              <a:rPr lang="el-GR" b="1" dirty="0"/>
              <a:t> 2008 – 2011 </a:t>
            </a:r>
            <a:r>
              <a:rPr lang="el-GR" b="1" dirty="0">
                <a:sym typeface="Wingdings" pitchFamily="2" charset="2"/>
              </a:rPr>
              <a:t></a:t>
            </a:r>
            <a:r>
              <a:rPr lang="el-GR" b="1" dirty="0"/>
              <a:t> </a:t>
            </a:r>
            <a:r>
              <a:rPr lang="el-GR" b="1" dirty="0">
                <a:sym typeface="Wingdings" pitchFamily="2" charset="2"/>
              </a:rPr>
              <a:t>κατευθυντήριες για δράσεις σε επίπεδο ατόμου, κοινότητας/ τοπικό, κοινωνίας/ εθνικό</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1 - Τίτλος"/>
          <p:cNvSpPr>
            <a:spLocks noGrp="1"/>
          </p:cNvSpPr>
          <p:nvPr>
            <p:ph type="title"/>
          </p:nvPr>
        </p:nvSpPr>
        <p:spPr>
          <a:xfrm>
            <a:off x="535020" y="685800"/>
            <a:ext cx="2780271" cy="5105400"/>
          </a:xfrm>
        </p:spPr>
        <p:txBody>
          <a:bodyPr>
            <a:normAutofit/>
          </a:bodyPr>
          <a:lstStyle/>
          <a:p>
            <a:r>
              <a:rPr lang="en-GB" sz="3700">
                <a:solidFill>
                  <a:srgbClr val="FFFFFF"/>
                </a:solidFill>
              </a:rPr>
              <a:t> </a:t>
            </a:r>
            <a:r>
              <a:rPr lang="el-GR" sz="3700">
                <a:solidFill>
                  <a:srgbClr val="FFFFFF"/>
                </a:solidFill>
              </a:rPr>
              <a:t>         </a:t>
            </a:r>
            <a:r>
              <a:rPr lang="el-GR" sz="3700" b="1">
                <a:solidFill>
                  <a:srgbClr val="FFFFFF"/>
                </a:solidFill>
              </a:rPr>
              <a:t>Ενδυνάμωση </a:t>
            </a:r>
          </a:p>
        </p:txBody>
      </p:sp>
      <p:graphicFrame>
        <p:nvGraphicFramePr>
          <p:cNvPr id="4" name="3 - Διάγραμμα"/>
          <p:cNvGraphicFramePr/>
          <p:nvPr>
            <p:extLst>
              <p:ext uri="{D42A27DB-BD31-4B8C-83A1-F6EECF244321}">
                <p14:modId xmlns:p14="http://schemas.microsoft.com/office/powerpoint/2010/main" val="207495270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 xmlns:a16="http://schemas.microsoft.com/office/drawing/2014/main" id="{F1D7A2F9-4926-4B79-9746-F79530A39D6A}"/>
              </a:ext>
            </a:extLst>
          </p:cNvPr>
          <p:cNvSpPr>
            <a:spLocks noGrp="1"/>
          </p:cNvSpPr>
          <p:nvPr>
            <p:ph type="title"/>
          </p:nvPr>
        </p:nvSpPr>
        <p:spPr>
          <a:xfrm>
            <a:off x="2063750" y="115888"/>
            <a:ext cx="7886700" cy="1325562"/>
          </a:xfrm>
        </p:spPr>
        <p:txBody>
          <a:bodyPr rtlCol="0">
            <a:normAutofit/>
          </a:bodyPr>
          <a:lstStyle/>
          <a:p>
            <a:pPr algn="ctr">
              <a:defRPr/>
            </a:pPr>
            <a:r>
              <a:rPr lang="el-GR" sz="4000" b="1" dirty="0">
                <a:solidFill>
                  <a:schemeClr val="accent1">
                    <a:lumMod val="60000"/>
                    <a:lumOff val="40000"/>
                  </a:schemeClr>
                </a:solidFill>
              </a:rPr>
              <a:t>Φιλοσοφία εκπαιδευτικών για μη ειδικούς</a:t>
            </a:r>
          </a:p>
        </p:txBody>
      </p:sp>
      <p:sp>
        <p:nvSpPr>
          <p:cNvPr id="7171" name="2 - Θέση περιεχομένου">
            <a:extLst>
              <a:ext uri="{FF2B5EF4-FFF2-40B4-BE49-F238E27FC236}">
                <a16:creationId xmlns="" xmlns:a16="http://schemas.microsoft.com/office/drawing/2014/main" id="{3F50F7EA-6FCC-4239-B4A3-A8840CFE45AC}"/>
              </a:ext>
            </a:extLst>
          </p:cNvPr>
          <p:cNvSpPr>
            <a:spLocks noGrp="1"/>
          </p:cNvSpPr>
          <p:nvPr>
            <p:ph idx="1"/>
          </p:nvPr>
        </p:nvSpPr>
        <p:spPr>
          <a:xfrm>
            <a:off x="654627" y="1700212"/>
            <a:ext cx="6881237" cy="5041899"/>
          </a:xfrm>
        </p:spPr>
        <p:txBody>
          <a:bodyPr>
            <a:normAutofit/>
          </a:bodyPr>
          <a:lstStyle/>
          <a:p>
            <a:r>
              <a:rPr lang="el-GR" altLang="el-GR" sz="1700" dirty="0"/>
              <a:t>Στο χώρο της ψυχικής υγείας αναγνωρίζεται ότι βασικό εργαλείο των ειδικών είναι η γνώση και ο ίδιος ο άνθρωπος. </a:t>
            </a:r>
          </a:p>
          <a:p>
            <a:r>
              <a:rPr lang="el-GR" altLang="el-GR" sz="1700" dirty="0"/>
              <a:t>Κάθε άτομο πρέπει να μπορεί να έχει ισότιμη και ανοιχτή πρόσβαση σε υψηλού επιπέδου εκπαιδευτικές ευκαιρίες. </a:t>
            </a:r>
          </a:p>
          <a:p>
            <a:r>
              <a:rPr lang="el-GR" altLang="el-GR" sz="1700" dirty="0"/>
              <a:t>Δεν θα περιορίσουμε την προσπάθεια μας στην αίθουσα διδασκαλίας ή στην επίτευξη ακαδημαϊκών στόχων </a:t>
            </a:r>
          </a:p>
          <a:p>
            <a:r>
              <a:rPr lang="el-GR" altLang="el-GR" sz="1700" dirty="0"/>
              <a:t>Και οι επαγγελματίες και τα άτομα που αναζητούν φροντίδα βρίσκονται σε μία διαρκή διαδικασία διεύρυνσης των γνώσεων τους σχετικά με το άτομο, τις σχέσεις, τις δεξιότητες, τους πόρους και τα μέσα. Με αυτή την οπτική η μάθηση και η εκπαίδευση διασυνδέονται με τις δράσεις ενδυνάμωσης και </a:t>
            </a:r>
            <a:r>
              <a:rPr lang="en-GB" altLang="el-GR" sz="1700" dirty="0"/>
              <a:t>recovery</a:t>
            </a:r>
            <a:r>
              <a:rPr lang="el-GR" altLang="el-GR" sz="1700" dirty="0"/>
              <a:t>. </a:t>
            </a:r>
          </a:p>
          <a:p>
            <a:r>
              <a:rPr lang="el-GR" altLang="el-GR" sz="1700" dirty="0"/>
              <a:t>Οι χρήστες υπηρεσιών ψυχικής υγείας μπορούν να ενδυναμώσουν τη θέση τους και τις επιδιώξεις τους μέσω της δια βίου μάθησης. </a:t>
            </a:r>
          </a:p>
        </p:txBody>
      </p:sp>
      <p:sp>
        <p:nvSpPr>
          <p:cNvPr id="4" name="3 - TextBox">
            <a:extLst>
              <a:ext uri="{FF2B5EF4-FFF2-40B4-BE49-F238E27FC236}">
                <a16:creationId xmlns="" xmlns:a16="http://schemas.microsoft.com/office/drawing/2014/main" id="{BDCFC3DB-3A9E-43A7-A661-41113B43AF7D}"/>
              </a:ext>
            </a:extLst>
          </p:cNvPr>
          <p:cNvSpPr txBox="1"/>
          <p:nvPr/>
        </p:nvSpPr>
        <p:spPr>
          <a:xfrm>
            <a:off x="7680325" y="1701800"/>
            <a:ext cx="2808288" cy="4248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174625" indent="-174625">
              <a:buFont typeface="Arial" pitchFamily="34" charset="0"/>
              <a:buChar char="•"/>
              <a:defRPr/>
            </a:pPr>
            <a:r>
              <a:rPr lang="el-GR" dirty="0"/>
              <a:t>Κάνουμε ερωτήσεις</a:t>
            </a:r>
          </a:p>
          <a:p>
            <a:pPr marL="174625" indent="-174625">
              <a:buFont typeface="Arial" pitchFamily="34" charset="0"/>
              <a:buChar char="•"/>
              <a:defRPr/>
            </a:pPr>
            <a:r>
              <a:rPr lang="el-GR" dirty="0"/>
              <a:t>Συζητάμε</a:t>
            </a:r>
          </a:p>
          <a:p>
            <a:pPr marL="174625" indent="-174625">
              <a:buFont typeface="Arial" pitchFamily="34" charset="0"/>
              <a:buChar char="•"/>
              <a:defRPr/>
            </a:pPr>
            <a:r>
              <a:rPr lang="el-GR" dirty="0"/>
              <a:t>Η προσωπική μας εμπειρία είναι σημαντική για τους άλλους</a:t>
            </a:r>
          </a:p>
          <a:p>
            <a:pPr marL="174625" indent="-174625">
              <a:buFont typeface="Arial" pitchFamily="34" charset="0"/>
              <a:buChar char="•"/>
              <a:defRPr/>
            </a:pPr>
            <a:r>
              <a:rPr lang="el-GR" dirty="0"/>
              <a:t>Θεωρούμε την άποψη μας σημαντική </a:t>
            </a:r>
          </a:p>
          <a:p>
            <a:pPr marL="174625" indent="-174625">
              <a:buFont typeface="Arial" pitchFamily="34" charset="0"/>
              <a:buChar char="•"/>
              <a:defRPr/>
            </a:pPr>
            <a:r>
              <a:rPr lang="el-GR" dirty="0"/>
              <a:t>Αξιοποιούμε το εγχειρίδιο και όλο το υλικό που θα μας δοθεί από το πρόγραμμα</a:t>
            </a:r>
          </a:p>
          <a:p>
            <a:pPr marL="174625" indent="-174625">
              <a:buFont typeface="Arial" pitchFamily="34" charset="0"/>
              <a:buChar char="•"/>
              <a:defRPr/>
            </a:pPr>
            <a:r>
              <a:rPr lang="el-GR" dirty="0"/>
              <a:t>Ζητάμε επιπλέον υποστήριξη από τους φορείς του προγράμματος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lvl="0"/>
            <a:r>
              <a:rPr lang="el-GR" sz="2000" dirty="0"/>
              <a:t>Η μάθηση δεν περιορίζεται μόνο στην αίθουσα διδασκαλίας ή στην επίτευξη ακαδημαϊκών στόχων, αλλά μπορεί να πραγματοποιηθεί μέσα σε πολλά διαφορετικά πλαίσια και για πολλούς διαφορετικούς σκοπούς</a:t>
            </a:r>
          </a:p>
          <a:p>
            <a:pPr lvl="1"/>
            <a:r>
              <a:rPr lang="el-GR" sz="2000" b="1" dirty="0"/>
              <a:t>Μαθαίνω να γνωρίζω</a:t>
            </a:r>
            <a:r>
              <a:rPr lang="el-GR" sz="2000" dirty="0"/>
              <a:t> – μαθαίνω πώς να μαθαίνω αντί να μαθαίνω απλά συγκεκριμένα γνωστικά αντικείμενα</a:t>
            </a:r>
          </a:p>
          <a:p>
            <a:pPr lvl="1"/>
            <a:r>
              <a:rPr lang="el-GR" sz="2000" b="1" dirty="0"/>
              <a:t>Μαθαίνω να πράττω</a:t>
            </a:r>
            <a:r>
              <a:rPr lang="el-GR" sz="2000" dirty="0"/>
              <a:t> – αναπτύσσω την ικανότητα να προσαρμόζομαι και να ανταποκρίνομαι σε νέες προκλήσεις και νέες απαιτήσεις </a:t>
            </a:r>
          </a:p>
          <a:p>
            <a:pPr lvl="1"/>
            <a:r>
              <a:rPr lang="el-GR" sz="2000" b="1" dirty="0"/>
              <a:t>Μαθαίνω να συνυπάρχω και να ζω με τους άλλους</a:t>
            </a:r>
            <a:r>
              <a:rPr lang="el-GR" sz="2000" dirty="0"/>
              <a:t> – ειρηνική επίλυση διαφωνιών, γνωριμία με άλλα άτομα και την κουλτούρα τους και υιοθέτηση κοινωνικών δεξιοτήτων  </a:t>
            </a:r>
          </a:p>
          <a:p>
            <a:pPr lvl="1"/>
            <a:r>
              <a:rPr lang="el-GR" sz="2000" b="1" dirty="0"/>
              <a:t>Μαθαίνω να υπάρχω</a:t>
            </a:r>
            <a:r>
              <a:rPr lang="el-GR" sz="2000" dirty="0"/>
              <a:t> – μαθαίνω να συνεισφέρω στην πλήρη ατομική ανάπτυξη του μυαλού, του σώματος, των αισθητικών και πολιτιστικών αξιών, της πνευματικότητας  </a:t>
            </a:r>
          </a:p>
          <a:p>
            <a:pPr>
              <a:buNone/>
            </a:pPr>
            <a:endParaRPr lang="el-GR" sz="4000" dirty="0"/>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2063552" y="332657"/>
            <a:ext cx="7848872" cy="796925"/>
          </a:xfrm>
        </p:spPr>
        <p:txBody>
          <a:bodyPr>
            <a:normAutofit/>
          </a:bodyPr>
          <a:lstStyle/>
          <a:p>
            <a:pPr eaLnBrk="1" hangingPunct="1">
              <a:defRPr/>
            </a:pPr>
            <a:r>
              <a:rPr lang="el-GR" sz="3200" b="1" dirty="0">
                <a:latin typeface="+mn-lt"/>
              </a:rPr>
              <a:t>Ενδυνάμωση χρηστών στην ψυχική υγεία</a:t>
            </a:r>
            <a:endParaRPr lang="en-US" sz="3200" b="1" dirty="0">
              <a:latin typeface="+mn-lt"/>
            </a:endParaRPr>
          </a:p>
        </p:txBody>
      </p:sp>
      <p:sp>
        <p:nvSpPr>
          <p:cNvPr id="657411" name="Line 3"/>
          <p:cNvSpPr>
            <a:spLocks noChangeShapeType="1"/>
          </p:cNvSpPr>
          <p:nvPr/>
        </p:nvSpPr>
        <p:spPr bwMode="auto">
          <a:xfrm>
            <a:off x="3216276" y="1196975"/>
            <a:ext cx="5256213" cy="0"/>
          </a:xfrm>
          <a:prstGeom prst="line">
            <a:avLst/>
          </a:prstGeom>
          <a:noFill/>
          <a:ln w="28575">
            <a:solidFill>
              <a:srgbClr val="FFFF66"/>
            </a:solidFill>
            <a:round/>
            <a:headEnd/>
            <a:tailEnd/>
          </a:ln>
          <a:effectLst/>
        </p:spPr>
        <p:txBody>
          <a:bodyPr/>
          <a:lstStyle/>
          <a:p>
            <a:pPr>
              <a:defRPr/>
            </a:pPr>
            <a:endParaRPr lang="el-GR"/>
          </a:p>
        </p:txBody>
      </p:sp>
      <p:sp>
        <p:nvSpPr>
          <p:cNvPr id="657412" name="Text Box 4"/>
          <p:cNvSpPr txBox="1">
            <a:spLocks noChangeArrowheads="1"/>
          </p:cNvSpPr>
          <p:nvPr/>
        </p:nvSpPr>
        <p:spPr bwMode="auto">
          <a:xfrm>
            <a:off x="5844382" y="1660557"/>
            <a:ext cx="5099823" cy="4401205"/>
          </a:xfrm>
          <a:prstGeom prst="rect">
            <a:avLst/>
          </a:prstGeom>
          <a:noFill/>
          <a:ln w="9525" algn="ctr">
            <a:noFill/>
            <a:miter lim="800000"/>
            <a:headEnd/>
            <a:tailEnd/>
          </a:ln>
          <a:effectLst/>
        </p:spPr>
        <p:txBody>
          <a:bodyPr wrap="square">
            <a:spAutoFit/>
          </a:bodyPr>
          <a:lstStyle/>
          <a:p>
            <a:pPr>
              <a:spcBef>
                <a:spcPct val="50000"/>
              </a:spcBef>
              <a:buFontTx/>
              <a:buChar char="•"/>
              <a:tabLst>
                <a:tab pos="261938" algn="l"/>
              </a:tabLst>
              <a:defRPr/>
            </a:pPr>
            <a:r>
              <a:rPr lang="en-GB" sz="2800" dirty="0"/>
              <a:t> </a:t>
            </a:r>
            <a:r>
              <a:rPr lang="el-GR" sz="2800" dirty="0"/>
              <a:t>Βαθμός επιλογών, επιρροής και ελέγχου του ατόμου πάνω στη ζωή του</a:t>
            </a:r>
            <a:endParaRPr lang="en-GB" sz="2800" dirty="0"/>
          </a:p>
          <a:p>
            <a:pPr>
              <a:spcBef>
                <a:spcPct val="50000"/>
              </a:spcBef>
              <a:buFontTx/>
              <a:buChar char="•"/>
              <a:tabLst>
                <a:tab pos="261938" algn="l"/>
              </a:tabLst>
              <a:defRPr/>
            </a:pPr>
            <a:r>
              <a:rPr lang="en-GB" sz="2800" dirty="0"/>
              <a:t> </a:t>
            </a:r>
            <a:r>
              <a:rPr lang="el-GR" sz="2800" dirty="0"/>
              <a:t>Το κλειδί για την ενδυνάμωση είναι η εξάλειψη των φραγμών και ο μετασχηματισμός των σχέσεων εξουσίας </a:t>
            </a:r>
            <a:endParaRPr lang="en-US" sz="2800" dirty="0"/>
          </a:p>
          <a:p>
            <a:pPr>
              <a:spcBef>
                <a:spcPct val="50000"/>
              </a:spcBef>
              <a:buFontTx/>
              <a:buChar char="•"/>
              <a:tabLst>
                <a:tab pos="261938" algn="l"/>
              </a:tabLst>
              <a:defRPr/>
            </a:pPr>
            <a:r>
              <a:rPr lang="en-US" sz="2800" dirty="0"/>
              <a:t> </a:t>
            </a:r>
            <a:r>
              <a:rPr lang="el-GR" sz="2800" dirty="0"/>
              <a:t>Η ισχύς είναι κεντρική έννοια στην ιδέα της ενδυνάμωσης</a:t>
            </a:r>
            <a:endParaRPr lang="en-US" sz="2800" dirty="0"/>
          </a:p>
        </p:txBody>
      </p:sp>
      <p:pic>
        <p:nvPicPr>
          <p:cNvPr id="3074" name="Picture 2" descr="Image result for ÎµÎ½Î´ÏÎ½Î¬Î¼ÏÏÎ· ÏÏÏÎ»Î¹Î±Î½Î¯Î´Î·Ï">
            <a:extLst>
              <a:ext uri="{FF2B5EF4-FFF2-40B4-BE49-F238E27FC236}">
                <a16:creationId xmlns="" xmlns:a16="http://schemas.microsoft.com/office/drawing/2014/main" id="{EAA2F014-888F-4B1A-873C-A4B875D6A0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99" y="1354237"/>
            <a:ext cx="4324024" cy="5171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1847528" y="0"/>
            <a:ext cx="9144000" cy="1125538"/>
          </a:xfrm>
        </p:spPr>
        <p:txBody>
          <a:bodyPr/>
          <a:lstStyle/>
          <a:p>
            <a:pPr eaLnBrk="1" hangingPunct="1">
              <a:defRPr/>
            </a:pPr>
            <a:r>
              <a:rPr lang="el-GR" dirty="0"/>
              <a:t>Επίπεδα δράσης ενδυνάμωσης</a:t>
            </a:r>
            <a:endParaRPr lang="en-US" dirty="0"/>
          </a:p>
        </p:txBody>
      </p:sp>
      <p:sp>
        <p:nvSpPr>
          <p:cNvPr id="602115" name="Line 3"/>
          <p:cNvSpPr>
            <a:spLocks noChangeShapeType="1"/>
          </p:cNvSpPr>
          <p:nvPr/>
        </p:nvSpPr>
        <p:spPr bwMode="auto">
          <a:xfrm>
            <a:off x="3503613" y="1052513"/>
            <a:ext cx="5256212" cy="0"/>
          </a:xfrm>
          <a:prstGeom prst="line">
            <a:avLst/>
          </a:prstGeom>
          <a:noFill/>
          <a:ln w="28575">
            <a:solidFill>
              <a:srgbClr val="FFFF66"/>
            </a:solidFill>
            <a:round/>
            <a:headEnd/>
            <a:tailEnd/>
          </a:ln>
          <a:effectLst/>
        </p:spPr>
        <p:txBody>
          <a:bodyPr/>
          <a:lstStyle/>
          <a:p>
            <a:pPr>
              <a:defRPr/>
            </a:pPr>
            <a:endParaRPr lang="el-GR"/>
          </a:p>
        </p:txBody>
      </p:sp>
      <p:sp>
        <p:nvSpPr>
          <p:cNvPr id="602116" name="Text Box 4"/>
          <p:cNvSpPr txBox="1">
            <a:spLocks noChangeArrowheads="1"/>
          </p:cNvSpPr>
          <p:nvPr/>
        </p:nvSpPr>
        <p:spPr bwMode="auto">
          <a:xfrm>
            <a:off x="3071813" y="2872830"/>
            <a:ext cx="6048375" cy="2462213"/>
          </a:xfrm>
          <a:prstGeom prst="rect">
            <a:avLst/>
          </a:prstGeom>
          <a:noFill/>
          <a:ln w="9525" algn="ctr">
            <a:noFill/>
            <a:miter lim="800000"/>
            <a:headEnd/>
            <a:tailEnd/>
          </a:ln>
          <a:effectLst/>
        </p:spPr>
        <p:txBody>
          <a:bodyPr>
            <a:spAutoFit/>
          </a:bodyPr>
          <a:lstStyle/>
          <a:p>
            <a:pPr algn="l">
              <a:spcBef>
                <a:spcPct val="50000"/>
              </a:spcBef>
              <a:buFontTx/>
              <a:buChar char="•"/>
              <a:defRPr/>
            </a:pPr>
            <a:r>
              <a:rPr lang="en-GB" sz="2800" dirty="0"/>
              <a:t> </a:t>
            </a:r>
            <a:r>
              <a:rPr lang="el-GR" sz="2800" dirty="0">
                <a:latin typeface="Times New Roman" pitchFamily="18" charset="0"/>
              </a:rPr>
              <a:t>Κοινωνικό/ δομικό επίπεδο</a:t>
            </a:r>
            <a:endParaRPr lang="en-GB" sz="2800" dirty="0">
              <a:latin typeface="Times New Roman" pitchFamily="18" charset="0"/>
            </a:endParaRPr>
          </a:p>
          <a:p>
            <a:pPr algn="l">
              <a:spcBef>
                <a:spcPct val="50000"/>
              </a:spcBef>
              <a:buFontTx/>
              <a:buChar char="•"/>
              <a:defRPr/>
            </a:pPr>
            <a:r>
              <a:rPr lang="en-GB" sz="2800" dirty="0">
                <a:latin typeface="Times New Roman" pitchFamily="18" charset="0"/>
              </a:rPr>
              <a:t> </a:t>
            </a:r>
            <a:r>
              <a:rPr lang="el-GR" sz="2800" dirty="0">
                <a:latin typeface="Times New Roman" pitchFamily="18" charset="0"/>
              </a:rPr>
              <a:t>Κοινότητα </a:t>
            </a:r>
            <a:endParaRPr lang="en-GB" sz="2800" dirty="0">
              <a:latin typeface="Times New Roman" pitchFamily="18" charset="0"/>
            </a:endParaRPr>
          </a:p>
          <a:p>
            <a:pPr algn="l">
              <a:spcBef>
                <a:spcPct val="50000"/>
              </a:spcBef>
              <a:buFontTx/>
              <a:buChar char="•"/>
              <a:defRPr/>
            </a:pPr>
            <a:r>
              <a:rPr lang="en-GB" sz="2800" dirty="0">
                <a:latin typeface="Times New Roman" pitchFamily="18" charset="0"/>
              </a:rPr>
              <a:t> </a:t>
            </a:r>
            <a:r>
              <a:rPr lang="el-GR" sz="2800" dirty="0">
                <a:latin typeface="Times New Roman" pitchFamily="18" charset="0"/>
              </a:rPr>
              <a:t>Ανάπτυξη και παροχή υπηρεσιών</a:t>
            </a:r>
            <a:endParaRPr lang="en-GB" sz="2800" dirty="0">
              <a:latin typeface="Times New Roman" pitchFamily="18" charset="0"/>
            </a:endParaRPr>
          </a:p>
          <a:p>
            <a:pPr algn="l">
              <a:spcBef>
                <a:spcPct val="50000"/>
              </a:spcBef>
              <a:buFontTx/>
              <a:buChar char="•"/>
              <a:defRPr/>
            </a:pPr>
            <a:r>
              <a:rPr lang="en-GB" sz="2800" dirty="0">
                <a:latin typeface="Times New Roman" pitchFamily="18" charset="0"/>
              </a:rPr>
              <a:t> </a:t>
            </a:r>
            <a:r>
              <a:rPr lang="el-GR" sz="2800" dirty="0">
                <a:latin typeface="Times New Roman" pitchFamily="18" charset="0"/>
              </a:rPr>
              <a:t>Άτομο </a:t>
            </a:r>
            <a:endParaRPr 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1524000" y="1916113"/>
            <a:ext cx="9144000" cy="1727200"/>
          </a:xfrm>
        </p:spPr>
        <p:txBody>
          <a:bodyPr>
            <a:normAutofit/>
          </a:bodyPr>
          <a:lstStyle/>
          <a:p>
            <a:pPr algn="ctr" eaLnBrk="1" hangingPunct="1">
              <a:defRPr/>
            </a:pPr>
            <a:r>
              <a:rPr lang="el-GR" sz="4800" b="1" dirty="0"/>
              <a:t>Αναλαμβάνοντας δράση</a:t>
            </a:r>
            <a:endParaRPr lang="en-US" sz="4800" b="1" dirty="0"/>
          </a:p>
        </p:txBody>
      </p:sp>
      <p:sp>
        <p:nvSpPr>
          <p:cNvPr id="643075" name="Line 3"/>
          <p:cNvSpPr>
            <a:spLocks noChangeShapeType="1"/>
          </p:cNvSpPr>
          <p:nvPr/>
        </p:nvSpPr>
        <p:spPr bwMode="auto">
          <a:xfrm>
            <a:off x="3648076" y="3284538"/>
            <a:ext cx="5256213" cy="0"/>
          </a:xfrm>
          <a:prstGeom prst="line">
            <a:avLst/>
          </a:prstGeom>
          <a:noFill/>
          <a:ln w="28575">
            <a:solidFill>
              <a:srgbClr val="FFFF66"/>
            </a:solidFill>
            <a:round/>
            <a:headEnd/>
            <a:tailEnd/>
          </a:ln>
          <a:effectLst/>
        </p:spPr>
        <p:txBody>
          <a:bodyPr/>
          <a:lstStyle/>
          <a:p>
            <a:pPr>
              <a:defRPr/>
            </a:pP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1524000" y="71214"/>
            <a:ext cx="9144000" cy="1125538"/>
          </a:xfrm>
        </p:spPr>
        <p:txBody>
          <a:bodyPr>
            <a:normAutofit/>
          </a:bodyPr>
          <a:lstStyle/>
          <a:p>
            <a:pPr eaLnBrk="1" hangingPunct="1">
              <a:defRPr/>
            </a:pPr>
            <a:r>
              <a:rPr lang="el-GR" sz="3200" dirty="0">
                <a:latin typeface="+mn-lt"/>
              </a:rPr>
              <a:t>                    Ενδυνάμωση στο επίπεδο της κοινωνίας </a:t>
            </a:r>
            <a:endParaRPr lang="en-US" sz="3200" dirty="0">
              <a:latin typeface="+mn-lt"/>
            </a:endParaRPr>
          </a:p>
        </p:txBody>
      </p:sp>
      <p:sp>
        <p:nvSpPr>
          <p:cNvPr id="603139" name="Line 3"/>
          <p:cNvSpPr>
            <a:spLocks noChangeShapeType="1"/>
          </p:cNvSpPr>
          <p:nvPr/>
        </p:nvSpPr>
        <p:spPr bwMode="auto">
          <a:xfrm>
            <a:off x="3503613" y="1052513"/>
            <a:ext cx="5256212" cy="0"/>
          </a:xfrm>
          <a:prstGeom prst="line">
            <a:avLst/>
          </a:prstGeom>
          <a:noFill/>
          <a:ln w="28575">
            <a:solidFill>
              <a:srgbClr val="FFFF66"/>
            </a:solidFill>
            <a:round/>
            <a:headEnd/>
            <a:tailEnd/>
          </a:ln>
          <a:effectLst/>
        </p:spPr>
        <p:txBody>
          <a:bodyPr/>
          <a:lstStyle/>
          <a:p>
            <a:pPr>
              <a:defRPr/>
            </a:pPr>
            <a:endParaRPr lang="el-GR"/>
          </a:p>
        </p:txBody>
      </p:sp>
      <p:sp>
        <p:nvSpPr>
          <p:cNvPr id="603140" name="Text Box 4"/>
          <p:cNvSpPr txBox="1">
            <a:spLocks noChangeArrowheads="1"/>
          </p:cNvSpPr>
          <p:nvPr/>
        </p:nvSpPr>
        <p:spPr bwMode="auto">
          <a:xfrm>
            <a:off x="3683000" y="1906954"/>
            <a:ext cx="6445448" cy="3970318"/>
          </a:xfrm>
          <a:prstGeom prst="rect">
            <a:avLst/>
          </a:prstGeom>
          <a:noFill/>
          <a:ln w="9525" algn="ctr">
            <a:noFill/>
            <a:miter lim="800000"/>
            <a:headEnd/>
            <a:tailEnd/>
          </a:ln>
          <a:effectLst/>
        </p:spPr>
        <p:txBody>
          <a:bodyPr wrap="square">
            <a:spAutoFit/>
          </a:bodyPr>
          <a:lstStyle/>
          <a:p>
            <a:pPr algn="l">
              <a:spcBef>
                <a:spcPct val="50000"/>
              </a:spcBef>
              <a:buFontTx/>
              <a:buChar char="•"/>
              <a:defRPr/>
            </a:pPr>
            <a:r>
              <a:rPr lang="en-GB" sz="2000" b="1" dirty="0"/>
              <a:t> </a:t>
            </a:r>
            <a:r>
              <a:rPr lang="el-GR" sz="2000" b="1" dirty="0"/>
              <a:t> </a:t>
            </a:r>
            <a:r>
              <a:rPr lang="el-GR" sz="2400" b="1" dirty="0"/>
              <a:t>Τα ανθρώπινα δικαιώματα των χρηστών αντιμετωπίζονται με σεβασμό, προστατεύονται και εκπληρώνονται</a:t>
            </a:r>
            <a:endParaRPr lang="en-GB" sz="2400" b="1" dirty="0"/>
          </a:p>
          <a:p>
            <a:pPr algn="l">
              <a:spcBef>
                <a:spcPct val="50000"/>
              </a:spcBef>
              <a:buFontTx/>
              <a:buChar char="•"/>
              <a:defRPr/>
            </a:pPr>
            <a:r>
              <a:rPr lang="el-GR" sz="2400" b="1" dirty="0"/>
              <a:t> Υπάρχει νομοθεσία για την προστασία από τις διακρίσεις </a:t>
            </a:r>
          </a:p>
          <a:p>
            <a:pPr algn="l">
              <a:spcBef>
                <a:spcPct val="50000"/>
              </a:spcBef>
              <a:buFontTx/>
              <a:buChar char="•"/>
              <a:defRPr/>
            </a:pPr>
            <a:r>
              <a:rPr lang="el-GR" sz="2400" b="1" dirty="0"/>
              <a:t>Εφαρμόζονται προγράμματα για την υποστήριξη των χρηστών και των φροντιστών</a:t>
            </a:r>
            <a:endParaRPr lang="en-GB" sz="2400" b="1" dirty="0"/>
          </a:p>
          <a:p>
            <a:pPr algn="l">
              <a:spcBef>
                <a:spcPct val="50000"/>
              </a:spcBef>
              <a:buFontTx/>
              <a:buChar char="•"/>
              <a:defRPr/>
            </a:pPr>
            <a:r>
              <a:rPr lang="en-GB" sz="2400" b="1" dirty="0"/>
              <a:t> </a:t>
            </a:r>
            <a:r>
              <a:rPr lang="el-GR" sz="2400" b="1" dirty="0"/>
              <a:t> Υπάρχουν αναγνωρισμένοι σύλλογοι χρηστών και φροντιστών </a:t>
            </a:r>
            <a:endParaRPr lang="en-GB" sz="2400" b="1" dirty="0"/>
          </a:p>
        </p:txBody>
      </p:sp>
      <p:pic>
        <p:nvPicPr>
          <p:cNvPr id="603143" name="Picture 7" descr="Topic areas"/>
          <p:cNvPicPr>
            <a:picLocks noChangeAspect="1" noChangeArrowheads="1"/>
          </p:cNvPicPr>
          <p:nvPr/>
        </p:nvPicPr>
        <p:blipFill>
          <a:blip r:embed="rId3" cstate="print"/>
          <a:srcRect/>
          <a:stretch>
            <a:fillRect/>
          </a:stretch>
        </p:blipFill>
        <p:spPr bwMode="auto">
          <a:xfrm>
            <a:off x="1992313" y="1916832"/>
            <a:ext cx="1212850" cy="3960093"/>
          </a:xfrm>
          <a:prstGeom prst="rect">
            <a:avLst/>
          </a:prstGeom>
          <a:noFill/>
          <a:effectLst>
            <a:outerShdw dist="107763" dir="2700000" algn="ctr" rotWithShape="0">
              <a:schemeClr val="tx1">
                <a:alpha val="50000"/>
              </a:scheme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488504" y="215230"/>
            <a:ext cx="9144000" cy="1125538"/>
          </a:xfrm>
        </p:spPr>
        <p:txBody>
          <a:bodyPr>
            <a:normAutofit/>
          </a:bodyPr>
          <a:lstStyle/>
          <a:p>
            <a:pPr algn="ctr" eaLnBrk="1" hangingPunct="1">
              <a:defRPr/>
            </a:pPr>
            <a:r>
              <a:rPr lang="el-GR" sz="3200" b="1" dirty="0">
                <a:latin typeface="+mn-lt"/>
              </a:rPr>
              <a:t>Ενδυνάμωση στο επίπεδο της κοινότητας </a:t>
            </a:r>
            <a:endParaRPr lang="en-US" sz="3200" b="1" dirty="0">
              <a:latin typeface="+mn-lt"/>
            </a:endParaRPr>
          </a:p>
        </p:txBody>
      </p:sp>
      <p:sp>
        <p:nvSpPr>
          <p:cNvPr id="604163" name="Line 3"/>
          <p:cNvSpPr>
            <a:spLocks noChangeShapeType="1"/>
          </p:cNvSpPr>
          <p:nvPr/>
        </p:nvSpPr>
        <p:spPr bwMode="auto">
          <a:xfrm>
            <a:off x="3503613" y="981075"/>
            <a:ext cx="5256212" cy="0"/>
          </a:xfrm>
          <a:prstGeom prst="line">
            <a:avLst/>
          </a:prstGeom>
          <a:noFill/>
          <a:ln w="28575">
            <a:solidFill>
              <a:srgbClr val="FFFF66"/>
            </a:solidFill>
            <a:round/>
            <a:headEnd/>
            <a:tailEnd/>
          </a:ln>
          <a:effectLst/>
        </p:spPr>
        <p:txBody>
          <a:bodyPr/>
          <a:lstStyle/>
          <a:p>
            <a:pPr>
              <a:defRPr/>
            </a:pPr>
            <a:endParaRPr lang="el-GR"/>
          </a:p>
        </p:txBody>
      </p:sp>
      <p:sp>
        <p:nvSpPr>
          <p:cNvPr id="604164" name="Text Box 4"/>
          <p:cNvSpPr txBox="1">
            <a:spLocks noChangeArrowheads="1"/>
          </p:cNvSpPr>
          <p:nvPr/>
        </p:nvSpPr>
        <p:spPr bwMode="auto">
          <a:xfrm>
            <a:off x="3071814" y="2172920"/>
            <a:ext cx="7596187" cy="3416320"/>
          </a:xfrm>
          <a:prstGeom prst="rect">
            <a:avLst/>
          </a:prstGeom>
          <a:noFill/>
          <a:ln w="9525" algn="ctr">
            <a:noFill/>
            <a:miter lim="800000"/>
            <a:headEnd/>
            <a:tailEnd/>
          </a:ln>
          <a:effectLst/>
        </p:spPr>
        <p:txBody>
          <a:bodyPr>
            <a:spAutoFit/>
          </a:bodyPr>
          <a:lstStyle/>
          <a:p>
            <a:pPr algn="l">
              <a:buFontTx/>
              <a:buChar char="•"/>
              <a:defRPr/>
            </a:pPr>
            <a:r>
              <a:rPr lang="en-GB" sz="2400" b="1" dirty="0"/>
              <a:t> </a:t>
            </a:r>
            <a:r>
              <a:rPr lang="el-GR" sz="2400" b="1" dirty="0"/>
              <a:t>Υπάρχει κρατική χρηματοδότηση για την ίδρυση και την λειτουργία τοπικών συλλόγων χρηστών και φροντιστών</a:t>
            </a:r>
            <a:endParaRPr lang="en-GB" sz="2400" b="1" dirty="0"/>
          </a:p>
          <a:p>
            <a:pPr algn="l">
              <a:defRPr/>
            </a:pPr>
            <a:endParaRPr lang="en-GB" sz="2400" b="1" dirty="0"/>
          </a:p>
          <a:p>
            <a:pPr algn="l">
              <a:buFontTx/>
              <a:buChar char="•"/>
              <a:defRPr/>
            </a:pPr>
            <a:r>
              <a:rPr lang="en-GB" sz="2400" b="1" dirty="0"/>
              <a:t> </a:t>
            </a:r>
            <a:r>
              <a:rPr lang="el-GR" sz="2400" b="1" dirty="0"/>
              <a:t> Υπάρχουν ομάδες αυτοβοήθειας και άλλα κοινοτικά δίκτυα για τους χρήστες και τους φροντιστές</a:t>
            </a:r>
            <a:endParaRPr lang="en-GB" sz="2400" b="1" dirty="0"/>
          </a:p>
          <a:p>
            <a:pPr algn="l">
              <a:defRPr/>
            </a:pPr>
            <a:endParaRPr lang="en-GB" sz="2400" b="1" dirty="0"/>
          </a:p>
          <a:p>
            <a:pPr algn="l">
              <a:buFontTx/>
              <a:buChar char="•"/>
              <a:defRPr/>
            </a:pPr>
            <a:r>
              <a:rPr lang="en-GB" sz="2400" b="1" dirty="0"/>
              <a:t> </a:t>
            </a:r>
            <a:r>
              <a:rPr lang="el-GR" sz="2400" b="1" dirty="0"/>
              <a:t> Υπάρχει εκπαίδευση σχετικά με την καταπολέμηση του στίγματος για κοινωνικούς εταίρους όπως, εργοδότες, αστυνομικούς, ΜΜΕ</a:t>
            </a:r>
            <a:endParaRPr lang="en-GB" sz="2400" b="1" dirty="0"/>
          </a:p>
        </p:txBody>
      </p:sp>
      <p:pic>
        <p:nvPicPr>
          <p:cNvPr id="604165" name="Picture 5" descr="The challenges for mental health in Europe"/>
          <p:cNvPicPr>
            <a:picLocks noChangeAspect="1" noChangeArrowheads="1"/>
          </p:cNvPicPr>
          <p:nvPr/>
        </p:nvPicPr>
        <p:blipFill>
          <a:blip r:embed="rId3" cstate="print"/>
          <a:srcRect/>
          <a:stretch>
            <a:fillRect/>
          </a:stretch>
        </p:blipFill>
        <p:spPr bwMode="auto">
          <a:xfrm>
            <a:off x="1703388" y="1700809"/>
            <a:ext cx="1116012" cy="4249737"/>
          </a:xfrm>
          <a:prstGeom prst="rect">
            <a:avLst/>
          </a:prstGeom>
          <a:noFill/>
          <a:effectLst>
            <a:outerShdw dist="107763" dir="2700000" algn="ctr" rotWithShape="0">
              <a:schemeClr val="tx1">
                <a:alpha val="50000"/>
              </a:scheme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 xmlns:a16="http://schemas.microsoft.com/office/drawing/2014/main" id="{BAFB2017-C8F6-4FF8-A6D0-CB1BA334239F}"/>
              </a:ext>
            </a:extLst>
          </p:cNvPr>
          <p:cNvSpPr>
            <a:spLocks noGrp="1"/>
          </p:cNvSpPr>
          <p:nvPr>
            <p:ph type="title"/>
          </p:nvPr>
        </p:nvSpPr>
        <p:spPr>
          <a:xfrm>
            <a:off x="863029" y="1012004"/>
            <a:ext cx="3416158" cy="4795408"/>
          </a:xfrm>
        </p:spPr>
        <p:txBody>
          <a:bodyPr>
            <a:normAutofit/>
          </a:bodyPr>
          <a:lstStyle/>
          <a:p>
            <a:r>
              <a:rPr lang="el-GR" dirty="0">
                <a:solidFill>
                  <a:srgbClr val="FFFFFF"/>
                </a:solidFill>
              </a:rPr>
              <a:t>Προκείμενες </a:t>
            </a:r>
          </a:p>
        </p:txBody>
      </p:sp>
      <p:graphicFrame>
        <p:nvGraphicFramePr>
          <p:cNvPr id="13" name="Θέση περιεχομένου 2">
            <a:extLst>
              <a:ext uri="{FF2B5EF4-FFF2-40B4-BE49-F238E27FC236}">
                <a16:creationId xmlns="" xmlns:a16="http://schemas.microsoft.com/office/drawing/2014/main" id="{F416E87D-0366-4A2A-B5A8-192087EC6C86}"/>
              </a:ext>
            </a:extLst>
          </p:cNvPr>
          <p:cNvGraphicFramePr>
            <a:graphicFrameLocks noGrp="1"/>
          </p:cNvGraphicFramePr>
          <p:nvPr>
            <p:ph idx="1"/>
            <p:extLst>
              <p:ext uri="{D42A27DB-BD31-4B8C-83A1-F6EECF244321}">
                <p14:modId xmlns:p14="http://schemas.microsoft.com/office/powerpoint/2010/main" val="28556637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365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1524000" y="116632"/>
            <a:ext cx="9144000" cy="1125538"/>
          </a:xfrm>
        </p:spPr>
        <p:txBody>
          <a:bodyPr/>
          <a:lstStyle/>
          <a:p>
            <a:pPr algn="ctr" eaLnBrk="1" hangingPunct="1">
              <a:defRPr/>
            </a:pPr>
            <a:r>
              <a:rPr lang="el-GR" b="1" dirty="0"/>
              <a:t>Ενδυνάμωση σε ατομικό επίπεδο </a:t>
            </a:r>
            <a:endParaRPr lang="en-US" b="1" dirty="0"/>
          </a:p>
        </p:txBody>
      </p:sp>
      <p:sp>
        <p:nvSpPr>
          <p:cNvPr id="667651" name="Line 3"/>
          <p:cNvSpPr>
            <a:spLocks noChangeShapeType="1"/>
          </p:cNvSpPr>
          <p:nvPr/>
        </p:nvSpPr>
        <p:spPr bwMode="auto">
          <a:xfrm>
            <a:off x="3432176" y="1125538"/>
            <a:ext cx="5256213" cy="0"/>
          </a:xfrm>
          <a:prstGeom prst="line">
            <a:avLst/>
          </a:prstGeom>
          <a:noFill/>
          <a:ln w="28575">
            <a:solidFill>
              <a:srgbClr val="FFFF66"/>
            </a:solidFill>
            <a:round/>
            <a:headEnd/>
            <a:tailEnd/>
          </a:ln>
          <a:effectLst/>
        </p:spPr>
        <p:txBody>
          <a:bodyPr/>
          <a:lstStyle/>
          <a:p>
            <a:pPr>
              <a:defRPr/>
            </a:pPr>
            <a:endParaRPr lang="el-GR"/>
          </a:p>
        </p:txBody>
      </p:sp>
      <p:sp>
        <p:nvSpPr>
          <p:cNvPr id="667652" name="Text Box 4"/>
          <p:cNvSpPr txBox="1">
            <a:spLocks noChangeArrowheads="1"/>
          </p:cNvSpPr>
          <p:nvPr/>
        </p:nvSpPr>
        <p:spPr bwMode="auto">
          <a:xfrm>
            <a:off x="2424113" y="1905506"/>
            <a:ext cx="7343775" cy="3539430"/>
          </a:xfrm>
          <a:prstGeom prst="rect">
            <a:avLst/>
          </a:prstGeom>
          <a:noFill/>
          <a:ln w="9525" algn="ctr">
            <a:noFill/>
            <a:miter lim="800000"/>
            <a:headEnd/>
            <a:tailEnd/>
          </a:ln>
          <a:effectLst/>
        </p:spPr>
        <p:txBody>
          <a:bodyPr>
            <a:spAutoFit/>
          </a:bodyPr>
          <a:lstStyle/>
          <a:p>
            <a:pPr algn="l">
              <a:buFontTx/>
              <a:buChar char="•"/>
              <a:defRPr/>
            </a:pPr>
            <a:r>
              <a:rPr lang="en-GB" sz="2800" dirty="0">
                <a:latin typeface="Times New Roman" pitchFamily="18" charset="0"/>
              </a:rPr>
              <a:t> </a:t>
            </a:r>
            <a:r>
              <a:rPr lang="el-GR" sz="2800" dirty="0">
                <a:latin typeface="Times New Roman" pitchFamily="18" charset="0"/>
              </a:rPr>
              <a:t>Αναπτύσσοντας ή ενισχύοντας τρόπους αντιμετώπισης των δυσκολιών</a:t>
            </a:r>
          </a:p>
          <a:p>
            <a:pPr algn="l">
              <a:defRPr/>
            </a:pPr>
            <a:endParaRPr lang="el-GR" sz="2800" dirty="0">
              <a:latin typeface="Times New Roman" pitchFamily="18" charset="0"/>
            </a:endParaRPr>
          </a:p>
          <a:p>
            <a:pPr algn="l">
              <a:buFontTx/>
              <a:buChar char="•"/>
              <a:defRPr/>
            </a:pPr>
            <a:r>
              <a:rPr lang="el-GR" sz="2800" dirty="0">
                <a:latin typeface="Times New Roman" pitchFamily="18" charset="0"/>
              </a:rPr>
              <a:t>Έχοντας πραγματικό λόγο στη θεραπεία, τη φροντίδα και την αντιμετώπιση των κρίσεων</a:t>
            </a:r>
          </a:p>
          <a:p>
            <a:pPr algn="l">
              <a:defRPr/>
            </a:pPr>
            <a:endParaRPr lang="el-GR" sz="2800" dirty="0">
              <a:latin typeface="Times New Roman" pitchFamily="18" charset="0"/>
            </a:endParaRPr>
          </a:p>
          <a:p>
            <a:pPr algn="l">
              <a:buFontTx/>
              <a:buChar char="•"/>
              <a:defRPr/>
            </a:pPr>
            <a:r>
              <a:rPr lang="el-GR" sz="2800" dirty="0">
                <a:latin typeface="Times New Roman" pitchFamily="18" charset="0"/>
              </a:rPr>
              <a:t>Δουλεύοντας με επιδίωξη τις προσωπικές επιθυμίες και στόχους </a:t>
            </a:r>
            <a:endParaRPr lang="en-GB" sz="4800" dirty="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2639616" y="332656"/>
            <a:ext cx="6912768" cy="1125538"/>
          </a:xfrm>
        </p:spPr>
        <p:txBody>
          <a:bodyPr>
            <a:normAutofit/>
          </a:bodyPr>
          <a:lstStyle/>
          <a:p>
            <a:pPr algn="ctr" eaLnBrk="1" hangingPunct="1">
              <a:defRPr/>
            </a:pPr>
            <a:r>
              <a:rPr lang="el-GR" sz="3200" b="1" dirty="0"/>
              <a:t>Ενδυνάμωση μέσω της εκπαίδευσης </a:t>
            </a:r>
            <a:br>
              <a:rPr lang="el-GR" sz="3200" b="1" dirty="0"/>
            </a:br>
            <a:r>
              <a:rPr lang="el-GR" sz="3200" b="1" dirty="0"/>
              <a:t>και της κατάρτισης </a:t>
            </a:r>
            <a:endParaRPr lang="en-US" sz="3200" b="1" dirty="0"/>
          </a:p>
        </p:txBody>
      </p:sp>
      <p:sp>
        <p:nvSpPr>
          <p:cNvPr id="606211" name="Line 3"/>
          <p:cNvSpPr>
            <a:spLocks noChangeShapeType="1"/>
          </p:cNvSpPr>
          <p:nvPr/>
        </p:nvSpPr>
        <p:spPr bwMode="auto">
          <a:xfrm>
            <a:off x="3467894" y="1484784"/>
            <a:ext cx="5256213" cy="0"/>
          </a:xfrm>
          <a:prstGeom prst="line">
            <a:avLst/>
          </a:prstGeom>
          <a:noFill/>
          <a:ln w="28575">
            <a:solidFill>
              <a:srgbClr val="FFFF66"/>
            </a:solidFill>
            <a:round/>
            <a:headEnd/>
            <a:tailEnd/>
          </a:ln>
          <a:effectLst/>
        </p:spPr>
        <p:txBody>
          <a:bodyPr/>
          <a:lstStyle/>
          <a:p>
            <a:pPr>
              <a:defRPr/>
            </a:pPr>
            <a:endParaRPr lang="el-GR"/>
          </a:p>
        </p:txBody>
      </p:sp>
      <p:sp>
        <p:nvSpPr>
          <p:cNvPr id="606212" name="Text Box 4"/>
          <p:cNvSpPr txBox="1">
            <a:spLocks noChangeArrowheads="1"/>
          </p:cNvSpPr>
          <p:nvPr/>
        </p:nvSpPr>
        <p:spPr bwMode="auto">
          <a:xfrm>
            <a:off x="2279650" y="2348880"/>
            <a:ext cx="8388350" cy="3416320"/>
          </a:xfrm>
          <a:prstGeom prst="rect">
            <a:avLst/>
          </a:prstGeom>
          <a:noFill/>
          <a:ln w="9525" algn="ctr">
            <a:noFill/>
            <a:miter lim="800000"/>
            <a:headEnd/>
            <a:tailEnd/>
          </a:ln>
          <a:effectLst/>
        </p:spPr>
        <p:txBody>
          <a:bodyPr>
            <a:spAutoFit/>
          </a:bodyPr>
          <a:lstStyle/>
          <a:p>
            <a:pPr algn="l">
              <a:buFontTx/>
              <a:buChar char="•"/>
              <a:defRPr/>
            </a:pPr>
            <a:r>
              <a:rPr lang="en-GB" sz="2400" b="1" dirty="0"/>
              <a:t> </a:t>
            </a:r>
            <a:r>
              <a:rPr lang="el-GR" sz="2400" b="1" dirty="0"/>
              <a:t> Εκπαίδευση για γιατρούς ΠΦΥ για την καλύτερη αναγνώριση της ψυχικής ασθένειας/ των ευάλωτων ατόμων </a:t>
            </a:r>
            <a:endParaRPr lang="en-GB" sz="2400" b="1" dirty="0"/>
          </a:p>
          <a:p>
            <a:pPr algn="l">
              <a:defRPr/>
            </a:pPr>
            <a:endParaRPr lang="en-GB" sz="2400" b="1" dirty="0"/>
          </a:p>
          <a:p>
            <a:pPr algn="l">
              <a:buFontTx/>
              <a:buChar char="•"/>
              <a:defRPr/>
            </a:pPr>
            <a:r>
              <a:rPr lang="en-GB" sz="2400" b="1" dirty="0"/>
              <a:t> </a:t>
            </a:r>
            <a:r>
              <a:rPr lang="el-GR" sz="2400" b="1" dirty="0"/>
              <a:t>Το στίγμα, οι διακρίσεις, η ενδυνάμωση είναι μέρος του προγράμματος σπουδών των επαγγελματιών της ΠΦΥ και της ΨΥ</a:t>
            </a:r>
            <a:endParaRPr lang="en-GB" sz="2400" b="1" dirty="0"/>
          </a:p>
          <a:p>
            <a:pPr algn="l">
              <a:defRPr/>
            </a:pPr>
            <a:endParaRPr lang="en-GB" sz="2400" b="1" dirty="0"/>
          </a:p>
          <a:p>
            <a:pPr algn="l">
              <a:buFontTx/>
              <a:buChar char="•"/>
              <a:defRPr/>
            </a:pPr>
            <a:r>
              <a:rPr lang="en-GB" sz="2400" b="1" dirty="0"/>
              <a:t> </a:t>
            </a:r>
            <a:r>
              <a:rPr lang="el-GR" sz="2400" b="1" dirty="0"/>
              <a:t>Εκπαίδευση για χρήστες και φροντιστές πάνω σε δεξιότητες κοινοτικές εργασίας και ανάπτυξης ηγετικών δεξιοτήτων</a:t>
            </a:r>
            <a:endParaRPr lang="en-GB"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1487488" y="71214"/>
            <a:ext cx="9144000" cy="1125538"/>
          </a:xfrm>
        </p:spPr>
        <p:txBody>
          <a:bodyPr>
            <a:normAutofit/>
          </a:bodyPr>
          <a:lstStyle/>
          <a:p>
            <a:pPr algn="ctr" eaLnBrk="1" hangingPunct="1">
              <a:defRPr/>
            </a:pPr>
            <a:r>
              <a:rPr lang="el-GR" sz="4000" b="1" dirty="0"/>
              <a:t>Ενδυνάμωση σε επίπεδο υπηρεσιών </a:t>
            </a:r>
            <a:endParaRPr lang="en-US" sz="4000" b="1" dirty="0"/>
          </a:p>
        </p:txBody>
      </p:sp>
      <p:sp>
        <p:nvSpPr>
          <p:cNvPr id="605187" name="Line 3"/>
          <p:cNvSpPr>
            <a:spLocks noChangeShapeType="1"/>
          </p:cNvSpPr>
          <p:nvPr/>
        </p:nvSpPr>
        <p:spPr bwMode="auto">
          <a:xfrm>
            <a:off x="3432176" y="981075"/>
            <a:ext cx="5256213" cy="0"/>
          </a:xfrm>
          <a:prstGeom prst="line">
            <a:avLst/>
          </a:prstGeom>
          <a:noFill/>
          <a:ln w="28575">
            <a:solidFill>
              <a:srgbClr val="FFFF66"/>
            </a:solidFill>
            <a:round/>
            <a:headEnd/>
            <a:tailEnd/>
          </a:ln>
          <a:effectLst/>
        </p:spPr>
        <p:txBody>
          <a:bodyPr/>
          <a:lstStyle/>
          <a:p>
            <a:pPr>
              <a:defRPr/>
            </a:pPr>
            <a:endParaRPr lang="el-GR"/>
          </a:p>
        </p:txBody>
      </p:sp>
      <p:sp>
        <p:nvSpPr>
          <p:cNvPr id="605188" name="Text Box 4"/>
          <p:cNvSpPr txBox="1">
            <a:spLocks noChangeArrowheads="1"/>
          </p:cNvSpPr>
          <p:nvPr/>
        </p:nvSpPr>
        <p:spPr bwMode="auto">
          <a:xfrm>
            <a:off x="1847850" y="1988841"/>
            <a:ext cx="8567738" cy="4001095"/>
          </a:xfrm>
          <a:prstGeom prst="rect">
            <a:avLst/>
          </a:prstGeom>
          <a:noFill/>
          <a:ln w="9525" algn="ctr">
            <a:noFill/>
            <a:miter lim="800000"/>
            <a:headEnd/>
            <a:tailEnd/>
          </a:ln>
          <a:effectLst/>
        </p:spPr>
        <p:txBody>
          <a:bodyPr>
            <a:spAutoFit/>
          </a:bodyPr>
          <a:lstStyle/>
          <a:p>
            <a:pPr algn="l">
              <a:buFontTx/>
              <a:buChar char="•"/>
              <a:defRPr/>
            </a:pPr>
            <a:r>
              <a:rPr lang="en-GB" sz="2400" dirty="0">
                <a:effectLst>
                  <a:outerShdw blurRad="38100" dist="38100" dir="2700000" algn="tl">
                    <a:srgbClr val="000000"/>
                  </a:outerShdw>
                </a:effectLst>
                <a:latin typeface="Times New Roman" pitchFamily="18" charset="0"/>
              </a:rPr>
              <a:t> </a:t>
            </a:r>
            <a:r>
              <a:rPr lang="el-GR" sz="2800" dirty="0">
                <a:latin typeface="Times New Roman" pitchFamily="18" charset="0"/>
              </a:rPr>
              <a:t>Υπάρχει διαθέσιμη θεραπεία και φροντίδα από ειδικούς σε κοινοτικό επίπεδο</a:t>
            </a:r>
            <a:endParaRPr lang="en-GB" sz="2800" dirty="0">
              <a:latin typeface="Times New Roman" pitchFamily="18" charset="0"/>
            </a:endParaRPr>
          </a:p>
          <a:p>
            <a:pPr algn="l">
              <a:defRPr/>
            </a:pPr>
            <a:endParaRPr lang="en-GB" sz="1000" dirty="0">
              <a:latin typeface="Times New Roman" pitchFamily="18" charset="0"/>
            </a:endParaRPr>
          </a:p>
          <a:p>
            <a:pPr algn="l">
              <a:defRPr/>
            </a:pPr>
            <a:endParaRPr lang="en-GB" sz="1000" dirty="0">
              <a:latin typeface="Times New Roman" pitchFamily="18" charset="0"/>
            </a:endParaRPr>
          </a:p>
          <a:p>
            <a:pPr algn="l">
              <a:buFontTx/>
              <a:buChar char="•"/>
              <a:defRPr/>
            </a:pPr>
            <a:r>
              <a:rPr lang="en-GB" sz="2800" dirty="0">
                <a:latin typeface="Times New Roman" pitchFamily="18" charset="0"/>
              </a:rPr>
              <a:t> </a:t>
            </a:r>
            <a:r>
              <a:rPr lang="el-GR" sz="2800" dirty="0">
                <a:latin typeface="Times New Roman" pitchFamily="18" charset="0"/>
              </a:rPr>
              <a:t>Υπάρχει ανεξάρτητο όργανο που επιθεωρεί κατά πόσο εφαρμόζεται ο νόμος σε κλινικό πλαίσιο και σε επίπεδο οργάνωσης των υπηρεσιών </a:t>
            </a:r>
            <a:endParaRPr lang="en-GB" sz="1000" dirty="0">
              <a:latin typeface="Times New Roman" pitchFamily="18" charset="0"/>
            </a:endParaRPr>
          </a:p>
          <a:p>
            <a:pPr algn="l">
              <a:defRPr/>
            </a:pPr>
            <a:endParaRPr lang="en-GB" sz="1000" dirty="0">
              <a:latin typeface="Times New Roman" pitchFamily="18" charset="0"/>
            </a:endParaRPr>
          </a:p>
          <a:p>
            <a:pPr algn="l">
              <a:buFontTx/>
              <a:buChar char="•"/>
              <a:defRPr/>
            </a:pPr>
            <a:r>
              <a:rPr lang="en-GB" sz="2800" dirty="0">
                <a:latin typeface="Times New Roman" pitchFamily="18" charset="0"/>
              </a:rPr>
              <a:t> </a:t>
            </a:r>
            <a:r>
              <a:rPr lang="el-GR" sz="2800" dirty="0">
                <a:latin typeface="Times New Roman" pitchFamily="18" charset="0"/>
              </a:rPr>
              <a:t> Οι χρήστες εμπλέκονται σε όλα τα επίπεδα της λειτουργίας, του σχεδιασμού, της παροχής και της αξιολόγησης των υπηρεσιών</a:t>
            </a:r>
            <a:endParaRPr lang="en-GB" sz="2800" dirty="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1981200" y="404665"/>
            <a:ext cx="8229600" cy="796925"/>
          </a:xfrm>
        </p:spPr>
        <p:txBody>
          <a:bodyPr/>
          <a:lstStyle/>
          <a:p>
            <a:pPr eaLnBrk="1" hangingPunct="1">
              <a:defRPr/>
            </a:pPr>
            <a:r>
              <a:rPr lang="el-GR" b="1" dirty="0"/>
              <a:t>Ο ρόλος της ισχύος </a:t>
            </a:r>
            <a:endParaRPr lang="en-US" b="1" dirty="0"/>
          </a:p>
        </p:txBody>
      </p:sp>
      <p:sp>
        <p:nvSpPr>
          <p:cNvPr id="659460" name="Text Box 4"/>
          <p:cNvSpPr txBox="1">
            <a:spLocks noChangeArrowheads="1"/>
          </p:cNvSpPr>
          <p:nvPr/>
        </p:nvSpPr>
        <p:spPr bwMode="auto">
          <a:xfrm>
            <a:off x="1847851" y="1556792"/>
            <a:ext cx="8424863" cy="5432256"/>
          </a:xfrm>
          <a:prstGeom prst="rect">
            <a:avLst/>
          </a:prstGeom>
          <a:noFill/>
          <a:ln w="9525" algn="ctr">
            <a:noFill/>
            <a:miter lim="800000"/>
            <a:headEnd/>
            <a:tailEnd/>
          </a:ln>
          <a:effectLst/>
        </p:spPr>
        <p:txBody>
          <a:bodyPr wrap="square">
            <a:spAutoFit/>
          </a:bodyPr>
          <a:lstStyle/>
          <a:p>
            <a:pPr>
              <a:tabLst>
                <a:tab pos="261938" algn="l"/>
              </a:tabLst>
              <a:defRPr/>
            </a:pPr>
            <a:r>
              <a:rPr lang="el-GR" sz="2400" dirty="0">
                <a:effectLst>
                  <a:outerShdw blurRad="38100" dist="38100" dir="2700000" algn="tl">
                    <a:srgbClr val="000000"/>
                  </a:outerShdw>
                </a:effectLst>
              </a:rPr>
              <a:t>Στρατηγική ενδυνάμωσης σημαίνει ότι: </a:t>
            </a:r>
            <a:endParaRPr lang="en-US" sz="2400" dirty="0">
              <a:effectLst>
                <a:outerShdw blurRad="38100" dist="38100" dir="2700000" algn="tl">
                  <a:srgbClr val="000000"/>
                </a:outerShdw>
              </a:effectLst>
            </a:endParaRPr>
          </a:p>
          <a:p>
            <a:pPr>
              <a:tabLst>
                <a:tab pos="261938" algn="l"/>
              </a:tabLst>
              <a:defRPr/>
            </a:pPr>
            <a:r>
              <a:rPr lang="en-US" sz="2400" dirty="0">
                <a:effectLst>
                  <a:outerShdw blurRad="38100" dist="38100" dir="2700000" algn="tl">
                    <a:srgbClr val="000000"/>
                  </a:outerShdw>
                </a:effectLst>
              </a:rPr>
              <a:t> </a:t>
            </a:r>
          </a:p>
          <a:p>
            <a:pPr>
              <a:defRPr/>
            </a:pPr>
            <a:r>
              <a:rPr lang="el-GR" sz="2800" i="1" dirty="0"/>
              <a:t>«Θέτουμε σε επερώτηση την εξουσία ελέγχου και την κοινωνική αδικία, μέσω πολιτικών, κοινωνικών και ψυχολογικών διαδικασιών, που θα αποκαλύπτουν τους μηχανισμούς ελέγχου, τα θεσμικά ή δομικά εμπόδια, τις πολιτισμικές νόρμες και την κοινωνική μεροληψία, και επομένως επιτρέπουμε στα άτομα να αντισταθούν στην </a:t>
            </a:r>
            <a:r>
              <a:rPr lang="el-GR" sz="2800" i="1" dirty="0" err="1"/>
              <a:t>εσωτερικευμένη</a:t>
            </a:r>
            <a:r>
              <a:rPr lang="el-GR" sz="2800" i="1" dirty="0"/>
              <a:t> καταπίεση και να αναπτύξουν νέες αναπαραστάσεις της πραγματικότητας»</a:t>
            </a:r>
          </a:p>
          <a:p>
            <a:pPr>
              <a:tabLst>
                <a:tab pos="261938" algn="l"/>
              </a:tabLst>
              <a:defRPr/>
            </a:pPr>
            <a:endParaRPr lang="en-GB" sz="2000" i="1" dirty="0">
              <a:effectLst>
                <a:outerShdw blurRad="38100" dist="38100" dir="2700000" algn="tl">
                  <a:srgbClr val="000000"/>
                </a:outerShdw>
              </a:effectLst>
            </a:endParaRPr>
          </a:p>
          <a:p>
            <a:pPr>
              <a:tabLst>
                <a:tab pos="261938" algn="l"/>
              </a:tabLst>
              <a:defRPr/>
            </a:pPr>
            <a:endParaRPr lang="en-US" sz="2000" dirty="0">
              <a:effectLst>
                <a:outerShdw blurRad="38100" dist="38100" dir="2700000" algn="tl">
                  <a:srgbClr val="000000"/>
                </a:outerShdw>
              </a:effectLst>
            </a:endParaRPr>
          </a:p>
          <a:p>
            <a:pPr>
              <a:tabLst>
                <a:tab pos="261938" algn="l"/>
              </a:tabLst>
              <a:defRPr/>
            </a:pPr>
            <a:r>
              <a:rPr lang="en-US" sz="1400" dirty="0" err="1">
                <a:effectLst>
                  <a:outerShdw blurRad="38100" dist="38100" dir="2700000" algn="tl">
                    <a:srgbClr val="000000"/>
                  </a:outerShdw>
                </a:effectLst>
              </a:rPr>
              <a:t>Wallerstein</a:t>
            </a:r>
            <a:r>
              <a:rPr lang="en-US" sz="1400" dirty="0">
                <a:effectLst>
                  <a:outerShdw blurRad="38100" dist="38100" dir="2700000" algn="tl">
                    <a:srgbClr val="000000"/>
                  </a:outerShdw>
                </a:effectLst>
              </a:rPr>
              <a:t> N: </a:t>
            </a:r>
            <a:r>
              <a:rPr lang="el-GR" sz="1400" i="1" dirty="0" err="1">
                <a:effectLst>
                  <a:outerShdw blurRad="38100" dist="38100" dir="2700000" algn="tl">
                    <a:srgbClr val="000000"/>
                  </a:outerShdw>
                </a:effectLst>
              </a:rPr>
              <a:t>Health</a:t>
            </a:r>
            <a:r>
              <a:rPr lang="el-GR" sz="1400" i="1" dirty="0">
                <a:effectLst>
                  <a:outerShdw blurRad="38100" dist="38100" dir="2700000" algn="tl">
                    <a:srgbClr val="000000"/>
                  </a:outerShdw>
                </a:effectLst>
              </a:rPr>
              <a:t> </a:t>
            </a:r>
            <a:r>
              <a:rPr lang="el-GR" sz="1400" i="1" dirty="0" err="1">
                <a:effectLst>
                  <a:outerShdw blurRad="38100" dist="38100" dir="2700000" algn="tl">
                    <a:srgbClr val="000000"/>
                  </a:outerShdw>
                </a:effectLst>
              </a:rPr>
              <a:t>Evidence</a:t>
            </a:r>
            <a:r>
              <a:rPr lang="el-GR" sz="1400" i="1" dirty="0">
                <a:effectLst>
                  <a:outerShdw blurRad="38100" dist="38100" dir="2700000" algn="tl">
                    <a:srgbClr val="000000"/>
                  </a:outerShdw>
                </a:effectLst>
              </a:rPr>
              <a:t> </a:t>
            </a:r>
            <a:r>
              <a:rPr lang="el-GR" sz="1400" i="1" dirty="0" err="1">
                <a:effectLst>
                  <a:outerShdw blurRad="38100" dist="38100" dir="2700000" algn="tl">
                    <a:srgbClr val="000000"/>
                  </a:outerShdw>
                </a:effectLst>
              </a:rPr>
              <a:t>Network</a:t>
            </a:r>
            <a:r>
              <a:rPr lang="el-GR" sz="1400" i="1" dirty="0">
                <a:effectLst>
                  <a:outerShdw blurRad="38100" dist="38100" dir="2700000" algn="tl">
                    <a:srgbClr val="000000"/>
                  </a:outerShdw>
                </a:effectLst>
              </a:rPr>
              <a:t> </a:t>
            </a:r>
            <a:r>
              <a:rPr lang="el-GR" sz="1400" i="1" dirty="0" err="1">
                <a:effectLst>
                  <a:outerShdw blurRad="38100" dist="38100" dir="2700000" algn="tl">
                    <a:srgbClr val="000000"/>
                  </a:outerShdw>
                </a:effectLst>
              </a:rPr>
              <a:t>Report</a:t>
            </a:r>
            <a:r>
              <a:rPr lang="el-GR" sz="1400" dirty="0">
                <a:effectLst>
                  <a:outerShdw blurRad="38100" dist="38100" dir="2700000" algn="tl">
                    <a:srgbClr val="000000"/>
                  </a:outerShdw>
                </a:effectLst>
              </a:rPr>
              <a:t>. </a:t>
            </a:r>
            <a:r>
              <a:rPr lang="en-US" sz="1400" dirty="0">
                <a:effectLst>
                  <a:outerShdw blurRad="38100" dist="38100" dir="2700000" algn="tl">
                    <a:srgbClr val="000000"/>
                  </a:outerShdw>
                </a:effectLst>
              </a:rPr>
              <a:t>W </a:t>
            </a:r>
            <a:r>
              <a:rPr lang="el-GR" sz="1400" dirty="0">
                <a:effectLst>
                  <a:outerShdw blurRad="38100" dist="38100" dir="2700000" algn="tl">
                    <a:srgbClr val="000000"/>
                  </a:outerShdw>
                </a:effectLst>
              </a:rPr>
              <a:t>HO </a:t>
            </a:r>
            <a:r>
              <a:rPr lang="el-GR" sz="1400" dirty="0" err="1">
                <a:effectLst>
                  <a:outerShdw blurRad="38100" dist="38100" dir="2700000" algn="tl">
                    <a:srgbClr val="000000"/>
                  </a:outerShdw>
                </a:effectLst>
              </a:rPr>
              <a:t>Regional</a:t>
            </a:r>
            <a:r>
              <a:rPr lang="el-GR" sz="1400" dirty="0">
                <a:effectLst>
                  <a:outerShdw blurRad="38100" dist="38100" dir="2700000" algn="tl">
                    <a:srgbClr val="000000"/>
                  </a:outerShdw>
                </a:effectLst>
              </a:rPr>
              <a:t> Office </a:t>
            </a:r>
            <a:r>
              <a:rPr lang="el-GR" sz="1400" dirty="0" err="1">
                <a:effectLst>
                  <a:outerShdw blurRad="38100" dist="38100" dir="2700000" algn="tl">
                    <a:srgbClr val="000000"/>
                  </a:outerShdw>
                </a:effectLst>
              </a:rPr>
              <a:t>for</a:t>
            </a:r>
            <a:r>
              <a:rPr lang="el-GR" sz="1400" dirty="0">
                <a:effectLst>
                  <a:outerShdw blurRad="38100" dist="38100" dir="2700000" algn="tl">
                    <a:srgbClr val="000000"/>
                  </a:outerShdw>
                </a:effectLst>
              </a:rPr>
              <a:t> </a:t>
            </a:r>
            <a:r>
              <a:rPr lang="el-GR" sz="1400" dirty="0" err="1">
                <a:effectLst>
                  <a:outerShdw blurRad="38100" dist="38100" dir="2700000" algn="tl">
                    <a:srgbClr val="000000"/>
                  </a:outerShdw>
                </a:effectLst>
              </a:rPr>
              <a:t>Europe</a:t>
            </a:r>
            <a:r>
              <a:rPr lang="el-GR" sz="1400" dirty="0">
                <a:effectLst>
                  <a:outerShdw blurRad="38100" dist="38100" dir="2700000" algn="tl">
                    <a:srgbClr val="000000"/>
                  </a:outerShdw>
                </a:effectLst>
              </a:rPr>
              <a:t>, 2006.</a:t>
            </a:r>
            <a:r>
              <a:rPr lang="en-US" sz="1400" dirty="0">
                <a:effectLst>
                  <a:outerShdw blurRad="38100" dist="38100" dir="2700000" algn="tl">
                    <a:srgbClr val="000000"/>
                  </a:outerShdw>
                </a:effectLst>
              </a:rPr>
              <a:t> </a:t>
            </a:r>
          </a:p>
          <a:p>
            <a:pPr algn="just">
              <a:spcBef>
                <a:spcPct val="50000"/>
              </a:spcBef>
              <a:buFontTx/>
              <a:buChar char="•"/>
              <a:tabLst>
                <a:tab pos="261938" algn="l"/>
              </a:tabLst>
              <a:defRPr/>
            </a:pPr>
            <a:endParaRPr lang="en-US" sz="1400" b="1" dirty="0">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Ορθογώνιο"/>
          <p:cNvSpPr/>
          <p:nvPr/>
        </p:nvSpPr>
        <p:spPr>
          <a:xfrm>
            <a:off x="1524000" y="0"/>
            <a:ext cx="9144000" cy="68580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el-GR" b="1"/>
          </a:p>
        </p:txBody>
      </p:sp>
      <p:sp>
        <p:nvSpPr>
          <p:cNvPr id="71682" name="Rectangle 2"/>
          <p:cNvSpPr>
            <a:spLocks noGrp="1" noChangeArrowheads="1"/>
          </p:cNvSpPr>
          <p:nvPr>
            <p:ph type="title"/>
          </p:nvPr>
        </p:nvSpPr>
        <p:spPr/>
        <p:txBody>
          <a:bodyPr>
            <a:normAutofit fontScale="90000"/>
          </a:bodyPr>
          <a:lstStyle/>
          <a:p>
            <a:pPr>
              <a:defRPr/>
            </a:pPr>
            <a:r>
              <a:rPr lang="el-GR" sz="4000" b="1"/>
              <a:t>Βέλτιστη σύνθεση υπηρεσιών </a:t>
            </a:r>
            <a:br>
              <a:rPr lang="el-GR" sz="4000" b="1"/>
            </a:br>
            <a:r>
              <a:rPr lang="el-GR" sz="4000" b="1"/>
              <a:t>κατά τον ΠΟΥ </a:t>
            </a:r>
          </a:p>
        </p:txBody>
      </p:sp>
      <p:grpSp>
        <p:nvGrpSpPr>
          <p:cNvPr id="2" name="Diagram 2">
            <a:extLst>
              <a:ext uri="{FF2B5EF4-FFF2-40B4-BE49-F238E27FC236}">
                <a16:creationId xmlns="" xmlns:a16="http://schemas.microsoft.com/office/drawing/2014/main" id="{1B541FDC-DD18-42B3-AE13-BFAF0A6B5664}"/>
              </a:ext>
            </a:extLst>
          </p:cNvPr>
          <p:cNvGrpSpPr>
            <a:grpSpLocks noChangeAspect="1"/>
          </p:cNvGrpSpPr>
          <p:nvPr/>
        </p:nvGrpSpPr>
        <p:grpSpPr bwMode="auto">
          <a:xfrm>
            <a:off x="1981200" y="1143001"/>
            <a:ext cx="8229600" cy="4525963"/>
            <a:chOff x="288" y="735"/>
            <a:chExt cx="5184" cy="2851"/>
          </a:xfrm>
        </p:grpSpPr>
        <p:graphicFrame>
          <p:nvGraphicFramePr>
            <p:cNvPr id="7" name="Διάγραμμα 6">
              <a:extLst>
                <a:ext uri="{FF2B5EF4-FFF2-40B4-BE49-F238E27FC236}">
                  <a16:creationId xmlns="" xmlns:a16="http://schemas.microsoft.com/office/drawing/2014/main" id="{B72DE195-E4B6-4122-8EBD-49825A9C0A2B}"/>
                </a:ext>
              </a:extLst>
            </p:cNvPr>
            <p:cNvGraphicFramePr/>
            <p:nvPr/>
          </p:nvGraphicFramePr>
          <p:xfrm>
            <a:off x="288" y="735"/>
            <a:ext cx="5184" cy="2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9">
              <a:extLst>
                <a:ext uri="{FF2B5EF4-FFF2-40B4-BE49-F238E27FC236}">
                  <a16:creationId xmlns="" xmlns:a16="http://schemas.microsoft.com/office/drawing/2014/main" id="{A866A888-5693-481C-A1E6-D0D62B65D66E}"/>
                </a:ext>
              </a:extLst>
            </p:cNvPr>
            <p:cNvSpPr txBox="1">
              <a:spLocks noChangeArrowheads="1"/>
            </p:cNvSpPr>
            <p:nvPr/>
          </p:nvSpPr>
          <p:spPr bwMode="auto">
            <a:xfrm>
              <a:off x="4800" y="1032"/>
              <a:ext cx="6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altLang="el-GR" sz="1800" b="1" i="0" u="none" strike="noStrike" cap="none" normalizeH="0" baseline="0">
                  <a:ln>
                    <a:noFill/>
                  </a:ln>
                  <a:solidFill>
                    <a:schemeClr val="bg1"/>
                  </a:solidFill>
                  <a:effectLst/>
                  <a:latin typeface="Arial" panose="020B0604020202020204" pitchFamily="34" charset="0"/>
                </a:rPr>
                <a:t>Χαμηλό</a:t>
              </a:r>
            </a:p>
          </p:txBody>
        </p:sp>
        <p:sp>
          <p:nvSpPr>
            <p:cNvPr id="4" name="Text Box 10">
              <a:extLst>
                <a:ext uri="{FF2B5EF4-FFF2-40B4-BE49-F238E27FC236}">
                  <a16:creationId xmlns="" xmlns:a16="http://schemas.microsoft.com/office/drawing/2014/main" id="{2BDA3962-2473-4609-ADDD-606EC20FA468}"/>
                </a:ext>
              </a:extLst>
            </p:cNvPr>
            <p:cNvSpPr txBox="1">
              <a:spLocks noChangeArrowheads="1"/>
            </p:cNvSpPr>
            <p:nvPr/>
          </p:nvSpPr>
          <p:spPr bwMode="auto">
            <a:xfrm rot="16200000">
              <a:off x="577" y="2155"/>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altLang="el-GR" sz="1800" b="1" i="0" u="none" strike="noStrike" cap="none" normalizeH="0" baseline="0">
                  <a:ln>
                    <a:noFill/>
                  </a:ln>
                  <a:solidFill>
                    <a:schemeClr val="bg1"/>
                  </a:solidFill>
                  <a:effectLst/>
                  <a:latin typeface="Arial" panose="020B0604020202020204" pitchFamily="34" charset="0"/>
                </a:rPr>
                <a:t>Κόστος </a:t>
              </a:r>
            </a:p>
          </p:txBody>
        </p:sp>
        <p:sp>
          <p:nvSpPr>
            <p:cNvPr id="5" name="Text Box 11">
              <a:extLst>
                <a:ext uri="{FF2B5EF4-FFF2-40B4-BE49-F238E27FC236}">
                  <a16:creationId xmlns="" xmlns:a16="http://schemas.microsoft.com/office/drawing/2014/main" id="{DC225A4A-D76C-44E0-9934-2638E1F97773}"/>
                </a:ext>
              </a:extLst>
            </p:cNvPr>
            <p:cNvSpPr txBox="1">
              <a:spLocks noChangeArrowheads="1"/>
            </p:cNvSpPr>
            <p:nvPr/>
          </p:nvSpPr>
          <p:spPr bwMode="auto">
            <a:xfrm>
              <a:off x="3243" y="1495"/>
              <a:ext cx="18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bg1"/>
                  </a:solidFill>
                  <a:effectLst/>
                  <a:latin typeface="Arial" panose="020B0604020202020204" pitchFamily="34" charset="0"/>
                </a:rPr>
                <a:t>Κοινοτικές υπηρεσίες ψυχικής υγείας</a:t>
              </a:r>
            </a:p>
          </p:txBody>
        </p:sp>
        <p:sp>
          <p:nvSpPr>
            <p:cNvPr id="6" name="Text Box 12">
              <a:extLst>
                <a:ext uri="{FF2B5EF4-FFF2-40B4-BE49-F238E27FC236}">
                  <a16:creationId xmlns="" xmlns:a16="http://schemas.microsoft.com/office/drawing/2014/main" id="{0E77C5DA-2DB6-4A0B-9D75-4A54067B8071}"/>
                </a:ext>
              </a:extLst>
            </p:cNvPr>
            <p:cNvSpPr txBox="1">
              <a:spLocks noChangeArrowheads="1"/>
            </p:cNvSpPr>
            <p:nvPr/>
          </p:nvSpPr>
          <p:spPr bwMode="auto">
            <a:xfrm>
              <a:off x="930" y="1585"/>
              <a:ext cx="152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a:ln>
                    <a:noFill/>
                  </a:ln>
                  <a:solidFill>
                    <a:schemeClr val="bg1"/>
                  </a:solidFill>
                  <a:effectLst/>
                  <a:latin typeface="Arial" panose="020B0604020202020204" pitchFamily="34" charset="0"/>
                </a:rPr>
                <a:t>Ψυχιατρικές υπηρεσίες στα ΓΝ</a:t>
              </a:r>
            </a:p>
          </p:txBody>
        </p:sp>
      </p:grpSp>
      <p:sp>
        <p:nvSpPr>
          <p:cNvPr id="1039" name="Text Box 14"/>
          <p:cNvSpPr txBox="1">
            <a:spLocks noChangeArrowheads="1"/>
          </p:cNvSpPr>
          <p:nvPr/>
        </p:nvSpPr>
        <p:spPr bwMode="auto">
          <a:xfrm>
            <a:off x="1981200" y="6172201"/>
            <a:ext cx="1066800" cy="366713"/>
          </a:xfrm>
          <a:prstGeom prst="rect">
            <a:avLst/>
          </a:prstGeom>
          <a:noFill/>
          <a:ln w="9525">
            <a:noFill/>
            <a:miter lim="800000"/>
            <a:headEnd/>
            <a:tailEnd/>
          </a:ln>
        </p:spPr>
        <p:txBody>
          <a:bodyPr>
            <a:spAutoFit/>
          </a:bodyPr>
          <a:lstStyle/>
          <a:p>
            <a:pPr>
              <a:spcBef>
                <a:spcPct val="50000"/>
              </a:spcBef>
            </a:pPr>
            <a:r>
              <a:rPr lang="el-GR" b="1">
                <a:solidFill>
                  <a:schemeClr val="bg1"/>
                </a:solidFill>
                <a:latin typeface="Times New Roman" pitchFamily="18" charset="0"/>
              </a:rPr>
              <a:t>Χαμηλό</a:t>
            </a:r>
          </a:p>
        </p:txBody>
      </p:sp>
      <p:sp>
        <p:nvSpPr>
          <p:cNvPr id="1040" name="Text Box 15"/>
          <p:cNvSpPr txBox="1">
            <a:spLocks noChangeArrowheads="1"/>
          </p:cNvSpPr>
          <p:nvPr/>
        </p:nvSpPr>
        <p:spPr bwMode="auto">
          <a:xfrm>
            <a:off x="9296400" y="6172201"/>
            <a:ext cx="1066800" cy="366713"/>
          </a:xfrm>
          <a:prstGeom prst="rect">
            <a:avLst/>
          </a:prstGeom>
          <a:noFill/>
          <a:ln w="9525">
            <a:noFill/>
            <a:miter lim="800000"/>
            <a:headEnd/>
            <a:tailEnd/>
          </a:ln>
        </p:spPr>
        <p:txBody>
          <a:bodyPr>
            <a:spAutoFit/>
          </a:bodyPr>
          <a:lstStyle/>
          <a:p>
            <a:pPr>
              <a:spcBef>
                <a:spcPct val="50000"/>
              </a:spcBef>
            </a:pPr>
            <a:r>
              <a:rPr lang="el-GR" b="1">
                <a:solidFill>
                  <a:schemeClr val="bg1"/>
                </a:solidFill>
                <a:latin typeface="Times New Roman" pitchFamily="18" charset="0"/>
              </a:rPr>
              <a:t>Υψηλό</a:t>
            </a:r>
          </a:p>
        </p:txBody>
      </p:sp>
      <p:sp>
        <p:nvSpPr>
          <p:cNvPr id="1041" name="Text Box 16"/>
          <p:cNvSpPr txBox="1">
            <a:spLocks noChangeArrowheads="1"/>
          </p:cNvSpPr>
          <p:nvPr/>
        </p:nvSpPr>
        <p:spPr bwMode="auto">
          <a:xfrm>
            <a:off x="1828800" y="1766888"/>
            <a:ext cx="1066800" cy="366712"/>
          </a:xfrm>
          <a:prstGeom prst="rect">
            <a:avLst/>
          </a:prstGeom>
          <a:noFill/>
          <a:ln w="9525">
            <a:noFill/>
            <a:miter lim="800000"/>
            <a:headEnd/>
            <a:tailEnd/>
          </a:ln>
        </p:spPr>
        <p:txBody>
          <a:bodyPr>
            <a:spAutoFit/>
          </a:bodyPr>
          <a:lstStyle/>
          <a:p>
            <a:pPr>
              <a:spcBef>
                <a:spcPct val="50000"/>
              </a:spcBef>
            </a:pPr>
            <a:r>
              <a:rPr lang="el-GR" b="1">
                <a:solidFill>
                  <a:schemeClr val="bg1"/>
                </a:solidFill>
                <a:latin typeface="Times New Roman" pitchFamily="18" charset="0"/>
              </a:rPr>
              <a:t>Υψηλό</a:t>
            </a:r>
          </a:p>
        </p:txBody>
      </p:sp>
      <p:sp>
        <p:nvSpPr>
          <p:cNvPr id="1042" name="Line 17"/>
          <p:cNvSpPr>
            <a:spLocks noChangeShapeType="1"/>
          </p:cNvSpPr>
          <p:nvPr/>
        </p:nvSpPr>
        <p:spPr bwMode="auto">
          <a:xfrm>
            <a:off x="3200400" y="6324600"/>
            <a:ext cx="6019800" cy="0"/>
          </a:xfrm>
          <a:prstGeom prst="line">
            <a:avLst/>
          </a:prstGeom>
          <a:noFill/>
          <a:ln w="31750">
            <a:solidFill>
              <a:schemeClr val="bg1"/>
            </a:solidFill>
            <a:round/>
            <a:headEnd type="triangle" w="med" len="med"/>
            <a:tailEnd type="triangle" w="med" len="med"/>
          </a:ln>
        </p:spPr>
        <p:txBody>
          <a:bodyPr/>
          <a:lstStyle/>
          <a:p>
            <a:endParaRPr lang="el-GR" b="1"/>
          </a:p>
        </p:txBody>
      </p:sp>
      <p:sp>
        <p:nvSpPr>
          <p:cNvPr id="1043" name="Line 18"/>
          <p:cNvSpPr>
            <a:spLocks noChangeShapeType="1"/>
          </p:cNvSpPr>
          <p:nvPr/>
        </p:nvSpPr>
        <p:spPr bwMode="auto">
          <a:xfrm>
            <a:off x="2362200" y="2286000"/>
            <a:ext cx="0" cy="3733800"/>
          </a:xfrm>
          <a:prstGeom prst="line">
            <a:avLst/>
          </a:prstGeom>
          <a:noFill/>
          <a:ln w="63500">
            <a:solidFill>
              <a:schemeClr val="bg1"/>
            </a:solidFill>
            <a:round/>
            <a:headEnd/>
            <a:tailEnd type="stealth" w="med" len="med"/>
          </a:ln>
        </p:spPr>
        <p:txBody>
          <a:bodyPr/>
          <a:lstStyle/>
          <a:p>
            <a:endParaRPr lang="el-GR" b="1"/>
          </a:p>
        </p:txBody>
      </p:sp>
      <p:sp>
        <p:nvSpPr>
          <p:cNvPr id="1044" name="Text Box 19"/>
          <p:cNvSpPr txBox="1">
            <a:spLocks noChangeArrowheads="1"/>
          </p:cNvSpPr>
          <p:nvPr/>
        </p:nvSpPr>
        <p:spPr bwMode="auto">
          <a:xfrm>
            <a:off x="3733800" y="5957888"/>
            <a:ext cx="4648200" cy="366712"/>
          </a:xfrm>
          <a:prstGeom prst="rect">
            <a:avLst/>
          </a:prstGeom>
          <a:noFill/>
          <a:ln w="9525">
            <a:noFill/>
            <a:miter lim="800000"/>
            <a:headEnd/>
            <a:tailEnd/>
          </a:ln>
        </p:spPr>
        <p:txBody>
          <a:bodyPr>
            <a:spAutoFit/>
          </a:bodyPr>
          <a:lstStyle/>
          <a:p>
            <a:pPr>
              <a:spcBef>
                <a:spcPct val="50000"/>
              </a:spcBef>
            </a:pPr>
            <a:r>
              <a:rPr lang="el-GR" b="1">
                <a:solidFill>
                  <a:schemeClr val="bg1"/>
                </a:solidFill>
                <a:latin typeface="Times New Roman" pitchFamily="18" charset="0"/>
              </a:rPr>
              <a:t>ΠΟΣΟΤΗΤΑ ΑΝΑΓΚΑΙΩΝ ΥΠΗΡΕΣΙΩΝ</a:t>
            </a:r>
          </a:p>
        </p:txBody>
      </p:sp>
      <p:sp>
        <p:nvSpPr>
          <p:cNvPr id="1045" name="Line 20"/>
          <p:cNvSpPr>
            <a:spLocks noChangeShapeType="1"/>
          </p:cNvSpPr>
          <p:nvPr/>
        </p:nvSpPr>
        <p:spPr bwMode="auto">
          <a:xfrm flipH="1" flipV="1">
            <a:off x="9677400" y="2057400"/>
            <a:ext cx="76200" cy="3886200"/>
          </a:xfrm>
          <a:prstGeom prst="line">
            <a:avLst/>
          </a:prstGeom>
          <a:noFill/>
          <a:ln w="63500">
            <a:solidFill>
              <a:schemeClr val="bg1"/>
            </a:solidFill>
            <a:round/>
            <a:headEnd/>
            <a:tailEnd type="triangle" w="med" len="med"/>
          </a:ln>
        </p:spPr>
        <p:txBody>
          <a:bodyPr/>
          <a:lstStyle/>
          <a:p>
            <a:endParaRPr lang="el-GR" b="1"/>
          </a:p>
        </p:txBody>
      </p:sp>
      <p:sp>
        <p:nvSpPr>
          <p:cNvPr id="1046" name="Text Box 21"/>
          <p:cNvSpPr txBox="1">
            <a:spLocks noChangeArrowheads="1"/>
          </p:cNvSpPr>
          <p:nvPr/>
        </p:nvSpPr>
        <p:spPr bwMode="auto">
          <a:xfrm rot="5400000">
            <a:off x="9509125" y="3489325"/>
            <a:ext cx="1371600" cy="641350"/>
          </a:xfrm>
          <a:prstGeom prst="rect">
            <a:avLst/>
          </a:prstGeom>
          <a:noFill/>
          <a:ln w="9525">
            <a:noFill/>
            <a:miter lim="800000"/>
            <a:headEnd/>
            <a:tailEnd/>
          </a:ln>
        </p:spPr>
        <p:txBody>
          <a:bodyPr>
            <a:spAutoFit/>
          </a:bodyPr>
          <a:lstStyle/>
          <a:p>
            <a:pPr>
              <a:spcBef>
                <a:spcPct val="50000"/>
              </a:spcBef>
            </a:pPr>
            <a:r>
              <a:rPr lang="el-GR" b="1">
                <a:solidFill>
                  <a:schemeClr val="bg1"/>
                </a:solidFill>
                <a:latin typeface="Times New Roman" pitchFamily="18" charset="0"/>
              </a:rPr>
              <a:t>Συχνότητα αναγκών</a:t>
            </a:r>
          </a:p>
        </p:txBody>
      </p:sp>
      <p:sp>
        <p:nvSpPr>
          <p:cNvPr id="1047" name="Line 22"/>
          <p:cNvSpPr>
            <a:spLocks noChangeShapeType="1"/>
          </p:cNvSpPr>
          <p:nvPr/>
        </p:nvSpPr>
        <p:spPr bwMode="auto">
          <a:xfrm>
            <a:off x="6096000" y="2276475"/>
            <a:ext cx="0" cy="762000"/>
          </a:xfrm>
          <a:prstGeom prst="line">
            <a:avLst/>
          </a:prstGeom>
          <a:noFill/>
          <a:ln w="9525">
            <a:solidFill>
              <a:schemeClr val="tx1"/>
            </a:solidFill>
            <a:round/>
            <a:headEnd/>
            <a:tailEnd/>
          </a:ln>
        </p:spPr>
        <p:txBody>
          <a:bodyPr/>
          <a:lstStyle/>
          <a:p>
            <a:endParaRPr lang="el-GR" b="1"/>
          </a:p>
        </p:txBody>
      </p:sp>
      <p:sp>
        <p:nvSpPr>
          <p:cNvPr id="1048" name="Text Box 23"/>
          <p:cNvSpPr txBox="1">
            <a:spLocks noChangeArrowheads="1"/>
          </p:cNvSpPr>
          <p:nvPr/>
        </p:nvSpPr>
        <p:spPr bwMode="auto">
          <a:xfrm>
            <a:off x="4876800" y="6553201"/>
            <a:ext cx="5257800" cy="244475"/>
          </a:xfrm>
          <a:prstGeom prst="rect">
            <a:avLst/>
          </a:prstGeom>
          <a:noFill/>
          <a:ln w="9525">
            <a:noFill/>
            <a:miter lim="800000"/>
            <a:headEnd/>
            <a:tailEnd/>
          </a:ln>
        </p:spPr>
        <p:txBody>
          <a:bodyPr>
            <a:spAutoFit/>
          </a:bodyPr>
          <a:lstStyle/>
          <a:p>
            <a:pPr algn="r">
              <a:spcBef>
                <a:spcPct val="50000"/>
              </a:spcBef>
            </a:pPr>
            <a:r>
              <a:rPr lang="en-GB" sz="1000" b="1" i="1">
                <a:solidFill>
                  <a:schemeClr val="bg1"/>
                </a:solidFill>
                <a:latin typeface="Times New Roman" pitchFamily="18" charset="0"/>
              </a:rPr>
              <a:t>WHO 2003, </a:t>
            </a:r>
            <a:r>
              <a:rPr lang="el-GR" sz="1000" b="1" i="1">
                <a:solidFill>
                  <a:schemeClr val="bg1"/>
                </a:solidFill>
                <a:latin typeface="Times New Roman" pitchFamily="18" charset="0"/>
              </a:rPr>
              <a:t>αναφέρεται στο </a:t>
            </a:r>
            <a:r>
              <a:rPr lang="en-GB" sz="1000" b="1" i="1">
                <a:solidFill>
                  <a:schemeClr val="bg1"/>
                </a:solidFill>
                <a:latin typeface="Times New Roman" pitchFamily="18" charset="0"/>
              </a:rPr>
              <a:t>Funk et al 2007: 436</a:t>
            </a:r>
            <a:r>
              <a:rPr lang="el-GR" sz="1000" b="1" i="1">
                <a:solidFill>
                  <a:schemeClr val="bg1"/>
                </a:solidFill>
                <a:latin typeface="Times New Roman" pitchFamily="18" charset="0"/>
              </a:rPr>
              <a:t> </a:t>
            </a:r>
          </a:p>
        </p:txBody>
      </p:sp>
      <p:sp>
        <p:nvSpPr>
          <p:cNvPr id="15" name="14 - Έλλειψη"/>
          <p:cNvSpPr/>
          <p:nvPr/>
        </p:nvSpPr>
        <p:spPr>
          <a:xfrm>
            <a:off x="3719736" y="4365104"/>
            <a:ext cx="4896544" cy="11521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advClick="0">
    <p:cover dir="r"/>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7B5F3233-F8A5-4171-9D02-3D3E080FE68F}"/>
              </a:ext>
            </a:extLst>
          </p:cNvPr>
          <p:cNvSpPr>
            <a:spLocks noGrp="1"/>
          </p:cNvSpPr>
          <p:nvPr>
            <p:ph type="title" idx="4294967295"/>
          </p:nvPr>
        </p:nvSpPr>
        <p:spPr>
          <a:xfrm>
            <a:off x="3259282" y="399326"/>
            <a:ext cx="7886700" cy="1325563"/>
          </a:xfrm>
        </p:spPr>
        <p:txBody>
          <a:bodyPr/>
          <a:lstStyle/>
          <a:p>
            <a:pPr algn="ctr"/>
            <a:r>
              <a:rPr lang="el-GR" altLang="el-GR" sz="2000" b="1" dirty="0">
                <a:latin typeface="Calibri" panose="020F0502020204030204" pitchFamily="34" charset="0"/>
              </a:rPr>
              <a:t>ΒΑΣΙΚΑ ΧΑΡΑΚΤΗΡΙΣΤΙΚΑ </a:t>
            </a:r>
            <a:br>
              <a:rPr lang="el-GR" altLang="el-GR" sz="2000" b="1" dirty="0">
                <a:latin typeface="Calibri" panose="020F0502020204030204" pitchFamily="34" charset="0"/>
              </a:rPr>
            </a:br>
            <a:r>
              <a:rPr lang="el-GR" altLang="el-GR" sz="2000" b="1" dirty="0">
                <a:latin typeface="Calibri" panose="020F0502020204030204" pitchFamily="34" charset="0"/>
              </a:rPr>
              <a:t>ΟΛΩΝ ΤΩΝ ΟΜΑΔΩΝ ΑΥΤΟΒΟΗΘΕΙΑΣ</a:t>
            </a:r>
            <a:r>
              <a:rPr lang="el-GR" altLang="el-GR" sz="2000" dirty="0"/>
              <a:t/>
            </a:r>
            <a:br>
              <a:rPr lang="el-GR" altLang="el-GR" sz="2000" dirty="0"/>
            </a:br>
            <a:endParaRPr lang="el-GR" altLang="el-GR" sz="2000" dirty="0"/>
          </a:p>
        </p:txBody>
      </p:sp>
      <p:sp>
        <p:nvSpPr>
          <p:cNvPr id="52227" name="Rectangle 3">
            <a:extLst>
              <a:ext uri="{FF2B5EF4-FFF2-40B4-BE49-F238E27FC236}">
                <a16:creationId xmlns="" xmlns:a16="http://schemas.microsoft.com/office/drawing/2014/main" id="{929A7BE9-2315-4872-8685-A0B10DB70346}"/>
              </a:ext>
            </a:extLst>
          </p:cNvPr>
          <p:cNvSpPr>
            <a:spLocks noGrp="1"/>
          </p:cNvSpPr>
          <p:nvPr>
            <p:ph type="body" idx="4294967295"/>
          </p:nvPr>
        </p:nvSpPr>
        <p:spPr>
          <a:xfrm>
            <a:off x="623455" y="1724889"/>
            <a:ext cx="7987145" cy="4733785"/>
          </a:xfrm>
        </p:spPr>
        <p:txBody>
          <a:bodyPr/>
          <a:lstStyle/>
          <a:p>
            <a:pPr>
              <a:lnSpc>
                <a:spcPct val="80000"/>
              </a:lnSpc>
            </a:pPr>
            <a:r>
              <a:rPr lang="el-GR" altLang="el-GR" sz="1800" dirty="0"/>
              <a:t>Η αμοιβαιότητα</a:t>
            </a:r>
          </a:p>
          <a:p>
            <a:pPr>
              <a:lnSpc>
                <a:spcPct val="80000"/>
              </a:lnSpc>
            </a:pPr>
            <a:r>
              <a:rPr lang="el-GR" altLang="el-GR" sz="1800" dirty="0"/>
              <a:t>Η καθολικότητα (Η κοινή εμπειρία των μελών της ομάδας)</a:t>
            </a:r>
          </a:p>
          <a:p>
            <a:pPr>
              <a:lnSpc>
                <a:spcPct val="80000"/>
              </a:lnSpc>
            </a:pPr>
            <a:r>
              <a:rPr lang="el-GR" altLang="el-GR" sz="1800" dirty="0"/>
              <a:t>Η ανταποδοτικότητα: “Παίρνω και δίνω βοήθεια την ίδια στιγμή”. </a:t>
            </a:r>
          </a:p>
          <a:p>
            <a:pPr>
              <a:lnSpc>
                <a:spcPct val="80000"/>
              </a:lnSpc>
            </a:pPr>
            <a:r>
              <a:rPr lang="el-GR" altLang="el-GR" sz="1800" dirty="0"/>
              <a:t>Η μοιρασμένη υπευθυνότητα</a:t>
            </a:r>
          </a:p>
          <a:p>
            <a:pPr>
              <a:lnSpc>
                <a:spcPct val="80000"/>
              </a:lnSpc>
            </a:pPr>
            <a:r>
              <a:rPr lang="el-GR" altLang="el-GR" sz="1800" dirty="0"/>
              <a:t>Η προσβασιμότητα</a:t>
            </a:r>
          </a:p>
          <a:p>
            <a:pPr>
              <a:lnSpc>
                <a:spcPct val="80000"/>
              </a:lnSpc>
            </a:pPr>
            <a:r>
              <a:rPr lang="el-GR" altLang="el-GR" sz="1800" dirty="0"/>
              <a:t>Η ανωνυμία</a:t>
            </a:r>
          </a:p>
          <a:p>
            <a:pPr>
              <a:lnSpc>
                <a:spcPct val="80000"/>
              </a:lnSpc>
            </a:pPr>
            <a:r>
              <a:rPr lang="el-GR" altLang="el-GR" sz="1800" dirty="0">
                <a:solidFill>
                  <a:srgbClr val="000000"/>
                </a:solidFill>
              </a:rPr>
              <a:t>Η αμοιβαία βοήθεια/φροντίδα – κοινωνική στήριξη</a:t>
            </a:r>
          </a:p>
          <a:p>
            <a:pPr>
              <a:lnSpc>
                <a:spcPct val="80000"/>
              </a:lnSpc>
            </a:pPr>
            <a:r>
              <a:rPr lang="el-GR" altLang="el-GR" sz="1800" dirty="0">
                <a:solidFill>
                  <a:srgbClr val="000000"/>
                </a:solidFill>
              </a:rPr>
              <a:t>Η βιωματική γνώση</a:t>
            </a:r>
            <a:endParaRPr lang="el-GR" altLang="el-GR" sz="1800" dirty="0"/>
          </a:p>
          <a:p>
            <a:pPr>
              <a:lnSpc>
                <a:spcPct val="80000"/>
              </a:lnSpc>
            </a:pPr>
            <a:r>
              <a:rPr lang="el-GR" altLang="el-GR" sz="1800" b="1" dirty="0"/>
              <a:t>Η αρχή της παροχής βοήθειας. Σύμφωνα με αυτή, ίσως το άτομο που δίνει βοήθεια επωφελείται περισσότερο από την συνδιαλλαγή, δηλαδή βοηθιέται περισσότερο από αυτόν που βοηθάει</a:t>
            </a:r>
            <a:r>
              <a:rPr lang="el-GR" altLang="el-GR" sz="1800" dirty="0"/>
              <a:t>. </a:t>
            </a:r>
          </a:p>
          <a:p>
            <a:pPr>
              <a:lnSpc>
                <a:spcPct val="80000"/>
              </a:lnSpc>
            </a:pPr>
            <a:r>
              <a:rPr lang="el-GR" altLang="el-GR" sz="1800" dirty="0"/>
              <a:t>Η αποδοχή της διαφορετικότητας.</a:t>
            </a:r>
            <a:r>
              <a:rPr lang="el-GR" altLang="el-GR" sz="2400" dirty="0"/>
              <a:t> </a:t>
            </a:r>
          </a:p>
          <a:p>
            <a:pPr>
              <a:lnSpc>
                <a:spcPct val="80000"/>
              </a:lnSpc>
              <a:buFont typeface="Arial" panose="020B0604020202020204" pitchFamily="34" charset="0"/>
              <a:buNone/>
            </a:pPr>
            <a:endParaRPr lang="el-GR" altLang="el-GR" sz="2400" dirty="0"/>
          </a:p>
        </p:txBody>
      </p:sp>
      <p:pic>
        <p:nvPicPr>
          <p:cNvPr id="52228" name="Picture 4" descr="C:\Users\ANGELIKI\Pictures\ΜΑΖΙ - ΟΜΑΔΑ\Cartoon-4.jpg">
            <a:extLst>
              <a:ext uri="{FF2B5EF4-FFF2-40B4-BE49-F238E27FC236}">
                <a16:creationId xmlns="" xmlns:a16="http://schemas.microsoft.com/office/drawing/2014/main" id="{686073E0-E33B-40C8-8803-0AD83A27E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8128" y="694963"/>
            <a:ext cx="2286000"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222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222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222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BBD17130-2D6C-45E7-A777-82BCEFD4CD21}"/>
              </a:ext>
            </a:extLst>
          </p:cNvPr>
          <p:cNvSpPr>
            <a:spLocks noGrp="1"/>
          </p:cNvSpPr>
          <p:nvPr>
            <p:ph type="title"/>
          </p:nvPr>
        </p:nvSpPr>
        <p:spPr/>
        <p:txBody>
          <a:bodyPr/>
          <a:lstStyle/>
          <a:p>
            <a:r>
              <a:rPr lang="el-GR" dirty="0"/>
              <a:t>Άτομα με προσφυγική εμπειρία </a:t>
            </a:r>
          </a:p>
        </p:txBody>
      </p:sp>
      <p:sp>
        <p:nvSpPr>
          <p:cNvPr id="5" name="Θέση κειμένου 4">
            <a:extLst>
              <a:ext uri="{FF2B5EF4-FFF2-40B4-BE49-F238E27FC236}">
                <a16:creationId xmlns="" xmlns:a16="http://schemas.microsoft.com/office/drawing/2014/main" id="{9E4154B1-F47B-430C-9749-196E51EFDE8D}"/>
              </a:ext>
            </a:extLst>
          </p:cNvPr>
          <p:cNvSpPr>
            <a:spLocks noGrp="1"/>
          </p:cNvSpPr>
          <p:nvPr>
            <p:ph type="body" idx="1"/>
          </p:nvPr>
        </p:nvSpPr>
        <p:spPr/>
        <p:txBody>
          <a:bodyPr/>
          <a:lstStyle/>
          <a:p>
            <a:r>
              <a:rPr lang="el-GR" dirty="0"/>
              <a:t>Παράδειγμα 1</a:t>
            </a:r>
            <a:r>
              <a:rPr lang="el-GR" baseline="30000" dirty="0"/>
              <a:t>ο</a:t>
            </a:r>
            <a:r>
              <a:rPr lang="el-GR" dirty="0"/>
              <a:t> </a:t>
            </a:r>
          </a:p>
        </p:txBody>
      </p:sp>
    </p:spTree>
    <p:extLst>
      <p:ext uri="{BB962C8B-B14F-4D97-AF65-F5344CB8AC3E}">
        <p14:creationId xmlns:p14="http://schemas.microsoft.com/office/powerpoint/2010/main" val="3561102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6A89385-796E-43E5-A10B-42EDB0514C03}"/>
              </a:ext>
            </a:extLst>
          </p:cNvPr>
          <p:cNvSpPr>
            <a:spLocks noGrp="1"/>
          </p:cNvSpPr>
          <p:nvPr>
            <p:ph type="title"/>
          </p:nvPr>
        </p:nvSpPr>
        <p:spPr>
          <a:xfrm>
            <a:off x="5067060" y="122375"/>
            <a:ext cx="6586491" cy="1286160"/>
          </a:xfrm>
        </p:spPr>
        <p:txBody>
          <a:bodyPr anchor="b">
            <a:normAutofit/>
          </a:bodyPr>
          <a:lstStyle/>
          <a:p>
            <a:r>
              <a:rPr lang="el-GR" dirty="0"/>
              <a:t>Το παράδειγμα του </a:t>
            </a:r>
            <a:r>
              <a:rPr lang="en-GB" dirty="0"/>
              <a:t>PSTIC </a:t>
            </a:r>
            <a:endParaRPr lang="el-GR" dirty="0"/>
          </a:p>
        </p:txBody>
      </p:sp>
      <p:pic>
        <p:nvPicPr>
          <p:cNvPr id="2050" name="Picture 2" descr="Image may contain: 33 people, including Panagiotis Chondros and Chrisa Tatsi, people smiling, people standing and outdoor">
            <a:extLst>
              <a:ext uri="{FF2B5EF4-FFF2-40B4-BE49-F238E27FC236}">
                <a16:creationId xmlns="" xmlns:a16="http://schemas.microsoft.com/office/drawing/2014/main" id="{5F86F204-D809-4D40-A7AB-0861DAB5C0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29" r="3060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E458C8"/>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 xmlns:a16="http://schemas.microsoft.com/office/drawing/2014/main" id="{7F71BBF7-6829-4844-888F-65696CA99AD9}"/>
              </a:ext>
            </a:extLst>
          </p:cNvPr>
          <p:cNvSpPr>
            <a:spLocks noGrp="1"/>
          </p:cNvSpPr>
          <p:nvPr>
            <p:ph idx="1"/>
          </p:nvPr>
        </p:nvSpPr>
        <p:spPr>
          <a:xfrm>
            <a:off x="4986213" y="2275612"/>
            <a:ext cx="6586489" cy="4384962"/>
          </a:xfrm>
        </p:spPr>
        <p:txBody>
          <a:bodyPr>
            <a:normAutofit fontScale="92500" lnSpcReduction="20000"/>
          </a:bodyPr>
          <a:lstStyle/>
          <a:p>
            <a:r>
              <a:rPr lang="el-GR" sz="2000" dirty="0"/>
              <a:t>Πρέπει να βρούμε μεθόδους για να προάγουμε τις ΒΕΛΤΙΣΤΕΣ, ΔΙΑΘΕΣΙΜΕΣ ΚΑΙ ΕΦΑΡΜΟΣΙΜΕΣ παρεμβάσεις</a:t>
            </a:r>
            <a:endParaRPr lang="en-GB" sz="2000" dirty="0"/>
          </a:p>
          <a:p>
            <a:r>
              <a:rPr lang="el-GR" sz="2000" dirty="0"/>
              <a:t>Όλες οι υπηρεσίες PSTIC διευκολύνουν την οικογενειακή και κοινοτική υποστήριξη.</a:t>
            </a:r>
          </a:p>
          <a:p>
            <a:r>
              <a:rPr lang="el-GR" sz="2000" dirty="0"/>
              <a:t>Το PSTIC είναι "από" τους ανθρώπους / εκπαιδευμένα μέλη της κοινότητας των προσφύγων που βοηθούν τα ευάλωτα μέλη των κοινοτήτων τους</a:t>
            </a:r>
          </a:p>
          <a:p>
            <a:r>
              <a:rPr lang="el-GR" sz="2000" dirty="0"/>
              <a:t>Οι παρεμβάσεις περιλαμβάνουν:</a:t>
            </a:r>
          </a:p>
          <a:p>
            <a:pPr lvl="1"/>
            <a:r>
              <a:rPr lang="el-GR" sz="1600" dirty="0"/>
              <a:t>Η ευαισθητοποίηση της κοινότητας για την προώθηση της αυτοπεποίθησης</a:t>
            </a:r>
          </a:p>
          <a:p>
            <a:pPr lvl="1"/>
            <a:r>
              <a:rPr lang="el-GR" sz="1600" dirty="0"/>
              <a:t>Κινητοποίηση της Κοινότητας για να βοηθήσει τους πιο ευάλωτους</a:t>
            </a:r>
          </a:p>
          <a:p>
            <a:pPr lvl="1"/>
            <a:r>
              <a:rPr lang="el-GR" sz="1600" dirty="0"/>
              <a:t>Επείγουσα αντιμετώπιση σε συνεργασία με την κοινότητα</a:t>
            </a:r>
          </a:p>
          <a:p>
            <a:pPr lvl="1"/>
            <a:r>
              <a:rPr lang="el-GR" sz="1600" dirty="0"/>
              <a:t>Εκπαίδευση διαμεσολάβησης σχετικά</a:t>
            </a:r>
          </a:p>
          <a:p>
            <a:pPr lvl="1"/>
            <a:r>
              <a:rPr lang="el-GR" sz="1600" dirty="0"/>
              <a:t>Οικογενειακή και κοινοτική διαμεσολάβηση και επίλυση προβλημάτων</a:t>
            </a:r>
          </a:p>
          <a:p>
            <a:pPr lvl="1"/>
            <a:r>
              <a:rPr lang="el-GR" sz="1600" dirty="0"/>
              <a:t>Διευκόλυνση ασφαλών πολιτιστικών και παραδοσιακών πρακτικών</a:t>
            </a:r>
          </a:p>
          <a:p>
            <a:pPr lvl="1"/>
            <a:r>
              <a:rPr lang="el-GR" sz="1600" dirty="0"/>
              <a:t>Κοινοτική ένταξη ευάλωτων μελών.</a:t>
            </a:r>
          </a:p>
          <a:p>
            <a:pPr lvl="1"/>
            <a:r>
              <a:rPr lang="el-GR" sz="1600" dirty="0"/>
              <a:t>Διευκόλυνση ασφαλών νοικοκυριών για ασυνόδευτους ανήλικους, για ανύπαντρες μητέρες και για άτομα με ειδικές ανάγκες</a:t>
            </a:r>
          </a:p>
        </p:txBody>
      </p:sp>
    </p:spTree>
    <p:extLst>
      <p:ext uri="{BB962C8B-B14F-4D97-AF65-F5344CB8AC3E}">
        <p14:creationId xmlns:p14="http://schemas.microsoft.com/office/powerpoint/2010/main" val="2052923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6"/>
          <p:cNvSpPr txBox="1">
            <a:spLocks noChangeArrowheads="1"/>
          </p:cNvSpPr>
          <p:nvPr/>
        </p:nvSpPr>
        <p:spPr bwMode="auto">
          <a:xfrm>
            <a:off x="4267200" y="5334001"/>
            <a:ext cx="3429000" cy="784225"/>
          </a:xfrm>
          <a:prstGeom prst="rect">
            <a:avLst/>
          </a:prstGeom>
          <a:noFill/>
          <a:ln w="9525">
            <a:noFill/>
            <a:miter lim="800000"/>
            <a:headEnd/>
            <a:tailEnd/>
          </a:ln>
        </p:spPr>
        <p:txBody>
          <a:bodyPr lIns="91424" tIns="45712" rIns="91424" bIns="45712">
            <a:prstTxWarp prst="textNoShape">
              <a:avLst/>
            </a:prstTxWarp>
            <a:spAutoFit/>
          </a:bodyPr>
          <a:lstStyle/>
          <a:p>
            <a:pPr algn="ctr"/>
            <a:r>
              <a:rPr lang="en-GB" b="1">
                <a:solidFill>
                  <a:srgbClr val="000000"/>
                </a:solidFill>
              </a:rPr>
              <a:t>Basic services and security</a:t>
            </a:r>
            <a:endParaRPr lang="en-US" b="1"/>
          </a:p>
          <a:p>
            <a:pPr>
              <a:spcBef>
                <a:spcPct val="50000"/>
              </a:spcBef>
            </a:pPr>
            <a:endParaRPr lang="en-US"/>
          </a:p>
        </p:txBody>
      </p:sp>
      <p:sp>
        <p:nvSpPr>
          <p:cNvPr id="123907" name="Text Box 17"/>
          <p:cNvSpPr txBox="1">
            <a:spLocks noChangeArrowheads="1"/>
          </p:cNvSpPr>
          <p:nvPr/>
        </p:nvSpPr>
        <p:spPr bwMode="auto">
          <a:xfrm>
            <a:off x="4038600" y="3962401"/>
            <a:ext cx="3810000" cy="366713"/>
          </a:xfrm>
          <a:prstGeom prst="rect">
            <a:avLst/>
          </a:prstGeom>
          <a:noFill/>
          <a:ln w="9525">
            <a:noFill/>
            <a:miter lim="800000"/>
            <a:headEnd/>
            <a:tailEnd/>
          </a:ln>
        </p:spPr>
        <p:txBody>
          <a:bodyPr lIns="91424" tIns="45712" rIns="91424" bIns="45712">
            <a:prstTxWarp prst="textNoShape">
              <a:avLst/>
            </a:prstTxWarp>
            <a:spAutoFit/>
          </a:bodyPr>
          <a:lstStyle/>
          <a:p>
            <a:pPr>
              <a:spcBef>
                <a:spcPct val="50000"/>
              </a:spcBef>
            </a:pPr>
            <a:r>
              <a:rPr lang="en-US" b="1">
                <a:solidFill>
                  <a:srgbClr val="000000"/>
                </a:solidFill>
              </a:rPr>
              <a:t>Community and family supports</a:t>
            </a:r>
          </a:p>
        </p:txBody>
      </p:sp>
      <p:sp>
        <p:nvSpPr>
          <p:cNvPr id="123908" name="AutoShape 4"/>
          <p:cNvSpPr>
            <a:spLocks noChangeAspect="1" noChangeArrowheads="1"/>
          </p:cNvSpPr>
          <p:nvPr/>
        </p:nvSpPr>
        <p:spPr bwMode="auto">
          <a:xfrm>
            <a:off x="2154238" y="544514"/>
            <a:ext cx="7543800" cy="5888037"/>
          </a:xfrm>
          <a:prstGeom prst="rect">
            <a:avLst/>
          </a:prstGeom>
          <a:noFill/>
          <a:ln w="12700">
            <a:solidFill>
              <a:srgbClr val="000000"/>
            </a:solidFill>
            <a:miter lim="800000"/>
            <a:headEnd/>
            <a:tailEnd/>
          </a:ln>
        </p:spPr>
        <p:txBody>
          <a:bodyPr lIns="91424" tIns="45712" rIns="91424" bIns="45712">
            <a:prstTxWarp prst="textNoShape">
              <a:avLst/>
            </a:prstTxWarp>
          </a:bodyPr>
          <a:lstStyle/>
          <a:p>
            <a:endParaRPr lang="en-US"/>
          </a:p>
        </p:txBody>
      </p:sp>
      <p:sp>
        <p:nvSpPr>
          <p:cNvPr id="123909" name="Freeform 5"/>
          <p:cNvSpPr>
            <a:spLocks/>
          </p:cNvSpPr>
          <p:nvPr/>
        </p:nvSpPr>
        <p:spPr bwMode="auto">
          <a:xfrm>
            <a:off x="4967288" y="550864"/>
            <a:ext cx="1879600" cy="1462087"/>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 name="T15" fmla="*/ 0 w 1812"/>
              <a:gd name="T16" fmla="*/ 0 h 1409"/>
              <a:gd name="T17" fmla="*/ 1812 w 1812"/>
              <a:gd name="T18" fmla="*/ 1409 h 1409"/>
            </a:gdLst>
            <a:ahLst/>
            <a:cxnLst>
              <a:cxn ang="T10">
                <a:pos x="T0" y="T1"/>
              </a:cxn>
              <a:cxn ang="T11">
                <a:pos x="T2" y="T3"/>
              </a:cxn>
              <a:cxn ang="T12">
                <a:pos x="T4" y="T5"/>
              </a:cxn>
              <a:cxn ang="T13">
                <a:pos x="T6" y="T7"/>
              </a:cxn>
              <a:cxn ang="T14">
                <a:pos x="T8" y="T9"/>
              </a:cxn>
            </a:cxnLst>
            <a:rect l="T15" t="T16" r="T17" b="T18"/>
            <a:pathLst>
              <a:path w="1812" h="1409">
                <a:moveTo>
                  <a:pt x="0" y="1409"/>
                </a:moveTo>
                <a:lnTo>
                  <a:pt x="906" y="0"/>
                </a:lnTo>
                <a:lnTo>
                  <a:pt x="1812" y="1409"/>
                </a:lnTo>
                <a:lnTo>
                  <a:pt x="0" y="1409"/>
                </a:lnTo>
                <a:close/>
              </a:path>
            </a:pathLst>
          </a:custGeom>
          <a:noFill/>
          <a:ln w="9525">
            <a:noFill/>
            <a:round/>
            <a:headEnd/>
            <a:tailEnd/>
          </a:ln>
        </p:spPr>
        <p:txBody>
          <a:bodyPr>
            <a:prstTxWarp prst="textNoShape">
              <a:avLst/>
            </a:prstTxWarp>
          </a:bodyPr>
          <a:lstStyle/>
          <a:p>
            <a:endParaRPr lang="en-US"/>
          </a:p>
        </p:txBody>
      </p:sp>
      <p:sp>
        <p:nvSpPr>
          <p:cNvPr id="123910" name="Freeform 6"/>
          <p:cNvSpPr>
            <a:spLocks/>
          </p:cNvSpPr>
          <p:nvPr/>
        </p:nvSpPr>
        <p:spPr bwMode="auto">
          <a:xfrm>
            <a:off x="4967288" y="550864"/>
            <a:ext cx="1879600" cy="1462087"/>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 name="T15" fmla="*/ 0 w 1812"/>
              <a:gd name="T16" fmla="*/ 0 h 1409"/>
              <a:gd name="T17" fmla="*/ 1812 w 1812"/>
              <a:gd name="T18" fmla="*/ 1409 h 1409"/>
            </a:gdLst>
            <a:ahLst/>
            <a:cxnLst>
              <a:cxn ang="T10">
                <a:pos x="T0" y="T1"/>
              </a:cxn>
              <a:cxn ang="T11">
                <a:pos x="T2" y="T3"/>
              </a:cxn>
              <a:cxn ang="T12">
                <a:pos x="T4" y="T5"/>
              </a:cxn>
              <a:cxn ang="T13">
                <a:pos x="T6" y="T7"/>
              </a:cxn>
              <a:cxn ang="T14">
                <a:pos x="T8" y="T9"/>
              </a:cxn>
            </a:cxnLst>
            <a:rect l="T15" t="T16" r="T17" b="T18"/>
            <a:pathLst>
              <a:path w="1812" h="1409">
                <a:moveTo>
                  <a:pt x="0" y="1409"/>
                </a:moveTo>
                <a:lnTo>
                  <a:pt x="906" y="0"/>
                </a:lnTo>
                <a:lnTo>
                  <a:pt x="1812" y="1409"/>
                </a:lnTo>
                <a:lnTo>
                  <a:pt x="0" y="1409"/>
                </a:lnTo>
                <a:close/>
              </a:path>
            </a:pathLst>
          </a:custGeom>
          <a:solidFill>
            <a:srgbClr val="99CCFF"/>
          </a:solidFill>
          <a:ln w="3175">
            <a:solidFill>
              <a:srgbClr val="000000"/>
            </a:solidFill>
            <a:round/>
            <a:headEnd/>
            <a:tailEnd/>
          </a:ln>
        </p:spPr>
        <p:txBody>
          <a:bodyPr>
            <a:prstTxWarp prst="textNoShape">
              <a:avLst/>
            </a:prstTxWarp>
          </a:bodyPr>
          <a:lstStyle/>
          <a:p>
            <a:endParaRPr lang="en-US"/>
          </a:p>
        </p:txBody>
      </p:sp>
      <p:sp>
        <p:nvSpPr>
          <p:cNvPr id="123911" name="Rectangle 7"/>
          <p:cNvSpPr>
            <a:spLocks noChangeArrowheads="1"/>
          </p:cNvSpPr>
          <p:nvPr/>
        </p:nvSpPr>
        <p:spPr bwMode="auto">
          <a:xfrm>
            <a:off x="6846888" y="1181101"/>
            <a:ext cx="3362540" cy="1116013"/>
          </a:xfrm>
          <a:prstGeom prst="rect">
            <a:avLst/>
          </a:prstGeom>
          <a:noFill/>
          <a:ln w="9525">
            <a:noFill/>
            <a:miter lim="800000"/>
            <a:headEnd/>
            <a:tailEnd/>
          </a:ln>
        </p:spPr>
        <p:txBody>
          <a:bodyPr lIns="0" tIns="0" rIns="0" bIns="0">
            <a:prstTxWarp prst="textNoShape">
              <a:avLst/>
            </a:prstTxWarp>
          </a:bodyPr>
          <a:lstStyle/>
          <a:p>
            <a:r>
              <a:rPr lang="el-GR" b="1" dirty="0">
                <a:latin typeface="Arial" pitchFamily="-65" charset="0"/>
              </a:rPr>
              <a:t>Επίπεδο</a:t>
            </a:r>
            <a:r>
              <a:rPr lang="en-US" b="1" dirty="0">
                <a:latin typeface="Arial" pitchFamily="-65" charset="0"/>
              </a:rPr>
              <a:t> 4: </a:t>
            </a:r>
            <a:r>
              <a:rPr lang="el-GR" b="1" dirty="0">
                <a:latin typeface="Arial" pitchFamily="-65" charset="0"/>
              </a:rPr>
              <a:t>Εξειδικευμένες Υπηρεσίες</a:t>
            </a:r>
            <a:endParaRPr lang="en-US" b="1" dirty="0">
              <a:latin typeface="Arial" pitchFamily="-65" charset="0"/>
            </a:endParaRPr>
          </a:p>
          <a:p>
            <a:pPr algn="ctr"/>
            <a:r>
              <a:rPr lang="en-US" sz="1400" b="1" dirty="0">
                <a:solidFill>
                  <a:srgbClr val="000000"/>
                </a:solidFill>
              </a:rPr>
              <a:t> </a:t>
            </a:r>
            <a:endParaRPr lang="en-US" sz="1400" dirty="0"/>
          </a:p>
        </p:txBody>
      </p:sp>
      <p:sp>
        <p:nvSpPr>
          <p:cNvPr id="123912" name="Freeform 8"/>
          <p:cNvSpPr>
            <a:spLocks/>
          </p:cNvSpPr>
          <p:nvPr/>
        </p:nvSpPr>
        <p:spPr bwMode="auto">
          <a:xfrm>
            <a:off x="4038601" y="2028825"/>
            <a:ext cx="3757613" cy="1460500"/>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 name="T15" fmla="*/ 0 w 3621"/>
              <a:gd name="T16" fmla="*/ 0 h 1408"/>
              <a:gd name="T17" fmla="*/ 3621 w 3621"/>
              <a:gd name="T18" fmla="*/ 1408 h 1408"/>
            </a:gdLst>
            <a:ahLst/>
            <a:cxnLst>
              <a:cxn ang="T10">
                <a:pos x="T0" y="T1"/>
              </a:cxn>
              <a:cxn ang="T11">
                <a:pos x="T2" y="T3"/>
              </a:cxn>
              <a:cxn ang="T12">
                <a:pos x="T4" y="T5"/>
              </a:cxn>
              <a:cxn ang="T13">
                <a:pos x="T6" y="T7"/>
              </a:cxn>
              <a:cxn ang="T14">
                <a:pos x="T8" y="T9"/>
              </a:cxn>
            </a:cxnLst>
            <a:rect l="T15" t="T16" r="T17" b="T18"/>
            <a:pathLst>
              <a:path w="3621" h="1408">
                <a:moveTo>
                  <a:pt x="0" y="1408"/>
                </a:moveTo>
                <a:lnTo>
                  <a:pt x="906" y="0"/>
                </a:lnTo>
                <a:lnTo>
                  <a:pt x="2715" y="0"/>
                </a:lnTo>
                <a:lnTo>
                  <a:pt x="3621" y="1408"/>
                </a:lnTo>
                <a:lnTo>
                  <a:pt x="0" y="1408"/>
                </a:lnTo>
                <a:close/>
              </a:path>
            </a:pathLst>
          </a:custGeom>
          <a:noFill/>
          <a:ln w="9525">
            <a:noFill/>
            <a:round/>
            <a:headEnd/>
            <a:tailEnd/>
          </a:ln>
        </p:spPr>
        <p:txBody>
          <a:bodyPr>
            <a:prstTxWarp prst="textNoShape">
              <a:avLst/>
            </a:prstTxWarp>
          </a:bodyPr>
          <a:lstStyle/>
          <a:p>
            <a:endParaRPr lang="en-US"/>
          </a:p>
        </p:txBody>
      </p:sp>
      <p:sp>
        <p:nvSpPr>
          <p:cNvPr id="123913" name="Freeform 9"/>
          <p:cNvSpPr>
            <a:spLocks/>
          </p:cNvSpPr>
          <p:nvPr/>
        </p:nvSpPr>
        <p:spPr bwMode="auto">
          <a:xfrm>
            <a:off x="4038601" y="1847851"/>
            <a:ext cx="3757613" cy="1692275"/>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 name="T15" fmla="*/ 0 w 3621"/>
              <a:gd name="T16" fmla="*/ 0 h 1408"/>
              <a:gd name="T17" fmla="*/ 3621 w 3621"/>
              <a:gd name="T18" fmla="*/ 1408 h 1408"/>
            </a:gdLst>
            <a:ahLst/>
            <a:cxnLst>
              <a:cxn ang="T10">
                <a:pos x="T0" y="T1"/>
              </a:cxn>
              <a:cxn ang="T11">
                <a:pos x="T2" y="T3"/>
              </a:cxn>
              <a:cxn ang="T12">
                <a:pos x="T4" y="T5"/>
              </a:cxn>
              <a:cxn ang="T13">
                <a:pos x="T6" y="T7"/>
              </a:cxn>
              <a:cxn ang="T14">
                <a:pos x="T8" y="T9"/>
              </a:cxn>
            </a:cxnLst>
            <a:rect l="T15" t="T16" r="T17" b="T18"/>
            <a:pathLst>
              <a:path w="3621" h="1408">
                <a:moveTo>
                  <a:pt x="0" y="1408"/>
                </a:moveTo>
                <a:lnTo>
                  <a:pt x="906" y="0"/>
                </a:lnTo>
                <a:lnTo>
                  <a:pt x="2715" y="0"/>
                </a:lnTo>
                <a:lnTo>
                  <a:pt x="3621" y="1408"/>
                </a:lnTo>
                <a:lnTo>
                  <a:pt x="0" y="1408"/>
                </a:lnTo>
                <a:close/>
              </a:path>
            </a:pathLst>
          </a:custGeom>
          <a:solidFill>
            <a:srgbClr val="99CCFF"/>
          </a:solidFill>
          <a:ln w="3175">
            <a:solidFill>
              <a:srgbClr val="000000"/>
            </a:solidFill>
            <a:round/>
            <a:headEnd/>
            <a:tailEnd/>
          </a:ln>
        </p:spPr>
        <p:txBody>
          <a:bodyPr>
            <a:prstTxWarp prst="textNoShape">
              <a:avLst/>
            </a:prstTxWarp>
          </a:bodyPr>
          <a:lstStyle/>
          <a:p>
            <a:endParaRPr lang="en-US"/>
          </a:p>
        </p:txBody>
      </p:sp>
      <p:sp>
        <p:nvSpPr>
          <p:cNvPr id="123914" name="Rectangle 10"/>
          <p:cNvSpPr>
            <a:spLocks noChangeArrowheads="1"/>
          </p:cNvSpPr>
          <p:nvPr/>
        </p:nvSpPr>
        <p:spPr bwMode="auto">
          <a:xfrm>
            <a:off x="6846888" y="2076450"/>
            <a:ext cx="3663950" cy="1231900"/>
          </a:xfrm>
          <a:prstGeom prst="rect">
            <a:avLst/>
          </a:prstGeom>
          <a:noFill/>
          <a:ln w="9525">
            <a:noFill/>
            <a:miter lim="800000"/>
            <a:headEnd/>
            <a:tailEnd/>
          </a:ln>
        </p:spPr>
        <p:txBody>
          <a:bodyPr lIns="0" tIns="0" rIns="0" bIns="0">
            <a:prstTxWarp prst="textNoShape">
              <a:avLst/>
            </a:prstTxWarp>
          </a:bodyPr>
          <a:lstStyle/>
          <a:p>
            <a:r>
              <a:rPr lang="el-GR" b="1" dirty="0">
                <a:solidFill>
                  <a:srgbClr val="0000FF"/>
                </a:solidFill>
                <a:latin typeface="Franklin Gothic Medium" pitchFamily="-65" charset="0"/>
              </a:rPr>
              <a:t>Επίπεδο</a:t>
            </a:r>
            <a:r>
              <a:rPr lang="en-US" b="1" dirty="0">
                <a:solidFill>
                  <a:srgbClr val="0000FF"/>
                </a:solidFill>
                <a:latin typeface="Franklin Gothic Medium" pitchFamily="-65" charset="0"/>
              </a:rPr>
              <a:t> 3:</a:t>
            </a:r>
            <a:r>
              <a:rPr lang="el-GR" b="1" dirty="0">
                <a:solidFill>
                  <a:srgbClr val="0000FF"/>
                </a:solidFill>
                <a:latin typeface="Franklin Gothic Medium" pitchFamily="-65" charset="0"/>
              </a:rPr>
              <a:t> Εστιασμένη μη ειδική υποστήριξη σε ατομικό επίπεδο</a:t>
            </a:r>
            <a:endParaRPr lang="en-US" dirty="0"/>
          </a:p>
        </p:txBody>
      </p:sp>
      <p:sp>
        <p:nvSpPr>
          <p:cNvPr id="123915" name="Freeform 11"/>
          <p:cNvSpPr>
            <a:spLocks/>
          </p:cNvSpPr>
          <p:nvPr/>
        </p:nvSpPr>
        <p:spPr bwMode="auto">
          <a:xfrm>
            <a:off x="3101975" y="3540126"/>
            <a:ext cx="5634038" cy="1463675"/>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 name="T15" fmla="*/ 0 w 5428"/>
              <a:gd name="T16" fmla="*/ 0 h 1409"/>
              <a:gd name="T17" fmla="*/ 5428 w 5428"/>
              <a:gd name="T18" fmla="*/ 1409 h 1409"/>
            </a:gdLst>
            <a:ahLst/>
            <a:cxnLst>
              <a:cxn ang="T10">
                <a:pos x="T0" y="T1"/>
              </a:cxn>
              <a:cxn ang="T11">
                <a:pos x="T2" y="T3"/>
              </a:cxn>
              <a:cxn ang="T12">
                <a:pos x="T4" y="T5"/>
              </a:cxn>
              <a:cxn ang="T13">
                <a:pos x="T6" y="T7"/>
              </a:cxn>
              <a:cxn ang="T14">
                <a:pos x="T8" y="T9"/>
              </a:cxn>
            </a:cxnLst>
            <a:rect l="T15" t="T16" r="T17" b="T18"/>
            <a:pathLst>
              <a:path w="5428" h="1409">
                <a:moveTo>
                  <a:pt x="0" y="1409"/>
                </a:moveTo>
                <a:lnTo>
                  <a:pt x="905" y="0"/>
                </a:lnTo>
                <a:lnTo>
                  <a:pt x="4522" y="0"/>
                </a:lnTo>
                <a:lnTo>
                  <a:pt x="5428" y="1409"/>
                </a:lnTo>
                <a:lnTo>
                  <a:pt x="0" y="1409"/>
                </a:lnTo>
                <a:close/>
              </a:path>
            </a:pathLst>
          </a:custGeom>
          <a:noFill/>
          <a:ln w="9525">
            <a:noFill/>
            <a:round/>
            <a:headEnd/>
            <a:tailEnd/>
          </a:ln>
        </p:spPr>
        <p:txBody>
          <a:bodyPr>
            <a:prstTxWarp prst="textNoShape">
              <a:avLst/>
            </a:prstTxWarp>
          </a:bodyPr>
          <a:lstStyle/>
          <a:p>
            <a:endParaRPr lang="en-US"/>
          </a:p>
        </p:txBody>
      </p:sp>
      <p:sp>
        <p:nvSpPr>
          <p:cNvPr id="123916" name="Freeform 12"/>
          <p:cNvSpPr>
            <a:spLocks/>
          </p:cNvSpPr>
          <p:nvPr/>
        </p:nvSpPr>
        <p:spPr bwMode="auto">
          <a:xfrm>
            <a:off x="3101976" y="3489325"/>
            <a:ext cx="5630863" cy="1462088"/>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 name="T15" fmla="*/ 0 w 5428"/>
              <a:gd name="T16" fmla="*/ 0 h 1409"/>
              <a:gd name="T17" fmla="*/ 5428 w 5428"/>
              <a:gd name="T18" fmla="*/ 1409 h 1409"/>
            </a:gdLst>
            <a:ahLst/>
            <a:cxnLst>
              <a:cxn ang="T10">
                <a:pos x="T0" y="T1"/>
              </a:cxn>
              <a:cxn ang="T11">
                <a:pos x="T2" y="T3"/>
              </a:cxn>
              <a:cxn ang="T12">
                <a:pos x="T4" y="T5"/>
              </a:cxn>
              <a:cxn ang="T13">
                <a:pos x="T6" y="T7"/>
              </a:cxn>
              <a:cxn ang="T14">
                <a:pos x="T8" y="T9"/>
              </a:cxn>
            </a:cxnLst>
            <a:rect l="T15" t="T16" r="T17" b="T18"/>
            <a:pathLst>
              <a:path w="5428" h="1409">
                <a:moveTo>
                  <a:pt x="0" y="1409"/>
                </a:moveTo>
                <a:lnTo>
                  <a:pt x="905" y="0"/>
                </a:lnTo>
                <a:lnTo>
                  <a:pt x="4522" y="0"/>
                </a:lnTo>
                <a:lnTo>
                  <a:pt x="5428" y="1409"/>
                </a:lnTo>
                <a:lnTo>
                  <a:pt x="0" y="1409"/>
                </a:lnTo>
                <a:close/>
              </a:path>
            </a:pathLst>
          </a:custGeom>
          <a:solidFill>
            <a:srgbClr val="99CCFF"/>
          </a:solidFill>
          <a:ln w="3175">
            <a:solidFill>
              <a:srgbClr val="000000"/>
            </a:solidFill>
            <a:round/>
            <a:headEnd/>
            <a:tailEnd/>
          </a:ln>
        </p:spPr>
        <p:txBody>
          <a:bodyPr>
            <a:prstTxWarp prst="textNoShape">
              <a:avLst/>
            </a:prstTxWarp>
          </a:bodyPr>
          <a:lstStyle/>
          <a:p>
            <a:endParaRPr lang="en-US"/>
          </a:p>
        </p:txBody>
      </p:sp>
      <p:sp>
        <p:nvSpPr>
          <p:cNvPr id="123917" name="Rectangle 13"/>
          <p:cNvSpPr>
            <a:spLocks noChangeArrowheads="1"/>
          </p:cNvSpPr>
          <p:nvPr/>
        </p:nvSpPr>
        <p:spPr bwMode="auto">
          <a:xfrm>
            <a:off x="6846889" y="3810000"/>
            <a:ext cx="2825750" cy="914400"/>
          </a:xfrm>
          <a:prstGeom prst="rect">
            <a:avLst/>
          </a:prstGeom>
          <a:noFill/>
          <a:ln w="9525">
            <a:noFill/>
            <a:miter lim="800000"/>
            <a:headEnd/>
            <a:tailEnd/>
          </a:ln>
        </p:spPr>
        <p:txBody>
          <a:bodyPr lIns="0" tIns="0" rIns="0" bIns="0">
            <a:prstTxWarp prst="textNoShape">
              <a:avLst/>
            </a:prstTxWarp>
          </a:bodyPr>
          <a:lstStyle/>
          <a:p>
            <a:r>
              <a:rPr lang="el-GR" b="1" dirty="0">
                <a:solidFill>
                  <a:srgbClr val="FF0000"/>
                </a:solidFill>
                <a:latin typeface="Franklin Gothic Medium" pitchFamily="-65" charset="0"/>
              </a:rPr>
              <a:t>Επίπεδο </a:t>
            </a:r>
            <a:r>
              <a:rPr lang="en-US" b="1" dirty="0">
                <a:solidFill>
                  <a:srgbClr val="FF0000"/>
                </a:solidFill>
                <a:latin typeface="Franklin Gothic Medium" pitchFamily="-65" charset="0"/>
              </a:rPr>
              <a:t>2: </a:t>
            </a:r>
            <a:r>
              <a:rPr lang="el-GR" b="1" dirty="0">
                <a:solidFill>
                  <a:srgbClr val="FF0000"/>
                </a:solidFill>
                <a:latin typeface="Franklin Gothic Medium" pitchFamily="-65" charset="0"/>
              </a:rPr>
              <a:t>Υποστήριξη κοινότητας και οικογένειας</a:t>
            </a:r>
            <a:endParaRPr lang="en-US" dirty="0">
              <a:solidFill>
                <a:srgbClr val="FF0000"/>
              </a:solidFill>
              <a:latin typeface="Franklin Gothic Medium" pitchFamily="-65" charset="0"/>
            </a:endParaRPr>
          </a:p>
        </p:txBody>
      </p:sp>
      <p:sp>
        <p:nvSpPr>
          <p:cNvPr id="123918" name="Freeform 14"/>
          <p:cNvSpPr>
            <a:spLocks/>
          </p:cNvSpPr>
          <p:nvPr/>
        </p:nvSpPr>
        <p:spPr bwMode="auto">
          <a:xfrm>
            <a:off x="2160588" y="4953000"/>
            <a:ext cx="7512050" cy="1460500"/>
          </a:xfrm>
          <a:custGeom>
            <a:avLst/>
            <a:gdLst>
              <a:gd name="T0" fmla="*/ 0 w 7239"/>
              <a:gd name="T1" fmla="*/ 2147483647 h 1407"/>
              <a:gd name="T2" fmla="*/ 2147483647 w 7239"/>
              <a:gd name="T3" fmla="*/ 0 h 1407"/>
              <a:gd name="T4" fmla="*/ 2147483647 w 7239"/>
              <a:gd name="T5" fmla="*/ 0 h 1407"/>
              <a:gd name="T6" fmla="*/ 2147483647 w 7239"/>
              <a:gd name="T7" fmla="*/ 2147483647 h 1407"/>
              <a:gd name="T8" fmla="*/ 0 w 7239"/>
              <a:gd name="T9" fmla="*/ 2147483647 h 1407"/>
              <a:gd name="T10" fmla="*/ 0 60000 65536"/>
              <a:gd name="T11" fmla="*/ 0 60000 65536"/>
              <a:gd name="T12" fmla="*/ 0 60000 65536"/>
              <a:gd name="T13" fmla="*/ 0 60000 65536"/>
              <a:gd name="T14" fmla="*/ 0 60000 65536"/>
              <a:gd name="T15" fmla="*/ 0 w 7239"/>
              <a:gd name="T16" fmla="*/ 0 h 1407"/>
              <a:gd name="T17" fmla="*/ 7239 w 7239"/>
              <a:gd name="T18" fmla="*/ 1407 h 1407"/>
            </a:gdLst>
            <a:ahLst/>
            <a:cxnLst>
              <a:cxn ang="T10">
                <a:pos x="T0" y="T1"/>
              </a:cxn>
              <a:cxn ang="T11">
                <a:pos x="T2" y="T3"/>
              </a:cxn>
              <a:cxn ang="T12">
                <a:pos x="T4" y="T5"/>
              </a:cxn>
              <a:cxn ang="T13">
                <a:pos x="T6" y="T7"/>
              </a:cxn>
              <a:cxn ang="T14">
                <a:pos x="T8" y="T9"/>
              </a:cxn>
            </a:cxnLst>
            <a:rect l="T15" t="T16" r="T17" b="T18"/>
            <a:pathLst>
              <a:path w="7239" h="1407">
                <a:moveTo>
                  <a:pt x="0" y="1407"/>
                </a:moveTo>
                <a:lnTo>
                  <a:pt x="906" y="0"/>
                </a:lnTo>
                <a:lnTo>
                  <a:pt x="6336" y="0"/>
                </a:lnTo>
                <a:lnTo>
                  <a:pt x="7239" y="1407"/>
                </a:lnTo>
                <a:lnTo>
                  <a:pt x="0" y="1407"/>
                </a:lnTo>
                <a:close/>
              </a:path>
            </a:pathLst>
          </a:custGeom>
          <a:solidFill>
            <a:srgbClr val="99CCFF"/>
          </a:solidFill>
          <a:ln w="3175">
            <a:solidFill>
              <a:srgbClr val="000000"/>
            </a:solidFill>
            <a:round/>
            <a:headEnd/>
            <a:tailEnd/>
          </a:ln>
        </p:spPr>
        <p:txBody>
          <a:bodyPr>
            <a:prstTxWarp prst="textNoShape">
              <a:avLst/>
            </a:prstTxWarp>
          </a:bodyPr>
          <a:lstStyle/>
          <a:p>
            <a:endParaRPr lang="en-US"/>
          </a:p>
        </p:txBody>
      </p:sp>
      <p:sp>
        <p:nvSpPr>
          <p:cNvPr id="123919" name="Rectangle 15"/>
          <p:cNvSpPr>
            <a:spLocks noChangeArrowheads="1"/>
          </p:cNvSpPr>
          <p:nvPr/>
        </p:nvSpPr>
        <p:spPr bwMode="auto">
          <a:xfrm>
            <a:off x="7023100" y="5334000"/>
            <a:ext cx="3644900" cy="1079500"/>
          </a:xfrm>
          <a:prstGeom prst="rect">
            <a:avLst/>
          </a:prstGeom>
          <a:noFill/>
          <a:ln w="9525">
            <a:noFill/>
            <a:miter lim="800000"/>
            <a:headEnd/>
            <a:tailEnd/>
          </a:ln>
        </p:spPr>
        <p:txBody>
          <a:bodyPr lIns="0" tIns="0" rIns="0" bIns="0">
            <a:prstTxWarp prst="textNoShape">
              <a:avLst/>
            </a:prstTxWarp>
          </a:bodyPr>
          <a:lstStyle/>
          <a:p>
            <a:r>
              <a:rPr lang="el-GR" b="1" dirty="0">
                <a:solidFill>
                  <a:srgbClr val="008000"/>
                </a:solidFill>
                <a:latin typeface="Franklin Gothic Medium" pitchFamily="-65" charset="0"/>
              </a:rPr>
              <a:t>Επίπεδο </a:t>
            </a:r>
            <a:r>
              <a:rPr lang="en-GB" b="1" dirty="0">
                <a:solidFill>
                  <a:srgbClr val="008000"/>
                </a:solidFill>
                <a:latin typeface="Franklin Gothic Medium" pitchFamily="-65" charset="0"/>
              </a:rPr>
              <a:t>1:</a:t>
            </a:r>
            <a:r>
              <a:rPr lang="el-GR" b="1" dirty="0">
                <a:solidFill>
                  <a:srgbClr val="008000"/>
                </a:solidFill>
                <a:latin typeface="Franklin Gothic Medium" pitchFamily="-65" charset="0"/>
              </a:rPr>
              <a:t> Κοινωνικές συνιστώσες σε βασικές ανάγκες και ασφάλεια </a:t>
            </a:r>
            <a:endParaRPr lang="en-US" dirty="0">
              <a:solidFill>
                <a:srgbClr val="008000"/>
              </a:solidFill>
              <a:latin typeface="Franklin Gothic Medium" pitchFamily="-65" charset="0"/>
            </a:endParaRPr>
          </a:p>
        </p:txBody>
      </p:sp>
      <p:sp>
        <p:nvSpPr>
          <p:cNvPr id="123920" name="Text Box 16"/>
          <p:cNvSpPr txBox="1">
            <a:spLocks noChangeArrowheads="1"/>
          </p:cNvSpPr>
          <p:nvPr/>
        </p:nvSpPr>
        <p:spPr bwMode="auto">
          <a:xfrm>
            <a:off x="1524000" y="5334000"/>
            <a:ext cx="5049838" cy="1270000"/>
          </a:xfrm>
          <a:prstGeom prst="rect">
            <a:avLst/>
          </a:prstGeom>
          <a:solidFill>
            <a:srgbClr val="FFFFFF"/>
          </a:solidFill>
          <a:ln w="9525">
            <a:solidFill>
              <a:srgbClr val="000000"/>
            </a:solidFill>
            <a:miter lim="800000"/>
            <a:headEnd/>
            <a:tailEnd/>
          </a:ln>
        </p:spPr>
        <p:txBody>
          <a:bodyPr lIns="91424" tIns="45712" rIns="91424" bIns="45712">
            <a:prstTxWarp prst="textNoShape">
              <a:avLst/>
            </a:prstTxWarp>
          </a:bodyPr>
          <a:lstStyle/>
          <a:p>
            <a:pPr>
              <a:buFont typeface="Arial" pitchFamily="-65" charset="0"/>
              <a:buChar char="•"/>
            </a:pPr>
            <a:r>
              <a:rPr lang="el-GR" sz="1400" b="1" dirty="0">
                <a:solidFill>
                  <a:srgbClr val="008000"/>
                </a:solidFill>
              </a:rPr>
              <a:t>Συνηγορία για την παροχή βασικών υπηρεσιών που να είναι ασφαλείς, κοινωνικά κατάλληλες και να διασφαλίζουν την αξιοπρέπεια</a:t>
            </a:r>
            <a:endParaRPr lang="en-US" sz="1400" b="1" dirty="0">
              <a:solidFill>
                <a:srgbClr val="000066"/>
              </a:solidFill>
            </a:endParaRPr>
          </a:p>
          <a:p>
            <a:pPr>
              <a:buFont typeface="Arial" pitchFamily="-65" charset="0"/>
              <a:buChar char="•"/>
            </a:pPr>
            <a:endParaRPr lang="en-US" sz="1400" b="1" dirty="0">
              <a:solidFill>
                <a:srgbClr val="000066"/>
              </a:solidFill>
            </a:endParaRPr>
          </a:p>
          <a:p>
            <a:endParaRPr lang="en-US" sz="1400" b="1" dirty="0">
              <a:solidFill>
                <a:srgbClr val="000066"/>
              </a:solidFill>
            </a:endParaRPr>
          </a:p>
        </p:txBody>
      </p:sp>
      <p:sp>
        <p:nvSpPr>
          <p:cNvPr id="123921" name="Text Box 17"/>
          <p:cNvSpPr txBox="1">
            <a:spLocks noChangeArrowheads="1"/>
          </p:cNvSpPr>
          <p:nvPr/>
        </p:nvSpPr>
        <p:spPr bwMode="auto">
          <a:xfrm>
            <a:off x="1524000" y="3308350"/>
            <a:ext cx="5049838" cy="1873250"/>
          </a:xfrm>
          <a:prstGeom prst="rect">
            <a:avLst/>
          </a:prstGeom>
          <a:solidFill>
            <a:srgbClr val="FFFFFF"/>
          </a:solidFill>
          <a:ln w="9525">
            <a:solidFill>
              <a:srgbClr val="000000"/>
            </a:solidFill>
            <a:miter lim="800000"/>
            <a:headEnd/>
            <a:tailEnd/>
          </a:ln>
        </p:spPr>
        <p:txBody>
          <a:bodyPr lIns="91424" tIns="45712" rIns="91424" bIns="45712">
            <a:prstTxWarp prst="textNoShape">
              <a:avLst/>
            </a:prstTxWarp>
          </a:bodyPr>
          <a:lstStyle/>
          <a:p>
            <a:pPr marL="285750" indent="-285750">
              <a:buFontTx/>
              <a:buChar char="-"/>
            </a:pPr>
            <a:r>
              <a:rPr lang="el-GR" sz="1400" b="1" dirty="0">
                <a:solidFill>
                  <a:srgbClr val="FF0000"/>
                </a:solidFill>
              </a:rPr>
              <a:t>Υποστήριξη παραδοσιακών, πολιτισμικών και θρησκευτικών δραστηριοτήτων </a:t>
            </a:r>
          </a:p>
          <a:p>
            <a:pPr marL="285750" indent="-285750">
              <a:buFontTx/>
              <a:buChar char="-"/>
            </a:pPr>
            <a:r>
              <a:rPr lang="el-GR" sz="1400" b="1" dirty="0">
                <a:solidFill>
                  <a:srgbClr val="FF0000"/>
                </a:solidFill>
              </a:rPr>
              <a:t>Κινητοποίηση/ διευκόλυνση/ ενεργοποίηση ηγετικών ικανοτήτων στην κοινότητα και κοινωνικών υποστηρικτικών δομών </a:t>
            </a:r>
          </a:p>
          <a:p>
            <a:pPr marL="285750" indent="-285750">
              <a:buFontTx/>
              <a:buChar char="-"/>
            </a:pPr>
            <a:r>
              <a:rPr lang="el-GR" sz="1400" b="1" dirty="0">
                <a:solidFill>
                  <a:srgbClr val="FF0000"/>
                </a:solidFill>
              </a:rPr>
              <a:t>Σχολεία για τα παιδιά: ανεπίσημη και επίσημη εκπαίδευση </a:t>
            </a:r>
            <a:endParaRPr lang="en-US" sz="1400" b="1" dirty="0">
              <a:solidFill>
                <a:srgbClr val="FF0000"/>
              </a:solidFill>
            </a:endParaRPr>
          </a:p>
          <a:p>
            <a:endParaRPr lang="en-GB" sz="1400" b="1" dirty="0">
              <a:solidFill>
                <a:srgbClr val="FF0000"/>
              </a:solidFill>
            </a:endParaRPr>
          </a:p>
          <a:p>
            <a:endParaRPr lang="en-GB" sz="1400" b="1" dirty="0">
              <a:solidFill>
                <a:srgbClr val="000066"/>
              </a:solidFill>
            </a:endParaRPr>
          </a:p>
          <a:p>
            <a:endParaRPr lang="en-GB" sz="1400" b="1" dirty="0">
              <a:solidFill>
                <a:srgbClr val="000066"/>
              </a:solidFill>
            </a:endParaRPr>
          </a:p>
        </p:txBody>
      </p:sp>
      <p:sp>
        <p:nvSpPr>
          <p:cNvPr id="123922" name="Text Box 18"/>
          <p:cNvSpPr txBox="1">
            <a:spLocks noChangeArrowheads="1"/>
          </p:cNvSpPr>
          <p:nvPr/>
        </p:nvSpPr>
        <p:spPr bwMode="auto">
          <a:xfrm>
            <a:off x="1524000" y="2012950"/>
            <a:ext cx="5049838" cy="1111250"/>
          </a:xfrm>
          <a:prstGeom prst="rect">
            <a:avLst/>
          </a:prstGeom>
          <a:solidFill>
            <a:srgbClr val="FFFFFF"/>
          </a:solidFill>
          <a:ln w="9525">
            <a:solidFill>
              <a:srgbClr val="000000"/>
            </a:solidFill>
            <a:miter lim="800000"/>
            <a:headEnd/>
            <a:tailEnd/>
          </a:ln>
        </p:spPr>
        <p:txBody>
          <a:bodyPr lIns="91424" tIns="45712" rIns="91424" bIns="45712">
            <a:prstTxWarp prst="textNoShape">
              <a:avLst/>
            </a:prstTxWarp>
          </a:bodyPr>
          <a:lstStyle/>
          <a:p>
            <a:r>
              <a:rPr lang="el-GR" sz="1400" b="1" u="sng" dirty="0">
                <a:solidFill>
                  <a:srgbClr val="0000FF"/>
                </a:solidFill>
              </a:rPr>
              <a:t>Ψυχολογικές πρώτες βοήθειες </a:t>
            </a:r>
          </a:p>
          <a:p>
            <a:r>
              <a:rPr lang="el-GR" sz="1400" b="1" u="sng" dirty="0">
                <a:solidFill>
                  <a:srgbClr val="0000FF"/>
                </a:solidFill>
              </a:rPr>
              <a:t>Βασική φροντίδα ψυχικής υγείας από επαγγελματίες ΠΦΥ</a:t>
            </a:r>
          </a:p>
          <a:p>
            <a:r>
              <a:rPr lang="el-GR" sz="1400" b="1" u="sng" dirty="0">
                <a:solidFill>
                  <a:srgbClr val="0000FF"/>
                </a:solidFill>
              </a:rPr>
              <a:t>Βασική συμβουλευτική από </a:t>
            </a:r>
            <a:r>
              <a:rPr lang="en-GB" sz="1400" b="1" u="sng" dirty="0">
                <a:solidFill>
                  <a:srgbClr val="0000FF"/>
                </a:solidFill>
              </a:rPr>
              <a:t>community workers</a:t>
            </a:r>
          </a:p>
          <a:p>
            <a:r>
              <a:rPr lang="en-GB" sz="1400" b="1" dirty="0">
                <a:solidFill>
                  <a:srgbClr val="000066"/>
                </a:solidFill>
              </a:rPr>
              <a:t>   </a:t>
            </a:r>
            <a:endParaRPr lang="en-US" sz="1400" b="1" dirty="0">
              <a:solidFill>
                <a:srgbClr val="000066"/>
              </a:solidFill>
            </a:endParaRPr>
          </a:p>
        </p:txBody>
      </p:sp>
      <p:sp>
        <p:nvSpPr>
          <p:cNvPr id="123923" name="Text Box 19"/>
          <p:cNvSpPr txBox="1">
            <a:spLocks noChangeArrowheads="1"/>
          </p:cNvSpPr>
          <p:nvPr/>
        </p:nvSpPr>
        <p:spPr bwMode="auto">
          <a:xfrm>
            <a:off x="1524000" y="774700"/>
            <a:ext cx="5049838" cy="941388"/>
          </a:xfrm>
          <a:prstGeom prst="rect">
            <a:avLst/>
          </a:prstGeom>
          <a:solidFill>
            <a:srgbClr val="FFFFFF"/>
          </a:solidFill>
          <a:ln w="9525">
            <a:solidFill>
              <a:srgbClr val="000000"/>
            </a:solidFill>
            <a:miter lim="800000"/>
            <a:headEnd/>
            <a:tailEnd/>
          </a:ln>
        </p:spPr>
        <p:txBody>
          <a:bodyPr lIns="91424" tIns="45712" rIns="91424" bIns="45712">
            <a:prstTxWarp prst="textNoShape">
              <a:avLst/>
            </a:prstTxWarp>
          </a:bodyPr>
          <a:lstStyle/>
          <a:p>
            <a:r>
              <a:rPr lang="el-GR" sz="1400" b="1" dirty="0">
                <a:solidFill>
                  <a:srgbClr val="000066"/>
                </a:solidFill>
              </a:rPr>
              <a:t>Ψυχιατρική φροντίδα από εξειδικευμένο προσωπικό</a:t>
            </a:r>
            <a:endParaRPr lang="en-US" sz="1400" b="1" dirty="0">
              <a:solidFill>
                <a:srgbClr val="000066"/>
              </a:solidFill>
            </a:endParaRPr>
          </a:p>
          <a:p>
            <a:pPr>
              <a:buFontTx/>
              <a:buChar char="•"/>
            </a:pPr>
            <a:endParaRPr lang="en-US" sz="1300" b="1" dirty="0">
              <a:solidFill>
                <a:srgbClr val="000066"/>
              </a:solidFill>
            </a:endParaRPr>
          </a:p>
        </p:txBody>
      </p:sp>
      <p:sp>
        <p:nvSpPr>
          <p:cNvPr id="52244" name="Rectangle 2"/>
          <p:cNvSpPr>
            <a:spLocks noChangeArrowheads="1"/>
          </p:cNvSpPr>
          <p:nvPr/>
        </p:nvSpPr>
        <p:spPr bwMode="auto">
          <a:xfrm>
            <a:off x="1752600" y="220663"/>
            <a:ext cx="8758238"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lIns="91424" tIns="45712" rIns="91424" bIns="45712" anchor="ctr"/>
          <a:lstStyle/>
          <a:p>
            <a:pPr algn="ctr">
              <a:defRPr/>
            </a:pPr>
            <a:endParaRPr lang="en-US">
              <a:solidFill>
                <a:schemeClr val="tx2"/>
              </a:solidFill>
              <a:effectLst>
                <a:outerShdw blurRad="38100" dist="38100" dir="2700000" algn="tl">
                  <a:srgbClr val="000000"/>
                </a:outerShdw>
              </a:effectLst>
              <a:latin typeface="Times New Roman"/>
            </a:endParaRPr>
          </a:p>
        </p:txBody>
      </p:sp>
      <p:sp>
        <p:nvSpPr>
          <p:cNvPr id="22" name="TextBox 21"/>
          <p:cNvSpPr txBox="1"/>
          <p:nvPr/>
        </p:nvSpPr>
        <p:spPr>
          <a:xfrm>
            <a:off x="2154238" y="1"/>
            <a:ext cx="7543800" cy="523875"/>
          </a:xfrm>
          <a:prstGeom prst="rect">
            <a:avLst/>
          </a:prstGeom>
          <a:noFill/>
        </p:spPr>
        <p:txBody>
          <a:bodyPr>
            <a:prstTxWarp prst="textNoShape">
              <a:avLst/>
            </a:prstTxWarp>
            <a:spAutoFit/>
          </a:bodyPr>
          <a:lstStyle/>
          <a:p>
            <a:pPr algn="ctr">
              <a:defRPr/>
            </a:pP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Times New Roman" charset="0"/>
                <a:cs typeface="Times New Roman" charset="0"/>
              </a:rPr>
              <a:t>IASC MHPSS </a:t>
            </a:r>
            <a:r>
              <a:rPr lang="el-G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Times New Roman" charset="0"/>
                <a:cs typeface="Times New Roman" charset="0"/>
              </a:rPr>
              <a:t>Πυραμίδα παρεμβάσεων</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Times New Roman" charset="0"/>
              <a:cs typeface="Times New Roman" charset="0"/>
            </a:endParaRPr>
          </a:p>
        </p:txBody>
      </p:sp>
    </p:spTree>
    <p:extLst>
      <p:ext uri="{BB962C8B-B14F-4D97-AF65-F5344CB8AC3E}">
        <p14:creationId xmlns:p14="http://schemas.microsoft.com/office/powerpoint/2010/main" val="65903221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867772" y="428625"/>
            <a:ext cx="8574087" cy="1143000"/>
          </a:xfrm>
        </p:spPr>
        <p:txBody>
          <a:bodyPr>
            <a:normAutofit/>
          </a:bodyPr>
          <a:lstStyle/>
          <a:p>
            <a:pPr algn="ctr"/>
            <a:r>
              <a:rPr lang="el-GR" sz="3600" b="1" dirty="0"/>
              <a:t>Βασικές αρχές </a:t>
            </a:r>
            <a:r>
              <a:rPr lang="en-US" sz="3600" b="1" dirty="0"/>
              <a:t>IASC MHPSS</a:t>
            </a:r>
            <a:r>
              <a:rPr lang="en-US" sz="3600" dirty="0"/>
              <a:t>:</a:t>
            </a:r>
          </a:p>
        </p:txBody>
      </p:sp>
      <p:sp>
        <p:nvSpPr>
          <p:cNvPr id="76803" name="Rectangle 3"/>
          <p:cNvSpPr>
            <a:spLocks noGrp="1" noChangeArrowheads="1"/>
          </p:cNvSpPr>
          <p:nvPr>
            <p:ph type="body" idx="4294967295"/>
          </p:nvPr>
        </p:nvSpPr>
        <p:spPr>
          <a:xfrm>
            <a:off x="1638300" y="1935163"/>
            <a:ext cx="10553700" cy="4389437"/>
          </a:xfrm>
        </p:spPr>
        <p:txBody>
          <a:bodyPr/>
          <a:lstStyle/>
          <a:p>
            <a:pPr marL="463550" indent="-463550"/>
            <a:r>
              <a:rPr lang="el-GR" dirty="0"/>
              <a:t>Ανθρώπινα δικαιώματα και ισότητα</a:t>
            </a:r>
            <a:endParaRPr lang="en-US" dirty="0"/>
          </a:p>
          <a:p>
            <a:pPr marL="463550" indent="-463550"/>
            <a:r>
              <a:rPr lang="el-GR" dirty="0"/>
              <a:t>Συμμετοχή των ωφελούμενων </a:t>
            </a:r>
            <a:endParaRPr lang="en-US" dirty="0"/>
          </a:p>
          <a:p>
            <a:pPr marL="463550" indent="-463550"/>
            <a:r>
              <a:rPr lang="en-US" dirty="0"/>
              <a:t>Do No Harm</a:t>
            </a:r>
          </a:p>
          <a:p>
            <a:pPr marL="463550" indent="-463550"/>
            <a:r>
              <a:rPr lang="el-GR" dirty="0"/>
              <a:t>Αξιοποίηση διαθέσιμων πόρων και ικανότητας</a:t>
            </a:r>
          </a:p>
          <a:p>
            <a:pPr marL="463550" indent="-463550"/>
            <a:r>
              <a:rPr lang="el-GR" dirty="0"/>
              <a:t>Ουσιαστική ένταξη των υποστηρικτικών συστημάτων</a:t>
            </a:r>
          </a:p>
          <a:p>
            <a:pPr marL="463550" indent="-463550"/>
            <a:r>
              <a:rPr lang="el-GR" dirty="0" err="1"/>
              <a:t>Πολυεπίπεδη</a:t>
            </a:r>
            <a:r>
              <a:rPr lang="el-GR" dirty="0"/>
              <a:t> υποστήριξη </a:t>
            </a:r>
            <a:endParaRPr lang="en-US" dirty="0"/>
          </a:p>
          <a:p>
            <a:pPr marL="463550" indent="-463550">
              <a:buNone/>
            </a:pPr>
            <a:endParaRPr lang="en-US" sz="3600" dirty="0"/>
          </a:p>
        </p:txBody>
      </p:sp>
    </p:spTree>
    <p:extLst>
      <p:ext uri="{BB962C8B-B14F-4D97-AF65-F5344CB8AC3E}">
        <p14:creationId xmlns:p14="http://schemas.microsoft.com/office/powerpoint/2010/main" val="2628344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t>Στοιχεία Ορισμών (1963-1999)</a:t>
            </a:r>
          </a:p>
        </p:txBody>
      </p:sp>
      <p:sp>
        <p:nvSpPr>
          <p:cNvPr id="8195" name="Rectangle 3"/>
          <p:cNvSpPr>
            <a:spLocks noGrp="1" noChangeArrowheads="1"/>
          </p:cNvSpPr>
          <p:nvPr>
            <p:ph type="body" sz="half" idx="1"/>
          </p:nvPr>
        </p:nvSpPr>
        <p:spPr>
          <a:xfrm>
            <a:off x="2133600" y="1600200"/>
            <a:ext cx="3886200" cy="5257800"/>
          </a:xfrm>
        </p:spPr>
        <p:txBody>
          <a:bodyPr/>
          <a:lstStyle/>
          <a:p>
            <a:pPr eaLnBrk="1" hangingPunct="1">
              <a:lnSpc>
                <a:spcPct val="80000"/>
              </a:lnSpc>
            </a:pPr>
            <a:r>
              <a:rPr lang="el-GR" sz="2400"/>
              <a:t>Πρόωρη αναγνώριση ψ.α. (63)</a:t>
            </a:r>
          </a:p>
          <a:p>
            <a:pPr eaLnBrk="1" hangingPunct="1">
              <a:lnSpc>
                <a:spcPct val="80000"/>
              </a:lnSpc>
            </a:pPr>
            <a:r>
              <a:rPr lang="el-GR" sz="2400"/>
              <a:t>Αξιοποίηση κοινωνικής ψυχιατρικής (66)</a:t>
            </a:r>
          </a:p>
          <a:p>
            <a:pPr eaLnBrk="1" hangingPunct="1">
              <a:lnSpc>
                <a:spcPct val="80000"/>
              </a:lnSpc>
            </a:pPr>
            <a:r>
              <a:rPr lang="el-GR" sz="2400"/>
              <a:t>Αποτελεσματική Αξιοποίηση κοιν. Πόρων: οικογένειες, κοινωνικά δίκτυα, συναδέλφους κλπ. (67)</a:t>
            </a:r>
          </a:p>
          <a:p>
            <a:pPr eaLnBrk="1" hangingPunct="1">
              <a:lnSpc>
                <a:spcPct val="80000"/>
              </a:lnSpc>
            </a:pPr>
            <a:r>
              <a:rPr lang="el-GR" sz="2400"/>
              <a:t>Ύπαρξη κοινωνικού κινήματος (77)</a:t>
            </a:r>
          </a:p>
        </p:txBody>
      </p:sp>
      <p:sp>
        <p:nvSpPr>
          <p:cNvPr id="8196" name="Rectangle 4"/>
          <p:cNvSpPr>
            <a:spLocks noGrp="1" noChangeArrowheads="1"/>
          </p:cNvSpPr>
          <p:nvPr>
            <p:ph type="body" sz="half" idx="2"/>
          </p:nvPr>
        </p:nvSpPr>
        <p:spPr/>
        <p:txBody>
          <a:bodyPr/>
          <a:lstStyle/>
          <a:p>
            <a:pPr eaLnBrk="1" hangingPunct="1">
              <a:lnSpc>
                <a:spcPct val="80000"/>
              </a:lnSpc>
            </a:pPr>
            <a:r>
              <a:rPr lang="el-GR" sz="2400"/>
              <a:t>Προσβασιμότητα Υπηρεσιών και Αποδοχή Ευθύνης (77)</a:t>
            </a:r>
          </a:p>
          <a:p>
            <a:pPr eaLnBrk="1" hangingPunct="1">
              <a:lnSpc>
                <a:spcPct val="80000"/>
              </a:lnSpc>
            </a:pPr>
            <a:r>
              <a:rPr lang="el-GR" sz="2400"/>
              <a:t>Αντιμετώπιση αναγκών πληθυσμού και όχι μόνο ατόμου (78)</a:t>
            </a:r>
          </a:p>
          <a:p>
            <a:pPr eaLnBrk="1" hangingPunct="1">
              <a:lnSpc>
                <a:spcPct val="80000"/>
              </a:lnSpc>
            </a:pPr>
            <a:r>
              <a:rPr lang="el-GR" sz="2400"/>
              <a:t>Πληθώρα δομών, μορφών παρέμβασης (86)</a:t>
            </a:r>
          </a:p>
          <a:p>
            <a:pPr eaLnBrk="1" hangingPunct="1">
              <a:lnSpc>
                <a:spcPct val="80000"/>
              </a:lnSpc>
            </a:pPr>
            <a:r>
              <a:rPr lang="el-GR" sz="2400"/>
              <a:t>Ύπαρξη Δικτύου (97)</a:t>
            </a:r>
          </a:p>
          <a:p>
            <a:pPr eaLnBrk="1" hangingPunct="1">
              <a:lnSpc>
                <a:spcPct val="80000"/>
              </a:lnSpc>
            </a:pPr>
            <a:r>
              <a:rPr lang="el-GR" sz="2400"/>
              <a:t>Πλήρη παροχή (κάλυψη) φροντίδας σε δεδομένο πληθυσμό (99)</a:t>
            </a:r>
          </a:p>
          <a:p>
            <a:pPr eaLnBrk="1" hangingPunct="1">
              <a:lnSpc>
                <a:spcPct val="80000"/>
              </a:lnSpc>
            </a:pPr>
            <a:endParaRPr lang="el-GR"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85900"/>
          </a:xfrm>
        </p:spPr>
        <p:txBody>
          <a:bodyPr>
            <a:normAutofit/>
          </a:bodyPr>
          <a:lstStyle/>
          <a:p>
            <a:pPr algn="ctr"/>
            <a:r>
              <a:rPr lang="el-GR" dirty="0"/>
              <a:t>Η μαϊμού και το ψάρι </a:t>
            </a:r>
            <a:r>
              <a:rPr lang="en-US" dirty="0"/>
              <a:t/>
            </a:r>
            <a:br>
              <a:rPr lang="en-US" dirty="0"/>
            </a:br>
            <a:endParaRPr lang="en-US" dirty="0"/>
          </a:p>
        </p:txBody>
      </p:sp>
      <p:sp>
        <p:nvSpPr>
          <p:cNvPr id="3" name="Content Placeholder 2"/>
          <p:cNvSpPr>
            <a:spLocks noGrp="1"/>
          </p:cNvSpPr>
          <p:nvPr>
            <p:ph idx="1"/>
          </p:nvPr>
        </p:nvSpPr>
        <p:spPr>
          <a:xfrm>
            <a:off x="1553020" y="2141072"/>
            <a:ext cx="8058792" cy="4199291"/>
          </a:xfrm>
        </p:spPr>
        <p:txBody>
          <a:bodyPr>
            <a:normAutofit/>
          </a:bodyPr>
          <a:lstStyle/>
          <a:p>
            <a:pPr marL="0" indent="0">
              <a:buNone/>
            </a:pPr>
            <a:endParaRPr lang="en-US" b="1" dirty="0"/>
          </a:p>
          <a:p>
            <a:pPr marL="0" indent="0" algn="ctr">
              <a:buNone/>
            </a:pPr>
            <a:r>
              <a:rPr lang="en-US" b="1" dirty="0"/>
              <a:t>		</a:t>
            </a:r>
            <a:r>
              <a:rPr lang="el-GR" b="1" dirty="0"/>
              <a:t>Η μαϊμού είδε το ψάρι να κολυμπάει. </a:t>
            </a:r>
          </a:p>
          <a:p>
            <a:pPr marL="0" indent="0" algn="ctr">
              <a:buNone/>
            </a:pPr>
            <a:r>
              <a:rPr lang="el-GR" b="1" dirty="0"/>
              <a:t>Δεν γνώριζε ότι στο ψάρι αρέσει το νερό</a:t>
            </a:r>
          </a:p>
          <a:p>
            <a:pPr marL="0" indent="0" algn="ctr">
              <a:buNone/>
            </a:pPr>
            <a:r>
              <a:rPr lang="el-GR" b="1" dirty="0"/>
              <a:t>Ένιωσε συμπόνοια για το ψάρι και το έβγαλε από το νερό γιατί πίστευε ότι θα πνιγεί. </a:t>
            </a:r>
          </a:p>
          <a:p>
            <a:pPr marL="0" indent="0" algn="ctr">
              <a:buNone/>
            </a:pPr>
            <a:r>
              <a:rPr lang="el-GR" b="1" dirty="0"/>
              <a:t>Το ψάρι πέθανε. </a:t>
            </a:r>
          </a:p>
          <a:p>
            <a:pPr marL="0" indent="0" algn="ctr">
              <a:buNone/>
            </a:pPr>
            <a:r>
              <a:rPr lang="el-GR" b="1" dirty="0"/>
              <a:t>Η </a:t>
            </a:r>
            <a:r>
              <a:rPr lang="el-GR" b="1" dirty="0" err="1"/>
              <a:t>μαιμού</a:t>
            </a:r>
            <a:r>
              <a:rPr lang="el-GR" b="1" dirty="0"/>
              <a:t> έκλαψε και είπε ότι μόνο ήθελε να βοηθήσει. </a:t>
            </a:r>
            <a:endParaRPr lang="en-US" b="1" dirty="0"/>
          </a:p>
        </p:txBody>
      </p:sp>
      <p:pic>
        <p:nvPicPr>
          <p:cNvPr id="4" name="Picture 3"/>
          <p:cNvPicPr>
            <a:picLocks noChangeAspect="1"/>
          </p:cNvPicPr>
          <p:nvPr/>
        </p:nvPicPr>
        <p:blipFill>
          <a:blip r:embed="rId2"/>
          <a:stretch>
            <a:fillRect/>
          </a:stretch>
        </p:blipFill>
        <p:spPr>
          <a:xfrm>
            <a:off x="1377034" y="1074017"/>
            <a:ext cx="2139208" cy="1714297"/>
          </a:xfrm>
          <a:prstGeom prst="rect">
            <a:avLst/>
          </a:prstGeom>
        </p:spPr>
      </p:pic>
      <p:pic>
        <p:nvPicPr>
          <p:cNvPr id="5" name="Picture 4"/>
          <p:cNvPicPr>
            <a:picLocks noChangeAspect="1"/>
          </p:cNvPicPr>
          <p:nvPr/>
        </p:nvPicPr>
        <p:blipFill>
          <a:blip r:embed="rId3"/>
          <a:stretch>
            <a:fillRect/>
          </a:stretch>
        </p:blipFill>
        <p:spPr>
          <a:xfrm>
            <a:off x="9196564" y="916929"/>
            <a:ext cx="2028472" cy="2028472"/>
          </a:xfrm>
          <a:prstGeom prst="rect">
            <a:avLst/>
          </a:prstGeom>
        </p:spPr>
      </p:pic>
    </p:spTree>
    <p:extLst>
      <p:ext uri="{BB962C8B-B14F-4D97-AF65-F5344CB8AC3E}">
        <p14:creationId xmlns:p14="http://schemas.microsoft.com/office/powerpoint/2010/main" val="2737774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C9FCBA61-913F-4137-8866-FB4AC3DD49FA}"/>
              </a:ext>
            </a:extLst>
          </p:cNvPr>
          <p:cNvSpPr>
            <a:spLocks noGrp="1"/>
          </p:cNvSpPr>
          <p:nvPr>
            <p:ph type="title"/>
          </p:nvPr>
        </p:nvSpPr>
        <p:spPr/>
        <p:txBody>
          <a:bodyPr/>
          <a:lstStyle/>
          <a:p>
            <a:r>
              <a:rPr lang="el-GR" dirty="0" err="1"/>
              <a:t>Ρομά</a:t>
            </a:r>
            <a:r>
              <a:rPr lang="el-GR" dirty="0"/>
              <a:t> </a:t>
            </a:r>
          </a:p>
        </p:txBody>
      </p:sp>
      <p:sp>
        <p:nvSpPr>
          <p:cNvPr id="5" name="Θέση κειμένου 4">
            <a:extLst>
              <a:ext uri="{FF2B5EF4-FFF2-40B4-BE49-F238E27FC236}">
                <a16:creationId xmlns="" xmlns:a16="http://schemas.microsoft.com/office/drawing/2014/main" id="{997ED651-5A50-4854-8A96-CE84167DC8E5}"/>
              </a:ext>
            </a:extLst>
          </p:cNvPr>
          <p:cNvSpPr>
            <a:spLocks noGrp="1"/>
          </p:cNvSpPr>
          <p:nvPr>
            <p:ph type="body" idx="1"/>
          </p:nvPr>
        </p:nvSpPr>
        <p:spPr/>
        <p:txBody>
          <a:bodyPr/>
          <a:lstStyle/>
          <a:p>
            <a:r>
              <a:rPr lang="el-GR" dirty="0"/>
              <a:t>Παράδειγμα 2</a:t>
            </a:r>
            <a:r>
              <a:rPr lang="el-GR" baseline="30000" dirty="0"/>
              <a:t>ο</a:t>
            </a:r>
            <a:r>
              <a:rPr lang="el-GR" dirty="0"/>
              <a:t> </a:t>
            </a:r>
          </a:p>
        </p:txBody>
      </p:sp>
    </p:spTree>
    <p:extLst>
      <p:ext uri="{BB962C8B-B14F-4D97-AF65-F5344CB8AC3E}">
        <p14:creationId xmlns:p14="http://schemas.microsoft.com/office/powerpoint/2010/main" val="1626046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C178E4A-79BC-47F0-90FE-FDCCCD1658AD}"/>
              </a:ext>
            </a:extLst>
          </p:cNvPr>
          <p:cNvSpPr>
            <a:spLocks noGrp="1"/>
          </p:cNvSpPr>
          <p:nvPr>
            <p:ph type="title"/>
          </p:nvPr>
        </p:nvSpPr>
        <p:spPr>
          <a:xfrm>
            <a:off x="4965430" y="629268"/>
            <a:ext cx="6586491" cy="1286160"/>
          </a:xfrm>
        </p:spPr>
        <p:txBody>
          <a:bodyPr anchor="b">
            <a:normAutofit/>
          </a:bodyPr>
          <a:lstStyle/>
          <a:p>
            <a:r>
              <a:rPr lang="en-GB" dirty="0"/>
              <a:t>ROMED	</a:t>
            </a:r>
            <a:endParaRPr lang="el-GR" dirty="0"/>
          </a:p>
        </p:txBody>
      </p:sp>
      <p:pic>
        <p:nvPicPr>
          <p:cNvPr id="4" name="Εικόνα 3">
            <a:extLst>
              <a:ext uri="{FF2B5EF4-FFF2-40B4-BE49-F238E27FC236}">
                <a16:creationId xmlns="" xmlns:a16="http://schemas.microsoft.com/office/drawing/2014/main" id="{13C995A8-FDF6-497C-B93F-3375AD22A3AE}"/>
              </a:ext>
            </a:extLst>
          </p:cNvPr>
          <p:cNvPicPr>
            <a:picLocks noChangeAspect="1"/>
          </p:cNvPicPr>
          <p:nvPr/>
        </p:nvPicPr>
        <p:blipFill rotWithShape="1">
          <a:blip r:embed="rId2"/>
          <a:srcRect r="-2" b="7534"/>
          <a:stretch/>
        </p:blipFill>
        <p:spPr>
          <a:xfrm>
            <a:off x="20" y="10"/>
            <a:ext cx="4635571" cy="6857990"/>
          </a:xfrm>
          <a:prstGeom prst="rect">
            <a:avLst/>
          </a:prstGeom>
          <a:effectLst/>
        </p:spPr>
      </p:pic>
      <p:cxnSp>
        <p:nvCxnSpPr>
          <p:cNvPr id="9" name="Straight Connector 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E86257"/>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 xmlns:a16="http://schemas.microsoft.com/office/drawing/2014/main" id="{AA52A58E-20F1-4329-A2D6-952B12F6BFE5}"/>
              </a:ext>
            </a:extLst>
          </p:cNvPr>
          <p:cNvSpPr>
            <a:spLocks noGrp="1"/>
          </p:cNvSpPr>
          <p:nvPr>
            <p:ph idx="1"/>
          </p:nvPr>
        </p:nvSpPr>
        <p:spPr>
          <a:xfrm>
            <a:off x="4965431" y="2438400"/>
            <a:ext cx="6586489" cy="3785419"/>
          </a:xfrm>
        </p:spPr>
        <p:txBody>
          <a:bodyPr>
            <a:normAutofit/>
          </a:bodyPr>
          <a:lstStyle/>
          <a:p>
            <a:r>
              <a:rPr lang="el-GR" dirty="0"/>
              <a:t>Συμβούλιο της Ευρώπης</a:t>
            </a:r>
          </a:p>
          <a:p>
            <a:r>
              <a:rPr lang="el-GR" dirty="0"/>
              <a:t>Εκπαίδευση Διαμεσολαβητών </a:t>
            </a:r>
          </a:p>
          <a:p>
            <a:r>
              <a:rPr lang="el-GR" dirty="0"/>
              <a:t>Προώθηση της έννοιας της διαμεσολάβησης</a:t>
            </a:r>
          </a:p>
          <a:p>
            <a:r>
              <a:rPr lang="en-GB" dirty="0"/>
              <a:t>Capacity building </a:t>
            </a:r>
            <a:r>
              <a:rPr lang="el-GR" dirty="0"/>
              <a:t>οργανώσεων</a:t>
            </a:r>
          </a:p>
          <a:p>
            <a:pPr lvl="1"/>
            <a:r>
              <a:rPr lang="el-GR" sz="2000" dirty="0" err="1"/>
              <a:t>Ρομά</a:t>
            </a:r>
            <a:r>
              <a:rPr lang="el-GR" sz="2000" dirty="0"/>
              <a:t> Χωρίς Σύνορα</a:t>
            </a:r>
          </a:p>
          <a:p>
            <a:pPr lvl="1"/>
            <a:r>
              <a:rPr lang="el-GR" sz="2000" dirty="0"/>
              <a:t>Σύλλογος Γυναικών </a:t>
            </a:r>
            <a:r>
              <a:rPr lang="el-GR" sz="2000" dirty="0" err="1"/>
              <a:t>Δενδροπόταμου</a:t>
            </a:r>
            <a:r>
              <a:rPr lang="el-GR" sz="2000" dirty="0"/>
              <a:t> </a:t>
            </a:r>
          </a:p>
          <a:p>
            <a:pPr marL="457200" lvl="1" indent="0">
              <a:buNone/>
            </a:pPr>
            <a:endParaRPr lang="el-GR" sz="2000" dirty="0"/>
          </a:p>
        </p:txBody>
      </p:sp>
    </p:spTree>
    <p:extLst>
      <p:ext uri="{BB962C8B-B14F-4D97-AF65-F5344CB8AC3E}">
        <p14:creationId xmlns:p14="http://schemas.microsoft.com/office/powerpoint/2010/main" val="2105813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4DA25DC-4417-4974-907A-83B6564B0F65}"/>
              </a:ext>
            </a:extLst>
          </p:cNvPr>
          <p:cNvSpPr>
            <a:spLocks noGrp="1"/>
          </p:cNvSpPr>
          <p:nvPr>
            <p:ph type="title"/>
          </p:nvPr>
        </p:nvSpPr>
        <p:spPr>
          <a:xfrm>
            <a:off x="4965430" y="629268"/>
            <a:ext cx="6586491" cy="1286160"/>
          </a:xfrm>
        </p:spPr>
        <p:txBody>
          <a:bodyPr anchor="b">
            <a:normAutofit/>
          </a:bodyPr>
          <a:lstStyle/>
          <a:p>
            <a:r>
              <a:rPr lang="el-GR" dirty="0"/>
              <a:t>Προκλήσεις</a:t>
            </a:r>
          </a:p>
        </p:txBody>
      </p:sp>
      <p:pic>
        <p:nvPicPr>
          <p:cNvPr id="4" name="Εικόνα 3">
            <a:extLst>
              <a:ext uri="{FF2B5EF4-FFF2-40B4-BE49-F238E27FC236}">
                <a16:creationId xmlns="" xmlns:a16="http://schemas.microsoft.com/office/drawing/2014/main" id="{E4144569-ACB4-43ED-B5FD-7239754166BF}"/>
              </a:ext>
            </a:extLst>
          </p:cNvPr>
          <p:cNvPicPr>
            <a:picLocks noChangeAspect="1"/>
          </p:cNvPicPr>
          <p:nvPr/>
        </p:nvPicPr>
        <p:blipFill rotWithShape="1">
          <a:blip r:embed="rId3"/>
          <a:srcRect r="3781"/>
          <a:stretch/>
        </p:blipFill>
        <p:spPr>
          <a:xfrm>
            <a:off x="20" y="10"/>
            <a:ext cx="4635571" cy="6857990"/>
          </a:xfrm>
          <a:prstGeom prst="rect">
            <a:avLst/>
          </a:prstGeom>
          <a:effectLst/>
        </p:spPr>
      </p:pic>
      <p:cxnSp>
        <p:nvCxnSpPr>
          <p:cNvPr id="9" name="Straight Connector 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ACDB68"/>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 xmlns:a16="http://schemas.microsoft.com/office/drawing/2014/main" id="{FC634A29-180F-427D-8F08-C4D36BD4155F}"/>
              </a:ext>
            </a:extLst>
          </p:cNvPr>
          <p:cNvSpPr>
            <a:spLocks noGrp="1"/>
          </p:cNvSpPr>
          <p:nvPr>
            <p:ph idx="1"/>
          </p:nvPr>
        </p:nvSpPr>
        <p:spPr>
          <a:xfrm>
            <a:off x="4965431" y="2438400"/>
            <a:ext cx="6586489" cy="3785419"/>
          </a:xfrm>
        </p:spPr>
        <p:txBody>
          <a:bodyPr>
            <a:normAutofit/>
          </a:bodyPr>
          <a:lstStyle/>
          <a:p>
            <a:r>
              <a:rPr lang="el-GR" sz="3200" dirty="0"/>
              <a:t>Μέθοδοι εκπαίδευσης?</a:t>
            </a:r>
          </a:p>
          <a:p>
            <a:r>
              <a:rPr lang="el-GR" sz="3200" dirty="0"/>
              <a:t>Μέσα ή έξω από την κοινότητα;</a:t>
            </a:r>
          </a:p>
          <a:p>
            <a:r>
              <a:rPr lang="el-GR" sz="3200" dirty="0"/>
              <a:t>Σχέσεις μεταξύ κοινοτήτων </a:t>
            </a:r>
          </a:p>
          <a:p>
            <a:r>
              <a:rPr lang="el-GR" sz="3200" dirty="0"/>
              <a:t>Ο ρόλος της ηγεσίας </a:t>
            </a:r>
          </a:p>
          <a:p>
            <a:r>
              <a:rPr lang="el-GR" sz="3200" dirty="0"/>
              <a:t>Ο ρόλος των γυναικών </a:t>
            </a:r>
          </a:p>
          <a:p>
            <a:r>
              <a:rPr lang="el-GR" sz="3200" dirty="0"/>
              <a:t>Χρηματοδότηση </a:t>
            </a:r>
          </a:p>
        </p:txBody>
      </p:sp>
    </p:spTree>
    <p:extLst>
      <p:ext uri="{BB962C8B-B14F-4D97-AF65-F5344CB8AC3E}">
        <p14:creationId xmlns:p14="http://schemas.microsoft.com/office/powerpoint/2010/main" val="1606380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9782E2EA-6B6F-4A31-AC73-0B84C5CFFACE}"/>
              </a:ext>
            </a:extLst>
          </p:cNvPr>
          <p:cNvSpPr>
            <a:spLocks noGrp="1"/>
          </p:cNvSpPr>
          <p:nvPr>
            <p:ph type="title"/>
          </p:nvPr>
        </p:nvSpPr>
        <p:spPr/>
        <p:txBody>
          <a:bodyPr/>
          <a:lstStyle/>
          <a:p>
            <a:r>
              <a:rPr lang="el-GR" dirty="0"/>
              <a:t>Πυρόπληκτοι </a:t>
            </a:r>
          </a:p>
        </p:txBody>
      </p:sp>
      <p:sp>
        <p:nvSpPr>
          <p:cNvPr id="5" name="Θέση κειμένου 4">
            <a:extLst>
              <a:ext uri="{FF2B5EF4-FFF2-40B4-BE49-F238E27FC236}">
                <a16:creationId xmlns="" xmlns:a16="http://schemas.microsoft.com/office/drawing/2014/main" id="{05F0DC38-D632-4831-881D-8A605DC2A879}"/>
              </a:ext>
            </a:extLst>
          </p:cNvPr>
          <p:cNvSpPr>
            <a:spLocks noGrp="1"/>
          </p:cNvSpPr>
          <p:nvPr>
            <p:ph type="body" idx="1"/>
          </p:nvPr>
        </p:nvSpPr>
        <p:spPr/>
        <p:txBody>
          <a:bodyPr/>
          <a:lstStyle/>
          <a:p>
            <a:r>
              <a:rPr lang="el-GR" dirty="0"/>
              <a:t>Παράδειγμα 3</a:t>
            </a:r>
            <a:r>
              <a:rPr lang="el-GR" baseline="30000" dirty="0"/>
              <a:t>ο</a:t>
            </a:r>
            <a:r>
              <a:rPr lang="el-GR" dirty="0"/>
              <a:t> </a:t>
            </a:r>
          </a:p>
        </p:txBody>
      </p:sp>
    </p:spTree>
    <p:extLst>
      <p:ext uri="{BB962C8B-B14F-4D97-AF65-F5344CB8AC3E}">
        <p14:creationId xmlns:p14="http://schemas.microsoft.com/office/powerpoint/2010/main" val="3240414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ÎÎ ÎÎ¨Î¥">
            <a:extLst>
              <a:ext uri="{FF2B5EF4-FFF2-40B4-BE49-F238E27FC236}">
                <a16:creationId xmlns="" xmlns:a16="http://schemas.microsoft.com/office/drawing/2014/main" id="{CB938714-A2EF-43C0-BB93-AF1E0211F8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 xmlns:a16="http://schemas.microsoft.com/office/drawing/2014/main" id="{4A28012E-59CD-4A03-92EF-46929B839641}"/>
              </a:ext>
            </a:extLst>
          </p:cNvPr>
          <p:cNvSpPr>
            <a:spLocks noGrp="1"/>
          </p:cNvSpPr>
          <p:nvPr>
            <p:ph type="title"/>
          </p:nvPr>
        </p:nvSpPr>
        <p:spPr>
          <a:xfrm>
            <a:off x="709448" y="1913950"/>
            <a:ext cx="4204137" cy="1342754"/>
          </a:xfrm>
        </p:spPr>
        <p:txBody>
          <a:bodyPr>
            <a:normAutofit/>
          </a:bodyPr>
          <a:lstStyle/>
          <a:p>
            <a:pPr algn="ctr"/>
            <a:endParaRPr lang="el-GR" sz="3600"/>
          </a:p>
        </p:txBody>
      </p:sp>
      <p:cxnSp>
        <p:nvCxnSpPr>
          <p:cNvPr id="1029" name="Straight Connector 136">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 xmlns:a16="http://schemas.microsoft.com/office/drawing/2014/main" id="{8F0C2ADB-0048-4A4F-AEAD-D9616FDE3B76}"/>
              </a:ext>
            </a:extLst>
          </p:cNvPr>
          <p:cNvSpPr>
            <a:spLocks noGrp="1"/>
          </p:cNvSpPr>
          <p:nvPr>
            <p:ph idx="1"/>
          </p:nvPr>
        </p:nvSpPr>
        <p:spPr>
          <a:xfrm>
            <a:off x="525516" y="3053888"/>
            <a:ext cx="4593021" cy="2619839"/>
          </a:xfrm>
        </p:spPr>
        <p:txBody>
          <a:bodyPr anchor="ctr">
            <a:normAutofit/>
          </a:bodyPr>
          <a:lstStyle/>
          <a:p>
            <a:r>
              <a:rPr lang="el-GR" sz="1800" dirty="0"/>
              <a:t>Κάλυψη σε αγαθά</a:t>
            </a:r>
          </a:p>
          <a:p>
            <a:r>
              <a:rPr lang="el-GR" sz="1800" dirty="0"/>
              <a:t>Άμεσες ανάγκες</a:t>
            </a:r>
          </a:p>
          <a:p>
            <a:r>
              <a:rPr lang="el-GR" sz="1800" dirty="0"/>
              <a:t>Πρώτες βοήθειες ψυχικής υγείας</a:t>
            </a:r>
          </a:p>
          <a:p>
            <a:r>
              <a:rPr lang="el-GR" sz="1800" dirty="0"/>
              <a:t>Μακροπρόθεσμη παροχή φροντίδας </a:t>
            </a:r>
          </a:p>
          <a:p>
            <a:r>
              <a:rPr lang="el-GR" sz="1800" dirty="0"/>
              <a:t>Κοινοτικές δράσεις: θέατρο, γιορτές</a:t>
            </a:r>
          </a:p>
          <a:p>
            <a:r>
              <a:rPr lang="el-GR" sz="1800" dirty="0"/>
              <a:t>Εκπαίδευση στην αυτοβοήθεια </a:t>
            </a:r>
          </a:p>
        </p:txBody>
      </p:sp>
    </p:spTree>
    <p:extLst>
      <p:ext uri="{BB962C8B-B14F-4D97-AF65-F5344CB8AC3E}">
        <p14:creationId xmlns:p14="http://schemas.microsoft.com/office/powerpoint/2010/main" val="970773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3C2AB07-2A3E-4315-8605-27BCDF9DD9D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 xmlns:a16="http://schemas.microsoft.com/office/drawing/2014/main" id="{FB24B0A9-3B54-4677-BB70-8C4CCF5EA79A}"/>
              </a:ext>
            </a:extLst>
          </p:cNvPr>
          <p:cNvSpPr>
            <a:spLocks noGrp="1"/>
          </p:cNvSpPr>
          <p:nvPr>
            <p:ph idx="1"/>
          </p:nvPr>
        </p:nvSpPr>
        <p:spPr>
          <a:xfrm>
            <a:off x="426027" y="1825625"/>
            <a:ext cx="10927773" cy="4351338"/>
          </a:xfrm>
        </p:spPr>
        <p:txBody>
          <a:bodyPr>
            <a:normAutofit lnSpcReduction="10000"/>
          </a:bodyPr>
          <a:lstStyle/>
          <a:p>
            <a:r>
              <a:rPr lang="el-GR" sz="1600" dirty="0"/>
              <a:t>Στο πλαίσιο του Προγράμματος κι έχοντας διασφαλίσει τη συνεργασία του ΚΥ Νέας Μάκρης και άλλων φορέων που παρεμβαίνουν στην κοινότητα, έχει ήδη ξεκινήσει παρέμβαση συστηματικά με παροχή υπηρεσιών ψυχιάτρου, </a:t>
            </a:r>
            <a:r>
              <a:rPr lang="el-GR" sz="1600" dirty="0" err="1"/>
              <a:t>παιδοψυχιάτρου</a:t>
            </a:r>
            <a:r>
              <a:rPr lang="el-GR" sz="1600" dirty="0"/>
              <a:t>, ψυχολόγου και κοινωνικού λειτουργού στο χώρο του Κέντρου Υγείας, κατ’ </a:t>
            </a:r>
            <a:r>
              <a:rPr lang="el-GR" sz="1600" dirty="0" err="1"/>
              <a:t>οίκον</a:t>
            </a:r>
            <a:r>
              <a:rPr lang="el-GR" sz="1600" dirty="0"/>
              <a:t> αλλά και σε χώρους προσωρινής στέγασης των οικογενειών. Έχουν ήδη εξυπηρετηθεί περισσότερα των 50 ατόμων μεταξύ αυτών και άνθρωποι με απώλειες μελών της οικογένειάς τους, αντιμετωπίζοντας σοβαρές δυσκολίες στην καθημερινότητά τους.</a:t>
            </a:r>
          </a:p>
          <a:p>
            <a:r>
              <a:rPr lang="el-GR" sz="1600" dirty="0"/>
              <a:t>Μέρος του Προγράμματος είναι και η συγκρότηση ομάδων υποστήριξης και συμβουλευτικής σε εκπαιδευτικούς και γονείς με στόχο την ενδυνάμωση του ρόλου τους και την ενίσχυση της ανθεκτικότητας της κοινότητας.</a:t>
            </a:r>
          </a:p>
          <a:p>
            <a:r>
              <a:rPr lang="el-GR" sz="1600" dirty="0"/>
              <a:t>Οι ομάδες θα συντονίζονται από επαγγελματίες ψυχικής υγείας και θα πραγματοποιούνται σε χώρους της κοινότητας (Κέντρο Υγείας, Κέντρα Κοινότητας, σχολεία) εκτός σχολικού ωραρίου, απογευματινές ώρες ή/και Σαββατοκύριακα. Η συχνότητα των ομάδων θα είναι σε εβδομαδιαία βάση ή ανά 15ήμερο αναλόγως της διαθεσιμότητας των συμμετεχόντων.</a:t>
            </a:r>
          </a:p>
          <a:p>
            <a:r>
              <a:rPr lang="el-GR" sz="1600" dirty="0"/>
              <a:t>Η θεματολογία των ομάδων θα διαμορφωθεί μέσα από το διάλογο, τον προβληματισμό και τις ανάγκες των συμμετεχόντων, ενώ γενικά θα περιλαμβάνει ζητήματα που θα αφορούν:</a:t>
            </a:r>
          </a:p>
          <a:p>
            <a:pPr lvl="1"/>
            <a:r>
              <a:rPr lang="el-GR" sz="1400" dirty="0"/>
              <a:t>Στη διαχείριση επείγουσας κατάστασης, την έγκαιρη διάγνωση συμπτωμάτων ψυχικής ασθένειας και την παραπομπή στις αρμόδιες υπηρεσίες</a:t>
            </a:r>
          </a:p>
          <a:p>
            <a:pPr lvl="1"/>
            <a:r>
              <a:rPr lang="el-GR" sz="1400" dirty="0"/>
              <a:t>Στην </a:t>
            </a:r>
            <a:r>
              <a:rPr lang="el-GR" sz="1400" dirty="0" err="1"/>
              <a:t>ψυχοσυναισθηματική</a:t>
            </a:r>
            <a:r>
              <a:rPr lang="el-GR" sz="1400" dirty="0"/>
              <a:t> ανάπτυξη των παιδιών και των εφήβων</a:t>
            </a:r>
          </a:p>
          <a:p>
            <a:pPr lvl="1"/>
            <a:r>
              <a:rPr lang="el-GR" sz="1400" dirty="0"/>
              <a:t>Στην εκπαίδευση των Εκπαιδευτικών σε τεχνικές που ευνοούν την ύπαρξη μιας καλής επικοινωνίας τόσο με το παιδί / έφηβο όσο και με τους γονείς του.</a:t>
            </a:r>
          </a:p>
          <a:p>
            <a:pPr lvl="1"/>
            <a:r>
              <a:rPr lang="el-GR" sz="1400" dirty="0"/>
              <a:t>Στην ενδυνάμωση των Γονέων ως προς τη διαχείριση των πνευματικών, συναισθηματικών και κοινωνικών αναγκών των παιδιών ανάλογα με την ηλικία τους</a:t>
            </a:r>
          </a:p>
          <a:p>
            <a:endParaRPr lang="el-GR" sz="1600" dirty="0"/>
          </a:p>
        </p:txBody>
      </p:sp>
    </p:spTree>
    <p:extLst>
      <p:ext uri="{BB962C8B-B14F-4D97-AF65-F5344CB8AC3E}">
        <p14:creationId xmlns:p14="http://schemas.microsoft.com/office/powerpoint/2010/main" val="3084242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7D4E6086-DFF2-4CEA-9189-1B0F2DF149AA}"/>
              </a:ext>
            </a:extLst>
          </p:cNvPr>
          <p:cNvSpPr>
            <a:spLocks noGrp="1"/>
          </p:cNvSpPr>
          <p:nvPr>
            <p:ph type="title"/>
          </p:nvPr>
        </p:nvSpPr>
        <p:spPr/>
        <p:txBody>
          <a:bodyPr/>
          <a:lstStyle/>
          <a:p>
            <a:r>
              <a:rPr lang="el-GR" dirty="0"/>
              <a:t>Άτομα με οικονομικά προβλήματα</a:t>
            </a:r>
          </a:p>
        </p:txBody>
      </p:sp>
      <p:sp>
        <p:nvSpPr>
          <p:cNvPr id="5" name="Θέση κειμένου 4">
            <a:extLst>
              <a:ext uri="{FF2B5EF4-FFF2-40B4-BE49-F238E27FC236}">
                <a16:creationId xmlns="" xmlns:a16="http://schemas.microsoft.com/office/drawing/2014/main" id="{F06BD0E0-8ACE-4E0E-8C49-742FE7755381}"/>
              </a:ext>
            </a:extLst>
          </p:cNvPr>
          <p:cNvSpPr>
            <a:spLocks noGrp="1"/>
          </p:cNvSpPr>
          <p:nvPr>
            <p:ph type="body" idx="1"/>
          </p:nvPr>
        </p:nvSpPr>
        <p:spPr/>
        <p:txBody>
          <a:bodyPr/>
          <a:lstStyle/>
          <a:p>
            <a:r>
              <a:rPr lang="el-GR" dirty="0"/>
              <a:t>Παράδειγμα 4</a:t>
            </a:r>
            <a:r>
              <a:rPr lang="el-GR" baseline="30000" dirty="0"/>
              <a:t>ο</a:t>
            </a:r>
            <a:r>
              <a:rPr lang="el-GR" dirty="0"/>
              <a:t> </a:t>
            </a:r>
          </a:p>
        </p:txBody>
      </p:sp>
    </p:spTree>
    <p:extLst>
      <p:ext uri="{BB962C8B-B14F-4D97-AF65-F5344CB8AC3E}">
        <p14:creationId xmlns:p14="http://schemas.microsoft.com/office/powerpoint/2010/main" val="2393626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965430" y="629268"/>
            <a:ext cx="6586491" cy="1286160"/>
          </a:xfrm>
        </p:spPr>
        <p:txBody>
          <a:bodyPr anchor="b">
            <a:normAutofit/>
          </a:bodyPr>
          <a:lstStyle/>
          <a:p>
            <a:endParaRPr lang="el-GR"/>
          </a:p>
        </p:txBody>
      </p:sp>
      <p:pic>
        <p:nvPicPr>
          <p:cNvPr id="1026" name="Picture 2" descr="ÎÏÎ¿ÏÎ­Î»ÎµÏÎ¼Î± ÎµÎ¹ÎºÏÎ½Î±Ï"/>
          <p:cNvPicPr>
            <a:picLocks noChangeAspect="1" noChangeArrowheads="1"/>
          </p:cNvPicPr>
          <p:nvPr/>
        </p:nvPicPr>
        <p:blipFill rotWithShape="1">
          <a:blip r:embed="rId2" cstate="print"/>
          <a:srcRect l="17429" r="4877"/>
          <a:stretch/>
        </p:blipFill>
        <p:spPr bwMode="auto">
          <a:xfrm>
            <a:off x="20" y="10"/>
            <a:ext cx="4635571" cy="6857990"/>
          </a:xfrm>
          <a:prstGeom prst="rect">
            <a:avLst/>
          </a:prstGeom>
          <a:noFill/>
          <a:effectLst/>
        </p:spPr>
      </p:pic>
      <p:cxnSp>
        <p:nvCxnSpPr>
          <p:cNvPr id="71" name="Straight Connector 70">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FAD072"/>
            </a:solidFill>
          </a:ln>
        </p:spPr>
        <p:style>
          <a:lnRef idx="1">
            <a:schemeClr val="accent1"/>
          </a:lnRef>
          <a:fillRef idx="0">
            <a:schemeClr val="accent1"/>
          </a:fillRef>
          <a:effectRef idx="0">
            <a:schemeClr val="accent1"/>
          </a:effectRef>
          <a:fontRef idx="minor">
            <a:schemeClr val="tx1"/>
          </a:fontRef>
        </p:style>
      </p:cxnSp>
      <p:sp>
        <p:nvSpPr>
          <p:cNvPr id="3" name="2 - Θέση περιεχομένου"/>
          <p:cNvSpPr>
            <a:spLocks noGrp="1"/>
          </p:cNvSpPr>
          <p:nvPr>
            <p:ph idx="1"/>
          </p:nvPr>
        </p:nvSpPr>
        <p:spPr>
          <a:xfrm>
            <a:off x="4965431" y="924794"/>
            <a:ext cx="6586489" cy="5974437"/>
          </a:xfrm>
        </p:spPr>
        <p:txBody>
          <a:bodyPr>
            <a:normAutofit lnSpcReduction="10000"/>
          </a:bodyPr>
          <a:lstStyle/>
          <a:p>
            <a:r>
              <a:rPr lang="el-GR" sz="2400" dirty="0"/>
              <a:t>Ο Παγκόσμιος Οργανισμός Υγείας επισημαίνει κατηγορηματικά από το 2001 ότι η συσχέτιση ανάμεσα σε κοινωνικούς-οικονομικούς παράγοντες, όπως </a:t>
            </a:r>
          </a:p>
          <a:p>
            <a:pPr lvl="1"/>
            <a:r>
              <a:rPr lang="el-GR" dirty="0"/>
              <a:t>η ανεργία, </a:t>
            </a:r>
          </a:p>
          <a:p>
            <a:pPr lvl="1"/>
            <a:r>
              <a:rPr lang="el-GR" dirty="0"/>
              <a:t>το ανασφαλές εργασιακό περιβάλλον, </a:t>
            </a:r>
          </a:p>
          <a:p>
            <a:pPr lvl="1"/>
            <a:r>
              <a:rPr lang="el-GR" dirty="0"/>
              <a:t>η πτώση στην κοινωνική κλίμακα, </a:t>
            </a:r>
          </a:p>
          <a:p>
            <a:pPr lvl="1"/>
            <a:r>
              <a:rPr lang="el-GR" dirty="0"/>
              <a:t>η στέγαση, </a:t>
            </a:r>
          </a:p>
          <a:p>
            <a:r>
              <a:rPr lang="el-GR" sz="2400" dirty="0"/>
              <a:t>και σε συγκεκριμένους δείκτες υγείας είναι αδιαμφισβήτητη και επαληθεύεται από ισχυρά ερευνητικά δεδομένα (</a:t>
            </a:r>
            <a:r>
              <a:rPr lang="el-GR" sz="2400" dirty="0" err="1"/>
              <a:t>solid</a:t>
            </a:r>
            <a:r>
              <a:rPr lang="el-GR" sz="2400" dirty="0"/>
              <a:t> </a:t>
            </a:r>
            <a:r>
              <a:rPr lang="el-GR" sz="2400" dirty="0" err="1"/>
              <a:t>facts</a:t>
            </a:r>
            <a:r>
              <a:rPr lang="el-GR" sz="2400" dirty="0"/>
              <a:t>)</a:t>
            </a:r>
            <a:br>
              <a:rPr lang="el-GR" sz="2400" dirty="0"/>
            </a:br>
            <a:r>
              <a:rPr lang="el-GR" sz="2400" dirty="0"/>
              <a:t>(WHO, 2003, 2009). </a:t>
            </a:r>
          </a:p>
          <a:p>
            <a:r>
              <a:rPr lang="el-GR" sz="2400" dirty="0"/>
              <a:t>Η μείωση και η έλλειψη πόρων και σε ατομικό και σε κρατικό επίπεδο φαίνεται να επηρεάζει την ποιότητα ζωής, την πρόσβαση σε επαρκή και κατάλληλη φροντίδα και το επίπεδο υγείας του πληθυσμού (</a:t>
            </a:r>
            <a:r>
              <a:rPr lang="el-GR" sz="2400" dirty="0" err="1"/>
              <a:t>Τσιάντου</a:t>
            </a:r>
            <a:r>
              <a:rPr lang="el-GR" sz="2400" dirty="0"/>
              <a:t> &amp; </a:t>
            </a:r>
            <a:r>
              <a:rPr lang="el-GR" sz="2400" dirty="0" err="1"/>
              <a:t>Κυριόπουλος</a:t>
            </a:r>
            <a:r>
              <a:rPr lang="el-GR" sz="2400" dirty="0"/>
              <a:t>, 2010).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 Θέση αριθμού διαφάνειας"/>
          <p:cNvSpPr>
            <a:spLocks noGrp="1"/>
          </p:cNvSpPr>
          <p:nvPr>
            <p:ph type="sldNum" sz="quarter" idx="12"/>
          </p:nvPr>
        </p:nvSpPr>
        <p:spPr>
          <a:noFill/>
        </p:spPr>
        <p:txBody>
          <a:bodyPr/>
          <a:lstStyle/>
          <a:p>
            <a:fld id="{21DE70AD-21FC-4F5E-9ADE-7F4EB5BA268B}" type="slidenum">
              <a:rPr lang="el-GR" smtClean="0"/>
              <a:pPr/>
              <a:t>39</a:t>
            </a:fld>
            <a:endParaRPr lang="el-GR"/>
          </a:p>
        </p:txBody>
      </p:sp>
      <p:sp>
        <p:nvSpPr>
          <p:cNvPr id="35842" name="Rectangle 2"/>
          <p:cNvSpPr>
            <a:spLocks noGrp="1" noRot="1" noChangeArrowheads="1"/>
          </p:cNvSpPr>
          <p:nvPr>
            <p:ph type="title"/>
          </p:nvPr>
        </p:nvSpPr>
        <p:spPr>
          <a:xfrm>
            <a:off x="1847529" y="274638"/>
            <a:ext cx="8481258" cy="1143000"/>
          </a:xfrm>
        </p:spPr>
        <p:txBody>
          <a:bodyPr>
            <a:normAutofit fontScale="90000"/>
          </a:bodyPr>
          <a:lstStyle/>
          <a:p>
            <a:pPr eaLnBrk="1" hangingPunct="1">
              <a:defRPr/>
            </a:pPr>
            <a:r>
              <a:rPr lang="el-GR" sz="4000" b="1" dirty="0"/>
              <a:t>Ανάπτυξη και διατήρηση υγιών κοινοτήτων</a:t>
            </a:r>
          </a:p>
        </p:txBody>
      </p:sp>
      <p:sp>
        <p:nvSpPr>
          <p:cNvPr id="35843" name="Rectangle 3"/>
          <p:cNvSpPr>
            <a:spLocks noGrp="1" noRot="1" noChangeArrowheads="1"/>
          </p:cNvSpPr>
          <p:nvPr>
            <p:ph type="body" idx="1"/>
          </p:nvPr>
        </p:nvSpPr>
        <p:spPr/>
        <p:txBody>
          <a:bodyPr>
            <a:normAutofit/>
          </a:bodyPr>
          <a:lstStyle/>
          <a:p>
            <a:pPr eaLnBrk="1" hangingPunct="1">
              <a:defRPr/>
            </a:pPr>
            <a:r>
              <a:rPr lang="el-GR" dirty="0"/>
              <a:t>Παροχή ασφαλούς περιβάλλοντος, καλές συνθήκες κατοικίας, θετικές εκπαιδευτικές εμπειρίες, απασχόληση, καλές συνθήκες εργασίας, υποστηρικτική πολιτική υποδομή </a:t>
            </a:r>
          </a:p>
          <a:p>
            <a:pPr eaLnBrk="1" hangingPunct="1">
              <a:defRPr/>
            </a:pPr>
            <a:r>
              <a:rPr lang="el-GR" dirty="0"/>
              <a:t>Μείωση των συγκρούσεων και της βίας, προαγωγή του </a:t>
            </a:r>
            <a:r>
              <a:rPr lang="el-GR" dirty="0" err="1"/>
              <a:t>αυτοκαθορισμού</a:t>
            </a:r>
            <a:r>
              <a:rPr lang="el-GR" dirty="0"/>
              <a:t> και του αυτοελέγχου, κοινωνική στήριξη</a:t>
            </a:r>
          </a:p>
          <a:p>
            <a:pPr eaLnBrk="1" hangingPunct="1">
              <a:defRPr/>
            </a:pPr>
            <a:r>
              <a:rPr lang="el-GR" dirty="0"/>
              <a:t>Εξασφάλιση βασικών αναγκών</a:t>
            </a:r>
          </a:p>
          <a:p>
            <a:pPr eaLnBrk="1" hangingPunct="1">
              <a:defRPr/>
            </a:pPr>
            <a:r>
              <a:rPr lang="el-GR" dirty="0"/>
              <a:t>Προώθηση δημοκρατικού λόγου – ενίσχυση θεσμών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a:effectLst/>
        </p:spPr>
      </p:pic>
      <p:sp>
        <p:nvSpPr>
          <p:cNvPr id="3" name="2 - Ορθογώνιο"/>
          <p:cNvSpPr/>
          <p:nvPr/>
        </p:nvSpPr>
        <p:spPr>
          <a:xfrm>
            <a:off x="1919536" y="2996952"/>
            <a:ext cx="3456384" cy="432048"/>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4" name="3 - Ορθογώνιο"/>
          <p:cNvSpPr/>
          <p:nvPr/>
        </p:nvSpPr>
        <p:spPr>
          <a:xfrm>
            <a:off x="1919536" y="4509120"/>
            <a:ext cx="3456384" cy="432048"/>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5" name="4 - Ορθογώνιο"/>
          <p:cNvSpPr/>
          <p:nvPr/>
        </p:nvSpPr>
        <p:spPr>
          <a:xfrm>
            <a:off x="1927920" y="4941168"/>
            <a:ext cx="3456384" cy="432048"/>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7" name="6 - Ορθογώνιο"/>
          <p:cNvSpPr/>
          <p:nvPr/>
        </p:nvSpPr>
        <p:spPr>
          <a:xfrm>
            <a:off x="1919536" y="1124744"/>
            <a:ext cx="6048672" cy="864096"/>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Δράσεις</a:t>
            </a:r>
          </a:p>
        </p:txBody>
      </p:sp>
      <p:sp>
        <p:nvSpPr>
          <p:cNvPr id="3" name="2 - Θέση περιεχομένου"/>
          <p:cNvSpPr>
            <a:spLocks noGrp="1"/>
          </p:cNvSpPr>
          <p:nvPr>
            <p:ph idx="1"/>
          </p:nvPr>
        </p:nvSpPr>
        <p:spPr/>
        <p:txBody>
          <a:bodyPr/>
          <a:lstStyle/>
          <a:p>
            <a:r>
              <a:rPr lang="el-GR" dirty="0"/>
              <a:t>Συμμετοχή ληπτών – αυτοβοήθεια </a:t>
            </a:r>
          </a:p>
          <a:p>
            <a:r>
              <a:rPr lang="el-GR" dirty="0"/>
              <a:t>Ομάδες επαγγελματιών </a:t>
            </a:r>
          </a:p>
          <a:p>
            <a:r>
              <a:rPr lang="el-GR" dirty="0" err="1"/>
              <a:t>Διατομεακή</a:t>
            </a:r>
            <a:r>
              <a:rPr lang="el-GR" dirty="0"/>
              <a:t> συνεργασία – εκπαίδευση μη ειδικών </a:t>
            </a:r>
          </a:p>
          <a:p>
            <a:r>
              <a:rPr lang="el-GR" dirty="0"/>
              <a:t>Προώθηση στην εργασία </a:t>
            </a:r>
          </a:p>
          <a:p>
            <a:r>
              <a:rPr lang="el-GR" dirty="0"/>
              <a:t>Χρήση νέων τεχνολογιών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Τα προβλήματα</a:t>
            </a:r>
          </a:p>
        </p:txBody>
      </p:sp>
      <p:sp>
        <p:nvSpPr>
          <p:cNvPr id="3" name="2 - Θέση περιεχομένου"/>
          <p:cNvSpPr>
            <a:spLocks noGrp="1"/>
          </p:cNvSpPr>
          <p:nvPr>
            <p:ph idx="1"/>
          </p:nvPr>
        </p:nvSpPr>
        <p:spPr/>
        <p:txBody>
          <a:bodyPr/>
          <a:lstStyle/>
          <a:p>
            <a:r>
              <a:rPr lang="el-GR" dirty="0"/>
              <a:t>Οι στόχοι </a:t>
            </a:r>
          </a:p>
          <a:p>
            <a:r>
              <a:rPr lang="el-GR" dirty="0"/>
              <a:t>Ο αριθμός των εμπλεκόμενων </a:t>
            </a:r>
          </a:p>
          <a:p>
            <a:r>
              <a:rPr lang="el-GR" dirty="0"/>
              <a:t>Τεχνική ικανότητα</a:t>
            </a:r>
          </a:p>
          <a:p>
            <a:r>
              <a:rPr lang="el-GR" dirty="0"/>
              <a:t>Δυνατότητα εκπροσώπησης</a:t>
            </a:r>
            <a:endParaRPr lang="en-GB" dirty="0"/>
          </a:p>
          <a:p>
            <a:r>
              <a:rPr lang="en-GB" dirty="0"/>
              <a:t>O </a:t>
            </a:r>
            <a:r>
              <a:rPr lang="el-GR" dirty="0"/>
              <a:t>ρόλος και η υποστήριξη των μελών </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idx="1"/>
          </p:nvPr>
        </p:nvSpPr>
        <p:spPr>
          <a:xfrm>
            <a:off x="5375920" y="260649"/>
            <a:ext cx="3824164" cy="2325935"/>
          </a:xfrm>
        </p:spPr>
        <p:txBody>
          <a:bodyPr>
            <a:normAutofit/>
          </a:bodyPr>
          <a:lstStyle/>
          <a:p>
            <a:pPr algn="ctr"/>
            <a:r>
              <a:rPr lang="el-GR" sz="3600" dirty="0"/>
              <a:t>Σκοποί: </a:t>
            </a:r>
          </a:p>
          <a:p>
            <a:pPr algn="ctr"/>
            <a:r>
              <a:rPr lang="el-GR" sz="3600" dirty="0"/>
              <a:t>Συμφωνία και ιεράρχηση</a:t>
            </a:r>
          </a:p>
        </p:txBody>
      </p:sp>
      <p:graphicFrame>
        <p:nvGraphicFramePr>
          <p:cNvPr id="13" name="12 - Θέση περιεχομένου"/>
          <p:cNvGraphicFramePr>
            <a:graphicFrameLocks noGrp="1"/>
          </p:cNvGraphicFramePr>
          <p:nvPr>
            <p:ph sz="half" idx="2"/>
          </p:nvPr>
        </p:nvGraphicFramePr>
        <p:xfrm>
          <a:off x="1631504" y="0"/>
          <a:ext cx="295232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8 - Θέση περιεχομένου"/>
          <p:cNvGraphicFramePr>
            <a:graphicFrameLocks noGrp="1"/>
          </p:cNvGraphicFramePr>
          <p:nvPr>
            <p:ph idx="1"/>
          </p:nvPr>
        </p:nvGraphicFramePr>
        <p:xfrm>
          <a:off x="5437584" y="3256384"/>
          <a:ext cx="4114800" cy="3556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content.fath3-2.fna.fbcdn.net/v/t31.0-0/p526x296/16904992_1003094913160004_2233602333254947457_o.jpg?oh=df71e2a2b89356b85f32ac48838c669c&amp;oe=5956120E"/>
          <p:cNvPicPr>
            <a:picLocks noChangeAspect="1" noChangeArrowheads="1"/>
          </p:cNvPicPr>
          <p:nvPr/>
        </p:nvPicPr>
        <p:blipFill>
          <a:blip r:embed="rId2" cstate="print"/>
          <a:srcRect/>
          <a:stretch>
            <a:fillRect/>
          </a:stretch>
        </p:blipFill>
        <p:spPr bwMode="auto">
          <a:xfrm>
            <a:off x="3606130" y="0"/>
            <a:ext cx="5010150" cy="6858000"/>
          </a:xfrm>
          <a:prstGeom prst="rect">
            <a:avLst/>
          </a:prstGeom>
          <a:noFill/>
        </p:spPr>
      </p:pic>
      <p:sp>
        <p:nvSpPr>
          <p:cNvPr id="2" name="TextBox 1">
            <a:extLst>
              <a:ext uri="{FF2B5EF4-FFF2-40B4-BE49-F238E27FC236}">
                <a16:creationId xmlns="" xmlns:a16="http://schemas.microsoft.com/office/drawing/2014/main" id="{76E3EBEE-A8C6-4204-A4B8-6A38CAB8A47E}"/>
              </a:ext>
            </a:extLst>
          </p:cNvPr>
          <p:cNvSpPr txBox="1"/>
          <p:nvPr/>
        </p:nvSpPr>
        <p:spPr>
          <a:xfrm>
            <a:off x="820882" y="1257300"/>
            <a:ext cx="1946623" cy="1477328"/>
          </a:xfrm>
          <a:prstGeom prst="rect">
            <a:avLst/>
          </a:prstGeom>
          <a:noFill/>
        </p:spPr>
        <p:txBody>
          <a:bodyPr wrap="none" rtlCol="0">
            <a:spAutoFit/>
          </a:bodyPr>
          <a:lstStyle/>
          <a:p>
            <a:r>
              <a:rPr lang="en-GB" dirty="0">
                <a:hlinkClick r:id="rId3"/>
              </a:rPr>
              <a:t>Pan_ch@otenet.gr</a:t>
            </a:r>
            <a:endParaRPr lang="en-GB" dirty="0"/>
          </a:p>
          <a:p>
            <a:endParaRPr lang="en-GB" dirty="0"/>
          </a:p>
          <a:p>
            <a:endParaRPr lang="en-GB" dirty="0"/>
          </a:p>
          <a:p>
            <a:r>
              <a:rPr lang="en-GB" dirty="0"/>
              <a:t>FB</a:t>
            </a:r>
          </a:p>
          <a:p>
            <a:r>
              <a:rPr lang="en-GB" dirty="0"/>
              <a:t>EPAPSY </a:t>
            </a:r>
            <a:r>
              <a:rPr lang="el-GR" dirty="0"/>
              <a:t>ΕΠΑΨΥ</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DE11F7-DE80-440A-8901-C502F7852CD9}"/>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 xmlns:a16="http://schemas.microsoft.com/office/drawing/2014/main" id="{BCF6EBF8-A6DE-4010-A4CE-8E17487AF7D7}"/>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74159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2" cstate="print"/>
          <a:srcRect/>
          <a:stretch>
            <a:fillRect/>
          </a:stretch>
        </p:blipFill>
        <p:spPr bwMode="auto">
          <a:xfrm>
            <a:off x="0" y="0"/>
            <a:ext cx="9144000" cy="6697663"/>
          </a:xfrm>
          <a:prstGeom prst="rect">
            <a:avLst/>
          </a:prstGeom>
          <a:noFill/>
          <a:ln w="9525">
            <a:noFill/>
            <a:miter lim="800000"/>
            <a:headEnd/>
            <a:tailEnd/>
          </a:ln>
        </p:spPr>
      </p:pic>
      <p:sp>
        <p:nvSpPr>
          <p:cNvPr id="27651" name="Text Box 6"/>
          <p:cNvSpPr txBox="1">
            <a:spLocks noChangeArrowheads="1"/>
          </p:cNvSpPr>
          <p:nvPr/>
        </p:nvSpPr>
        <p:spPr bwMode="auto">
          <a:xfrm>
            <a:off x="9312966" y="5540514"/>
            <a:ext cx="2552563" cy="923330"/>
          </a:xfrm>
          <a:prstGeom prst="rect">
            <a:avLst/>
          </a:prstGeom>
          <a:noFill/>
          <a:ln w="9525">
            <a:noFill/>
            <a:miter lim="800000"/>
            <a:headEnd/>
            <a:tailEnd/>
          </a:ln>
        </p:spPr>
        <p:txBody>
          <a:bodyPr wrap="square">
            <a:spAutoFit/>
          </a:bodyPr>
          <a:lstStyle/>
          <a:p>
            <a:pPr algn="r">
              <a:spcBef>
                <a:spcPct val="50000"/>
              </a:spcBef>
            </a:pPr>
            <a:r>
              <a:rPr lang="el-GR" i="1" dirty="0">
                <a:latin typeface="Times New Roman" pitchFamily="18" charset="0"/>
              </a:rPr>
              <a:t>Οι ανάγκες των ατόμων με ψυχικές διαταραχές, ΠΟΥ 2001</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 xmlns:a16="http://schemas.microsoft.com/office/drawing/2014/main" id="{B6C29DB0-17E9-42FF-986E-0B7F493F4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 xmlns:a16="http://schemas.microsoft.com/office/drawing/2014/main" id="{115AD956-A5B6-4760-B8B2-11E2DF6B0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8" name="Θέση περιεχομένου 4">
            <a:extLst>
              <a:ext uri="{FF2B5EF4-FFF2-40B4-BE49-F238E27FC236}">
                <a16:creationId xmlns="" xmlns:a16="http://schemas.microsoft.com/office/drawing/2014/main" id="{114CA86B-3964-4BB7-9B9E-9036A1313352}"/>
              </a:ext>
            </a:extLst>
          </p:cNvPr>
          <p:cNvPicPr>
            <a:picLocks noChangeAspect="1"/>
          </p:cNvPicPr>
          <p:nvPr/>
        </p:nvPicPr>
        <p:blipFill>
          <a:blip r:embed="rId2"/>
          <a:stretch>
            <a:fillRect/>
          </a:stretch>
        </p:blipFill>
        <p:spPr>
          <a:xfrm>
            <a:off x="1267691" y="1202602"/>
            <a:ext cx="3541984" cy="4512083"/>
          </a:xfrm>
          <a:prstGeom prst="rect">
            <a:avLst/>
          </a:prstGeom>
        </p:spPr>
      </p:pic>
      <p:sp>
        <p:nvSpPr>
          <p:cNvPr id="10" name="Content Placeholder 9">
            <a:extLst>
              <a:ext uri="{FF2B5EF4-FFF2-40B4-BE49-F238E27FC236}">
                <a16:creationId xmlns="" xmlns:a16="http://schemas.microsoft.com/office/drawing/2014/main" id="{9B3B25F3-9356-4516-AE5E-A1C8B1B07E80}"/>
              </a:ext>
            </a:extLst>
          </p:cNvPr>
          <p:cNvSpPr>
            <a:spLocks noGrp="1"/>
          </p:cNvSpPr>
          <p:nvPr>
            <p:ph idx="1"/>
          </p:nvPr>
        </p:nvSpPr>
        <p:spPr>
          <a:xfrm>
            <a:off x="5911158" y="540327"/>
            <a:ext cx="5383652" cy="5636635"/>
          </a:xfrm>
        </p:spPr>
        <p:txBody>
          <a:bodyPr>
            <a:normAutofit fontScale="92500" lnSpcReduction="10000"/>
          </a:bodyPr>
          <a:lstStyle/>
          <a:p>
            <a:r>
              <a:rPr lang="el-GR" sz="2400" dirty="0"/>
              <a:t>Τα άτομα με ψυχικές ασθένειες ικανοποιούν τα κριτήρια ευαισθησίας.</a:t>
            </a:r>
          </a:p>
          <a:p>
            <a:r>
              <a:rPr lang="el-GR" sz="2400" dirty="0"/>
              <a:t>Γι’ αυτό πρέπει να περιλαμβάνονται σε αναπτυξιακές στρατηγικές και σχέδια.</a:t>
            </a:r>
          </a:p>
          <a:p>
            <a:r>
              <a:rPr lang="el-GR" sz="2400" dirty="0"/>
              <a:t>• Οι διαφορετικοί φορείς ανάπτυξης πρέπει να διαδραματίσουν σημαντικό ρόλο στο σχεδιασμός και εφαρμογή σχετικών πολιτικών και προγραμμάτων αλλά και </a:t>
            </a:r>
          </a:p>
          <a:p>
            <a:r>
              <a:rPr lang="el-GR" sz="2400" dirty="0"/>
              <a:t>Για την ενσωμάτωση της ψυχικής υγείας σε ευρύτερες, εθνικές, αναπτυξιακές στρατηγικές και παρεμβάσεις</a:t>
            </a:r>
          </a:p>
          <a:p>
            <a:r>
              <a:rPr lang="el-GR" sz="2400" dirty="0"/>
              <a:t>Τα αναπτυξιακά προγράμματα και οι σχετικές πολιτικές τους πρέπει να προστατεύουν τα ανθρώπινα δικαιώματα των ατόμων με ψυχικές διαταραχές και την οικοδόμηση της ικανότητας συμμετοχής στις δημόσιες υποθέσεις.</a:t>
            </a:r>
          </a:p>
          <a:p>
            <a:pPr marL="0" indent="0" algn="r">
              <a:buNone/>
            </a:pPr>
            <a:r>
              <a:rPr lang="en-GB" sz="2400" dirty="0"/>
              <a:t>(WHO, 2010)</a:t>
            </a:r>
            <a:endParaRPr lang="el-GR" sz="2400" dirty="0"/>
          </a:p>
        </p:txBody>
      </p:sp>
      <p:sp>
        <p:nvSpPr>
          <p:cNvPr id="4" name="Θέση αριθμού διαφάνειας 3">
            <a:extLst>
              <a:ext uri="{FF2B5EF4-FFF2-40B4-BE49-F238E27FC236}">
                <a16:creationId xmlns="" xmlns:a16="http://schemas.microsoft.com/office/drawing/2014/main" id="{A516A089-1AD3-49C8-80BD-65229F8E98E2}"/>
              </a:ext>
            </a:extLst>
          </p:cNvPr>
          <p:cNvSpPr>
            <a:spLocks noGrp="1"/>
          </p:cNvSpPr>
          <p:nvPr>
            <p:ph type="sldNum" sz="quarter" idx="12"/>
          </p:nvPr>
        </p:nvSpPr>
        <p:spPr>
          <a:xfrm>
            <a:off x="8610600" y="6356350"/>
            <a:ext cx="2743200" cy="365125"/>
          </a:xfrm>
        </p:spPr>
        <p:txBody>
          <a:bodyPr>
            <a:normAutofit/>
          </a:bodyPr>
          <a:lstStyle/>
          <a:p>
            <a:pPr>
              <a:spcAft>
                <a:spcPts val="600"/>
              </a:spcAft>
            </a:pPr>
            <a:fld id="{E2A30DC5-B0AA-474C-B234-EFAB9C3A9C22}" type="slidenum">
              <a:rPr lang="el-GR" altLang="el-GR">
                <a:solidFill>
                  <a:prstClr val="black">
                    <a:tint val="75000"/>
                  </a:prstClr>
                </a:solidFill>
              </a:rPr>
              <a:pPr>
                <a:spcAft>
                  <a:spcPts val="600"/>
                </a:spcAft>
              </a:pPr>
              <a:t>6</a:t>
            </a:fld>
            <a:endParaRPr lang="el-GR" altLang="el-GR">
              <a:solidFill>
                <a:prstClr val="black">
                  <a:tint val="75000"/>
                </a:prstClr>
              </a:solidFill>
            </a:endParaRPr>
          </a:p>
        </p:txBody>
      </p:sp>
      <p:sp>
        <p:nvSpPr>
          <p:cNvPr id="6" name="Τίτλος 5">
            <a:extLst>
              <a:ext uri="{FF2B5EF4-FFF2-40B4-BE49-F238E27FC236}">
                <a16:creationId xmlns="" xmlns:a16="http://schemas.microsoft.com/office/drawing/2014/main" id="{F1151FBB-63AC-4F09-9096-9483842FB5B6}"/>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val="1463450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E25FAFA-FCED-40EC-ADCD-C893CCFA452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 xmlns:a16="http://schemas.microsoft.com/office/drawing/2014/main" id="{A716614D-549B-4696-B8CB-CAED474D2E54}"/>
              </a:ext>
            </a:extLst>
          </p:cNvPr>
          <p:cNvSpPr>
            <a:spLocks noGrp="1"/>
          </p:cNvSpPr>
          <p:nvPr>
            <p:ph idx="1"/>
          </p:nvPr>
        </p:nvSpPr>
        <p:spPr/>
        <p:txBody>
          <a:bodyPr/>
          <a:lstStyle/>
          <a:p>
            <a:endParaRPr lang="el-GR" dirty="0"/>
          </a:p>
        </p:txBody>
      </p:sp>
      <p:sp>
        <p:nvSpPr>
          <p:cNvPr id="4" name="Θέση αριθμού διαφάνειας 3">
            <a:extLst>
              <a:ext uri="{FF2B5EF4-FFF2-40B4-BE49-F238E27FC236}">
                <a16:creationId xmlns="" xmlns:a16="http://schemas.microsoft.com/office/drawing/2014/main" id="{ABB5A4E4-AD4D-41B6-B277-F1F9A5309769}"/>
              </a:ext>
            </a:extLst>
          </p:cNvPr>
          <p:cNvSpPr>
            <a:spLocks noGrp="1"/>
          </p:cNvSpPr>
          <p:nvPr>
            <p:ph type="sldNum" sz="quarter" idx="12"/>
          </p:nvPr>
        </p:nvSpPr>
        <p:spPr/>
        <p:txBody>
          <a:bodyPr/>
          <a:lstStyle/>
          <a:p>
            <a:fld id="{E2A30DC5-B0AA-474C-B234-EFAB9C3A9C22}" type="slidenum">
              <a:rPr lang="el-GR" altLang="el-GR" smtClean="0"/>
              <a:pPr/>
              <a:t>7</a:t>
            </a:fld>
            <a:endParaRPr lang="el-GR" altLang="el-GR"/>
          </a:p>
        </p:txBody>
      </p:sp>
      <p:pic>
        <p:nvPicPr>
          <p:cNvPr id="6" name="Εικόνα 5">
            <a:extLst>
              <a:ext uri="{FF2B5EF4-FFF2-40B4-BE49-F238E27FC236}">
                <a16:creationId xmlns="" xmlns:a16="http://schemas.microsoft.com/office/drawing/2014/main" id="{76E18100-7903-445E-B9B4-3E23B75BD6A1}"/>
              </a:ext>
            </a:extLst>
          </p:cNvPr>
          <p:cNvPicPr>
            <a:picLocks noChangeAspect="1"/>
          </p:cNvPicPr>
          <p:nvPr/>
        </p:nvPicPr>
        <p:blipFill>
          <a:blip r:embed="rId2"/>
          <a:stretch>
            <a:fillRect/>
          </a:stretch>
        </p:blipFill>
        <p:spPr>
          <a:xfrm>
            <a:off x="0" y="0"/>
            <a:ext cx="12039600" cy="6770748"/>
          </a:xfrm>
          <a:prstGeom prst="rect">
            <a:avLst/>
          </a:prstGeom>
        </p:spPr>
      </p:pic>
      <p:sp>
        <p:nvSpPr>
          <p:cNvPr id="7" name="TextBox 6">
            <a:extLst>
              <a:ext uri="{FF2B5EF4-FFF2-40B4-BE49-F238E27FC236}">
                <a16:creationId xmlns="" xmlns:a16="http://schemas.microsoft.com/office/drawing/2014/main" id="{E55285DA-FF00-4BD4-A48C-F3BBAAE9001C}"/>
              </a:ext>
            </a:extLst>
          </p:cNvPr>
          <p:cNvSpPr txBox="1"/>
          <p:nvPr/>
        </p:nvSpPr>
        <p:spPr>
          <a:xfrm>
            <a:off x="713462" y="3037787"/>
            <a:ext cx="1728192" cy="369332"/>
          </a:xfrm>
          <a:prstGeom prst="rect">
            <a:avLst/>
          </a:prstGeom>
          <a:solidFill>
            <a:schemeClr val="bg1">
              <a:lumMod val="50000"/>
            </a:schemeClr>
          </a:solidFill>
        </p:spPr>
        <p:txBody>
          <a:bodyPr wrap="square" rtlCol="0">
            <a:spAutoFit/>
          </a:bodyPr>
          <a:lstStyle/>
          <a:p>
            <a:r>
              <a:rPr lang="el-GR" dirty="0"/>
              <a:t>Εισόδημα</a:t>
            </a:r>
          </a:p>
        </p:txBody>
      </p:sp>
      <p:sp>
        <p:nvSpPr>
          <p:cNvPr id="8" name="TextBox 7">
            <a:extLst>
              <a:ext uri="{FF2B5EF4-FFF2-40B4-BE49-F238E27FC236}">
                <a16:creationId xmlns="" xmlns:a16="http://schemas.microsoft.com/office/drawing/2014/main" id="{3FA353EB-60B4-4F05-86CA-CC1F4DC715CB}"/>
              </a:ext>
            </a:extLst>
          </p:cNvPr>
          <p:cNvSpPr txBox="1"/>
          <p:nvPr/>
        </p:nvSpPr>
        <p:spPr>
          <a:xfrm>
            <a:off x="3460173" y="3068961"/>
            <a:ext cx="2013825" cy="338554"/>
          </a:xfrm>
          <a:prstGeom prst="rect">
            <a:avLst/>
          </a:prstGeom>
          <a:solidFill>
            <a:schemeClr val="bg1">
              <a:lumMod val="50000"/>
            </a:schemeClr>
          </a:solidFill>
        </p:spPr>
        <p:txBody>
          <a:bodyPr wrap="square" rtlCol="0">
            <a:spAutoFit/>
          </a:bodyPr>
          <a:lstStyle/>
          <a:p>
            <a:r>
              <a:rPr lang="el-GR" sz="1600" dirty="0"/>
              <a:t>Κοινωνία των πολιτών </a:t>
            </a:r>
          </a:p>
        </p:txBody>
      </p:sp>
      <p:sp>
        <p:nvSpPr>
          <p:cNvPr id="9" name="TextBox 8">
            <a:extLst>
              <a:ext uri="{FF2B5EF4-FFF2-40B4-BE49-F238E27FC236}">
                <a16:creationId xmlns="" xmlns:a16="http://schemas.microsoft.com/office/drawing/2014/main" id="{F2AE4100-BA15-4A04-A69B-D282252323BF}"/>
              </a:ext>
            </a:extLst>
          </p:cNvPr>
          <p:cNvSpPr txBox="1"/>
          <p:nvPr/>
        </p:nvSpPr>
        <p:spPr>
          <a:xfrm>
            <a:off x="6456040" y="3037787"/>
            <a:ext cx="1728192" cy="369332"/>
          </a:xfrm>
          <a:prstGeom prst="rect">
            <a:avLst/>
          </a:prstGeom>
          <a:solidFill>
            <a:schemeClr val="bg1">
              <a:lumMod val="50000"/>
            </a:schemeClr>
          </a:solidFill>
        </p:spPr>
        <p:txBody>
          <a:bodyPr wrap="square" rtlCol="0">
            <a:spAutoFit/>
          </a:bodyPr>
          <a:lstStyle/>
          <a:p>
            <a:r>
              <a:rPr lang="el-GR" dirty="0"/>
              <a:t>ΠΦΥ</a:t>
            </a:r>
          </a:p>
        </p:txBody>
      </p:sp>
      <p:sp>
        <p:nvSpPr>
          <p:cNvPr id="10" name="TextBox 9">
            <a:extLst>
              <a:ext uri="{FF2B5EF4-FFF2-40B4-BE49-F238E27FC236}">
                <a16:creationId xmlns="" xmlns:a16="http://schemas.microsoft.com/office/drawing/2014/main" id="{596A2C76-A778-485C-A011-8E6D6766AED7}"/>
              </a:ext>
            </a:extLst>
          </p:cNvPr>
          <p:cNvSpPr txBox="1"/>
          <p:nvPr/>
        </p:nvSpPr>
        <p:spPr>
          <a:xfrm>
            <a:off x="9322865" y="3028495"/>
            <a:ext cx="1728192" cy="369332"/>
          </a:xfrm>
          <a:prstGeom prst="rect">
            <a:avLst/>
          </a:prstGeom>
          <a:solidFill>
            <a:schemeClr val="bg1">
              <a:lumMod val="50000"/>
            </a:schemeClr>
          </a:solidFill>
        </p:spPr>
        <p:txBody>
          <a:bodyPr wrap="square" rtlCol="0">
            <a:spAutoFit/>
          </a:bodyPr>
          <a:lstStyle/>
          <a:p>
            <a:r>
              <a:rPr lang="el-GR" dirty="0"/>
              <a:t>Εκπαίδευση</a:t>
            </a:r>
          </a:p>
        </p:txBody>
      </p:sp>
      <p:sp>
        <p:nvSpPr>
          <p:cNvPr id="11" name="TextBox 10">
            <a:extLst>
              <a:ext uri="{FF2B5EF4-FFF2-40B4-BE49-F238E27FC236}">
                <a16:creationId xmlns="" xmlns:a16="http://schemas.microsoft.com/office/drawing/2014/main" id="{DF1693CD-1152-494F-B19A-6DD47209BD1B}"/>
              </a:ext>
            </a:extLst>
          </p:cNvPr>
          <p:cNvSpPr txBox="1"/>
          <p:nvPr/>
        </p:nvSpPr>
        <p:spPr>
          <a:xfrm>
            <a:off x="550851" y="6300029"/>
            <a:ext cx="2285867" cy="338554"/>
          </a:xfrm>
          <a:prstGeom prst="rect">
            <a:avLst/>
          </a:prstGeom>
          <a:solidFill>
            <a:schemeClr val="bg1">
              <a:lumMod val="50000"/>
            </a:schemeClr>
          </a:solidFill>
        </p:spPr>
        <p:txBody>
          <a:bodyPr wrap="square" rtlCol="0">
            <a:spAutoFit/>
          </a:bodyPr>
          <a:lstStyle/>
          <a:p>
            <a:r>
              <a:rPr lang="el-GR" sz="1600" dirty="0"/>
              <a:t>Πολιτική προτεραιότητα </a:t>
            </a:r>
          </a:p>
        </p:txBody>
      </p:sp>
      <p:sp>
        <p:nvSpPr>
          <p:cNvPr id="12" name="TextBox 11">
            <a:extLst>
              <a:ext uri="{FF2B5EF4-FFF2-40B4-BE49-F238E27FC236}">
                <a16:creationId xmlns="" xmlns:a16="http://schemas.microsoft.com/office/drawing/2014/main" id="{22B38361-6C5D-41F3-B3F7-0008BD89428C}"/>
              </a:ext>
            </a:extLst>
          </p:cNvPr>
          <p:cNvSpPr txBox="1"/>
          <p:nvPr/>
        </p:nvSpPr>
        <p:spPr>
          <a:xfrm>
            <a:off x="3641170" y="6289637"/>
            <a:ext cx="1728192" cy="369332"/>
          </a:xfrm>
          <a:prstGeom prst="rect">
            <a:avLst/>
          </a:prstGeom>
          <a:solidFill>
            <a:schemeClr val="bg1">
              <a:lumMod val="50000"/>
            </a:schemeClr>
          </a:solidFill>
        </p:spPr>
        <p:txBody>
          <a:bodyPr wrap="square" rtlCol="0">
            <a:spAutoFit/>
          </a:bodyPr>
          <a:lstStyle/>
          <a:p>
            <a:pPr algn="ctr"/>
            <a:r>
              <a:rPr lang="el-GR" dirty="0"/>
              <a:t>Στέγαση</a:t>
            </a:r>
          </a:p>
        </p:txBody>
      </p:sp>
      <p:sp>
        <p:nvSpPr>
          <p:cNvPr id="13" name="TextBox 12">
            <a:extLst>
              <a:ext uri="{FF2B5EF4-FFF2-40B4-BE49-F238E27FC236}">
                <a16:creationId xmlns="" xmlns:a16="http://schemas.microsoft.com/office/drawing/2014/main" id="{4C10582A-6C7B-4A3C-B24B-A330CD7F70CE}"/>
              </a:ext>
            </a:extLst>
          </p:cNvPr>
          <p:cNvSpPr txBox="1"/>
          <p:nvPr/>
        </p:nvSpPr>
        <p:spPr>
          <a:xfrm>
            <a:off x="6654198" y="6300028"/>
            <a:ext cx="1728192" cy="369332"/>
          </a:xfrm>
          <a:prstGeom prst="rect">
            <a:avLst/>
          </a:prstGeom>
          <a:solidFill>
            <a:schemeClr val="bg1">
              <a:lumMod val="50000"/>
            </a:schemeClr>
          </a:solidFill>
        </p:spPr>
        <p:txBody>
          <a:bodyPr wrap="square" rtlCol="0">
            <a:spAutoFit/>
          </a:bodyPr>
          <a:lstStyle/>
          <a:p>
            <a:pPr algn="ctr"/>
            <a:r>
              <a:rPr lang="el-GR" dirty="0"/>
              <a:t>Δικαιώματα </a:t>
            </a:r>
          </a:p>
        </p:txBody>
      </p:sp>
      <p:sp>
        <p:nvSpPr>
          <p:cNvPr id="14" name="TextBox 13">
            <a:extLst>
              <a:ext uri="{FF2B5EF4-FFF2-40B4-BE49-F238E27FC236}">
                <a16:creationId xmlns="" xmlns:a16="http://schemas.microsoft.com/office/drawing/2014/main" id="{D9A4F5FF-D65A-4F30-BBCD-0F86D31C3AAC}"/>
              </a:ext>
            </a:extLst>
          </p:cNvPr>
          <p:cNvSpPr txBox="1"/>
          <p:nvPr/>
        </p:nvSpPr>
        <p:spPr>
          <a:xfrm>
            <a:off x="9350386" y="6309321"/>
            <a:ext cx="2290763" cy="307777"/>
          </a:xfrm>
          <a:prstGeom prst="rect">
            <a:avLst/>
          </a:prstGeom>
          <a:solidFill>
            <a:schemeClr val="bg1">
              <a:lumMod val="50000"/>
            </a:schemeClr>
          </a:solidFill>
        </p:spPr>
        <p:txBody>
          <a:bodyPr wrap="square" rtlCol="0">
            <a:spAutoFit/>
          </a:bodyPr>
          <a:lstStyle/>
          <a:p>
            <a:pPr lvl="1" algn="ctr"/>
            <a:r>
              <a:rPr lang="el-GR" sz="1400" dirty="0"/>
              <a:t>Επείγουσα φροντίδα </a:t>
            </a:r>
          </a:p>
        </p:txBody>
      </p:sp>
    </p:spTree>
    <p:extLst>
      <p:ext uri="{BB962C8B-B14F-4D97-AF65-F5344CB8AC3E}">
        <p14:creationId xmlns:p14="http://schemas.microsoft.com/office/powerpoint/2010/main" val="3292796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3">
            <a:extLst>
              <a:ext uri="{FF2B5EF4-FFF2-40B4-BE49-F238E27FC236}">
                <a16:creationId xmlns="" xmlns:a16="http://schemas.microsoft.com/office/drawing/2014/main" id="{5F5DF9DB-DD29-452A-B3A2-9122BE8036ED}"/>
              </a:ext>
            </a:extLst>
          </p:cNvPr>
          <p:cNvPicPr>
            <a:picLocks noGrp="1" noChangeAspect="1"/>
          </p:cNvPicPr>
          <p:nvPr>
            <p:ph idx="1"/>
          </p:nvPr>
        </p:nvPicPr>
        <p:blipFill>
          <a:blip r:embed="rId2"/>
          <a:stretch>
            <a:fillRect/>
          </a:stretch>
        </p:blipFill>
        <p:spPr>
          <a:xfrm>
            <a:off x="19878" y="329529"/>
            <a:ext cx="9094304" cy="6528471"/>
          </a:xfrm>
          <a:prstGeom prst="rect">
            <a:avLst/>
          </a:prstGeom>
        </p:spPr>
      </p:pic>
      <p:pic>
        <p:nvPicPr>
          <p:cNvPr id="5" name="Εικόνα 4">
            <a:extLst>
              <a:ext uri="{FF2B5EF4-FFF2-40B4-BE49-F238E27FC236}">
                <a16:creationId xmlns="" xmlns:a16="http://schemas.microsoft.com/office/drawing/2014/main" id="{33293BC6-AB21-4386-B703-379CDBB09092}"/>
              </a:ext>
            </a:extLst>
          </p:cNvPr>
          <p:cNvPicPr>
            <a:picLocks noChangeAspect="1"/>
          </p:cNvPicPr>
          <p:nvPr/>
        </p:nvPicPr>
        <p:blipFill>
          <a:blip r:embed="rId3"/>
          <a:stretch>
            <a:fillRect/>
          </a:stretch>
        </p:blipFill>
        <p:spPr>
          <a:xfrm>
            <a:off x="8371855" y="452645"/>
            <a:ext cx="2605253" cy="3721790"/>
          </a:xfrm>
          <a:prstGeom prst="rect">
            <a:avLst/>
          </a:prstGeom>
        </p:spPr>
      </p:pic>
    </p:spTree>
    <p:extLst>
      <p:ext uri="{BB962C8B-B14F-4D97-AF65-F5344CB8AC3E}">
        <p14:creationId xmlns:p14="http://schemas.microsoft.com/office/powerpoint/2010/main" val="1805245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97732" y="375246"/>
            <a:ext cx="7886700" cy="1325563"/>
          </a:xfrm>
        </p:spPr>
        <p:txBody>
          <a:bodyPr/>
          <a:lstStyle/>
          <a:p>
            <a:pPr algn="ctr"/>
            <a:r>
              <a:rPr lang="el-GR" sz="3600" dirty="0"/>
              <a:t>Τι είναι ενδυνάμωση για εσάς;</a:t>
            </a:r>
            <a:r>
              <a:rPr lang="el-GR" dirty="0"/>
              <a:t> </a:t>
            </a:r>
          </a:p>
        </p:txBody>
      </p:sp>
      <p:sp>
        <p:nvSpPr>
          <p:cNvPr id="3" name="2 - Θέση περιεχομένου"/>
          <p:cNvSpPr>
            <a:spLocks noGrp="1"/>
          </p:cNvSpPr>
          <p:nvPr>
            <p:ph idx="1"/>
          </p:nvPr>
        </p:nvSpPr>
        <p:spPr>
          <a:xfrm>
            <a:off x="1919536" y="1700808"/>
            <a:ext cx="8119814" cy="4351338"/>
          </a:xfrm>
        </p:spPr>
        <p:txBody>
          <a:bodyPr>
            <a:normAutofit fontScale="92500" lnSpcReduction="20000"/>
          </a:bodyPr>
          <a:lstStyle/>
          <a:p>
            <a:pPr algn="just">
              <a:buNone/>
            </a:pPr>
            <a:r>
              <a:rPr lang="el-GR" dirty="0"/>
              <a:t>. </a:t>
            </a:r>
          </a:p>
          <a:p>
            <a:pPr>
              <a:buNone/>
            </a:pPr>
            <a:r>
              <a:rPr lang="el-GR" dirty="0"/>
              <a:t>Οι ίδιοι οι χρήστες των υπηρεσιών ψυχικής υγείας αναγνωρίζουν ως βασικά χαρακτηριστικά της ενδυνάμωσης τα ακόλουθα: </a:t>
            </a:r>
          </a:p>
          <a:p>
            <a:pPr lvl="0"/>
            <a:r>
              <a:rPr lang="el-GR" dirty="0"/>
              <a:t>Αυτοδυναμία </a:t>
            </a:r>
          </a:p>
          <a:p>
            <a:pPr lvl="0"/>
            <a:r>
              <a:rPr lang="el-GR" dirty="0"/>
              <a:t>Αξιοπρέπεια και σεβασμός </a:t>
            </a:r>
          </a:p>
          <a:p>
            <a:pPr lvl="0"/>
            <a:r>
              <a:rPr lang="el-GR" dirty="0"/>
              <a:t>Δύναμη – δυνατότητα λήψης αποφάσεων </a:t>
            </a:r>
          </a:p>
          <a:p>
            <a:pPr lvl="0"/>
            <a:r>
              <a:rPr lang="el-GR" dirty="0"/>
              <a:t>Πρόσβαση σε πληροφορίες και πόρους </a:t>
            </a:r>
          </a:p>
          <a:p>
            <a:r>
              <a:rPr lang="el-GR" dirty="0"/>
              <a:t>Αίσθημα </a:t>
            </a:r>
            <a:r>
              <a:rPr lang="el-GR" dirty="0" err="1"/>
              <a:t>ανήκειν</a:t>
            </a:r>
            <a:r>
              <a:rPr lang="el-GR" dirty="0"/>
              <a:t> και προσφοράς σε μία ευρύτερη κοινότητα</a:t>
            </a:r>
          </a:p>
          <a:p>
            <a:pPr>
              <a:buNone/>
            </a:pPr>
            <a:r>
              <a:rPr lang="el-GR" i="1" dirty="0">
                <a:solidFill>
                  <a:schemeClr val="accent2">
                    <a:lumMod val="60000"/>
                    <a:lumOff val="40000"/>
                  </a:schemeClr>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2519</Words>
  <Application>Microsoft Office PowerPoint</Application>
  <PresentationFormat>Προσαρμογή</PresentationFormat>
  <Paragraphs>321</Paragraphs>
  <Slides>44</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    Ενδυνάμωση μειονοτικών ομάδων στην κοινότητα (πρόσφυγες, Ρομά, πυρόπληκτοι, νεόπτωχοι)  </vt:lpstr>
      <vt:lpstr>Προκείμενες </vt:lpstr>
      <vt:lpstr>Στοιχεία Ορισμών (1963-1999)</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Τι είναι ενδυνάμωση για εσάς; </vt:lpstr>
      <vt:lpstr>            Πλαίσιο </vt:lpstr>
      <vt:lpstr>          Ενδυνάμωση </vt:lpstr>
      <vt:lpstr>Φιλοσοφία εκπαιδευτικών για μη ειδικούς</vt:lpstr>
      <vt:lpstr>Παρουσίαση του PowerPoint</vt:lpstr>
      <vt:lpstr>Παρουσίαση του PowerPoint</vt:lpstr>
      <vt:lpstr>Ενδυνάμωση χρηστών στην ψυχική υγεία</vt:lpstr>
      <vt:lpstr>Επίπεδα δράσης ενδυνάμωσης</vt:lpstr>
      <vt:lpstr>Αναλαμβάνοντας δράση</vt:lpstr>
      <vt:lpstr>                    Ενδυνάμωση στο επίπεδο της κοινωνίας </vt:lpstr>
      <vt:lpstr>Ενδυνάμωση στο επίπεδο της κοινότητας </vt:lpstr>
      <vt:lpstr>Ενδυνάμωση σε ατομικό επίπεδο </vt:lpstr>
      <vt:lpstr>Ενδυνάμωση μέσω της εκπαίδευσης  και της κατάρτισης </vt:lpstr>
      <vt:lpstr>Ενδυνάμωση σε επίπεδο υπηρεσιών </vt:lpstr>
      <vt:lpstr>Ο ρόλος της ισχύος </vt:lpstr>
      <vt:lpstr>Βέλτιστη σύνθεση υπηρεσιών  κατά τον ΠΟΥ </vt:lpstr>
      <vt:lpstr>ΒΑΣΙΚΑ ΧΑΡΑΚΤΗΡΙΣΤΙΚΑ  ΟΛΩΝ ΤΩΝ ΟΜΑΔΩΝ ΑΥΤΟΒΟΗΘΕΙΑΣ </vt:lpstr>
      <vt:lpstr>Άτομα με προσφυγική εμπειρία </vt:lpstr>
      <vt:lpstr>Το παράδειγμα του PSTIC </vt:lpstr>
      <vt:lpstr>Παρουσίαση του PowerPoint</vt:lpstr>
      <vt:lpstr>Βασικές αρχές IASC MHPSS:</vt:lpstr>
      <vt:lpstr>Η μαϊμού και το ψάρι  </vt:lpstr>
      <vt:lpstr>Ρομά </vt:lpstr>
      <vt:lpstr>ROMED </vt:lpstr>
      <vt:lpstr>Προκλήσεις</vt:lpstr>
      <vt:lpstr>Πυρόπληκτοι </vt:lpstr>
      <vt:lpstr>Παρουσίαση του PowerPoint</vt:lpstr>
      <vt:lpstr>Παρουσίαση του PowerPoint</vt:lpstr>
      <vt:lpstr>Άτομα με οικονομικά προβλήματα</vt:lpstr>
      <vt:lpstr>Παρουσίαση του PowerPoint</vt:lpstr>
      <vt:lpstr>Ανάπτυξη και διατήρηση υγιών κοινοτήτων</vt:lpstr>
      <vt:lpstr>Δράσεις</vt:lpstr>
      <vt:lpstr>Τα προβλήματα</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Πρόγραμμα Μεταπτυχιακών «Ψυχολογία»                                                                           Σεμινάριο ΙΙ  Σχεδιασμός εφαρμογών στο πεδίο και στην κοινότητα    Ενδυνάμωση μειονοτικών ομάδων στην κοινότητα (πρόσφυγες, Ρομά, πυρόπληκτοι, νεόπτωχοι)</dc:title>
  <dc:creator>Panagiotis Chondros</dc:creator>
  <cp:lastModifiedBy>Στυλιανίδης Στέλιος</cp:lastModifiedBy>
  <cp:revision>7</cp:revision>
  <dcterms:created xsi:type="dcterms:W3CDTF">2019-06-03T13:45:11Z</dcterms:created>
  <dcterms:modified xsi:type="dcterms:W3CDTF">2019-12-18T10:03:50Z</dcterms:modified>
</cp:coreProperties>
</file>