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
  </p:notesMasterIdLst>
  <p:sldIdLst>
    <p:sldId id="256" r:id="rId2"/>
    <p:sldId id="257" r:id="rId3"/>
    <p:sldId id="258" r:id="rId4"/>
    <p:sldId id="259" r:id="rId5"/>
    <p:sldId id="260" r:id="rId6"/>
    <p:sldId id="335" r:id="rId7"/>
    <p:sldId id="261" r:id="rId8"/>
    <p:sldId id="262" r:id="rId9"/>
    <p:sldId id="264" r:id="rId10"/>
    <p:sldId id="265" r:id="rId11"/>
    <p:sldId id="326" r:id="rId12"/>
    <p:sldId id="327" r:id="rId13"/>
    <p:sldId id="328" r:id="rId14"/>
    <p:sldId id="331" r:id="rId15"/>
    <p:sldId id="332" r:id="rId16"/>
    <p:sldId id="333" r:id="rId17"/>
    <p:sldId id="305" r:id="rId18"/>
    <p:sldId id="306" r:id="rId19"/>
    <p:sldId id="31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50334-9E66-4A70-BDD8-68D824AE4FE8}" type="datetimeFigureOut">
              <a:rPr lang="el-GR" smtClean="0"/>
              <a:pPr/>
              <a:t>20/12/2019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22E37-EF9A-4297-99AE-319E59E007A1}" type="slidenum">
              <a:rPr lang="el-GR" smtClean="0"/>
              <a:pPr/>
              <a:t>‹#›</a:t>
            </a:fld>
            <a:endParaRPr lang="el-GR"/>
          </a:p>
        </p:txBody>
      </p:sp>
    </p:spTree>
    <p:extLst>
      <p:ext uri="{BB962C8B-B14F-4D97-AF65-F5344CB8AC3E}">
        <p14:creationId xmlns:p14="http://schemas.microsoft.com/office/powerpoint/2010/main" val="97981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7C5F2-6B8A-4C4F-91A3-42CBC8DA60A4}" type="slidenum">
              <a:rPr lang="bg-BG">
                <a:solidFill>
                  <a:srgbClr val="000000"/>
                </a:solidFill>
                <a:ea typeface="ＭＳ Ｐゴシック" pitchFamily="34" charset="-128"/>
              </a:rPr>
              <a:pPr fontAlgn="base">
                <a:spcBef>
                  <a:spcPct val="0"/>
                </a:spcBef>
                <a:spcAft>
                  <a:spcPct val="0"/>
                </a:spcAft>
                <a:defRPr/>
              </a:pPr>
              <a:t>11</a:t>
            </a:fld>
            <a:endParaRPr lang="bg-BG">
              <a:solidFill>
                <a:srgbClr val="000000"/>
              </a:solidFill>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B925E-CE6B-47A6-8CB9-7F5093CF9BD5}" type="slidenum">
              <a:rPr lang="bg-BG">
                <a:solidFill>
                  <a:srgbClr val="000000"/>
                </a:solidFill>
                <a:ea typeface="ＭＳ Ｐゴシック" pitchFamily="34" charset="-128"/>
              </a:rPr>
              <a:pPr fontAlgn="base">
                <a:spcBef>
                  <a:spcPct val="0"/>
                </a:spcBef>
                <a:spcAft>
                  <a:spcPct val="0"/>
                </a:spcAft>
                <a:defRPr/>
              </a:pPr>
              <a:t>12</a:t>
            </a:fld>
            <a:endParaRPr lang="bg-BG">
              <a:solidFill>
                <a:srgbClr val="000000"/>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4419E3-6752-4877-81FC-7BF98DD8C31B}" type="slidenum">
              <a:rPr lang="bg-BG">
                <a:solidFill>
                  <a:srgbClr val="000000"/>
                </a:solidFill>
                <a:ea typeface="ＭＳ Ｐゴシック" pitchFamily="34" charset="-128"/>
              </a:rPr>
              <a:pPr fontAlgn="base">
                <a:spcBef>
                  <a:spcPct val="0"/>
                </a:spcBef>
                <a:spcAft>
                  <a:spcPct val="0"/>
                </a:spcAft>
                <a:defRPr/>
              </a:pPr>
              <a:t>13</a:t>
            </a:fld>
            <a:endParaRPr lang="bg-BG">
              <a:solidFill>
                <a:srgbClr val="000000"/>
              </a:solidFill>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76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8706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625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913806" y="2130849"/>
            <a:ext cx="10364391" cy="1470049"/>
          </a:xfrm>
        </p:spPr>
        <p:txBody>
          <a:bodyPr/>
          <a:lstStyle/>
          <a:p>
            <a:r>
              <a:rPr lang="sl-SI"/>
              <a:t>Uredite slog naslova matrice</a:t>
            </a:r>
          </a:p>
        </p:txBody>
      </p:sp>
      <p:sp>
        <p:nvSpPr>
          <p:cNvPr id="3" name="Podnaslov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sl-SI"/>
              <a:t>Uredite slog podnaslova matrice</a:t>
            </a:r>
          </a:p>
        </p:txBody>
      </p:sp>
    </p:spTree>
    <p:extLst>
      <p:ext uri="{BB962C8B-B14F-4D97-AF65-F5344CB8AC3E}">
        <p14:creationId xmlns:p14="http://schemas.microsoft.com/office/powerpoint/2010/main" val="25816856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028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0578ACC-22D6-47C1-A373-4FD133E34F3C}" type="datetimeFigureOut">
              <a:rPr lang="en-US" smtClean="0"/>
              <a:pPr/>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1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685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321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1655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4A7AC-904D-4781-85BA-7D10C17ED021}" type="datetimeFigureOut">
              <a:rPr lang="en-US" smtClean="0"/>
              <a:pPr/>
              <a:t>12/20/2019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892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1444B-B92B-4E27-8C94-BB93EAF5CB18}" type="datetimeFigureOut">
              <a:rPr lang="en-US" smtClean="0"/>
              <a:pPr/>
              <a:t>12/20/2019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84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63EFA5E-FA76-400D-B3DC-F0BA90E6D107}" type="datetimeFigureOut">
              <a:rPr lang="en-US" smtClean="0"/>
              <a:pPr/>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7951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E9DEC-419B-4CC5-A080-3B06BD5A8291}" type="datetimeFigureOut">
              <a:rPr lang="en-US" smtClean="0"/>
              <a:pPr/>
              <a:t>12/20/2019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7206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0892E-EF06-4790-AAD0-7D0D18623BD1}"/>
              </a:ext>
            </a:extLst>
          </p:cNvPr>
          <p:cNvSpPr>
            <a:spLocks noGrp="1"/>
          </p:cNvSpPr>
          <p:nvPr>
            <p:ph type="ctrTitle"/>
          </p:nvPr>
        </p:nvSpPr>
        <p:spPr/>
        <p:txBody>
          <a:bodyPr/>
          <a:lstStyle/>
          <a:p>
            <a:r>
              <a:rPr lang="el-GR" dirty="0"/>
              <a:t>Μετανάστευση και ψυχική υγεία</a:t>
            </a:r>
          </a:p>
        </p:txBody>
      </p:sp>
      <p:sp>
        <p:nvSpPr>
          <p:cNvPr id="3" name="Υπότιτλος 2">
            <a:extLst>
              <a:ext uri="{FF2B5EF4-FFF2-40B4-BE49-F238E27FC236}">
                <a16:creationId xmlns:a16="http://schemas.microsoft.com/office/drawing/2014/main" id="{18890731-0D52-41CD-95CE-79BEA426958B}"/>
              </a:ext>
            </a:extLst>
          </p:cNvPr>
          <p:cNvSpPr>
            <a:spLocks noGrp="1"/>
          </p:cNvSpPr>
          <p:nvPr>
            <p:ph type="subTitle" idx="1"/>
          </p:nvPr>
        </p:nvSpPr>
        <p:spPr/>
        <p:txBody>
          <a:bodyPr/>
          <a:lstStyle/>
          <a:p>
            <a:r>
              <a:rPr lang="el-GR" dirty="0"/>
              <a:t>ΝΙΚΟΣ ΓΚΙΩΝΑΚΗΣ</a:t>
            </a:r>
          </a:p>
          <a:p>
            <a:r>
              <a:rPr lang="el-GR" dirty="0"/>
              <a:t>ΚΕΝΤΡΟ ΗΜΕΡΑΣ ΒΑΒΕΛ</a:t>
            </a:r>
          </a:p>
        </p:txBody>
      </p:sp>
      <p:pic>
        <p:nvPicPr>
          <p:cNvPr id="4" name="Picture 2" descr="K:\BABEL WORK_Backup\Maria Nte\Logos Babel\Babel_logo-2018-eng.png">
            <a:extLst>
              <a:ext uri="{FF2B5EF4-FFF2-40B4-BE49-F238E27FC236}">
                <a16:creationId xmlns:a16="http://schemas.microsoft.com/office/drawing/2014/main" id="{951AEA4E-8366-4DC8-AB00-37FBF4EE3081}"/>
              </a:ext>
            </a:extLst>
          </p:cNvPr>
          <p:cNvPicPr>
            <a:picLocks noChangeAspect="1" noChangeArrowheads="1"/>
          </p:cNvPicPr>
          <p:nvPr/>
        </p:nvPicPr>
        <p:blipFill>
          <a:blip r:embed="rId2" cstate="print"/>
          <a:srcRect b="5385"/>
          <a:stretch>
            <a:fillRect/>
          </a:stretch>
        </p:blipFill>
        <p:spPr bwMode="auto">
          <a:xfrm>
            <a:off x="10726189" y="4878540"/>
            <a:ext cx="1361988" cy="1440160"/>
          </a:xfrm>
          <a:prstGeom prst="rect">
            <a:avLst/>
          </a:prstGeom>
          <a:noFill/>
        </p:spPr>
      </p:pic>
    </p:spTree>
    <p:extLst>
      <p:ext uri="{BB962C8B-B14F-4D97-AF65-F5344CB8AC3E}">
        <p14:creationId xmlns:p14="http://schemas.microsoft.com/office/powerpoint/2010/main" val="61277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2E90B-FA58-4E57-A82A-0A5E7AE4498C}"/>
              </a:ext>
            </a:extLst>
          </p:cNvPr>
          <p:cNvSpPr>
            <a:spLocks noGrp="1"/>
          </p:cNvSpPr>
          <p:nvPr>
            <p:ph type="title"/>
          </p:nvPr>
        </p:nvSpPr>
        <p:spPr/>
        <p:txBody>
          <a:bodyPr rtlCol="0">
            <a:noAutofit/>
          </a:bodyPr>
          <a:lstStyle/>
          <a:p>
            <a:r>
              <a:rPr lang="el" sz="3200" b="1" dirty="0"/>
              <a:t>Προκλήσεις και </a:t>
            </a:r>
            <a:r>
              <a:rPr lang="el-GR" sz="3200" b="1" dirty="0" err="1"/>
              <a:t>ψυχοπιεστικοί</a:t>
            </a:r>
            <a:r>
              <a:rPr lang="el" sz="3200" b="1" dirty="0"/>
              <a:t> παράγοντες </a:t>
            </a:r>
            <a:r>
              <a:rPr lang="el-GR" sz="3200" b="1" dirty="0"/>
              <a:t>κατά τη μετανάστευση</a:t>
            </a:r>
            <a:br>
              <a:rPr lang="en-US" sz="3000" b="1" dirty="0"/>
            </a:br>
            <a:endParaRPr lang="en-GB" sz="3000" b="1" dirty="0"/>
          </a:p>
        </p:txBody>
      </p:sp>
      <p:sp>
        <p:nvSpPr>
          <p:cNvPr id="3" name="Inhaltsplatzhalter 2">
            <a:extLst>
              <a:ext uri="{FF2B5EF4-FFF2-40B4-BE49-F238E27FC236}">
                <a16:creationId xmlns:a16="http://schemas.microsoft.com/office/drawing/2014/main" id="{E083348C-BAB4-498E-AA74-CEEE7080C826}"/>
              </a:ext>
            </a:extLst>
          </p:cNvPr>
          <p:cNvSpPr>
            <a:spLocks noGrp="1"/>
          </p:cNvSpPr>
          <p:nvPr>
            <p:ph idx="1"/>
          </p:nvPr>
        </p:nvSpPr>
        <p:spPr>
          <a:xfrm>
            <a:off x="1882775" y="1916114"/>
            <a:ext cx="8426450" cy="4321175"/>
          </a:xfrm>
        </p:spPr>
        <p:txBody>
          <a:bodyPr rtlCol="0">
            <a:noAutofit/>
          </a:bodyPr>
          <a:lstStyle/>
          <a:p>
            <a:pPr>
              <a:lnSpc>
                <a:spcPct val="100000"/>
              </a:lnSpc>
            </a:pPr>
            <a:r>
              <a:rPr lang="el" sz="1900" dirty="0"/>
              <a:t>Γλωσσικά εμπόδια (επικοινωνία)</a:t>
            </a:r>
          </a:p>
          <a:p>
            <a:pPr>
              <a:lnSpc>
                <a:spcPct val="100000"/>
              </a:lnSpc>
            </a:pPr>
            <a:r>
              <a:rPr lang="el" sz="1900" dirty="0"/>
              <a:t>Δυσκολίες στην εξεύρεση νέων φίλων (κοινωνική υποστήριξη και ένταξη)</a:t>
            </a:r>
          </a:p>
          <a:p>
            <a:pPr>
              <a:lnSpc>
                <a:spcPct val="100000"/>
              </a:lnSpc>
            </a:pPr>
            <a:r>
              <a:rPr lang="el" sz="1900" dirty="0"/>
              <a:t>Η πραγματικότητα της χώρας υποδοχής διαφέρει </a:t>
            </a:r>
            <a:br>
              <a:rPr lang="el" sz="1900" dirty="0"/>
            </a:br>
            <a:r>
              <a:rPr lang="el" sz="1900" dirty="0"/>
              <a:t>από αυτή που φαντάζονταν</a:t>
            </a:r>
          </a:p>
          <a:p>
            <a:pPr>
              <a:lnSpc>
                <a:spcPct val="100000"/>
              </a:lnSpc>
            </a:pPr>
            <a:r>
              <a:rPr lang="el" sz="1900" dirty="0"/>
              <a:t>Πολιτισμικό σοκ (πολιτισμικές προσαρμογές, </a:t>
            </a:r>
            <a:br>
              <a:rPr lang="el" sz="1900" dirty="0"/>
            </a:br>
            <a:r>
              <a:rPr lang="el" sz="1900" dirty="0"/>
              <a:t>ψυχοκοινωνικές)</a:t>
            </a:r>
          </a:p>
          <a:p>
            <a:pPr>
              <a:lnSpc>
                <a:spcPct val="100000"/>
              </a:lnSpc>
            </a:pPr>
            <a:r>
              <a:rPr lang="el" sz="1900" dirty="0"/>
              <a:t>Διαφορετικό κλίμα (υγεία)</a:t>
            </a:r>
          </a:p>
          <a:p>
            <a:pPr>
              <a:lnSpc>
                <a:spcPct val="100000"/>
              </a:lnSpc>
            </a:pPr>
            <a:r>
              <a:rPr lang="el" sz="1900" dirty="0"/>
              <a:t>Δυσκολίες στην εύρεση εργασίας </a:t>
            </a:r>
            <a:br>
              <a:rPr lang="el" sz="1900" dirty="0"/>
            </a:br>
            <a:r>
              <a:rPr lang="el" sz="1900" dirty="0"/>
              <a:t>(οικονομική διάσταση)</a:t>
            </a:r>
            <a:endParaRPr lang="de-DE" sz="1900" dirty="0"/>
          </a:p>
        </p:txBody>
      </p:sp>
      <p:sp>
        <p:nvSpPr>
          <p:cNvPr id="5" name="Foliennummernplatzhalter 4">
            <a:extLst>
              <a:ext uri="{FF2B5EF4-FFF2-40B4-BE49-F238E27FC236}">
                <a16:creationId xmlns:a16="http://schemas.microsoft.com/office/drawing/2014/main" id="{DBCFE09E-AB68-49DA-B92F-DEF169668DE3}"/>
              </a:ext>
            </a:extLst>
          </p:cNvPr>
          <p:cNvSpPr>
            <a:spLocks noGrp="1"/>
          </p:cNvSpPr>
          <p:nvPr>
            <p:ph type="sldNum" sz="quarter" idx="12"/>
          </p:nvPr>
        </p:nvSpPr>
        <p:spPr/>
        <p:txBody>
          <a:bodyPr rtlCol="0"/>
          <a:lstStyle/>
          <a:p>
            <a:pPr rtl="0"/>
            <a:r>
              <a:rPr lang="el" dirty="0"/>
              <a:t> </a:t>
            </a:r>
            <a:r>
              <a:rPr lang="el-GR" dirty="0"/>
              <a:t>Σελίδα</a:t>
            </a:r>
            <a:r>
              <a:rPr lang="el" dirty="0"/>
              <a:t> </a:t>
            </a:r>
            <a:fld id="{F7811317-6721-4370-80D6-A8DA009EDB58}" type="slidenum">
              <a:rPr lang="de-DE" smtClean="0"/>
              <a:pPr rtl="0"/>
              <a:t>10</a:t>
            </a:fld>
            <a:endParaRPr lang="de-DE" dirty="0"/>
          </a:p>
        </p:txBody>
      </p:sp>
      <p:pic>
        <p:nvPicPr>
          <p:cNvPr id="6" name="Picture 5"/>
          <p:cNvPicPr>
            <a:picLocks noChangeAspect="1"/>
          </p:cNvPicPr>
          <p:nvPr/>
        </p:nvPicPr>
        <p:blipFill>
          <a:blip r:embed="rId2"/>
          <a:stretch>
            <a:fillRect/>
          </a:stretch>
        </p:blipFill>
        <p:spPr>
          <a:xfrm>
            <a:off x="7298267" y="4153893"/>
            <a:ext cx="3010958" cy="2191345"/>
          </a:xfrm>
          <a:prstGeom prst="rect">
            <a:avLst/>
          </a:prstGeom>
        </p:spPr>
      </p:pic>
    </p:spTree>
    <p:extLst>
      <p:ext uri="{BB962C8B-B14F-4D97-AF65-F5344CB8AC3E}">
        <p14:creationId xmlns:p14="http://schemas.microsoft.com/office/powerpoint/2010/main" val="64222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Box 1"/>
          <p:cNvSpPr txBox="1">
            <a:spLocks noChangeArrowheads="1"/>
          </p:cNvSpPr>
          <p:nvPr/>
        </p:nvSpPr>
        <p:spPr bwMode="auto">
          <a:xfrm>
            <a:off x="1524001" y="765175"/>
            <a:ext cx="5940425" cy="1384300"/>
          </a:xfrm>
          <a:prstGeom prst="rect">
            <a:avLst/>
          </a:prstGeom>
          <a:noFill/>
          <a:ln w="9525">
            <a:noFill/>
            <a:miter lim="800000"/>
            <a:headEnd/>
            <a:tailEnd/>
          </a:ln>
        </p:spPr>
        <p:txBody>
          <a:bodyPr>
            <a:spAutoFit/>
          </a:bodyPr>
          <a:lstStyle/>
          <a:p>
            <a:r>
              <a:rPr lang="el-GR" altLang="en-US" sz="2800" dirty="0">
                <a:solidFill>
                  <a:schemeClr val="accent5">
                    <a:lumMod val="25000"/>
                  </a:schemeClr>
                </a:solidFill>
                <a:latin typeface="Calibri" pitchFamily="34" charset="0"/>
              </a:rPr>
              <a:t>Η μετανάστευση συνιστά απειλή για την έννοια της Ταυτότητας που μπορεί να οδηγήσει σε</a:t>
            </a:r>
            <a:endParaRPr lang="en-US" altLang="en-US" sz="2800" dirty="0">
              <a:solidFill>
                <a:schemeClr val="accent5">
                  <a:lumMod val="25000"/>
                </a:schemeClr>
              </a:solidFill>
              <a:latin typeface="Calibri" pitchFamily="34" charset="0"/>
            </a:endParaRPr>
          </a:p>
        </p:txBody>
      </p:sp>
      <p:sp>
        <p:nvSpPr>
          <p:cNvPr id="6" name="TextBox 2"/>
          <p:cNvSpPr txBox="1">
            <a:spLocks noChangeArrowheads="1"/>
          </p:cNvSpPr>
          <p:nvPr/>
        </p:nvSpPr>
        <p:spPr bwMode="auto">
          <a:xfrm>
            <a:off x="1703389" y="2133601"/>
            <a:ext cx="5489575" cy="708025"/>
          </a:xfrm>
          <a:prstGeom prst="rect">
            <a:avLst/>
          </a:prstGeom>
          <a:noFill/>
          <a:ln w="9525">
            <a:noFill/>
            <a:miter lim="800000"/>
            <a:headEnd/>
            <a:tailEnd/>
          </a:ln>
        </p:spPr>
        <p:txBody>
          <a:bodyPr>
            <a:spAutoFit/>
          </a:bodyPr>
          <a:lstStyle/>
          <a:p>
            <a:r>
              <a:rPr lang="el-GR" altLang="en-US" sz="4000" b="1" i="1" dirty="0">
                <a:latin typeface="Century Schoolbook" pitchFamily="18" charset="0"/>
              </a:rPr>
              <a:t>Αποπροσανατολισμό</a:t>
            </a:r>
            <a:endParaRPr lang="en-US" altLang="en-US" sz="4000" b="1" i="1" dirty="0">
              <a:latin typeface="Century Schoolbook" pitchFamily="18" charset="0"/>
            </a:endParaRPr>
          </a:p>
        </p:txBody>
      </p:sp>
      <p:sp>
        <p:nvSpPr>
          <p:cNvPr id="7" name="TextBox 11"/>
          <p:cNvSpPr txBox="1"/>
          <p:nvPr/>
        </p:nvSpPr>
        <p:spPr>
          <a:xfrm>
            <a:off x="1524001" y="3573463"/>
            <a:ext cx="5795963" cy="2616200"/>
          </a:xfrm>
          <a:prstGeom prst="rect">
            <a:avLst/>
          </a:prstGeom>
          <a:noFill/>
        </p:spPr>
        <p:txBody>
          <a:bodyPr>
            <a:spAutoFit/>
          </a:bodyPr>
          <a:lstStyle/>
          <a:p>
            <a:pPr marL="285750" indent="-285750">
              <a:buFont typeface="Arial" panose="020B0604020202020204" pitchFamily="34" charset="0"/>
              <a:buChar char="•"/>
              <a:defRPr/>
            </a:pPr>
            <a:r>
              <a:rPr lang="el-GR" sz="2200" dirty="0"/>
              <a:t>Ο μοναδικός συνδυασμός των «απτών» και «μη απτών» στοιχείων της ταυτότητας</a:t>
            </a:r>
            <a:endParaRPr lang="en-US" sz="2200" dirty="0"/>
          </a:p>
          <a:p>
            <a:pPr marL="285750" indent="-285750">
              <a:buFont typeface="Arial" panose="020B0604020202020204" pitchFamily="34" charset="0"/>
              <a:buChar char="•"/>
              <a:defRPr/>
            </a:pPr>
            <a:r>
              <a:rPr lang="el-GR" sz="2200" dirty="0"/>
              <a:t>Απτά +μη απτά στοιχεία της ταυτότητας</a:t>
            </a:r>
            <a:endParaRPr lang="en-US" sz="2200" dirty="0"/>
          </a:p>
          <a:p>
            <a:pPr lvl="1">
              <a:defRPr/>
            </a:pPr>
            <a:r>
              <a:rPr lang="en-US" sz="2200" dirty="0"/>
              <a:t>= </a:t>
            </a:r>
            <a:r>
              <a:rPr lang="el-GR" sz="2200" dirty="0"/>
              <a:t>ικανότητα να </a:t>
            </a:r>
            <a:r>
              <a:rPr lang="en-US" sz="2200" dirty="0"/>
              <a:t>‘</a:t>
            </a:r>
            <a:r>
              <a:rPr lang="el-GR" sz="2200" dirty="0"/>
              <a:t>διαβάζουμε τη ζωή</a:t>
            </a:r>
            <a:r>
              <a:rPr lang="en-US" sz="2200" dirty="0"/>
              <a:t>’</a:t>
            </a:r>
            <a:r>
              <a:rPr lang="el-GR" sz="2200" dirty="0"/>
              <a:t> </a:t>
            </a:r>
            <a:endParaRPr lang="en-US" sz="2200" dirty="0"/>
          </a:p>
          <a:p>
            <a:pPr lvl="1">
              <a:defRPr/>
            </a:pPr>
            <a:r>
              <a:rPr lang="en-US" sz="2200" dirty="0"/>
              <a:t>= </a:t>
            </a:r>
            <a:r>
              <a:rPr lang="en-US" sz="2200" b="1" i="1" dirty="0"/>
              <a:t>‘</a:t>
            </a:r>
            <a:r>
              <a:rPr lang="el-GR" sz="2200" b="1" i="1" dirty="0" err="1"/>
              <a:t>οντο</a:t>
            </a:r>
            <a:r>
              <a:rPr lang="el-GR" sz="2200" b="1" i="1" dirty="0"/>
              <a:t>-οικολογική σταθερότητα</a:t>
            </a:r>
            <a:r>
              <a:rPr lang="en-US" sz="2200" b="1" i="1" dirty="0"/>
              <a:t>’</a:t>
            </a:r>
          </a:p>
          <a:p>
            <a:pPr lvl="1">
              <a:defRPr/>
            </a:pPr>
            <a:endParaRPr lang="en-US" b="1" i="1" dirty="0"/>
          </a:p>
          <a:p>
            <a:pPr algn="r">
              <a:defRPr/>
            </a:pPr>
            <a:r>
              <a:rPr lang="el-GR" dirty="0"/>
              <a:t>Ρένος Κ. Παπαδόπουλος </a:t>
            </a:r>
            <a:r>
              <a:rPr lang="en-US" dirty="0"/>
              <a:t>(CTAR)</a:t>
            </a:r>
            <a:endParaRPr lang="fr-CH" dirty="0"/>
          </a:p>
          <a:p>
            <a:pPr>
              <a:defRPr/>
            </a:pPr>
            <a:endParaRPr lang="en-US" dirty="0"/>
          </a:p>
        </p:txBody>
      </p:sp>
      <p:pic>
        <p:nvPicPr>
          <p:cNvPr id="8" name="Content Placeholder 5"/>
          <p:cNvPicPr>
            <a:picLocks noChangeAspect="1"/>
          </p:cNvPicPr>
          <p:nvPr/>
        </p:nvPicPr>
        <p:blipFill>
          <a:blip r:embed="rId3" cstate="print"/>
          <a:srcRect l="17143" t="13345" r="20410" b="33784"/>
          <a:stretch>
            <a:fillRect/>
          </a:stretch>
        </p:blipFill>
        <p:spPr bwMode="auto">
          <a:xfrm>
            <a:off x="7248526" y="1628775"/>
            <a:ext cx="3311525" cy="230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1524000" y="2133601"/>
            <a:ext cx="5435600" cy="3540125"/>
          </a:xfrm>
          <a:prstGeom prst="rect">
            <a:avLst/>
          </a:prstGeom>
          <a:noFill/>
          <a:ln w="9525">
            <a:noFill/>
            <a:miter lim="800000"/>
            <a:headEnd/>
            <a:tailEnd/>
          </a:ln>
        </p:spPr>
        <p:txBody>
          <a:bodyPr>
            <a:spAutoFit/>
          </a:bodyPr>
          <a:lstStyle/>
          <a:p>
            <a:pPr marL="457200" indent="-457200">
              <a:buFont typeface="Arial" pitchFamily="34" charset="0"/>
              <a:buChar char="•"/>
            </a:pPr>
            <a:r>
              <a:rPr lang="el-GR" altLang="en-US" sz="2800" dirty="0">
                <a:latin typeface="Century Schoolbook" pitchFamily="18" charset="0"/>
              </a:rPr>
              <a:t>Σύγχυση</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Αίσθηση αστάθειας</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Αίσθηση απώλειας</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Έλλειψη εμπιστοσύνης</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Αίσθημα κατωτερότητας</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Απομόνωση</a:t>
            </a:r>
            <a:endParaRPr lang="en-US" altLang="en-US" sz="2800" dirty="0">
              <a:latin typeface="Century Schoolbook" pitchFamily="18" charset="0"/>
            </a:endParaRPr>
          </a:p>
          <a:p>
            <a:pPr marL="457200" indent="-457200">
              <a:buFont typeface="Arial" pitchFamily="34" charset="0"/>
              <a:buChar char="•"/>
            </a:pPr>
            <a:r>
              <a:rPr lang="el-GR" altLang="en-US" sz="2800" dirty="0">
                <a:latin typeface="Century Schoolbook" pitchFamily="18" charset="0"/>
              </a:rPr>
              <a:t>Βλέμμα προς το παρελθόν, το μέλλον αλλά όχι το παρόν</a:t>
            </a:r>
            <a:endParaRPr lang="en-US" altLang="en-US" sz="2800" dirty="0">
              <a:latin typeface="Century Schoolbook" pitchFamily="18" charset="0"/>
            </a:endParaRPr>
          </a:p>
        </p:txBody>
      </p:sp>
      <p:sp>
        <p:nvSpPr>
          <p:cNvPr id="6" name="Rounded Rectangle 3"/>
          <p:cNvSpPr/>
          <p:nvPr/>
        </p:nvSpPr>
        <p:spPr>
          <a:xfrm>
            <a:off x="6816725" y="2060575"/>
            <a:ext cx="3600450" cy="3733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ltLang="en-US" sz="2800" dirty="0">
                <a:solidFill>
                  <a:schemeClr val="bg1">
                    <a:lumMod val="95000"/>
                  </a:schemeClr>
                </a:solidFill>
              </a:rPr>
              <a:t>Αυτές είναι κοινές αντιδράσεις σε μη κανονικές καταστάσεις</a:t>
            </a:r>
            <a:endParaRPr lang="en-US" altLang="en-US" sz="2800" dirty="0">
              <a:solidFill>
                <a:schemeClr val="bg1">
                  <a:lumMod val="95000"/>
                </a:schemeClr>
              </a:solidFill>
            </a:endParaRPr>
          </a:p>
        </p:txBody>
      </p:sp>
      <p:sp>
        <p:nvSpPr>
          <p:cNvPr id="36871" name="7 - Ορθογώνιο"/>
          <p:cNvSpPr>
            <a:spLocks noChangeArrowheads="1"/>
          </p:cNvSpPr>
          <p:nvPr/>
        </p:nvSpPr>
        <p:spPr bwMode="auto">
          <a:xfrm>
            <a:off x="1919288" y="908051"/>
            <a:ext cx="5256212" cy="1108075"/>
          </a:xfrm>
          <a:prstGeom prst="rect">
            <a:avLst/>
          </a:prstGeom>
          <a:noFill/>
          <a:ln w="9525">
            <a:noFill/>
            <a:miter lim="800000"/>
            <a:headEnd/>
            <a:tailEnd/>
          </a:ln>
        </p:spPr>
        <p:txBody>
          <a:bodyPr>
            <a:spAutoFit/>
          </a:bodyPr>
          <a:lstStyle/>
          <a:p>
            <a:r>
              <a:rPr lang="el-GR" altLang="en-US" sz="2200" dirty="0">
                <a:latin typeface="Century Schoolbook" pitchFamily="18" charset="0"/>
              </a:rPr>
              <a:t>Η μετανάστευση συνιστά απειλή για την έννοια της Ταυτότητας που μπορεί να οδηγήσει σε</a:t>
            </a:r>
            <a:r>
              <a:rPr lang="fr-CH" altLang="en-US" sz="2200" dirty="0">
                <a:latin typeface="Century Schoolbook" pitchFamily="18" charset="0"/>
              </a:rPr>
              <a:t>: </a:t>
            </a:r>
            <a:endParaRPr lang="en-US" altLang="en-US" sz="2200" dirty="0">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038600" y="914401"/>
            <a:ext cx="3886200" cy="706437"/>
          </a:xfrm>
          <a:prstGeom prst="rect">
            <a:avLst/>
          </a:prstGeom>
        </p:spPr>
        <p:txBody>
          <a:bodyPr/>
          <a:lstStyle/>
          <a:p>
            <a:pPr algn="ctr" eaLnBrk="0" hangingPunct="0">
              <a:defRPr/>
            </a:pPr>
            <a:r>
              <a:rPr lang="el-GR" altLang="en-US" sz="3200" b="1" dirty="0">
                <a:solidFill>
                  <a:schemeClr val="accent5">
                    <a:lumMod val="25000"/>
                  </a:schemeClr>
                </a:solidFill>
                <a:latin typeface="+mj-lt"/>
                <a:ea typeface="ＭＳ Ｐゴシック" pitchFamily="-96" charset="-128"/>
                <a:cs typeface="Arial" charset="0"/>
              </a:rPr>
              <a:t>Πλέγμα συνεπειών</a:t>
            </a:r>
            <a:endParaRPr lang="en-US" altLang="el-GR" sz="3200" b="1" dirty="0">
              <a:solidFill>
                <a:schemeClr val="accent5">
                  <a:lumMod val="25000"/>
                </a:schemeClr>
              </a:solidFill>
              <a:latin typeface="+mj-lt"/>
              <a:ea typeface="ＭＳ Ｐゴシック" pitchFamily="-96" charset="-128"/>
              <a:cs typeface="Arial" charset="0"/>
            </a:endParaRPr>
          </a:p>
        </p:txBody>
      </p:sp>
      <p:sp>
        <p:nvSpPr>
          <p:cNvPr id="8" name="7 - Ορθογώνιο"/>
          <p:cNvSpPr/>
          <p:nvPr/>
        </p:nvSpPr>
        <p:spPr>
          <a:xfrm>
            <a:off x="1676400" y="4495800"/>
            <a:ext cx="3492500" cy="1754188"/>
          </a:xfrm>
          <a:prstGeom prst="rect">
            <a:avLst/>
          </a:prstGeom>
        </p:spPr>
        <p:txBody>
          <a:bodyPr>
            <a:spAutoFit/>
          </a:bodyPr>
          <a:lstStyle/>
          <a:p>
            <a:pPr>
              <a:defRPr/>
            </a:pPr>
            <a:r>
              <a:rPr lang="el-GR" altLang="el-GR" b="1" i="1" dirty="0">
                <a:solidFill>
                  <a:schemeClr val="accent5">
                    <a:lumMod val="25000"/>
                  </a:schemeClr>
                </a:solidFill>
                <a:latin typeface="Calibri" pitchFamily="34" charset="0"/>
              </a:rPr>
              <a:t>Η ενίσχυση της ανθεκτικότητας της κοινότητας μπορεί, υπό προϋποθέσεις, να είναι ο καλύτερος τρόπος απάντησης στην ατομική οδύνη</a:t>
            </a:r>
            <a:r>
              <a:rPr lang="fr-CH" altLang="el-GR" b="1" i="1" dirty="0">
                <a:solidFill>
                  <a:schemeClr val="accent5">
                    <a:lumMod val="25000"/>
                  </a:schemeClr>
                </a:solidFill>
                <a:latin typeface="Calibri" pitchFamily="34" charset="0"/>
              </a:rPr>
              <a:t>.</a:t>
            </a:r>
            <a:endParaRPr lang="el-GR" altLang="el-GR" b="1" i="1" dirty="0">
              <a:solidFill>
                <a:schemeClr val="accent5">
                  <a:lumMod val="25000"/>
                </a:schemeClr>
              </a:solidFill>
              <a:latin typeface="Calibri" pitchFamily="34" charset="0"/>
            </a:endParaRPr>
          </a:p>
          <a:p>
            <a:pPr algn="r">
              <a:defRPr/>
            </a:pPr>
            <a:r>
              <a:rPr lang="en-US" altLang="el-GR" dirty="0">
                <a:solidFill>
                  <a:schemeClr val="accent5">
                    <a:lumMod val="25000"/>
                  </a:schemeClr>
                </a:solidFill>
                <a:latin typeface="Calibri" pitchFamily="34" charset="0"/>
              </a:rPr>
              <a:t>R. Papadopoulos, 2011</a:t>
            </a:r>
          </a:p>
        </p:txBody>
      </p:sp>
      <p:sp>
        <p:nvSpPr>
          <p:cNvPr id="9" name="Rounded Rectangle 8"/>
          <p:cNvSpPr/>
          <p:nvPr/>
        </p:nvSpPr>
        <p:spPr>
          <a:xfrm>
            <a:off x="2362200" y="220980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000" b="1" dirty="0"/>
              <a:t>Αρνητικές</a:t>
            </a:r>
          </a:p>
        </p:txBody>
      </p:sp>
      <p:sp>
        <p:nvSpPr>
          <p:cNvPr id="10" name="Rounded Rectangle 9"/>
          <p:cNvSpPr/>
          <p:nvPr/>
        </p:nvSpPr>
        <p:spPr>
          <a:xfrm>
            <a:off x="3956050" y="3218688"/>
            <a:ext cx="2743200" cy="91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800" b="1" dirty="0">
                <a:solidFill>
                  <a:srgbClr val="FF0000"/>
                </a:solidFill>
              </a:rPr>
              <a:t>Αμετάβλητα +/-</a:t>
            </a:r>
          </a:p>
        </p:txBody>
      </p:sp>
      <p:sp>
        <p:nvSpPr>
          <p:cNvPr id="11" name="Rounded Rectangle 10"/>
          <p:cNvSpPr/>
          <p:nvPr/>
        </p:nvSpPr>
        <p:spPr>
          <a:xfrm>
            <a:off x="6019800" y="449580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800" b="1" dirty="0">
                <a:solidFill>
                  <a:schemeClr val="bg2">
                    <a:lumMod val="50000"/>
                  </a:schemeClr>
                </a:solidFill>
              </a:rPr>
              <a:t>Θετικές</a:t>
            </a:r>
            <a:r>
              <a:rPr lang="el-GR" sz="2800" b="1" dirty="0">
                <a:solidFill>
                  <a:srgbClr val="FFC000"/>
                </a:solidFill>
              </a:rPr>
              <a:t> </a:t>
            </a:r>
          </a:p>
        </p:txBody>
      </p:sp>
      <p:sp>
        <p:nvSpPr>
          <p:cNvPr id="12" name="Rounded Rectangle 11"/>
          <p:cNvSpPr/>
          <p:nvPr/>
        </p:nvSpPr>
        <p:spPr>
          <a:xfrm>
            <a:off x="8229600" y="4038600"/>
            <a:ext cx="2016224" cy="136815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000" i="1" dirty="0">
                <a:solidFill>
                  <a:schemeClr val="bg2">
                    <a:lumMod val="50000"/>
                  </a:schemeClr>
                </a:solidFill>
              </a:rPr>
              <a:t>Ανάπτυξη που ενεργοποιείται από την  Αντιξοότητα</a:t>
            </a:r>
          </a:p>
        </p:txBody>
      </p:sp>
      <p:sp>
        <p:nvSpPr>
          <p:cNvPr id="13" name="Rounded Rectangle 12"/>
          <p:cNvSpPr/>
          <p:nvPr/>
        </p:nvSpPr>
        <p:spPr>
          <a:xfrm>
            <a:off x="5105400" y="182880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000" dirty="0"/>
              <a:t>Παθολογικές</a:t>
            </a:r>
          </a:p>
        </p:txBody>
      </p:sp>
      <p:sp>
        <p:nvSpPr>
          <p:cNvPr id="14" name="Rounded Rectangle 13"/>
          <p:cNvSpPr/>
          <p:nvPr/>
        </p:nvSpPr>
        <p:spPr>
          <a:xfrm>
            <a:off x="4800600" y="2438400"/>
            <a:ext cx="2172816" cy="50405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l-GR" sz="2000" dirty="0"/>
              <a:t>«Φυσιολογικές»</a:t>
            </a:r>
          </a:p>
        </p:txBody>
      </p:sp>
      <p:cxnSp>
        <p:nvCxnSpPr>
          <p:cNvPr id="16" name="15 - Ευθύγραμμο βέλος σύνδεσης"/>
          <p:cNvCxnSpPr/>
          <p:nvPr/>
        </p:nvCxnSpPr>
        <p:spPr>
          <a:xfrm flipV="1">
            <a:off x="4419600" y="2133600"/>
            <a:ext cx="609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4419600" y="25146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133600" y="990600"/>
            <a:ext cx="8229600" cy="1143000"/>
          </a:xfrm>
        </p:spPr>
        <p:txBody>
          <a:bodyPr>
            <a:normAutofit fontScale="90000"/>
          </a:bodyPr>
          <a:lstStyle/>
          <a:p>
            <a:br>
              <a:rPr lang="en-US" sz="2800" dirty="0"/>
            </a:br>
            <a:r>
              <a:rPr lang="el-GR" sz="3100" dirty="0"/>
              <a:t>Λόγοι για την παρατεινόμενη δυσφορία</a:t>
            </a:r>
            <a:r>
              <a:rPr lang="en-US" sz="3100" dirty="0"/>
              <a:t>:</a:t>
            </a:r>
            <a:br>
              <a:rPr lang="en-US" dirty="0"/>
            </a:br>
            <a:endParaRPr lang="en-US" dirty="0"/>
          </a:p>
        </p:txBody>
      </p:sp>
      <p:sp>
        <p:nvSpPr>
          <p:cNvPr id="89091" name="Content Placeholder 2"/>
          <p:cNvSpPr>
            <a:spLocks noGrp="1"/>
          </p:cNvSpPr>
          <p:nvPr>
            <p:ph idx="1"/>
          </p:nvPr>
        </p:nvSpPr>
        <p:spPr>
          <a:xfrm>
            <a:off x="1775523" y="2348880"/>
            <a:ext cx="8291501" cy="4051920"/>
          </a:xfrm>
        </p:spPr>
        <p:txBody>
          <a:bodyPr/>
          <a:lstStyle/>
          <a:p>
            <a:pPr>
              <a:buFont typeface="Wingdings 2" charset="2"/>
              <a:buNone/>
            </a:pPr>
            <a:r>
              <a:rPr lang="en-US" dirty="0"/>
              <a:t> 	</a:t>
            </a:r>
            <a:r>
              <a:rPr lang="el-GR" sz="3200" b="0" dirty="0"/>
              <a:t>Με την πάροδο του χρόνο</a:t>
            </a:r>
            <a:r>
              <a:rPr lang="en-US" sz="3200" b="0" dirty="0"/>
              <a:t>, </a:t>
            </a:r>
            <a:r>
              <a:rPr lang="el-GR" sz="3200" b="0" dirty="0"/>
              <a:t>οι επιβιώσαντες των καταστάσεων έκτακτης ανάγκης παραπονιούνται περισσότερο για ενοχλήσεις σχετικές με την καθημερινότητά τους παρά για αναμνήσεις και τραυματικές εμπειρίες που έλαβαν χώρα κατά τη διάρκεια της αρχικής τους έκθεσης στην αντίξοη συνθήκη</a:t>
            </a:r>
            <a:r>
              <a:rPr lang="en-US" sz="3200" b="0" dirty="0"/>
              <a:t>. </a:t>
            </a:r>
          </a:p>
          <a:p>
            <a:endParaRPr lang="en-US" dirty="0"/>
          </a:p>
        </p:txBody>
      </p:sp>
    </p:spTree>
    <p:extLst>
      <p:ext uri="{BB962C8B-B14F-4D97-AF65-F5344CB8AC3E}">
        <p14:creationId xmlns:p14="http://schemas.microsoft.com/office/powerpoint/2010/main" val="360541213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133600" y="318052"/>
            <a:ext cx="8229600" cy="715618"/>
          </a:xfrm>
        </p:spPr>
        <p:txBody>
          <a:bodyPr>
            <a:normAutofit/>
          </a:bodyPr>
          <a:lstStyle/>
          <a:p>
            <a:pPr eaLnBrk="1" hangingPunct="1"/>
            <a:r>
              <a:rPr lang="el-GR" sz="3600" b="1" dirty="0"/>
              <a:t>Αλλαγή στον</a:t>
            </a:r>
            <a:r>
              <a:rPr lang="en-US" sz="3600" b="1" dirty="0"/>
              <a:t> </a:t>
            </a:r>
            <a:r>
              <a:rPr lang="el-GR" sz="3600" b="1" i="1" dirty="0"/>
              <a:t>τρόπο ζωής</a:t>
            </a:r>
            <a:r>
              <a:rPr lang="en-US" sz="3600" b="1" dirty="0"/>
              <a:t>:</a:t>
            </a:r>
            <a:endParaRPr lang="en-US" sz="3600" b="1" dirty="0">
              <a:solidFill>
                <a:srgbClr val="FF0000"/>
              </a:solidFill>
            </a:endParaRPr>
          </a:p>
        </p:txBody>
      </p:sp>
      <p:sp>
        <p:nvSpPr>
          <p:cNvPr id="90115" name="Content Placeholder 2"/>
          <p:cNvSpPr>
            <a:spLocks noGrp="1"/>
          </p:cNvSpPr>
          <p:nvPr>
            <p:ph idx="1"/>
          </p:nvPr>
        </p:nvSpPr>
        <p:spPr>
          <a:xfrm>
            <a:off x="1166191" y="1815548"/>
            <a:ext cx="9978887" cy="4412974"/>
          </a:xfrm>
        </p:spPr>
        <p:txBody>
          <a:bodyPr>
            <a:normAutofit fontScale="40000" lnSpcReduction="20000"/>
          </a:bodyPr>
          <a:lstStyle/>
          <a:p>
            <a:pPr eaLnBrk="1" hangingPunct="1">
              <a:lnSpc>
                <a:spcPct val="80000"/>
              </a:lnSpc>
              <a:buFont typeface="Wingdings 2" charset="2"/>
              <a:buNone/>
            </a:pPr>
            <a:endParaRPr lang="en-US" b="0" dirty="0"/>
          </a:p>
          <a:p>
            <a:pPr indent="0">
              <a:lnSpc>
                <a:spcPct val="120000"/>
              </a:lnSpc>
              <a:spcBef>
                <a:spcPts val="0"/>
              </a:spcBef>
              <a:buNone/>
            </a:pPr>
            <a:r>
              <a:rPr lang="el-GR" sz="5000" dirty="0"/>
              <a:t>Πριν από την έκθεση σε μια αντιξοότητα, οι άνθρωποι είχαν έναν τρόπο ζωής στο οποίο είχαν «συνηθίσει»</a:t>
            </a:r>
            <a:r>
              <a:rPr lang="en-US" sz="5000" dirty="0"/>
              <a:t>.  </a:t>
            </a:r>
            <a:r>
              <a:rPr lang="el-GR" sz="5000" dirty="0"/>
              <a:t>Αυτός περιελάμβανε τη ρουτίνα, καθημερινές δραστηριότητες, σκοπούς, προσδοκίες, κανόνες, αξίες, ηθική, παραδόσεις και έθιμα που τους επέτρεπαν να ακολουθούν τους ιδιαίτερους τρόπους τους για να σκέφτονται, να συναισθάνονται, να συμπεριφέρονται</a:t>
            </a:r>
            <a:r>
              <a:rPr lang="en-US" sz="5000" dirty="0"/>
              <a:t>. </a:t>
            </a:r>
          </a:p>
          <a:p>
            <a:pPr>
              <a:lnSpc>
                <a:spcPct val="120000"/>
              </a:lnSpc>
              <a:spcBef>
                <a:spcPts val="0"/>
              </a:spcBef>
              <a:buNone/>
            </a:pPr>
            <a:r>
              <a:rPr lang="en-US" sz="5000" dirty="0"/>
              <a:t> </a:t>
            </a:r>
          </a:p>
          <a:p>
            <a:pPr algn="ctr">
              <a:lnSpc>
                <a:spcPct val="120000"/>
              </a:lnSpc>
              <a:spcBef>
                <a:spcPts val="0"/>
              </a:spcBef>
              <a:buNone/>
            </a:pPr>
            <a:r>
              <a:rPr lang="el-GR" sz="5000" dirty="0"/>
              <a:t>Αυτός ο τρόπος ζωής είναι σημαντικός για τη διατήρηση μιας θετικής αίσθησης ευεξίας</a:t>
            </a:r>
            <a:r>
              <a:rPr lang="en-US" sz="5000" dirty="0"/>
              <a:t>. </a:t>
            </a:r>
          </a:p>
          <a:p>
            <a:pPr>
              <a:lnSpc>
                <a:spcPct val="120000"/>
              </a:lnSpc>
              <a:spcBef>
                <a:spcPts val="0"/>
              </a:spcBef>
              <a:buNone/>
            </a:pPr>
            <a:endParaRPr lang="en-US" sz="5000" dirty="0"/>
          </a:p>
          <a:p>
            <a:pPr>
              <a:lnSpc>
                <a:spcPct val="120000"/>
              </a:lnSpc>
              <a:spcBef>
                <a:spcPts val="0"/>
              </a:spcBef>
              <a:buNone/>
            </a:pPr>
            <a:r>
              <a:rPr lang="el-GR" sz="5000" dirty="0"/>
              <a:t>Όταν εκτιθέμεθα σε αντιξοότητες και κρίσεις οδηγούμαστε σε άμεσες και συχνά παγιωμένες αλλαγές σε αυτόν τον τρόπο ζωής. Η ζωή σπάνια πια θα είναι ίδια όπως πριν</a:t>
            </a:r>
            <a:r>
              <a:rPr lang="en-US" sz="5000" dirty="0"/>
              <a:t>.</a:t>
            </a:r>
          </a:p>
          <a:p>
            <a:pPr>
              <a:lnSpc>
                <a:spcPct val="120000"/>
              </a:lnSpc>
              <a:spcBef>
                <a:spcPts val="0"/>
              </a:spcBef>
              <a:buNone/>
            </a:pPr>
            <a:endParaRPr lang="en-US" sz="5000" dirty="0"/>
          </a:p>
          <a:p>
            <a:pPr marL="0" indent="0" algn="ctr">
              <a:lnSpc>
                <a:spcPct val="120000"/>
              </a:lnSpc>
              <a:spcBef>
                <a:spcPts val="0"/>
              </a:spcBef>
              <a:buNone/>
            </a:pPr>
            <a:r>
              <a:rPr lang="en-US" sz="5000" dirty="0">
                <a:solidFill>
                  <a:srgbClr val="0000FF"/>
                </a:solidFill>
              </a:rPr>
              <a:t>          </a:t>
            </a:r>
            <a:r>
              <a:rPr lang="el-GR" sz="5000" dirty="0">
                <a:solidFill>
                  <a:srgbClr val="0000FF"/>
                </a:solidFill>
              </a:rPr>
              <a:t>Αυτή είναι μια απώλεια που μπορεί να προκαλέσει μεγάλη δυσφορία</a:t>
            </a:r>
            <a:r>
              <a:rPr lang="en-US" sz="5000" dirty="0">
                <a:solidFill>
                  <a:srgbClr val="0000FF"/>
                </a:solidFill>
              </a:rPr>
              <a:t>!</a:t>
            </a:r>
          </a:p>
          <a:p>
            <a:pPr eaLnBrk="1" hangingPunct="1">
              <a:lnSpc>
                <a:spcPct val="80000"/>
              </a:lnSpc>
              <a:buFont typeface="Wingdings 2" charset="2"/>
              <a:buNone/>
            </a:pPr>
            <a:endParaRPr lang="en-US" sz="2200" dirty="0"/>
          </a:p>
          <a:p>
            <a:pPr eaLnBrk="1" hangingPunct="1">
              <a:lnSpc>
                <a:spcPct val="80000"/>
              </a:lnSpc>
            </a:pPr>
            <a:endParaRPr lang="en-US" sz="2200" dirty="0"/>
          </a:p>
        </p:txBody>
      </p:sp>
    </p:spTree>
    <p:extLst>
      <p:ext uri="{BB962C8B-B14F-4D97-AF65-F5344CB8AC3E}">
        <p14:creationId xmlns:p14="http://schemas.microsoft.com/office/powerpoint/2010/main" val="4038301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956930" y="990600"/>
            <a:ext cx="8711070" cy="838200"/>
          </a:xfrm>
        </p:spPr>
        <p:txBody>
          <a:bodyPr>
            <a:normAutofit fontScale="90000"/>
          </a:bodyPr>
          <a:lstStyle/>
          <a:p>
            <a:r>
              <a:rPr lang="el-GR" sz="3100" dirty="0"/>
              <a:t>Κοινωνικές συνθήκες που μακροχρόνια οδηγούν σε έντονο άγχος</a:t>
            </a:r>
            <a:r>
              <a:rPr lang="en-US" sz="3100" dirty="0"/>
              <a:t>:</a:t>
            </a:r>
            <a:br>
              <a:rPr lang="en-US" sz="2800" dirty="0"/>
            </a:br>
            <a:endParaRPr lang="en-US" sz="2800" dirty="0"/>
          </a:p>
        </p:txBody>
      </p:sp>
      <p:sp>
        <p:nvSpPr>
          <p:cNvPr id="92163" name="Content Placeholder 2"/>
          <p:cNvSpPr>
            <a:spLocks noGrp="1"/>
          </p:cNvSpPr>
          <p:nvPr>
            <p:ph idx="1"/>
          </p:nvPr>
        </p:nvSpPr>
        <p:spPr>
          <a:xfrm>
            <a:off x="1828800" y="1981201"/>
            <a:ext cx="8686800" cy="4739357"/>
          </a:xfrm>
        </p:spPr>
        <p:txBody>
          <a:bodyPr>
            <a:normAutofit fontScale="77500" lnSpcReduction="20000"/>
          </a:bodyPr>
          <a:lstStyle/>
          <a:p>
            <a:pPr>
              <a:buFont typeface="Wingdings" charset="2"/>
              <a:buChar char="v"/>
            </a:pPr>
            <a:r>
              <a:rPr lang="el-GR" sz="2600" b="1" dirty="0"/>
              <a:t>Φτωχή διατροφή παιδιών και εγκύων </a:t>
            </a:r>
            <a:r>
              <a:rPr lang="el-GR" sz="2600" dirty="0"/>
              <a:t>οδηγεί σε προβλήματα σωματικής και </a:t>
            </a:r>
            <a:r>
              <a:rPr lang="el-GR" sz="2600" dirty="0" err="1"/>
              <a:t>ψυχονοητικής</a:t>
            </a:r>
            <a:r>
              <a:rPr lang="el-GR" sz="2600" dirty="0"/>
              <a:t> ανάπτυξης που μπορεί να αποκτήσουν μόνιμο χαρακτήρα</a:t>
            </a:r>
            <a:r>
              <a:rPr lang="en-US" sz="2600" dirty="0"/>
              <a:t>.</a:t>
            </a:r>
          </a:p>
          <a:p>
            <a:pPr>
              <a:buFont typeface="Wingdings" panose="05000000000000000000" pitchFamily="2" charset="2"/>
              <a:buChar char="v"/>
            </a:pPr>
            <a:r>
              <a:rPr lang="el-GR" sz="2600" b="1" dirty="0"/>
              <a:t>Έλλειψη δραστηριότητας ή εισοδήματος </a:t>
            </a:r>
            <a:r>
              <a:rPr lang="el-GR" sz="2600" dirty="0"/>
              <a:t>οδηγεί σε ανία, κατάθλιψη, συγκρούσεις, τζόγο, χρήση αλκοόλ και ουσιών, συμπεριφορές υψηλού κινδύνου, όπως εγκληματικότητα, πορνεία</a:t>
            </a:r>
            <a:endParaRPr lang="en-US" sz="2600" dirty="0"/>
          </a:p>
          <a:p>
            <a:pPr>
              <a:buFont typeface="Wingdings" panose="05000000000000000000" pitchFamily="2" charset="2"/>
              <a:buChar char="v"/>
            </a:pPr>
            <a:r>
              <a:rPr lang="el-GR" sz="2600" b="1" dirty="0"/>
              <a:t>Χρήση ουσιών </a:t>
            </a:r>
            <a:r>
              <a:rPr lang="el-GR" sz="2600" dirty="0"/>
              <a:t>οδηγεί σε ενδοοικογενειακή και κοινωνική βία</a:t>
            </a:r>
            <a:r>
              <a:rPr lang="en-US" sz="2600" dirty="0"/>
              <a:t>.</a:t>
            </a:r>
          </a:p>
          <a:p>
            <a:pPr>
              <a:buFont typeface="Wingdings" panose="05000000000000000000" pitchFamily="2" charset="2"/>
              <a:buChar char="v"/>
            </a:pPr>
            <a:r>
              <a:rPr lang="el-GR" sz="2600" b="1" dirty="0"/>
              <a:t>Στρες ανάμεσα στα μέλη της οικογένειας και της κοινότητας </a:t>
            </a:r>
            <a:r>
              <a:rPr lang="el-GR" sz="2600" dirty="0"/>
              <a:t>εξαιτίας αυτών που πρέπει να κάνουν για να επιβιώσουν ή εξ αιτίας της επιρροής του τρόπου με τον οποίο παρέχεται η ανθρωπιστική και που είναι αντίθετος με τους συνήθεις κανόνες, τις αξίες, την ηθική και τις παραδόσεις των ανθρώπων</a:t>
            </a:r>
            <a:r>
              <a:rPr lang="en-US" sz="2600" dirty="0"/>
              <a:t>.</a:t>
            </a:r>
          </a:p>
          <a:p>
            <a:pPr>
              <a:buFont typeface="Wingdings" charset="2"/>
              <a:buChar char="v"/>
            </a:pPr>
            <a:r>
              <a:rPr lang="el-GR" sz="2600" b="1" dirty="0"/>
              <a:t>Απώλεια ή έλλειψη ευκαιριών ανάπτυξης</a:t>
            </a:r>
            <a:r>
              <a:rPr lang="el-GR" sz="2600" dirty="0"/>
              <a:t>, όπως η εκπαίδευση, ο γάμος, η εγκυμοσύνη, κλπ</a:t>
            </a:r>
            <a:r>
              <a:rPr lang="en-US" sz="2600" dirty="0"/>
              <a:t>.</a:t>
            </a:r>
          </a:p>
          <a:p>
            <a:pPr>
              <a:buFont typeface="Wingdings" charset="2"/>
              <a:buChar char="v"/>
            </a:pPr>
            <a:r>
              <a:rPr lang="el-GR" sz="2600" b="1" dirty="0"/>
              <a:t>Έλλειψη ιδιωτικής ζωής για τις γυναίκες, τα κορίτσια, τα έγγαμα ζευγάρια, τους ηλικιωμένους και τα ΑΜΕΑ</a:t>
            </a:r>
            <a:r>
              <a:rPr lang="el-GR" sz="2600" dirty="0"/>
              <a:t> οδηγεί σε απελπισία, κακοποίηση, προβλήματα υγείας, κλπ</a:t>
            </a:r>
            <a:r>
              <a:rPr lang="en-US" sz="2600" dirty="0"/>
              <a:t>.</a:t>
            </a:r>
          </a:p>
          <a:p>
            <a:endParaRPr lang="en-US" dirty="0"/>
          </a:p>
        </p:txBody>
      </p:sp>
    </p:spTree>
    <p:extLst>
      <p:ext uri="{BB962C8B-B14F-4D97-AF65-F5344CB8AC3E}">
        <p14:creationId xmlns:p14="http://schemas.microsoft.com/office/powerpoint/2010/main" val="8454701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ctrTitle"/>
          </p:nvPr>
        </p:nvSpPr>
        <p:spPr>
          <a:xfrm>
            <a:off x="2032509" y="526775"/>
            <a:ext cx="7773293" cy="911945"/>
          </a:xfrm>
        </p:spPr>
        <p:txBody>
          <a:bodyPr>
            <a:normAutofit fontScale="90000"/>
          </a:bodyPr>
          <a:lstStyle/>
          <a:p>
            <a:r>
              <a:rPr lang="el-GR" sz="3200" dirty="0">
                <a:solidFill>
                  <a:srgbClr val="005FA0"/>
                </a:solidFill>
                <a:latin typeface="Myriad Pro Light" charset="0"/>
                <a:ea typeface="ヒラギノ角ゴ ProN W3" charset="0"/>
                <a:cs typeface="Myriad Pro Light" charset="0"/>
                <a:sym typeface="Myriad Pro Light" charset="0"/>
              </a:rPr>
              <a:t>Μετανάστευση</a:t>
            </a:r>
            <a:r>
              <a:rPr lang="sl-SI" sz="3200" dirty="0">
                <a:solidFill>
                  <a:srgbClr val="005FA0"/>
                </a:solidFill>
                <a:latin typeface="Myriad Pro Light" charset="0"/>
                <a:ea typeface="ヒラギノ角ゴ ProN W3" charset="0"/>
                <a:cs typeface="Myriad Pro Light" charset="0"/>
                <a:sym typeface="Myriad Pro Light" charset="0"/>
              </a:rPr>
              <a:t>, </a:t>
            </a:r>
            <a:r>
              <a:rPr lang="el-GR" sz="3200" dirty="0">
                <a:solidFill>
                  <a:srgbClr val="005FA0"/>
                </a:solidFill>
                <a:latin typeface="Myriad Pro Light" charset="0"/>
                <a:ea typeface="ヒラギノ角ゴ ProN W3" charset="0"/>
                <a:cs typeface="Myriad Pro Light" charset="0"/>
                <a:sym typeface="Myriad Pro Light" charset="0"/>
              </a:rPr>
              <a:t>Νέο πολιτισμικό περιβάλλον και Στρες</a:t>
            </a:r>
            <a:endParaRPr lang="sl-SI" sz="3200" dirty="0">
              <a:latin typeface="Gill Sans" charset="0"/>
              <a:ea typeface="ヒラギノ角ゴ ProN W3" charset="0"/>
              <a:cs typeface="ヒラギノ角ゴ ProN W3" charset="0"/>
            </a:endParaRPr>
          </a:p>
        </p:txBody>
      </p:sp>
      <p:sp>
        <p:nvSpPr>
          <p:cNvPr id="26627" name="Podnaslov 2"/>
          <p:cNvSpPr>
            <a:spLocks noGrp="1"/>
          </p:cNvSpPr>
          <p:nvPr>
            <p:ph type="subTitle" idx="1"/>
          </p:nvPr>
        </p:nvSpPr>
        <p:spPr>
          <a:xfrm>
            <a:off x="1828800" y="2057400"/>
            <a:ext cx="8382000" cy="4724400"/>
          </a:xfrm>
        </p:spPr>
        <p:txBody>
          <a:bodyPr/>
          <a:lstStyle/>
          <a:p>
            <a:pPr marL="664357" lvl="1" indent="-342900" algn="l">
              <a:spcBef>
                <a:spcPts val="800"/>
              </a:spcBef>
              <a:buFont typeface="Arial" panose="020B0604020202020204" pitchFamily="34" charset="0"/>
              <a:buChar char="•"/>
            </a:pPr>
            <a:r>
              <a:rPr lang="el-GR" altLang="sl-SI" sz="2000" dirty="0">
                <a:solidFill>
                  <a:srgbClr val="000000"/>
                </a:solidFill>
                <a:latin typeface="Myriad Pro Light"/>
              </a:rPr>
              <a:t>Η μετανάστευση από μόνη δεν συνιστά αιτία ψυχικής διαταραχής</a:t>
            </a:r>
            <a:r>
              <a:rPr lang="en-GB" altLang="sl-SI" sz="2000" dirty="0">
                <a:solidFill>
                  <a:srgbClr val="000000"/>
                </a:solidFill>
                <a:latin typeface="Myriad Pro Light"/>
              </a:rPr>
              <a:t>.</a:t>
            </a:r>
          </a:p>
          <a:p>
            <a:pPr marL="664357" lvl="1" indent="-342900" algn="l">
              <a:spcBef>
                <a:spcPts val="800"/>
              </a:spcBef>
              <a:buFont typeface="Arial" panose="020B0604020202020204" pitchFamily="34" charset="0"/>
              <a:buChar char="•"/>
            </a:pPr>
            <a:r>
              <a:rPr lang="el-GR" sz="2000" dirty="0">
                <a:latin typeface="Myriad Pro Light"/>
                <a:ea typeface="ヒラギノ角ゴ ProN W3" charset="0"/>
                <a:cs typeface="ヒラギノ角ゴ ProN W3" charset="0"/>
              </a:rPr>
              <a:t>Η αλλαγή πολιτισμικής, θρησκευτικής, </a:t>
            </a:r>
            <a:r>
              <a:rPr lang="el-GR" sz="2000" dirty="0" err="1">
                <a:latin typeface="Myriad Pro Light"/>
                <a:ea typeface="ヒラギノ角ゴ ProN W3" charset="0"/>
                <a:cs typeface="ヒラギノ角ゴ ProN W3" charset="0"/>
              </a:rPr>
              <a:t>έμφυλης</a:t>
            </a:r>
            <a:r>
              <a:rPr lang="el-GR" sz="2000" dirty="0">
                <a:latin typeface="Myriad Pro Light"/>
                <a:ea typeface="ヒラギノ角ゴ ProN W3" charset="0"/>
                <a:cs typeface="ヒラギノ角ゴ ProN W3" charset="0"/>
              </a:rPr>
              <a:t> ταυτότητας και κοινωνικού ρόλου μπορεί να προκαλέσουν </a:t>
            </a:r>
            <a:r>
              <a:rPr lang="el-GR" sz="2000" dirty="0" err="1">
                <a:latin typeface="Myriad Pro Light"/>
                <a:ea typeface="ヒラギノ角ゴ ProN W3" charset="0"/>
                <a:cs typeface="ヒラギノ角ゴ ProN W3" charset="0"/>
              </a:rPr>
              <a:t>επιπολιτισμικό</a:t>
            </a:r>
            <a:r>
              <a:rPr lang="el-GR" sz="2000" dirty="0">
                <a:latin typeface="Myriad Pro Light"/>
                <a:ea typeface="ヒラギノ角ゴ ProN W3" charset="0"/>
                <a:cs typeface="ヒラギノ角ゴ ProN W3" charset="0"/>
              </a:rPr>
              <a:t> στρες</a:t>
            </a:r>
            <a:endParaRPr lang="en-GB" sz="2000" dirty="0">
              <a:latin typeface="Myriad Pro Light"/>
              <a:ea typeface="ヒラギノ角ゴ ProN W3" charset="0"/>
              <a:cs typeface="ヒラギノ角ゴ ProN W3" charset="0"/>
            </a:endParaRPr>
          </a:p>
          <a:p>
            <a:pPr marL="664357" lvl="1" indent="-342900" algn="l">
              <a:spcBef>
                <a:spcPts val="800"/>
              </a:spcBef>
              <a:buFont typeface="Arial" panose="020B0604020202020204" pitchFamily="34" charset="0"/>
              <a:buChar char="•"/>
            </a:pPr>
            <a:r>
              <a:rPr lang="el-GR" sz="2000" dirty="0">
                <a:latin typeface="Myriad Pro Light"/>
                <a:ea typeface="ヒラギノ角ゴ ProN W3" charset="0"/>
                <a:cs typeface="ヒラギノ角ゴ ProN W3" charset="0"/>
              </a:rPr>
              <a:t>Στρες μετανάστευσης και απώλεια. Πρόκειται για ένα </a:t>
            </a:r>
            <a:r>
              <a:rPr lang="el-GR" sz="2000" dirty="0" err="1">
                <a:latin typeface="Myriad Pro Light"/>
                <a:ea typeface="ヒラギノ角ゴ ProN W3" charset="0"/>
                <a:cs typeface="ヒラギノ角ゴ ProN W3" charset="0"/>
              </a:rPr>
              <a:t>ψυχοπιεστικό</a:t>
            </a:r>
            <a:r>
              <a:rPr lang="el-GR" sz="2000" dirty="0">
                <a:latin typeface="Myriad Pro Light"/>
                <a:ea typeface="ヒラギノ角ゴ ProN W3" charset="0"/>
                <a:cs typeface="ヒラギノ角ゴ ProN W3" charset="0"/>
              </a:rPr>
              <a:t> γεγονός ζωής και αιτία πρόκλησης άγχους</a:t>
            </a:r>
            <a:endParaRPr lang="en-GB" sz="2000" dirty="0">
              <a:latin typeface="Myriad Pro Light"/>
              <a:ea typeface="ヒラギノ角ゴ ProN W3" charset="0"/>
              <a:cs typeface="ヒラギノ角ゴ ProN W3" charset="0"/>
            </a:endParaRPr>
          </a:p>
          <a:p>
            <a:pPr marL="664357" lvl="1" indent="-342900" algn="l">
              <a:spcBef>
                <a:spcPts val="800"/>
              </a:spcBef>
              <a:buFont typeface="Arial" panose="020B0604020202020204" pitchFamily="34" charset="0"/>
              <a:buChar char="•"/>
            </a:pPr>
            <a:r>
              <a:rPr lang="el-GR" altLang="sl-SI" sz="2000" dirty="0">
                <a:solidFill>
                  <a:srgbClr val="000000"/>
                </a:solidFill>
                <a:latin typeface="Myriad Pro Light"/>
              </a:rPr>
              <a:t>Οι πρόσφυγες και οι αιτούντες άσυλο, μαζί με τους μετανάστες «χωρίς χαρτιά», θεωρείται ότι είναι άτομα υψηλού κινδύνου για εμφάνιση ψυχικής διαταραχής, εξ αιτίας προηγούμενων και σύγχρονων δύσκολων θέσεων στις οποίες βρίσκονται</a:t>
            </a:r>
            <a:endParaRPr lang="en-GB" altLang="sl-SI" sz="2000" dirty="0">
              <a:solidFill>
                <a:srgbClr val="000000"/>
              </a:solidFill>
              <a:latin typeface="Myriad Pro Light"/>
            </a:endParaRPr>
          </a:p>
          <a:p>
            <a:pPr marL="664357" lvl="1" indent="-342900" algn="l">
              <a:spcBef>
                <a:spcPts val="800"/>
              </a:spcBef>
              <a:buFont typeface="Arial" panose="020B0604020202020204" pitchFamily="34" charset="0"/>
              <a:buChar char="•"/>
            </a:pPr>
            <a:r>
              <a:rPr lang="el-GR" sz="2000" dirty="0">
                <a:latin typeface="Myriad Pro Light"/>
                <a:ea typeface="ヒラギノ角ゴ ProN W3" charset="0"/>
                <a:cs typeface="ヒラギノ角ゴ ProN W3" charset="0"/>
              </a:rPr>
              <a:t>Υφίσταται ο κίνδυνος </a:t>
            </a:r>
            <a:r>
              <a:rPr lang="el-GR" sz="2000" dirty="0" err="1">
                <a:latin typeface="Myriad Pro Light"/>
                <a:ea typeface="ヒラギノ角ゴ ProN W3" charset="0"/>
                <a:cs typeface="ヒラギノ角ゴ ProN W3" charset="0"/>
              </a:rPr>
              <a:t>θυματοποίησης</a:t>
            </a:r>
            <a:r>
              <a:rPr lang="el-GR" sz="2000" dirty="0">
                <a:latin typeface="Myriad Pro Light"/>
                <a:ea typeface="ヒラギノ角ゴ ProN W3" charset="0"/>
                <a:cs typeface="ヒラギノ角ゴ ProN W3" charset="0"/>
              </a:rPr>
              <a:t> και απόκτησης ταυτότητας θύματος</a:t>
            </a:r>
            <a:endParaRPr lang="en-GB" sz="2000" dirty="0">
              <a:latin typeface="Myriad Pro Light" charset="0"/>
              <a:ea typeface="ヒラギノ角ゴ ProN W3" charset="0"/>
              <a:cs typeface="ヒラギノ角ゴ ProN W3" charset="0"/>
            </a:endParaRPr>
          </a:p>
        </p:txBody>
      </p:sp>
    </p:spTree>
    <p:extLst>
      <p:ext uri="{BB962C8B-B14F-4D97-AF65-F5344CB8AC3E}">
        <p14:creationId xmlns:p14="http://schemas.microsoft.com/office/powerpoint/2010/main" val="18797887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1"/>
          <p:cNvSpPr txBox="1">
            <a:spLocks/>
          </p:cNvSpPr>
          <p:nvPr/>
        </p:nvSpPr>
        <p:spPr bwMode="auto">
          <a:xfrm>
            <a:off x="1828800" y="762000"/>
            <a:ext cx="84582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l-GR" sz="3000" dirty="0">
                <a:solidFill>
                  <a:srgbClr val="005FA0"/>
                </a:solidFill>
                <a:latin typeface="Myriad Pro Light" charset="0"/>
                <a:ea typeface="ヒラギノ角ゴ ProN W3" charset="0"/>
                <a:cs typeface="Myriad Pro Light" charset="0"/>
                <a:sym typeface="Myriad Pro Light" charset="0"/>
              </a:rPr>
              <a:t>Παράγοντες που επηρεάζουν την Ψυχική Υγεία</a:t>
            </a:r>
            <a:endParaRPr lang="sl-SI" sz="3000" dirty="0">
              <a:latin typeface="Gill Sans" charset="0"/>
              <a:ea typeface="ヒラギノ角ゴ ProN W3" charset="0"/>
              <a:cs typeface="ヒラギノ角ゴ ProN W3" charset="0"/>
            </a:endParaRPr>
          </a:p>
        </p:txBody>
      </p:sp>
      <p:sp>
        <p:nvSpPr>
          <p:cNvPr id="8" name="Podnaslov 2"/>
          <p:cNvSpPr>
            <a:spLocks noGrp="1"/>
          </p:cNvSpPr>
          <p:nvPr>
            <p:ph type="subTitle" idx="1"/>
          </p:nvPr>
        </p:nvSpPr>
        <p:spPr>
          <a:xfrm>
            <a:off x="1524000" y="1981200"/>
            <a:ext cx="8991600" cy="4343400"/>
          </a:xfrm>
        </p:spPr>
        <p:txBody>
          <a:bodyPr numCol="3"/>
          <a:lstStyle/>
          <a:p>
            <a:pPr marL="401822" indent="-401822" algn="l">
              <a:spcBef>
                <a:spcPts val="422"/>
              </a:spcBef>
              <a:buFontTx/>
              <a:buChar char="•"/>
            </a:pPr>
            <a:r>
              <a:rPr lang="el-GR" sz="2400" dirty="0">
                <a:latin typeface="Myriad Pro Light" charset="0"/>
                <a:ea typeface="ヒラギノ角ゴ ProN W3" charset="0"/>
                <a:cs typeface="ヒラギノ角ゴ ProN W3" charset="0"/>
              </a:rPr>
              <a:t>Προσωπικά χαρακτηριστικά</a:t>
            </a:r>
            <a:r>
              <a:rPr lang="x-none" sz="2400">
                <a:latin typeface="Myriad Pro Light" charset="0"/>
                <a:ea typeface="ヒラギノ角ゴ ProN W3" charset="0"/>
                <a:cs typeface="ヒラギノ角ゴ ProN W3" charset="0"/>
              </a:rPr>
              <a:t>: </a:t>
            </a:r>
            <a:endParaRPr lang="x-none" sz="2400" dirty="0">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Φύλο</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Ηλικία</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Επίπεδο εκπαίδευσης</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Πόροι</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Στρατηγικές </a:t>
            </a:r>
            <a:r>
              <a:rPr lang="el-GR" sz="2000" dirty="0" err="1">
                <a:solidFill>
                  <a:srgbClr val="2D517C"/>
                </a:solidFill>
                <a:latin typeface="Myriad Pro Light" charset="0"/>
                <a:ea typeface="ヒラギノ角ゴ ProN W3" charset="0"/>
                <a:cs typeface="ヒラギノ角ゴ ProN W3" charset="0"/>
              </a:rPr>
              <a:t>επιπολιτισμού</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Προϋπάρχοντα προβλήματα ΨΥ</a:t>
            </a:r>
            <a:endParaRPr lang="en-US" sz="2400" dirty="0">
              <a:solidFill>
                <a:srgbClr val="2D517C"/>
              </a:solidFill>
              <a:latin typeface="Myriad Pro Light" charset="0"/>
              <a:ea typeface="ヒラギノ角ゴ ProN W3" charset="0"/>
              <a:cs typeface="ヒラギノ角ゴ ProN W3" charset="0"/>
            </a:endParaRPr>
          </a:p>
          <a:p>
            <a:pPr marL="401822" indent="-401822" algn="l">
              <a:spcBef>
                <a:spcPts val="422"/>
              </a:spcBef>
              <a:buFontTx/>
              <a:buChar char="•"/>
            </a:pPr>
            <a:endParaRPr lang="en-US" sz="2400" dirty="0">
              <a:latin typeface="Myriad Pro Light" charset="0"/>
              <a:ea typeface="ヒラギノ角ゴ ProN W3" charset="0"/>
              <a:cs typeface="ヒラギノ角ゴ ProN W3" charset="0"/>
            </a:endParaRPr>
          </a:p>
          <a:p>
            <a:pPr marL="401822" indent="-401822" algn="l">
              <a:spcBef>
                <a:spcPts val="422"/>
              </a:spcBef>
              <a:buFontTx/>
              <a:buChar char="•"/>
            </a:pPr>
            <a:endParaRPr lang="en-US" sz="2400" dirty="0">
              <a:latin typeface="Myriad Pro Light" charset="0"/>
              <a:ea typeface="ヒラギノ角ゴ ProN W3" charset="0"/>
              <a:cs typeface="ヒラギノ角ゴ ProN W3" charset="0"/>
            </a:endParaRPr>
          </a:p>
          <a:p>
            <a:pPr marL="401822" indent="-401822" algn="l">
              <a:spcBef>
                <a:spcPts val="422"/>
              </a:spcBef>
              <a:buFontTx/>
              <a:buChar char="•"/>
            </a:pPr>
            <a:r>
              <a:rPr lang="el-GR" sz="2400" dirty="0">
                <a:latin typeface="Myriad Pro Light" charset="0"/>
                <a:ea typeface="ヒラギノ角ゴ ProN W3" charset="0"/>
                <a:cs typeface="ヒラギノ角ゴ ProN W3" charset="0"/>
              </a:rPr>
              <a:t>Κοινωνική στήριξη</a:t>
            </a:r>
            <a:r>
              <a:rPr lang="x-none" sz="2400">
                <a:latin typeface="Myriad Pro Light" charset="0"/>
                <a:ea typeface="ヒラギノ角ゴ ProN W3" charset="0"/>
                <a:cs typeface="ヒラギノ角ゴ ProN W3" charset="0"/>
              </a:rPr>
              <a:t>: </a:t>
            </a:r>
            <a:endParaRPr lang="x-none" sz="2400" dirty="0">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Οικογένεια</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Κοινότητα</a:t>
            </a:r>
            <a:r>
              <a:rPr lang="en-US" sz="2000" dirty="0">
                <a:solidFill>
                  <a:srgbClr val="2D517C"/>
                </a:solidFill>
                <a:latin typeface="Myriad Pro Light" charset="0"/>
                <a:ea typeface="ヒラギノ角ゴ ProN W3" charset="0"/>
                <a:cs typeface="ヒラギノ角ゴ ProN W3" charset="0"/>
              </a:rPr>
              <a:t>–</a:t>
            </a:r>
            <a:r>
              <a:rPr lang="x-none" sz="2000">
                <a:solidFill>
                  <a:srgbClr val="2D517C"/>
                </a:solidFill>
                <a:latin typeface="Myriad Pro Light" charset="0"/>
                <a:ea typeface="ヒラギノ角ゴ ProN W3" charset="0"/>
                <a:cs typeface="ヒラギノ角ゴ ProN W3" charset="0"/>
              </a:rPr>
              <a:t> </a:t>
            </a:r>
            <a:r>
              <a:rPr lang="el-GR" sz="2000" dirty="0">
                <a:solidFill>
                  <a:srgbClr val="2D517C"/>
                </a:solidFill>
                <a:latin typeface="Myriad Pro Light" charset="0"/>
                <a:ea typeface="ヒラギノ角ゴ ProN W3" charset="0"/>
                <a:cs typeface="ヒラギノ角ゴ ProN W3" charset="0"/>
              </a:rPr>
              <a:t>Διασπορά</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Γειτονιά</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Σχολείο</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Δίκτυα συγγενών</a:t>
            </a:r>
            <a:endParaRPr lang="x-none" sz="2000" dirty="0">
              <a:solidFill>
                <a:srgbClr val="2D517C"/>
              </a:solidFill>
              <a:latin typeface="Myriad Pro Light" charset="0"/>
              <a:ea typeface="ヒラギノ角ゴ ProN W3" charset="0"/>
              <a:cs typeface="ヒラギノ角ゴ ProN W3" charset="0"/>
            </a:endParaRPr>
          </a:p>
          <a:p>
            <a:pPr marL="401822" indent="-401822" algn="l">
              <a:spcBef>
                <a:spcPts val="422"/>
              </a:spcBef>
              <a:buFontTx/>
              <a:buChar char="•"/>
            </a:pPr>
            <a:endParaRPr lang="x-none" sz="2400" dirty="0">
              <a:latin typeface="Myriad Pro Light" charset="0"/>
              <a:ea typeface="ヒラギノ角ゴ ProN W3" charset="0"/>
              <a:cs typeface="ヒラギノ角ゴ ProN W3" charset="0"/>
            </a:endParaRPr>
          </a:p>
          <a:p>
            <a:pPr marL="401822" indent="-401822" algn="l">
              <a:spcBef>
                <a:spcPts val="422"/>
              </a:spcBef>
              <a:buFontTx/>
              <a:buChar char="•"/>
            </a:pPr>
            <a:endParaRPr lang="x-none" sz="2400" dirty="0">
              <a:latin typeface="Myriad Pro Light" charset="0"/>
              <a:ea typeface="ヒラギノ角ゴ ProN W3" charset="0"/>
              <a:cs typeface="ヒラギノ角ゴ ProN W3" charset="0"/>
            </a:endParaRPr>
          </a:p>
          <a:p>
            <a:pPr marL="401822" indent="-401822" algn="l">
              <a:spcBef>
                <a:spcPts val="422"/>
              </a:spcBef>
              <a:buFontTx/>
              <a:buChar char="•"/>
            </a:pPr>
            <a:endParaRPr lang="x-none" sz="2400" dirty="0">
              <a:latin typeface="Myriad Pro Light" charset="0"/>
              <a:ea typeface="ヒラギノ角ゴ ProN W3" charset="0"/>
              <a:cs typeface="ヒラギノ角ゴ ProN W3" charset="0"/>
            </a:endParaRPr>
          </a:p>
          <a:p>
            <a:pPr marL="401822" indent="-401822" algn="l">
              <a:spcBef>
                <a:spcPts val="422"/>
              </a:spcBef>
              <a:buFontTx/>
              <a:buChar char="•"/>
            </a:pPr>
            <a:endParaRPr lang="x-none" sz="2400" dirty="0">
              <a:latin typeface="Myriad Pro Light" charset="0"/>
              <a:ea typeface="ヒラギノ角ゴ ProN W3" charset="0"/>
              <a:cs typeface="ヒラギノ角ゴ ProN W3" charset="0"/>
            </a:endParaRPr>
          </a:p>
          <a:p>
            <a:pPr marL="265113" indent="-265113" algn="l">
              <a:spcBef>
                <a:spcPts val="422"/>
              </a:spcBef>
              <a:buFontTx/>
              <a:buChar char="•"/>
            </a:pPr>
            <a:r>
              <a:rPr lang="el-GR" sz="2400" dirty="0">
                <a:latin typeface="Myriad Pro Light" charset="0"/>
                <a:ea typeface="ヒラギノ角ゴ ProN W3" charset="0"/>
                <a:cs typeface="ヒラギノ角ゴ ProN W3" charset="0"/>
              </a:rPr>
              <a:t>Χαρακτηριστικά της χώρας υποδοχής</a:t>
            </a:r>
            <a:r>
              <a:rPr lang="x-none" sz="2400">
                <a:latin typeface="Myriad Pro Light" charset="0"/>
                <a:ea typeface="ヒラギノ角ゴ ProN W3" charset="0"/>
                <a:cs typeface="ヒラギノ角ゴ ProN W3" charset="0"/>
              </a:rPr>
              <a:t>: </a:t>
            </a:r>
            <a:endParaRPr lang="x-none" sz="2400" dirty="0">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err="1">
                <a:solidFill>
                  <a:srgbClr val="2D517C"/>
                </a:solidFill>
                <a:latin typeface="Myriad Pro Light" charset="0"/>
                <a:ea typeface="ヒラギノ角ゴ ProN W3" charset="0"/>
                <a:cs typeface="ヒラギノ角ゴ ProN W3" charset="0"/>
              </a:rPr>
              <a:t>Κοινωνικο</a:t>
            </a:r>
            <a:r>
              <a:rPr lang="el-GR" sz="2000" dirty="0">
                <a:solidFill>
                  <a:srgbClr val="2D517C"/>
                </a:solidFill>
                <a:latin typeface="Myriad Pro Light" charset="0"/>
                <a:ea typeface="ヒラギノ角ゴ ProN W3" charset="0"/>
                <a:cs typeface="ヒラギノ角ゴ ProN W3" charset="0"/>
              </a:rPr>
              <a:t>-οικονομικό πλαίσιο</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Ποσοστά ανεργίας</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Προγράμματα εκπαίδευσης</a:t>
            </a:r>
            <a:endParaRPr lang="x-none" sz="2000" dirty="0">
              <a:solidFill>
                <a:srgbClr val="2D517C"/>
              </a:solidFill>
              <a:latin typeface="Myriad Pro Light" charset="0"/>
              <a:ea typeface="ヒラギノ角ゴ ProN W3" charset="0"/>
              <a:cs typeface="ヒラギノ角ゴ ProN W3" charset="0"/>
            </a:endParaRPr>
          </a:p>
          <a:p>
            <a:pPr marL="723279" lvl="1" indent="-401822" algn="l">
              <a:spcBef>
                <a:spcPts val="422"/>
              </a:spcBef>
              <a:buFontTx/>
              <a:buChar char="•"/>
            </a:pPr>
            <a:r>
              <a:rPr lang="el-GR" sz="2000" dirty="0">
                <a:solidFill>
                  <a:srgbClr val="2D517C"/>
                </a:solidFill>
                <a:latin typeface="Myriad Pro Light" charset="0"/>
                <a:ea typeface="ヒラギノ角ゴ ProN W3" charset="0"/>
                <a:cs typeface="ヒラギノ角ゴ ProN W3" charset="0"/>
              </a:rPr>
              <a:t>Υπηρεσίες υγείας</a:t>
            </a:r>
            <a:endParaRPr lang="sl-SI" sz="2000" dirty="0">
              <a:solidFill>
                <a:srgbClr val="2D517C"/>
              </a:solidFill>
              <a:latin typeface="Myriad Pro Light" charset="0"/>
              <a:ea typeface="ヒラギノ角ゴ ProN W3" charset="0"/>
              <a:cs typeface="ヒラギノ角ゴ ProN W3" charset="0"/>
            </a:endParaRPr>
          </a:p>
          <a:p>
            <a:pPr marL="401822" indent="-401822" algn="l">
              <a:buFontTx/>
              <a:buChar char="•"/>
            </a:pPr>
            <a:endParaRPr lang="sl-SI" dirty="0">
              <a:latin typeface="Myriad Pro Light" charset="0"/>
              <a:ea typeface="ヒラギノ角ゴ ProN W3" charset="0"/>
              <a:cs typeface="ヒラギノ角ゴ ProN W3" charset="0"/>
            </a:endParaRPr>
          </a:p>
        </p:txBody>
      </p:sp>
    </p:spTree>
    <p:extLst>
      <p:ext uri="{BB962C8B-B14F-4D97-AF65-F5344CB8AC3E}">
        <p14:creationId xmlns:p14="http://schemas.microsoft.com/office/powerpoint/2010/main" val="27671555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09800" y="218661"/>
            <a:ext cx="8229600" cy="825098"/>
          </a:xfrm>
        </p:spPr>
        <p:txBody>
          <a:bodyPr/>
          <a:lstStyle/>
          <a:p>
            <a:r>
              <a:rPr lang="el-GR" sz="3200" dirty="0">
                <a:solidFill>
                  <a:srgbClr val="336699"/>
                </a:solidFill>
                <a:latin typeface="Myriad Pro Light"/>
              </a:rPr>
              <a:t>Προ και Μετά – μεταναστευτικοί παράγοντες</a:t>
            </a:r>
            <a:endParaRPr lang="sl-SI" sz="3200" dirty="0">
              <a:solidFill>
                <a:srgbClr val="336699"/>
              </a:solidFill>
              <a:latin typeface="Myriad Pro Light"/>
            </a:endParaRPr>
          </a:p>
        </p:txBody>
      </p:sp>
      <p:graphicFrame>
        <p:nvGraphicFramePr>
          <p:cNvPr id="5" name="Tabela 4"/>
          <p:cNvGraphicFramePr>
            <a:graphicFrameLocks noGrp="1"/>
          </p:cNvGraphicFramePr>
          <p:nvPr>
            <p:extLst>
              <p:ext uri="{D42A27DB-BD31-4B8C-83A1-F6EECF244321}">
                <p14:modId xmlns:p14="http://schemas.microsoft.com/office/powerpoint/2010/main" val="1821717363"/>
              </p:ext>
            </p:extLst>
          </p:nvPr>
        </p:nvGraphicFramePr>
        <p:xfrm>
          <a:off x="1981200" y="1344678"/>
          <a:ext cx="8458200" cy="4754880"/>
        </p:xfrm>
        <a:graphic>
          <a:graphicData uri="http://schemas.openxmlformats.org/drawingml/2006/table">
            <a:tbl>
              <a:tblPr firstRow="1" bandRow="1">
                <a:tableStyleId>{21E4AEA4-8DFA-4A89-87EB-49C32662AFE0}</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927061">
                <a:tc>
                  <a:txBody>
                    <a:bodyPr/>
                    <a:lstStyle/>
                    <a:p>
                      <a:r>
                        <a:rPr lang="el-GR" dirty="0"/>
                        <a:t>Προ-μετανάστευση</a:t>
                      </a:r>
                      <a:endParaRPr lang="sl-SI" dirty="0"/>
                    </a:p>
                  </a:txBody>
                  <a:tcPr/>
                </a:tc>
                <a:tc>
                  <a:txBody>
                    <a:bodyPr/>
                    <a:lstStyle/>
                    <a:p>
                      <a:r>
                        <a:rPr lang="el-GR" dirty="0"/>
                        <a:t>Λόγοι </a:t>
                      </a:r>
                      <a:r>
                        <a:rPr lang="sl-SI" dirty="0"/>
                        <a:t>(</a:t>
                      </a:r>
                      <a:r>
                        <a:rPr lang="el-GR" dirty="0"/>
                        <a:t>οικονομικοί</a:t>
                      </a:r>
                      <a:r>
                        <a:rPr lang="sl-SI" dirty="0"/>
                        <a:t>, </a:t>
                      </a:r>
                      <a:r>
                        <a:rPr lang="el-GR" dirty="0"/>
                        <a:t>πολιτικοί)</a:t>
                      </a:r>
                      <a:r>
                        <a:rPr lang="sl-SI" dirty="0"/>
                        <a:t>. </a:t>
                      </a:r>
                    </a:p>
                    <a:p>
                      <a:r>
                        <a:rPr lang="el-GR" dirty="0"/>
                        <a:t>Προετοιμασία</a:t>
                      </a:r>
                      <a:endParaRPr lang="sl-SI" dirty="0"/>
                    </a:p>
                    <a:p>
                      <a:r>
                        <a:rPr lang="el-GR" dirty="0"/>
                        <a:t>Με άλλους ή μόνος</a:t>
                      </a:r>
                      <a:endParaRPr lang="sl-SI" baseline="0" dirty="0"/>
                    </a:p>
                    <a:p>
                      <a:r>
                        <a:rPr lang="el-GR" baseline="0" dirty="0"/>
                        <a:t>Βαθμός ελέγχου</a:t>
                      </a:r>
                      <a:endParaRPr lang="sl-SI" dirty="0"/>
                    </a:p>
                  </a:txBody>
                  <a:tcPr/>
                </a:tc>
                <a:extLst>
                  <a:ext uri="{0D108BD9-81ED-4DB2-BD59-A6C34878D82A}">
                    <a16:rowId xmlns:a16="http://schemas.microsoft.com/office/drawing/2014/main" val="10000"/>
                  </a:ext>
                </a:extLst>
              </a:tr>
              <a:tr h="1116251">
                <a:tc>
                  <a:txBody>
                    <a:bodyPr/>
                    <a:lstStyle/>
                    <a:p>
                      <a:r>
                        <a:rPr lang="el-GR" dirty="0"/>
                        <a:t>Μετανάστευση</a:t>
                      </a:r>
                      <a:endParaRPr lang="sl-SI" dirty="0"/>
                    </a:p>
                  </a:txBody>
                  <a:tcPr/>
                </a:tc>
                <a:tc>
                  <a:txBody>
                    <a:bodyPr/>
                    <a:lstStyle/>
                    <a:p>
                      <a:r>
                        <a:rPr lang="el-GR" dirty="0"/>
                        <a:t>Πριν πόσο καιρό και γιατί;</a:t>
                      </a:r>
                      <a:endParaRPr lang="sl-SI" dirty="0"/>
                    </a:p>
                    <a:p>
                      <a:r>
                        <a:rPr lang="el-GR" dirty="0"/>
                        <a:t>Ηλικία κατά την άφιξη;</a:t>
                      </a:r>
                      <a:endParaRPr lang="sl-SI" dirty="0"/>
                    </a:p>
                    <a:p>
                      <a:r>
                        <a:rPr lang="el-GR" dirty="0"/>
                        <a:t>Πιθανότητα επιστροφής ή παντοτινή; Καθεστώς ασύλου;</a:t>
                      </a:r>
                      <a:r>
                        <a:rPr lang="sl-SI" dirty="0"/>
                        <a:t> </a:t>
                      </a:r>
                    </a:p>
                  </a:txBody>
                  <a:tcPr/>
                </a:tc>
                <a:extLst>
                  <a:ext uri="{0D108BD9-81ED-4DB2-BD59-A6C34878D82A}">
                    <a16:rowId xmlns:a16="http://schemas.microsoft.com/office/drawing/2014/main" val="10001"/>
                  </a:ext>
                </a:extLst>
              </a:tr>
              <a:tr h="1373847">
                <a:tc>
                  <a:txBody>
                    <a:bodyPr/>
                    <a:lstStyle/>
                    <a:p>
                      <a:r>
                        <a:rPr lang="el-GR" dirty="0"/>
                        <a:t>Μετά - μετανάστευση</a:t>
                      </a:r>
                      <a:endParaRPr lang="sl-SI" dirty="0"/>
                    </a:p>
                  </a:txBody>
                  <a:tcPr/>
                </a:tc>
                <a:tc>
                  <a:txBody>
                    <a:bodyPr/>
                    <a:lstStyle/>
                    <a:p>
                      <a:r>
                        <a:rPr lang="el-GR" dirty="0"/>
                        <a:t>Προσδοκίες/επιτεύγματα</a:t>
                      </a:r>
                      <a:endParaRPr lang="sl-SI" dirty="0"/>
                    </a:p>
                    <a:p>
                      <a:r>
                        <a:rPr lang="el-GR" dirty="0" err="1"/>
                        <a:t>Επιπολιτισμός</a:t>
                      </a:r>
                      <a:r>
                        <a:rPr lang="el-GR" dirty="0"/>
                        <a:t> και προσαρμογή</a:t>
                      </a:r>
                      <a:endParaRPr lang="sl-SI" dirty="0"/>
                    </a:p>
                    <a:p>
                      <a:r>
                        <a:rPr lang="el-GR" dirty="0"/>
                        <a:t>Στάσεις προς</a:t>
                      </a:r>
                      <a:r>
                        <a:rPr lang="el-GR" baseline="0" dirty="0"/>
                        <a:t> τη νέα κουλτούρα</a:t>
                      </a:r>
                      <a:endParaRPr lang="sl-SI" dirty="0"/>
                    </a:p>
                    <a:p>
                      <a:r>
                        <a:rPr lang="el-GR" dirty="0"/>
                        <a:t>Διαθεσιμότητα υποστηρικτικών δικτύων</a:t>
                      </a:r>
                      <a:endParaRPr lang="sl-SI" dirty="0"/>
                    </a:p>
                    <a:p>
                      <a:endParaRPr lang="sl-SI" dirty="0"/>
                    </a:p>
                  </a:txBody>
                  <a:tcPr/>
                </a:tc>
                <a:extLst>
                  <a:ext uri="{0D108BD9-81ED-4DB2-BD59-A6C34878D82A}">
                    <a16:rowId xmlns:a16="http://schemas.microsoft.com/office/drawing/2014/main" val="10002"/>
                  </a:ext>
                </a:extLst>
              </a:tr>
              <a:tr h="858654">
                <a:tc>
                  <a:txBody>
                    <a:bodyPr/>
                    <a:lstStyle/>
                    <a:p>
                      <a:r>
                        <a:rPr lang="el-GR" dirty="0" err="1"/>
                        <a:t>Συνεντευκτής</a:t>
                      </a:r>
                      <a:endParaRPr lang="sl-SI" dirty="0"/>
                    </a:p>
                  </a:txBody>
                  <a:tcPr/>
                </a:tc>
                <a:tc>
                  <a:txBody>
                    <a:bodyPr/>
                    <a:lstStyle/>
                    <a:p>
                      <a:r>
                        <a:rPr lang="el-GR" dirty="0"/>
                        <a:t>Αξίες του </a:t>
                      </a:r>
                      <a:r>
                        <a:rPr lang="el-GR" dirty="0" err="1"/>
                        <a:t>συνεντευκτή</a:t>
                      </a:r>
                      <a:endParaRPr lang="sl-SI" dirty="0"/>
                    </a:p>
                    <a:p>
                      <a:r>
                        <a:rPr lang="el-GR" dirty="0"/>
                        <a:t>Επίγνωση των δυνατών και</a:t>
                      </a:r>
                      <a:r>
                        <a:rPr lang="el-GR" baseline="0" dirty="0"/>
                        <a:t> αδύναμων </a:t>
                      </a:r>
                      <a:r>
                        <a:rPr lang="el-GR" dirty="0"/>
                        <a:t>σημείων της κουλτούρας του</a:t>
                      </a:r>
                      <a:endParaRPr lang="sl-SI"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164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EED86F-5809-4AAF-B87F-FC19E578EBDB}"/>
              </a:ext>
            </a:extLst>
          </p:cNvPr>
          <p:cNvSpPr>
            <a:spLocks noGrp="1"/>
          </p:cNvSpPr>
          <p:nvPr>
            <p:ph type="title"/>
          </p:nvPr>
        </p:nvSpPr>
        <p:spPr/>
        <p:txBody>
          <a:bodyPr/>
          <a:lstStyle/>
          <a:p>
            <a:r>
              <a:rPr lang="el-GR" dirty="0"/>
              <a:t>Μετανάστης</a:t>
            </a:r>
          </a:p>
        </p:txBody>
      </p:sp>
      <p:sp>
        <p:nvSpPr>
          <p:cNvPr id="3" name="Θέση περιεχομένου 2">
            <a:extLst>
              <a:ext uri="{FF2B5EF4-FFF2-40B4-BE49-F238E27FC236}">
                <a16:creationId xmlns:a16="http://schemas.microsoft.com/office/drawing/2014/main" id="{452CBEDC-2541-4225-B5BE-405899E87D77}"/>
              </a:ext>
            </a:extLst>
          </p:cNvPr>
          <p:cNvSpPr>
            <a:spLocks noGrp="1"/>
          </p:cNvSpPr>
          <p:nvPr>
            <p:ph idx="1"/>
          </p:nvPr>
        </p:nvSpPr>
        <p:spPr/>
        <p:txBody>
          <a:bodyPr>
            <a:normAutofit/>
          </a:bodyPr>
          <a:lstStyle/>
          <a:p>
            <a:r>
              <a:rPr lang="el-GR" sz="4400" dirty="0"/>
              <a:t>Ένα πρόσωπο που ζει εκτός του γενέθλιου τόπου του (ανεξάρτητα από τους λόγους).</a:t>
            </a:r>
          </a:p>
        </p:txBody>
      </p:sp>
    </p:spTree>
    <p:extLst>
      <p:ext uri="{BB962C8B-B14F-4D97-AF65-F5344CB8AC3E}">
        <p14:creationId xmlns:p14="http://schemas.microsoft.com/office/powerpoint/2010/main" val="401863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FDAAF-DE11-4484-AA13-7A12F0FA7E72}"/>
              </a:ext>
            </a:extLst>
          </p:cNvPr>
          <p:cNvSpPr>
            <a:spLocks noGrp="1"/>
          </p:cNvSpPr>
          <p:nvPr>
            <p:ph type="title"/>
          </p:nvPr>
        </p:nvSpPr>
        <p:spPr/>
        <p:txBody>
          <a:bodyPr/>
          <a:lstStyle/>
          <a:p>
            <a:r>
              <a:rPr lang="el-GR" dirty="0"/>
              <a:t>Πρόσφυγας</a:t>
            </a:r>
          </a:p>
        </p:txBody>
      </p:sp>
      <p:sp>
        <p:nvSpPr>
          <p:cNvPr id="3" name="Θέση περιεχομένου 2">
            <a:extLst>
              <a:ext uri="{FF2B5EF4-FFF2-40B4-BE49-F238E27FC236}">
                <a16:creationId xmlns:a16="http://schemas.microsoft.com/office/drawing/2014/main" id="{11FDB0FD-DB2F-443F-AF69-D130D4CAC16E}"/>
              </a:ext>
            </a:extLst>
          </p:cNvPr>
          <p:cNvSpPr>
            <a:spLocks noGrp="1"/>
          </p:cNvSpPr>
          <p:nvPr>
            <p:ph idx="1"/>
          </p:nvPr>
        </p:nvSpPr>
        <p:spPr/>
        <p:txBody>
          <a:bodyPr>
            <a:normAutofit/>
          </a:bodyPr>
          <a:lstStyle/>
          <a:p>
            <a:r>
              <a:rPr lang="el-GR" sz="2400" dirty="0"/>
              <a:t>Κάποιος ο οποίος έχει εξαναγκασθεί να εγκαταλείψει την χώρα του/της, για λόγους που βασίζονται στη φυλή, τη θρησκεία, την εθνικότητα, την </a:t>
            </a:r>
            <a:r>
              <a:rPr lang="el-GR" sz="2400" dirty="0" err="1"/>
              <a:t>εθνοτική</a:t>
            </a:r>
            <a:r>
              <a:rPr lang="el-GR" sz="2400" dirty="0"/>
              <a:t> ομάδα, τις πολιτικές πεποιθήσεις ή τη συμμετοχή σε μια συγκεκριμένη κοινωνική ομάδα.  </a:t>
            </a:r>
          </a:p>
          <a:p>
            <a:r>
              <a:rPr lang="el-GR" sz="2400" dirty="0"/>
              <a:t>Η δίωξη, ο πόλεμος ή η βία, συνηθέστερα θρησκευτικής ή </a:t>
            </a:r>
            <a:r>
              <a:rPr lang="el-GR" sz="2400" dirty="0" err="1"/>
              <a:t>εθνοτικής</a:t>
            </a:r>
            <a:r>
              <a:rPr lang="el-GR" sz="2400" dirty="0"/>
              <a:t> προέλευσης, αποτελούν τις κυριότερες αιτίες για τις οποίες οι πρόσφυγες εγκαταλείπουν τις χώρες τους. </a:t>
            </a:r>
          </a:p>
          <a:p>
            <a:r>
              <a:rPr lang="el-GR" sz="2400" dirty="0"/>
              <a:t>Καθώς η ελευθερία ή οι ζωές τους απειλούνται, οι πρόσφυγες δεν μπορούν να επιστρέψουν στα σπίτια τους τις περισσότερες φορές ή φοβούνται να το επιχειρήσουν. </a:t>
            </a:r>
          </a:p>
        </p:txBody>
      </p:sp>
    </p:spTree>
    <p:extLst>
      <p:ext uri="{BB962C8B-B14F-4D97-AF65-F5344CB8AC3E}">
        <p14:creationId xmlns:p14="http://schemas.microsoft.com/office/powerpoint/2010/main" val="307197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497F0-88D3-4A4B-ABBD-8798D932950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D1C2C34-158B-4DCE-A812-3F33B6ED69BD}"/>
              </a:ext>
            </a:extLst>
          </p:cNvPr>
          <p:cNvSpPr>
            <a:spLocks noGrp="1"/>
          </p:cNvSpPr>
          <p:nvPr>
            <p:ph idx="1"/>
          </p:nvPr>
        </p:nvSpPr>
        <p:spPr/>
        <p:txBody>
          <a:bodyPr/>
          <a:lstStyle/>
          <a:p>
            <a:r>
              <a:rPr lang="el-GR" sz="4400" dirty="0"/>
              <a:t>Καθένας έχει το δικαίωμα να αναζητήσει και να απολαύσει άσυλο από δίωξη σε άλλες χώρες. </a:t>
            </a:r>
          </a:p>
          <a:p>
            <a:r>
              <a:rPr lang="el-GR" sz="4400" dirty="0"/>
              <a:t> </a:t>
            </a:r>
          </a:p>
          <a:p>
            <a:pPr algn="r"/>
            <a:r>
              <a:rPr lang="el-GR" dirty="0"/>
              <a:t>Διεθνής Χάρτης των Ανθρωπίνων Δικαιωμάτων , Άρθρο 14 </a:t>
            </a:r>
          </a:p>
        </p:txBody>
      </p:sp>
    </p:spTree>
    <p:extLst>
      <p:ext uri="{BB962C8B-B14F-4D97-AF65-F5344CB8AC3E}">
        <p14:creationId xmlns:p14="http://schemas.microsoft.com/office/powerpoint/2010/main" val="425091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1ABB4F-097B-4CD5-8D7A-2022A7233B27}"/>
              </a:ext>
            </a:extLst>
          </p:cNvPr>
          <p:cNvSpPr>
            <a:spLocks noGrp="1"/>
          </p:cNvSpPr>
          <p:nvPr>
            <p:ph type="title"/>
          </p:nvPr>
        </p:nvSpPr>
        <p:spPr/>
        <p:txBody>
          <a:bodyPr/>
          <a:lstStyle/>
          <a:p>
            <a:r>
              <a:rPr lang="el-GR" dirty="0"/>
              <a:t>Αιτούντες άσυλο</a:t>
            </a:r>
          </a:p>
        </p:txBody>
      </p:sp>
      <p:sp>
        <p:nvSpPr>
          <p:cNvPr id="3" name="Θέση περιεχομένου 2">
            <a:extLst>
              <a:ext uri="{FF2B5EF4-FFF2-40B4-BE49-F238E27FC236}">
                <a16:creationId xmlns:a16="http://schemas.microsoft.com/office/drawing/2014/main" id="{22A60990-9D29-4403-8923-29D2B5287199}"/>
              </a:ext>
            </a:extLst>
          </p:cNvPr>
          <p:cNvSpPr>
            <a:spLocks noGrp="1"/>
          </p:cNvSpPr>
          <p:nvPr>
            <p:ph idx="1"/>
          </p:nvPr>
        </p:nvSpPr>
        <p:spPr/>
        <p:txBody>
          <a:bodyPr>
            <a:normAutofit/>
          </a:bodyPr>
          <a:lstStyle/>
          <a:p>
            <a:r>
              <a:rPr lang="el-GR" sz="3200" dirty="0"/>
              <a:t>Οι αιτούντες άσυλο είναι άνθρωποι που εγκαταλείπουν τη χώρα τους και αναζητούν καταφύγιο σε μια άλλη χώρα, υποβάλλοντας αίτηση για άσυλο και το δικαίωμα να αναγνωριστούν ως πρόσφυγες και να απολαύσουν νομική προστασία και υλική βοήθεια. Ένας αιτών άσυλο πρέπει να καταδείξει ότι ο φόβος δίωξής του στο γενέθλιο τόπο του είναι καλά θεμελιωμένος. </a:t>
            </a:r>
          </a:p>
        </p:txBody>
      </p:sp>
    </p:spTree>
    <p:extLst>
      <p:ext uri="{BB962C8B-B14F-4D97-AF65-F5344CB8AC3E}">
        <p14:creationId xmlns:p14="http://schemas.microsoft.com/office/powerpoint/2010/main" val="195683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30F83D-F4D8-4089-8FCB-4D25598D0965}"/>
              </a:ext>
            </a:extLst>
          </p:cNvPr>
          <p:cNvSpPr>
            <a:spLocks noGrp="1"/>
          </p:cNvSpPr>
          <p:nvPr>
            <p:ph type="title"/>
          </p:nvPr>
        </p:nvSpPr>
        <p:spPr/>
        <p:txBody>
          <a:bodyPr/>
          <a:lstStyle/>
          <a:p>
            <a:r>
              <a:rPr lang="el-GR" dirty="0"/>
              <a:t>Επίσης</a:t>
            </a:r>
          </a:p>
        </p:txBody>
      </p:sp>
      <p:sp>
        <p:nvSpPr>
          <p:cNvPr id="3" name="Θέση περιεχομένου 2">
            <a:extLst>
              <a:ext uri="{FF2B5EF4-FFF2-40B4-BE49-F238E27FC236}">
                <a16:creationId xmlns:a16="http://schemas.microsoft.com/office/drawing/2014/main" id="{E233A6A9-330F-46A8-A94C-DA7F2380073D}"/>
              </a:ext>
            </a:extLst>
          </p:cNvPr>
          <p:cNvSpPr>
            <a:spLocks noGrp="1"/>
          </p:cNvSpPr>
          <p:nvPr>
            <p:ph idx="1"/>
          </p:nvPr>
        </p:nvSpPr>
        <p:spPr/>
        <p:txBody>
          <a:bodyPr>
            <a:normAutofit/>
          </a:bodyPr>
          <a:lstStyle/>
          <a:p>
            <a:pPr marL="0" indent="0">
              <a:buNone/>
            </a:pPr>
            <a:r>
              <a:rPr lang="el-GR" sz="3200" dirty="0" err="1"/>
              <a:t>Ανιθαγενείς</a:t>
            </a:r>
            <a:endParaRPr lang="el-GR" sz="3200" dirty="0"/>
          </a:p>
          <a:p>
            <a:pPr marL="0" indent="0">
              <a:buNone/>
            </a:pPr>
            <a:r>
              <a:rPr lang="el-GR" sz="3200" dirty="0"/>
              <a:t>Άνθρωποι χωρίς έγγραφα (σε αναμονή καταγραφής)</a:t>
            </a:r>
          </a:p>
          <a:p>
            <a:pPr marL="0" indent="0">
              <a:buNone/>
            </a:pPr>
            <a:r>
              <a:rPr lang="el-GR" sz="3200" dirty="0"/>
              <a:t>Άνθρωποι που έχουν τεθεί σε προσωρινό καθεστώς διεθνούς προστασίας</a:t>
            </a:r>
          </a:p>
          <a:p>
            <a:pPr marL="0" indent="0">
              <a:buNone/>
            </a:pPr>
            <a:r>
              <a:rPr lang="el-GR" sz="3200" dirty="0"/>
              <a:t>Εσωτερικώς εκτοπισμένοι (</a:t>
            </a:r>
            <a:r>
              <a:rPr lang="en-GB" sz="3200" dirty="0"/>
              <a:t>IDPs)</a:t>
            </a:r>
            <a:endParaRPr lang="el-GR" sz="3200" dirty="0"/>
          </a:p>
        </p:txBody>
      </p:sp>
    </p:spTree>
    <p:extLst>
      <p:ext uri="{BB962C8B-B14F-4D97-AF65-F5344CB8AC3E}">
        <p14:creationId xmlns:p14="http://schemas.microsoft.com/office/powerpoint/2010/main" val="24953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1FB9F614-4957-4AE1-B65D-3A7FEA13B595}"/>
              </a:ext>
            </a:extLst>
          </p:cNvPr>
          <p:cNvPicPr>
            <a:picLocks noGrp="1" noChangeAspect="1"/>
          </p:cNvPicPr>
          <p:nvPr>
            <p:ph idx="1"/>
          </p:nvPr>
        </p:nvPicPr>
        <p:blipFill>
          <a:blip r:embed="rId2"/>
          <a:stretch>
            <a:fillRect/>
          </a:stretch>
        </p:blipFill>
        <p:spPr>
          <a:xfrm>
            <a:off x="633999" y="925399"/>
            <a:ext cx="6487038" cy="5130844"/>
          </a:xfrm>
          <a:prstGeom prst="rect">
            <a:avLst/>
          </a:prstGeom>
        </p:spPr>
      </p:pic>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9D158FF2-668F-44F6-A6E6-66B0C9AEA61C}"/>
              </a:ext>
            </a:extLst>
          </p:cNvPr>
          <p:cNvSpPr>
            <a:spLocks noGrp="1"/>
          </p:cNvSpPr>
          <p:nvPr>
            <p:ph type="title"/>
          </p:nvPr>
        </p:nvSpPr>
        <p:spPr>
          <a:xfrm>
            <a:off x="8076230" y="1806160"/>
            <a:ext cx="3659246" cy="2926080"/>
          </a:xfrm>
        </p:spPr>
        <p:txBody>
          <a:bodyPr vert="horz" lIns="91440" tIns="45720" rIns="91440" bIns="45720" rtlCol="0" anchor="b">
            <a:normAutofit/>
          </a:bodyPr>
          <a:lstStyle/>
          <a:p>
            <a:r>
              <a:rPr lang="en-US" sz="4400" dirty="0">
                <a:solidFill>
                  <a:srgbClr val="FFFFFF"/>
                </a:solidFill>
              </a:rPr>
              <a:t>Από π</a:t>
            </a:r>
            <a:r>
              <a:rPr lang="en-US" sz="4400" dirty="0" err="1">
                <a:solidFill>
                  <a:srgbClr val="FFFFFF"/>
                </a:solidFill>
              </a:rPr>
              <a:t>ού</a:t>
            </a:r>
            <a:r>
              <a:rPr lang="en-US" sz="4400" dirty="0">
                <a:solidFill>
                  <a:srgbClr val="FFFFFF"/>
                </a:solidFill>
              </a:rPr>
              <a:t> </a:t>
            </a:r>
            <a:r>
              <a:rPr lang="en-US" sz="4400" dirty="0" err="1">
                <a:solidFill>
                  <a:srgbClr val="FFFFFF"/>
                </a:solidFill>
              </a:rPr>
              <a:t>έρχοντ</a:t>
            </a:r>
            <a:r>
              <a:rPr lang="en-US" sz="4400" dirty="0">
                <a:solidFill>
                  <a:srgbClr val="FFFFFF"/>
                </a:solidFill>
              </a:rPr>
              <a:t>αι οι αλλοδαποί</a:t>
            </a:r>
            <a:r>
              <a:rPr lang="el-GR" sz="4400" dirty="0">
                <a:solidFill>
                  <a:srgbClr val="FFFFFF"/>
                </a:solidFill>
              </a:rPr>
              <a:t> στην Ελλάδα</a:t>
            </a:r>
            <a:r>
              <a:rPr lang="en-US" sz="4400" dirty="0">
                <a:solidFill>
                  <a:srgbClr val="FFFFFF"/>
                </a:solidFill>
              </a:rPr>
              <a:t>;</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356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E64262-0278-4836-9BD5-44AFE92923BB}"/>
              </a:ext>
            </a:extLst>
          </p:cNvPr>
          <p:cNvSpPr>
            <a:spLocks noGrp="1"/>
          </p:cNvSpPr>
          <p:nvPr>
            <p:ph type="title"/>
          </p:nvPr>
        </p:nvSpPr>
        <p:spPr>
          <a:xfrm>
            <a:off x="1097280" y="286604"/>
            <a:ext cx="10058400" cy="733814"/>
          </a:xfrm>
        </p:spPr>
        <p:txBody>
          <a:bodyPr>
            <a:normAutofit/>
          </a:bodyPr>
          <a:lstStyle/>
          <a:p>
            <a:r>
              <a:rPr lang="el-GR" sz="4400" dirty="0"/>
              <a:t>Πού πηγαίνουν συνήθως οι πρόσφυγες;</a:t>
            </a:r>
          </a:p>
        </p:txBody>
      </p:sp>
      <p:pic>
        <p:nvPicPr>
          <p:cNvPr id="4" name="Θέση περιεχομένου 3" descr="Εικόνα που περιέχει κείμενο, στιγμιότυπο οθόνης&#10;&#10;Η περιγραφή δημιουργήθηκε με υψηλή αξιοπιστία">
            <a:extLst>
              <a:ext uri="{FF2B5EF4-FFF2-40B4-BE49-F238E27FC236}">
                <a16:creationId xmlns:a16="http://schemas.microsoft.com/office/drawing/2014/main" id="{6FA12A58-113F-4275-B889-265D1B7D3218}"/>
              </a:ext>
            </a:extLst>
          </p:cNvPr>
          <p:cNvPicPr>
            <a:picLocks noGrp="1" noChangeAspect="1"/>
          </p:cNvPicPr>
          <p:nvPr>
            <p:ph idx="1"/>
          </p:nvPr>
        </p:nvPicPr>
        <p:blipFill>
          <a:blip r:embed="rId2"/>
          <a:stretch>
            <a:fillRect/>
          </a:stretch>
        </p:blipFill>
        <p:spPr>
          <a:xfrm>
            <a:off x="1636295" y="1112449"/>
            <a:ext cx="8963526" cy="5208838"/>
          </a:xfrm>
          <a:prstGeom prst="rect">
            <a:avLst/>
          </a:prstGeom>
        </p:spPr>
      </p:pic>
    </p:spTree>
    <p:extLst>
      <p:ext uri="{BB962C8B-B14F-4D97-AF65-F5344CB8AC3E}">
        <p14:creationId xmlns:p14="http://schemas.microsoft.com/office/powerpoint/2010/main" val="133341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D3A181F8-A6D8-41F3-8C28-EF3929AC5B2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100">
                <a:solidFill>
                  <a:srgbClr val="FFFFFF"/>
                </a:solidFill>
              </a:rPr>
              <a:t>Ποια κράτη φιλοξενούν τους περισσότερους πρόσφυγες;</a:t>
            </a:r>
          </a:p>
        </p:txBody>
      </p:sp>
      <p:sp>
        <p:nvSpPr>
          <p:cNvPr id="19" name="Rectangle 1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Θέση περιεχομένου 6">
            <a:extLst>
              <a:ext uri="{FF2B5EF4-FFF2-40B4-BE49-F238E27FC236}">
                <a16:creationId xmlns:a16="http://schemas.microsoft.com/office/drawing/2014/main" id="{D949C4BA-80DE-42D4-88BA-81ABE378ACEF}"/>
              </a:ext>
            </a:extLst>
          </p:cNvPr>
          <p:cNvPicPr>
            <a:picLocks noGrp="1" noChangeAspect="1"/>
          </p:cNvPicPr>
          <p:nvPr>
            <p:ph idx="1"/>
          </p:nvPr>
        </p:nvPicPr>
        <p:blipFill>
          <a:blip r:embed="rId2"/>
          <a:stretch>
            <a:fillRect/>
          </a:stretch>
        </p:blipFill>
        <p:spPr>
          <a:xfrm>
            <a:off x="162844" y="640081"/>
            <a:ext cx="7236762" cy="5758244"/>
          </a:xfrm>
          <a:prstGeom prst="rect">
            <a:avLst/>
          </a:prstGeom>
        </p:spPr>
      </p:pic>
    </p:spTree>
    <p:extLst>
      <p:ext uri="{BB962C8B-B14F-4D97-AF65-F5344CB8AC3E}">
        <p14:creationId xmlns:p14="http://schemas.microsoft.com/office/powerpoint/2010/main" val="1160825434"/>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1003</Words>
  <Application>Microsoft Office PowerPoint</Application>
  <PresentationFormat>Ευρεία οθόνη</PresentationFormat>
  <Paragraphs>126</Paragraphs>
  <Slides>19</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19</vt:i4>
      </vt:variant>
    </vt:vector>
  </HeadingPairs>
  <TitlesOfParts>
    <vt:vector size="28" baseType="lpstr">
      <vt:lpstr>Arial</vt:lpstr>
      <vt:lpstr>Calibri</vt:lpstr>
      <vt:lpstr>Calibri Light</vt:lpstr>
      <vt:lpstr>Century Schoolbook</vt:lpstr>
      <vt:lpstr>Gill Sans</vt:lpstr>
      <vt:lpstr>Myriad Pro Light</vt:lpstr>
      <vt:lpstr>Wingdings</vt:lpstr>
      <vt:lpstr>Wingdings 2</vt:lpstr>
      <vt:lpstr>Ανασκόπηση</vt:lpstr>
      <vt:lpstr>Μετανάστευση και ψυχική υγεία</vt:lpstr>
      <vt:lpstr>Μετανάστης</vt:lpstr>
      <vt:lpstr>Πρόσφυγας</vt:lpstr>
      <vt:lpstr>Παρουσίαση του PowerPoint</vt:lpstr>
      <vt:lpstr>Αιτούντες άσυλο</vt:lpstr>
      <vt:lpstr>Επίσης</vt:lpstr>
      <vt:lpstr>Από πού έρχονται οι αλλοδαποί στην Ελλάδα;</vt:lpstr>
      <vt:lpstr>Πού πηγαίνουν συνήθως οι πρόσφυγες;</vt:lpstr>
      <vt:lpstr>Ποια κράτη φιλοξενούν τους περισσότερους πρόσφυγες;</vt:lpstr>
      <vt:lpstr>Προκλήσεις και ψυχοπιεστικοί παράγοντες κατά τη μετανάστευση </vt:lpstr>
      <vt:lpstr>Παρουσίαση του PowerPoint</vt:lpstr>
      <vt:lpstr>Παρουσίαση του PowerPoint</vt:lpstr>
      <vt:lpstr>Παρουσίαση του PowerPoint</vt:lpstr>
      <vt:lpstr> Λόγοι για την παρατεινόμενη δυσφορία: </vt:lpstr>
      <vt:lpstr>Αλλαγή στον τρόπο ζωής:</vt:lpstr>
      <vt:lpstr>Κοινωνικές συνθήκες που μακροχρόνια οδηγούν σε έντονο άγχος: </vt:lpstr>
      <vt:lpstr>Μετανάστευση, Νέο πολιτισμικό περιβάλλον και Στρες</vt:lpstr>
      <vt:lpstr>Παρουσίαση του PowerPoint</vt:lpstr>
      <vt:lpstr>Προ και Μετά – μεταναστευτικοί παράγοντες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nikos gionakis</dc:creator>
  <cp:lastModifiedBy>nikos gionakis</cp:lastModifiedBy>
  <cp:revision>6</cp:revision>
  <dcterms:created xsi:type="dcterms:W3CDTF">2019-10-15T05:19:45Z</dcterms:created>
  <dcterms:modified xsi:type="dcterms:W3CDTF">2019-12-20T07:28:48Z</dcterms:modified>
</cp:coreProperties>
</file>