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tags/tag1.xml" ContentType="application/vnd.openxmlformats-officedocument.presentationml.tags+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2"/>
  </p:notesMasterIdLst>
  <p:sldIdLst>
    <p:sldId id="256" r:id="rId2"/>
    <p:sldId id="350" r:id="rId3"/>
    <p:sldId id="351" r:id="rId4"/>
    <p:sldId id="352" r:id="rId5"/>
    <p:sldId id="353" r:id="rId6"/>
    <p:sldId id="354" r:id="rId7"/>
    <p:sldId id="355" r:id="rId8"/>
    <p:sldId id="356" r:id="rId9"/>
    <p:sldId id="357" r:id="rId10"/>
    <p:sldId id="363" r:id="rId11"/>
    <p:sldId id="556" r:id="rId12"/>
    <p:sldId id="501" r:id="rId13"/>
    <p:sldId id="557" r:id="rId14"/>
    <p:sldId id="348" r:id="rId15"/>
    <p:sldId id="349" r:id="rId16"/>
    <p:sldId id="558" r:id="rId17"/>
    <p:sldId id="318" r:id="rId18"/>
    <p:sldId id="319" r:id="rId19"/>
    <p:sldId id="320" r:id="rId20"/>
    <p:sldId id="321" r:id="rId21"/>
    <p:sldId id="559" r:id="rId22"/>
    <p:sldId id="560" r:id="rId23"/>
    <p:sldId id="561" r:id="rId24"/>
    <p:sldId id="325" r:id="rId25"/>
    <p:sldId id="562" r:id="rId26"/>
    <p:sldId id="563" r:id="rId27"/>
    <p:sldId id="564" r:id="rId28"/>
    <p:sldId id="565" r:id="rId29"/>
    <p:sldId id="330" r:id="rId30"/>
    <p:sldId id="331" r:id="rId31"/>
    <p:sldId id="332" r:id="rId32"/>
    <p:sldId id="566" r:id="rId33"/>
    <p:sldId id="567" r:id="rId34"/>
    <p:sldId id="568" r:id="rId35"/>
    <p:sldId id="337" r:id="rId36"/>
    <p:sldId id="338" r:id="rId37"/>
    <p:sldId id="339" r:id="rId38"/>
    <p:sldId id="340" r:id="rId39"/>
    <p:sldId id="341" r:id="rId40"/>
    <p:sldId id="342" r:id="rId41"/>
    <p:sldId id="343" r:id="rId42"/>
    <p:sldId id="344" r:id="rId43"/>
    <p:sldId id="345" r:id="rId44"/>
    <p:sldId id="346" r:id="rId45"/>
    <p:sldId id="347" r:id="rId46"/>
    <p:sldId id="569" r:id="rId47"/>
    <p:sldId id="381" r:id="rId48"/>
    <p:sldId id="274" r:id="rId49"/>
    <p:sldId id="276" r:id="rId50"/>
    <p:sldId id="277" r:id="rId51"/>
    <p:sldId id="278" r:id="rId52"/>
    <p:sldId id="388" r:id="rId53"/>
    <p:sldId id="389" r:id="rId54"/>
    <p:sldId id="280" r:id="rId55"/>
    <p:sldId id="281" r:id="rId56"/>
    <p:sldId id="282" r:id="rId57"/>
    <p:sldId id="258" r:id="rId58"/>
    <p:sldId id="283" r:id="rId59"/>
    <p:sldId id="284" r:id="rId60"/>
    <p:sldId id="387" r:id="rId61"/>
    <p:sldId id="270" r:id="rId62"/>
    <p:sldId id="257" r:id="rId63"/>
    <p:sldId id="268" r:id="rId64"/>
    <p:sldId id="382" r:id="rId65"/>
    <p:sldId id="269" r:id="rId66"/>
    <p:sldId id="271" r:id="rId67"/>
    <p:sldId id="385" r:id="rId68"/>
    <p:sldId id="272" r:id="rId69"/>
    <p:sldId id="386" r:id="rId70"/>
    <p:sldId id="262" r:id="rId71"/>
    <p:sldId id="261" r:id="rId72"/>
    <p:sldId id="505" r:id="rId73"/>
    <p:sldId id="506" r:id="rId74"/>
    <p:sldId id="507" r:id="rId75"/>
    <p:sldId id="508" r:id="rId76"/>
    <p:sldId id="509" r:id="rId77"/>
    <p:sldId id="510" r:id="rId78"/>
    <p:sldId id="511" r:id="rId79"/>
    <p:sldId id="513" r:id="rId80"/>
    <p:sldId id="514" r:id="rId81"/>
    <p:sldId id="515" r:id="rId82"/>
    <p:sldId id="516" r:id="rId83"/>
    <p:sldId id="517" r:id="rId84"/>
    <p:sldId id="543" r:id="rId85"/>
    <p:sldId id="544" r:id="rId86"/>
    <p:sldId id="545" r:id="rId87"/>
    <p:sldId id="546" r:id="rId88"/>
    <p:sldId id="547" r:id="rId89"/>
    <p:sldId id="548" r:id="rId90"/>
    <p:sldId id="549" r:id="rId91"/>
    <p:sldId id="550" r:id="rId92"/>
    <p:sldId id="552" r:id="rId93"/>
    <p:sldId id="553" r:id="rId94"/>
    <p:sldId id="473" r:id="rId95"/>
    <p:sldId id="476" r:id="rId96"/>
    <p:sldId id="479" r:id="rId97"/>
    <p:sldId id="481" r:id="rId98"/>
    <p:sldId id="482" r:id="rId99"/>
    <p:sldId id="483" r:id="rId100"/>
    <p:sldId id="484" r:id="rId101"/>
    <p:sldId id="485" r:id="rId102"/>
    <p:sldId id="486" r:id="rId103"/>
    <p:sldId id="487" r:id="rId104"/>
    <p:sldId id="489" r:id="rId105"/>
    <p:sldId id="490" r:id="rId106"/>
    <p:sldId id="491" r:id="rId107"/>
    <p:sldId id="492" r:id="rId108"/>
    <p:sldId id="493" r:id="rId109"/>
    <p:sldId id="494" r:id="rId110"/>
    <p:sldId id="495" r:id="rId111"/>
    <p:sldId id="499" r:id="rId112"/>
    <p:sldId id="503" r:id="rId113"/>
    <p:sldId id="390" r:id="rId114"/>
    <p:sldId id="286" r:id="rId115"/>
    <p:sldId id="391" r:id="rId116"/>
    <p:sldId id="393" r:id="rId117"/>
    <p:sldId id="394" r:id="rId118"/>
    <p:sldId id="395" r:id="rId119"/>
    <p:sldId id="396" r:id="rId120"/>
    <p:sldId id="397" r:id="rId121"/>
    <p:sldId id="398" r:id="rId122"/>
    <p:sldId id="289" r:id="rId123"/>
    <p:sldId id="399" r:id="rId124"/>
    <p:sldId id="400" r:id="rId125"/>
    <p:sldId id="333" r:id="rId126"/>
    <p:sldId id="334" r:id="rId127"/>
    <p:sldId id="335" r:id="rId128"/>
    <p:sldId id="336" r:id="rId129"/>
    <p:sldId id="263" r:id="rId130"/>
    <p:sldId id="264" r:id="rId131"/>
    <p:sldId id="265" r:id="rId132"/>
    <p:sldId id="266" r:id="rId133"/>
    <p:sldId id="267" r:id="rId134"/>
    <p:sldId id="273" r:id="rId135"/>
    <p:sldId id="275" r:id="rId136"/>
    <p:sldId id="358" r:id="rId137"/>
    <p:sldId id="279" r:id="rId138"/>
    <p:sldId id="285" r:id="rId139"/>
    <p:sldId id="287" r:id="rId140"/>
    <p:sldId id="288" r:id="rId141"/>
    <p:sldId id="290" r:id="rId142"/>
    <p:sldId id="291" r:id="rId143"/>
    <p:sldId id="359" r:id="rId144"/>
    <p:sldId id="314" r:id="rId145"/>
    <p:sldId id="360" r:id="rId146"/>
    <p:sldId id="315" r:id="rId147"/>
    <p:sldId id="317" r:id="rId148"/>
    <p:sldId id="313" r:id="rId149"/>
    <p:sldId id="322" r:id="rId150"/>
    <p:sldId id="323" r:id="rId151"/>
    <p:sldId id="324" r:id="rId152"/>
    <p:sldId id="326" r:id="rId153"/>
    <p:sldId id="327" r:id="rId154"/>
    <p:sldId id="328" r:id="rId155"/>
    <p:sldId id="329" r:id="rId156"/>
    <p:sldId id="364" r:id="rId157"/>
    <p:sldId id="368" r:id="rId158"/>
    <p:sldId id="369" r:id="rId159"/>
    <p:sldId id="365" r:id="rId160"/>
    <p:sldId id="370" r:id="rId161"/>
    <p:sldId id="371" r:id="rId162"/>
    <p:sldId id="373" r:id="rId163"/>
    <p:sldId id="374" r:id="rId164"/>
    <p:sldId id="367" r:id="rId165"/>
    <p:sldId id="380" r:id="rId166"/>
    <p:sldId id="375" r:id="rId167"/>
    <p:sldId id="379" r:id="rId168"/>
    <p:sldId id="376" r:id="rId169"/>
    <p:sldId id="377" r:id="rId170"/>
    <p:sldId id="378" r:id="rId171"/>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snapToGrid="0">
      <p:cViewPr varScale="1">
        <p:scale>
          <a:sx n="62" d="100"/>
          <a:sy n="62" d="100"/>
        </p:scale>
        <p:origin x="804" y="40"/>
      </p:cViewPr>
      <p:guideLst/>
    </p:cSldViewPr>
  </p:slideViewPr>
  <p:notesTextViewPr>
    <p:cViewPr>
      <p:scale>
        <a:sx n="1" d="1"/>
        <a:sy n="1" d="1"/>
      </p:scale>
      <p:origin x="0" y="0"/>
    </p:cViewPr>
  </p:notesTextViewPr>
  <p:sorterViewPr>
    <p:cViewPr varScale="1">
      <p:scale>
        <a:sx n="1" d="1"/>
        <a:sy n="1" d="1"/>
      </p:scale>
      <p:origin x="0" y="-76712"/>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5" Type="http://schemas.openxmlformats.org/officeDocument/2006/relationships/theme" Target="theme/theme1.xml"/><Relationship Id="rId170" Type="http://schemas.openxmlformats.org/officeDocument/2006/relationships/slide" Target="slides/slide169.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tableStyles" Target="tableStyle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slide" Target="slides/slide155.xml"/><Relationship Id="rId164" Type="http://schemas.openxmlformats.org/officeDocument/2006/relationships/slide" Target="slides/slide163.xml"/><Relationship Id="rId169" Type="http://schemas.openxmlformats.org/officeDocument/2006/relationships/slide" Target="slides/slide168.xml"/><Relationship Id="rId4" Type="http://schemas.openxmlformats.org/officeDocument/2006/relationships/slide" Target="slides/slide3.xml"/><Relationship Id="rId9" Type="http://schemas.openxmlformats.org/officeDocument/2006/relationships/slide" Target="slides/slide8.xml"/><Relationship Id="rId172" Type="http://schemas.openxmlformats.org/officeDocument/2006/relationships/notesMaster" Target="notesMasters/notesMaster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viewProps" Target="view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s>
</file>

<file path=ppt/diagrams/colors1.xml><?xml version="1.0" encoding="utf-8"?>
<dgm:colorsDef xmlns:dgm="http://schemas.openxmlformats.org/drawingml/2006/diagram" xmlns:a="http://schemas.openxmlformats.org/drawingml/2006/main" uniqueId="urn:microsoft.com/office/officeart/2005/8/colors/accent1_2#1">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477691E-C171-49C3-8546-EE89E8C1E579}" type="doc">
      <dgm:prSet loTypeId="urn:microsoft.com/office/officeart/2005/8/layout/venn1" loCatId="relationship" qsTypeId="urn:microsoft.com/office/officeart/2005/8/quickstyle/simple1#1" qsCatId="simple" csTypeId="urn:microsoft.com/office/officeart/2005/8/colors/accent1_2#1" csCatId="accent1" phldr="1"/>
      <dgm:spPr/>
    </dgm:pt>
    <dgm:pt modelId="{28FCA24C-C487-4ADE-A789-547B0263EDDD}">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b="1" i="0" u="none" strike="noStrike" cap="none" normalizeH="0" baseline="0" dirty="0">
              <a:ln>
                <a:noFill/>
              </a:ln>
              <a:solidFill>
                <a:schemeClr val="tx1"/>
              </a:solidFill>
              <a:effectLst/>
              <a:cs typeface="Arial" pitchFamily="34" charset="0"/>
            </a:rPr>
            <a:t>ΠΡΟΛΗΨΗ</a:t>
          </a:r>
          <a:endParaRPr kumimoji="0" lang="en-US" b="1" i="0" u="none" strike="noStrike" cap="none" normalizeH="0" baseline="0" dirty="0">
            <a:ln>
              <a:noFill/>
            </a:ln>
            <a:solidFill>
              <a:schemeClr val="tx1"/>
            </a:solidFill>
            <a:effectLst/>
            <a:cs typeface="Arial" pitchFamily="34" charset="0"/>
          </a:endParaRPr>
        </a:p>
      </dgm:t>
    </dgm:pt>
    <dgm:pt modelId="{3EA30746-C284-42C6-9076-590AC5608305}" type="parTrans" cxnId="{AAE2F945-387F-4D7E-B678-69E0751893E2}">
      <dgm:prSet/>
      <dgm:spPr/>
    </dgm:pt>
    <dgm:pt modelId="{E72EFCAC-06CB-44B5-98AE-B246493B1BA4}" type="sibTrans" cxnId="{AAE2F945-387F-4D7E-B678-69E0751893E2}">
      <dgm:prSet/>
      <dgm:spPr/>
    </dgm:pt>
    <dgm:pt modelId="{84982639-5A4D-4CF4-BC54-C0D7C796FA58}">
      <dgm:prSet/>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b="1" i="0" u="none" strike="noStrike" cap="none" normalizeH="0" baseline="0" dirty="0">
              <a:ln>
                <a:noFill/>
              </a:ln>
              <a:solidFill>
                <a:schemeClr val="tx1"/>
              </a:solidFill>
              <a:effectLst/>
              <a:cs typeface="Arial" pitchFamily="34" charset="0"/>
            </a:rPr>
            <a:t> </a:t>
          </a:r>
          <a:r>
            <a:rPr kumimoji="0" lang="el-GR" b="1" i="0" u="none" strike="noStrike" cap="none" normalizeH="0" baseline="0" dirty="0">
              <a:ln>
                <a:noFill/>
              </a:ln>
              <a:solidFill>
                <a:schemeClr val="tx1"/>
              </a:solidFill>
              <a:effectLst/>
              <a:cs typeface="Arial" pitchFamily="34" charset="0"/>
            </a:rPr>
            <a:t>ΣΤΙΓΜΑ, ΔΙΑΚΡΙΣΕΙΣ</a:t>
          </a:r>
          <a:endParaRPr kumimoji="0" lang="en-GB" b="1" i="0" u="none" strike="noStrike" cap="none" normalizeH="0" baseline="0" dirty="0">
            <a:ln>
              <a:noFill/>
            </a:ln>
            <a:solidFill>
              <a:schemeClr val="bg1"/>
            </a:solidFill>
            <a:effectLst/>
            <a:cs typeface="Arial" pitchFamily="34" charset="0"/>
          </a:endParaRPr>
        </a:p>
      </dgm:t>
    </dgm:pt>
    <dgm:pt modelId="{DE1B819E-F17D-4AF3-8FFA-4596BBAF01DB}" type="parTrans" cxnId="{89577F41-AFE4-461C-87A1-F42AFEF5BF72}">
      <dgm:prSet/>
      <dgm:spPr/>
    </dgm:pt>
    <dgm:pt modelId="{26070B6F-B3AF-45C8-BEC9-ED12537FB3B4}" type="sibTrans" cxnId="{89577F41-AFE4-461C-87A1-F42AFEF5BF72}">
      <dgm:prSet/>
      <dgm:spPr/>
    </dgm:pt>
    <dgm:pt modelId="{11269B12-5FEF-43D6-8641-062A5BD1493D}">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b="1" i="0" u="none" strike="noStrike" cap="none" normalizeH="0" baseline="0" dirty="0">
              <a:ln>
                <a:noFill/>
              </a:ln>
              <a:solidFill>
                <a:schemeClr val="tx1"/>
              </a:solidFill>
              <a:effectLst/>
              <a:cs typeface="Arial" pitchFamily="34" charset="0"/>
            </a:rPr>
            <a:t>ΠΡΟΣΒΑΣΗ</a:t>
          </a:r>
          <a:endParaRPr kumimoji="0" lang="en-US" b="1" i="0" u="none" strike="noStrike" cap="none" normalizeH="0" baseline="0" dirty="0">
            <a:ln>
              <a:noFill/>
            </a:ln>
            <a:solidFill>
              <a:schemeClr val="tx1"/>
            </a:solidFill>
            <a:effectLst/>
            <a:cs typeface="Arial" pitchFamily="34" charset="0"/>
          </a:endParaRPr>
        </a:p>
      </dgm:t>
    </dgm:pt>
    <dgm:pt modelId="{106AB34F-A5E9-4F20-BADE-E8057404F41D}" type="parTrans" cxnId="{FE64F476-8F54-449C-A164-1476D9F77043}">
      <dgm:prSet/>
      <dgm:spPr/>
    </dgm:pt>
    <dgm:pt modelId="{C7B87B9A-B4B8-445E-B1F3-802921B9CF1A}" type="sibTrans" cxnId="{FE64F476-8F54-449C-A164-1476D9F77043}">
      <dgm:prSet/>
      <dgm:spPr/>
    </dgm:pt>
    <dgm:pt modelId="{22A1746B-75F3-4D79-90AE-3442620669EF}">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b="1" i="0" u="none" strike="noStrike" cap="none" normalizeH="0" baseline="0" dirty="0">
              <a:ln>
                <a:noFill/>
              </a:ln>
              <a:solidFill>
                <a:schemeClr val="tx1"/>
              </a:solidFill>
              <a:effectLst/>
              <a:cs typeface="Arial" pitchFamily="34" charset="0"/>
            </a:rPr>
            <a:t>ΠΟΙΟΤΗΤΑ ΦΡΟΝΤΙΔΑΣ &amp; ΑΝΘΡΩΠΙΝΑ ΔΙΚΑΙΩΜΑΤΑ</a:t>
          </a:r>
          <a:endParaRPr kumimoji="0" lang="en-GB" b="1" i="0" u="none" strike="noStrike" cap="none" normalizeH="0" baseline="0" dirty="0">
            <a:ln>
              <a:noFill/>
            </a:ln>
            <a:solidFill>
              <a:schemeClr val="tx1"/>
            </a:solidFill>
            <a:effectLst/>
            <a:cs typeface="Arial" pitchFamily="34" charset="0"/>
          </a:endParaRPr>
        </a:p>
      </dgm:t>
    </dgm:pt>
    <dgm:pt modelId="{443443FC-2DC8-4B9D-B428-E055BDC4064E}" type="parTrans" cxnId="{D49222E8-3FD6-4ADA-AFD8-49ADF8952D34}">
      <dgm:prSet/>
      <dgm:spPr/>
    </dgm:pt>
    <dgm:pt modelId="{04CC68E0-9389-4959-B49E-6469E0348FDC}" type="sibTrans" cxnId="{D49222E8-3FD6-4ADA-AFD8-49ADF8952D34}">
      <dgm:prSet/>
      <dgm:spPr/>
    </dgm:pt>
    <dgm:pt modelId="{C39560E2-477A-497D-BC23-23F65681CB15}" type="pres">
      <dgm:prSet presAssocID="{D477691E-C171-49C3-8546-EE89E8C1E579}" presName="compositeShape" presStyleCnt="0">
        <dgm:presLayoutVars>
          <dgm:chMax val="7"/>
          <dgm:dir/>
          <dgm:resizeHandles val="exact"/>
        </dgm:presLayoutVars>
      </dgm:prSet>
      <dgm:spPr/>
    </dgm:pt>
    <dgm:pt modelId="{FD5EC2EA-768A-475F-BC5D-F1E8B17A352C}" type="pres">
      <dgm:prSet presAssocID="{28FCA24C-C487-4ADE-A789-547B0263EDDD}" presName="circ1" presStyleLbl="vennNode1" presStyleIdx="0" presStyleCnt="4"/>
      <dgm:spPr/>
    </dgm:pt>
    <dgm:pt modelId="{9A269ABC-228F-48C3-9049-4FC7EFBC1528}" type="pres">
      <dgm:prSet presAssocID="{28FCA24C-C487-4ADE-A789-547B0263EDDD}" presName="circ1Tx" presStyleLbl="revTx" presStyleIdx="0" presStyleCnt="0">
        <dgm:presLayoutVars>
          <dgm:chMax val="0"/>
          <dgm:chPref val="0"/>
          <dgm:bulletEnabled val="1"/>
        </dgm:presLayoutVars>
      </dgm:prSet>
      <dgm:spPr/>
    </dgm:pt>
    <dgm:pt modelId="{BB4C277A-87A9-40EB-8B0D-6FE3B96BC424}" type="pres">
      <dgm:prSet presAssocID="{84982639-5A4D-4CF4-BC54-C0D7C796FA58}" presName="circ2" presStyleLbl="vennNode1" presStyleIdx="1" presStyleCnt="4"/>
      <dgm:spPr/>
    </dgm:pt>
    <dgm:pt modelId="{D410C954-D78D-41D8-AC7D-C9BA595F06A8}" type="pres">
      <dgm:prSet presAssocID="{84982639-5A4D-4CF4-BC54-C0D7C796FA58}" presName="circ2Tx" presStyleLbl="revTx" presStyleIdx="0" presStyleCnt="0">
        <dgm:presLayoutVars>
          <dgm:chMax val="0"/>
          <dgm:chPref val="0"/>
          <dgm:bulletEnabled val="1"/>
        </dgm:presLayoutVars>
      </dgm:prSet>
      <dgm:spPr/>
    </dgm:pt>
    <dgm:pt modelId="{8BCE7133-B9AB-4697-A0DF-F5C9A347DA02}" type="pres">
      <dgm:prSet presAssocID="{11269B12-5FEF-43D6-8641-062A5BD1493D}" presName="circ3" presStyleLbl="vennNode1" presStyleIdx="2" presStyleCnt="4"/>
      <dgm:spPr/>
    </dgm:pt>
    <dgm:pt modelId="{D173F54B-D44E-4C2B-884F-470CAA8CAB0D}" type="pres">
      <dgm:prSet presAssocID="{11269B12-5FEF-43D6-8641-062A5BD1493D}" presName="circ3Tx" presStyleLbl="revTx" presStyleIdx="0" presStyleCnt="0">
        <dgm:presLayoutVars>
          <dgm:chMax val="0"/>
          <dgm:chPref val="0"/>
          <dgm:bulletEnabled val="1"/>
        </dgm:presLayoutVars>
      </dgm:prSet>
      <dgm:spPr/>
    </dgm:pt>
    <dgm:pt modelId="{275EE7DF-47E1-4728-81D1-20120E78FFE4}" type="pres">
      <dgm:prSet presAssocID="{22A1746B-75F3-4D79-90AE-3442620669EF}" presName="circ4" presStyleLbl="vennNode1" presStyleIdx="3" presStyleCnt="4"/>
      <dgm:spPr/>
    </dgm:pt>
    <dgm:pt modelId="{389F8457-9983-473B-A418-4AA7B993B727}" type="pres">
      <dgm:prSet presAssocID="{22A1746B-75F3-4D79-90AE-3442620669EF}" presName="circ4Tx" presStyleLbl="revTx" presStyleIdx="0" presStyleCnt="0">
        <dgm:presLayoutVars>
          <dgm:chMax val="0"/>
          <dgm:chPref val="0"/>
          <dgm:bulletEnabled val="1"/>
        </dgm:presLayoutVars>
      </dgm:prSet>
      <dgm:spPr/>
    </dgm:pt>
  </dgm:ptLst>
  <dgm:cxnLst>
    <dgm:cxn modelId="{9F975D12-7263-47D3-A462-A00CC7E300B4}" type="presOf" srcId="{28FCA24C-C487-4ADE-A789-547B0263EDDD}" destId="{9A269ABC-228F-48C3-9049-4FC7EFBC1528}" srcOrd="0" destOrd="0" presId="urn:microsoft.com/office/officeart/2005/8/layout/venn1"/>
    <dgm:cxn modelId="{82E28617-9B80-4921-9B21-67F070B65BC2}" type="presOf" srcId="{28FCA24C-C487-4ADE-A789-547B0263EDDD}" destId="{FD5EC2EA-768A-475F-BC5D-F1E8B17A352C}" srcOrd="1" destOrd="0" presId="urn:microsoft.com/office/officeart/2005/8/layout/venn1"/>
    <dgm:cxn modelId="{12773920-3E47-40C0-825E-FBFFD70C85EB}" type="presOf" srcId="{11269B12-5FEF-43D6-8641-062A5BD1493D}" destId="{D173F54B-D44E-4C2B-884F-470CAA8CAB0D}" srcOrd="1" destOrd="0" presId="urn:microsoft.com/office/officeart/2005/8/layout/venn1"/>
    <dgm:cxn modelId="{6076F43B-29FE-4C7A-9FA9-BE6026700D31}" type="presOf" srcId="{22A1746B-75F3-4D79-90AE-3442620669EF}" destId="{389F8457-9983-473B-A418-4AA7B993B727}" srcOrd="1" destOrd="0" presId="urn:microsoft.com/office/officeart/2005/8/layout/venn1"/>
    <dgm:cxn modelId="{89577F41-AFE4-461C-87A1-F42AFEF5BF72}" srcId="{D477691E-C171-49C3-8546-EE89E8C1E579}" destId="{84982639-5A4D-4CF4-BC54-C0D7C796FA58}" srcOrd="1" destOrd="0" parTransId="{DE1B819E-F17D-4AF3-8FFA-4596BBAF01DB}" sibTransId="{26070B6F-B3AF-45C8-BEC9-ED12537FB3B4}"/>
    <dgm:cxn modelId="{AAE2F945-387F-4D7E-B678-69E0751893E2}" srcId="{D477691E-C171-49C3-8546-EE89E8C1E579}" destId="{28FCA24C-C487-4ADE-A789-547B0263EDDD}" srcOrd="0" destOrd="0" parTransId="{3EA30746-C284-42C6-9076-590AC5608305}" sibTransId="{E72EFCAC-06CB-44B5-98AE-B246493B1BA4}"/>
    <dgm:cxn modelId="{BAB45C47-7A3B-40C0-8C54-77DE42A1D9AC}" type="presOf" srcId="{22A1746B-75F3-4D79-90AE-3442620669EF}" destId="{275EE7DF-47E1-4728-81D1-20120E78FFE4}" srcOrd="0" destOrd="0" presId="urn:microsoft.com/office/officeart/2005/8/layout/venn1"/>
    <dgm:cxn modelId="{FE64F476-8F54-449C-A164-1476D9F77043}" srcId="{D477691E-C171-49C3-8546-EE89E8C1E579}" destId="{11269B12-5FEF-43D6-8641-062A5BD1493D}" srcOrd="2" destOrd="0" parTransId="{106AB34F-A5E9-4F20-BADE-E8057404F41D}" sibTransId="{C7B87B9A-B4B8-445E-B1F3-802921B9CF1A}"/>
    <dgm:cxn modelId="{C907758F-2871-414F-B20D-A35A3664B135}" type="presOf" srcId="{84982639-5A4D-4CF4-BC54-C0D7C796FA58}" destId="{D410C954-D78D-41D8-AC7D-C9BA595F06A8}" srcOrd="0" destOrd="0" presId="urn:microsoft.com/office/officeart/2005/8/layout/venn1"/>
    <dgm:cxn modelId="{0B462AB1-E489-48E9-A2FA-4CE30655C721}" type="presOf" srcId="{11269B12-5FEF-43D6-8641-062A5BD1493D}" destId="{8BCE7133-B9AB-4697-A0DF-F5C9A347DA02}" srcOrd="0" destOrd="0" presId="urn:microsoft.com/office/officeart/2005/8/layout/venn1"/>
    <dgm:cxn modelId="{A45A9AB1-190A-439B-BC11-F526C69E47EE}" type="presOf" srcId="{D477691E-C171-49C3-8546-EE89E8C1E579}" destId="{C39560E2-477A-497D-BC23-23F65681CB15}" srcOrd="0" destOrd="0" presId="urn:microsoft.com/office/officeart/2005/8/layout/venn1"/>
    <dgm:cxn modelId="{3E6FECD0-F0CE-42F9-A69B-7B798B5836D7}" type="presOf" srcId="{84982639-5A4D-4CF4-BC54-C0D7C796FA58}" destId="{BB4C277A-87A9-40EB-8B0D-6FE3B96BC424}" srcOrd="1" destOrd="0" presId="urn:microsoft.com/office/officeart/2005/8/layout/venn1"/>
    <dgm:cxn modelId="{D49222E8-3FD6-4ADA-AFD8-49ADF8952D34}" srcId="{D477691E-C171-49C3-8546-EE89E8C1E579}" destId="{22A1746B-75F3-4D79-90AE-3442620669EF}" srcOrd="3" destOrd="0" parTransId="{443443FC-2DC8-4B9D-B428-E055BDC4064E}" sibTransId="{04CC68E0-9389-4959-B49E-6469E0348FDC}"/>
    <dgm:cxn modelId="{1376F667-B6AE-4690-9A5C-C1FF138DEF8F}" type="presParOf" srcId="{C39560E2-477A-497D-BC23-23F65681CB15}" destId="{FD5EC2EA-768A-475F-BC5D-F1E8B17A352C}" srcOrd="0" destOrd="0" presId="urn:microsoft.com/office/officeart/2005/8/layout/venn1"/>
    <dgm:cxn modelId="{0D95161F-259B-42DA-AE85-018727946E3C}" type="presParOf" srcId="{C39560E2-477A-497D-BC23-23F65681CB15}" destId="{9A269ABC-228F-48C3-9049-4FC7EFBC1528}" srcOrd="1" destOrd="0" presId="urn:microsoft.com/office/officeart/2005/8/layout/venn1"/>
    <dgm:cxn modelId="{F7BFB887-A83E-4478-BBB2-FB648A6758CE}" type="presParOf" srcId="{C39560E2-477A-497D-BC23-23F65681CB15}" destId="{BB4C277A-87A9-40EB-8B0D-6FE3B96BC424}" srcOrd="2" destOrd="0" presId="urn:microsoft.com/office/officeart/2005/8/layout/venn1"/>
    <dgm:cxn modelId="{50FE10F7-F475-4FD2-B6BE-EF94E003D809}" type="presParOf" srcId="{C39560E2-477A-497D-BC23-23F65681CB15}" destId="{D410C954-D78D-41D8-AC7D-C9BA595F06A8}" srcOrd="3" destOrd="0" presId="urn:microsoft.com/office/officeart/2005/8/layout/venn1"/>
    <dgm:cxn modelId="{488131BE-62B5-4749-860F-90A5BDC6D9C0}" type="presParOf" srcId="{C39560E2-477A-497D-BC23-23F65681CB15}" destId="{8BCE7133-B9AB-4697-A0DF-F5C9A347DA02}" srcOrd="4" destOrd="0" presId="urn:microsoft.com/office/officeart/2005/8/layout/venn1"/>
    <dgm:cxn modelId="{A8139622-91F1-4C4B-8B0A-75BEC3E60318}" type="presParOf" srcId="{C39560E2-477A-497D-BC23-23F65681CB15}" destId="{D173F54B-D44E-4C2B-884F-470CAA8CAB0D}" srcOrd="5" destOrd="0" presId="urn:microsoft.com/office/officeart/2005/8/layout/venn1"/>
    <dgm:cxn modelId="{0B8FF4DE-2945-4E3D-BED8-FCFDC9250AA9}" type="presParOf" srcId="{C39560E2-477A-497D-BC23-23F65681CB15}" destId="{275EE7DF-47E1-4728-81D1-20120E78FFE4}" srcOrd="6" destOrd="0" presId="urn:microsoft.com/office/officeart/2005/8/layout/venn1"/>
    <dgm:cxn modelId="{3D034B2C-D012-4E5C-B040-FFC4F02E66E2}" type="presParOf" srcId="{C39560E2-477A-497D-BC23-23F65681CB15}" destId="{389F8457-9983-473B-A418-4AA7B993B727}" srcOrd="7"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5EC2EA-768A-475F-BC5D-F1E8B17A352C}">
      <dsp:nvSpPr>
        <dsp:cNvPr id="0" name=""/>
        <dsp:cNvSpPr/>
      </dsp:nvSpPr>
      <dsp:spPr>
        <a:xfrm>
          <a:off x="2826607" y="46370"/>
          <a:ext cx="2411285" cy="2411285"/>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300" b="1" i="0" u="none" strike="noStrike" kern="1200" cap="none" normalizeH="0" baseline="0" dirty="0">
              <a:ln>
                <a:noFill/>
              </a:ln>
              <a:solidFill>
                <a:schemeClr val="tx1"/>
              </a:solidFill>
              <a:effectLst/>
              <a:cs typeface="Arial" pitchFamily="34" charset="0"/>
            </a:rPr>
            <a:t>ΠΡΟΛΗΨΗ</a:t>
          </a:r>
          <a:endParaRPr kumimoji="0" lang="en-US" sz="1300" b="1" i="0" u="none" strike="noStrike" kern="1200" cap="none" normalizeH="0" baseline="0" dirty="0">
            <a:ln>
              <a:noFill/>
            </a:ln>
            <a:solidFill>
              <a:schemeClr val="tx1"/>
            </a:solidFill>
            <a:effectLst/>
            <a:cs typeface="Arial" pitchFamily="34" charset="0"/>
          </a:endParaRPr>
        </a:p>
      </dsp:txBody>
      <dsp:txXfrm>
        <a:off x="3104832" y="370966"/>
        <a:ext cx="1854834" cy="765119"/>
      </dsp:txXfrm>
    </dsp:sp>
    <dsp:sp modelId="{BB4C277A-87A9-40EB-8B0D-6FE3B96BC424}">
      <dsp:nvSpPr>
        <dsp:cNvPr id="0" name=""/>
        <dsp:cNvSpPr/>
      </dsp:nvSpPr>
      <dsp:spPr>
        <a:xfrm>
          <a:off x="3893137" y="1112900"/>
          <a:ext cx="2411285" cy="2411285"/>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sz="1300" b="1" i="0" u="none" strike="noStrike" kern="1200" cap="none" normalizeH="0" baseline="0" dirty="0">
              <a:ln>
                <a:noFill/>
              </a:ln>
              <a:solidFill>
                <a:schemeClr val="tx1"/>
              </a:solidFill>
              <a:effectLst/>
              <a:cs typeface="Arial" pitchFamily="34" charset="0"/>
            </a:rPr>
            <a:t> </a:t>
          </a:r>
          <a:r>
            <a:rPr kumimoji="0" lang="el-GR" sz="1300" b="1" i="0" u="none" strike="noStrike" kern="1200" cap="none" normalizeH="0" baseline="0" dirty="0">
              <a:ln>
                <a:noFill/>
              </a:ln>
              <a:solidFill>
                <a:schemeClr val="tx1"/>
              </a:solidFill>
              <a:effectLst/>
              <a:cs typeface="Arial" pitchFamily="34" charset="0"/>
            </a:rPr>
            <a:t>ΣΤΙΓΜΑ, ΔΙΑΚΡΙΣΕΙΣ</a:t>
          </a:r>
          <a:endParaRPr kumimoji="0" lang="en-GB" sz="1300" b="1" i="0" u="none" strike="noStrike" kern="1200" cap="none" normalizeH="0" baseline="0" dirty="0">
            <a:ln>
              <a:noFill/>
            </a:ln>
            <a:solidFill>
              <a:schemeClr val="bg1"/>
            </a:solidFill>
            <a:effectLst/>
            <a:cs typeface="Arial" pitchFamily="34" charset="0"/>
          </a:endParaRPr>
        </a:p>
      </dsp:txBody>
      <dsp:txXfrm>
        <a:off x="5191521" y="1391126"/>
        <a:ext cx="927417" cy="1854834"/>
      </dsp:txXfrm>
    </dsp:sp>
    <dsp:sp modelId="{8BCE7133-B9AB-4697-A0DF-F5C9A347DA02}">
      <dsp:nvSpPr>
        <dsp:cNvPr id="0" name=""/>
        <dsp:cNvSpPr/>
      </dsp:nvSpPr>
      <dsp:spPr>
        <a:xfrm>
          <a:off x="2826607" y="2179430"/>
          <a:ext cx="2411285" cy="2411285"/>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300" b="1" i="0" u="none" strike="noStrike" kern="1200" cap="none" normalizeH="0" baseline="0" dirty="0">
              <a:ln>
                <a:noFill/>
              </a:ln>
              <a:solidFill>
                <a:schemeClr val="tx1"/>
              </a:solidFill>
              <a:effectLst/>
              <a:cs typeface="Arial" pitchFamily="34" charset="0"/>
            </a:rPr>
            <a:t>ΠΡΟΣΒΑΣΗ</a:t>
          </a:r>
          <a:endParaRPr kumimoji="0" lang="en-US" sz="1300" b="1" i="0" u="none" strike="noStrike" kern="1200" cap="none" normalizeH="0" baseline="0" dirty="0">
            <a:ln>
              <a:noFill/>
            </a:ln>
            <a:solidFill>
              <a:schemeClr val="tx1"/>
            </a:solidFill>
            <a:effectLst/>
            <a:cs typeface="Arial" pitchFamily="34" charset="0"/>
          </a:endParaRPr>
        </a:p>
      </dsp:txBody>
      <dsp:txXfrm>
        <a:off x="3104832" y="3501000"/>
        <a:ext cx="1854834" cy="765119"/>
      </dsp:txXfrm>
    </dsp:sp>
    <dsp:sp modelId="{275EE7DF-47E1-4728-81D1-20120E78FFE4}">
      <dsp:nvSpPr>
        <dsp:cNvPr id="0" name=""/>
        <dsp:cNvSpPr/>
      </dsp:nvSpPr>
      <dsp:spPr>
        <a:xfrm>
          <a:off x="1760077" y="1112900"/>
          <a:ext cx="2411285" cy="2411285"/>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l-GR" sz="1300" b="1" i="0" u="none" strike="noStrike" kern="1200" cap="none" normalizeH="0" baseline="0" dirty="0">
              <a:ln>
                <a:noFill/>
              </a:ln>
              <a:solidFill>
                <a:schemeClr val="tx1"/>
              </a:solidFill>
              <a:effectLst/>
              <a:cs typeface="Arial" pitchFamily="34" charset="0"/>
            </a:rPr>
            <a:t>ΠΟΙΟΤΗΤΑ ΦΡΟΝΤΙΔΑΣ &amp; ΑΝΘΡΩΠΙΝΑ ΔΙΚΑΙΩΜΑΤΑ</a:t>
          </a:r>
          <a:endParaRPr kumimoji="0" lang="en-GB" sz="1300" b="1" i="0" u="none" strike="noStrike" kern="1200" cap="none" normalizeH="0" baseline="0" dirty="0">
            <a:ln>
              <a:noFill/>
            </a:ln>
            <a:solidFill>
              <a:schemeClr val="tx1"/>
            </a:solidFill>
            <a:effectLst/>
            <a:cs typeface="Arial" pitchFamily="34" charset="0"/>
          </a:endParaRPr>
        </a:p>
      </dsp:txBody>
      <dsp:txXfrm>
        <a:off x="1945560" y="1391126"/>
        <a:ext cx="927417" cy="1854834"/>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22E0036-F001-43F0-9066-1889E39B9E95}" type="datetimeFigureOut">
              <a:rPr lang="el-GR" smtClean="0"/>
              <a:t>16/1/2020</a:t>
            </a:fld>
            <a:endParaRPr lang="el-GR"/>
          </a:p>
        </p:txBody>
      </p:sp>
      <p:sp>
        <p:nvSpPr>
          <p:cNvPr id="4" name="Θέση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4AE478F-B987-42A1-8EF1-722C9681E1C7}" type="slidenum">
              <a:rPr lang="el-GR" smtClean="0"/>
              <a:t>‹#›</a:t>
            </a:fld>
            <a:endParaRPr lang="el-GR"/>
          </a:p>
        </p:txBody>
      </p:sp>
    </p:spTree>
    <p:extLst>
      <p:ext uri="{BB962C8B-B14F-4D97-AF65-F5344CB8AC3E}">
        <p14:creationId xmlns:p14="http://schemas.microsoft.com/office/powerpoint/2010/main" val="7377927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AC4564A-B776-499D-B813-E5AFAD0FB42D}"/>
              </a:ext>
            </a:extLst>
          </p:cNvPr>
          <p:cNvSpPr>
            <a:spLocks noGrp="1" noChangeArrowheads="1"/>
          </p:cNvSpPr>
          <p:nvPr>
            <p:ph type="sldNum" sz="quarter" idx="5"/>
          </p:nvPr>
        </p:nvSpPr>
        <p:spPr>
          <a:ln/>
        </p:spPr>
        <p:txBody>
          <a:bodyPr/>
          <a:lstStyle/>
          <a:p>
            <a:fld id="{1917C6DD-75CF-4C54-9926-D2B67791D63A}" type="slidenum">
              <a:rPr lang="el-GR" altLang="el-GR"/>
              <a:pPr/>
              <a:t>2</a:t>
            </a:fld>
            <a:endParaRPr lang="el-GR" altLang="el-GR"/>
          </a:p>
        </p:txBody>
      </p:sp>
      <p:sp>
        <p:nvSpPr>
          <p:cNvPr id="163842" name="Rectangle 2">
            <a:extLst>
              <a:ext uri="{FF2B5EF4-FFF2-40B4-BE49-F238E27FC236}">
                <a16:creationId xmlns:a16="http://schemas.microsoft.com/office/drawing/2014/main" id="{D3E04739-CAF2-4A38-B432-F55449E8D331}"/>
              </a:ext>
            </a:extLst>
          </p:cNvPr>
          <p:cNvSpPr>
            <a:spLocks noGrp="1" noRot="1" noChangeAspect="1" noChangeArrowheads="1" noTextEdit="1"/>
          </p:cNvSpPr>
          <p:nvPr>
            <p:ph type="sldImg"/>
          </p:nvPr>
        </p:nvSpPr>
        <p:spPr>
          <a:ln/>
        </p:spPr>
      </p:sp>
      <p:sp>
        <p:nvSpPr>
          <p:cNvPr id="163843" name="Rectangle 3">
            <a:extLst>
              <a:ext uri="{FF2B5EF4-FFF2-40B4-BE49-F238E27FC236}">
                <a16:creationId xmlns:a16="http://schemas.microsoft.com/office/drawing/2014/main" id="{C153C7BD-EECA-43C3-BD19-E0D24B97AD84}"/>
              </a:ext>
            </a:extLst>
          </p:cNvPr>
          <p:cNvSpPr>
            <a:spLocks noGrp="1" noChangeArrowheads="1"/>
          </p:cNvSpPr>
          <p:nvPr>
            <p:ph type="body" idx="1"/>
          </p:nvPr>
        </p:nvSpPr>
        <p:spPr/>
        <p:txBody>
          <a:bodyPr/>
          <a:lstStyle/>
          <a:p>
            <a:endParaRPr lang="el-GR" altLang="el-G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C62E9A27-CF5C-4092-AFC9-E759EB953CB5}"/>
              </a:ext>
            </a:extLst>
          </p:cNvPr>
          <p:cNvSpPr>
            <a:spLocks noGrp="1" noChangeArrowheads="1"/>
          </p:cNvSpPr>
          <p:nvPr>
            <p:ph type="sldNum" sz="quarter" idx="5"/>
          </p:nvPr>
        </p:nvSpPr>
        <p:spPr>
          <a:ln/>
        </p:spPr>
        <p:txBody>
          <a:bodyPr/>
          <a:lstStyle/>
          <a:p>
            <a:fld id="{A7032034-EEB9-4753-958C-94147E5FE83B}" type="slidenum">
              <a:rPr lang="el-GR" altLang="el-GR"/>
              <a:pPr/>
              <a:t>11</a:t>
            </a:fld>
            <a:endParaRPr lang="el-GR" altLang="el-GR"/>
          </a:p>
        </p:txBody>
      </p:sp>
      <p:sp>
        <p:nvSpPr>
          <p:cNvPr id="174082" name="Rectangle 2">
            <a:extLst>
              <a:ext uri="{FF2B5EF4-FFF2-40B4-BE49-F238E27FC236}">
                <a16:creationId xmlns:a16="http://schemas.microsoft.com/office/drawing/2014/main" id="{39EEC084-3F03-4B25-B943-328AA72E22F9}"/>
              </a:ext>
            </a:extLst>
          </p:cNvPr>
          <p:cNvSpPr>
            <a:spLocks noGrp="1" noRot="1" noChangeAspect="1" noChangeArrowheads="1" noTextEdit="1"/>
          </p:cNvSpPr>
          <p:nvPr>
            <p:ph type="sldImg"/>
          </p:nvPr>
        </p:nvSpPr>
        <p:spPr>
          <a:ln/>
        </p:spPr>
      </p:sp>
      <p:sp>
        <p:nvSpPr>
          <p:cNvPr id="174083" name="Rectangle 3">
            <a:extLst>
              <a:ext uri="{FF2B5EF4-FFF2-40B4-BE49-F238E27FC236}">
                <a16:creationId xmlns:a16="http://schemas.microsoft.com/office/drawing/2014/main" id="{D7A6D874-0BFE-491D-B4FD-D3BC6DED69AF}"/>
              </a:ext>
            </a:extLst>
          </p:cNvPr>
          <p:cNvSpPr>
            <a:spLocks noGrp="1" noChangeArrowheads="1"/>
          </p:cNvSpPr>
          <p:nvPr>
            <p:ph type="body" idx="1"/>
          </p:nvPr>
        </p:nvSpPr>
        <p:spPr/>
        <p:txBody>
          <a:bodyPr/>
          <a:lstStyle/>
          <a:p>
            <a:endParaRPr lang="el-GR" altLang="el-G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4DA3FFD0-821B-4F3A-8C00-93B56997496E}"/>
              </a:ext>
            </a:extLst>
          </p:cNvPr>
          <p:cNvSpPr>
            <a:spLocks noGrp="1" noChangeArrowheads="1"/>
          </p:cNvSpPr>
          <p:nvPr>
            <p:ph type="sldNum" sz="quarter" idx="5"/>
          </p:nvPr>
        </p:nvSpPr>
        <p:spPr>
          <a:ln/>
        </p:spPr>
        <p:txBody>
          <a:bodyPr/>
          <a:lstStyle/>
          <a:p>
            <a:fld id="{8632AE7E-E05F-4676-BF42-94ABB0BC1559}" type="slidenum">
              <a:rPr lang="el-GR" altLang="el-GR"/>
              <a:pPr/>
              <a:t>13</a:t>
            </a:fld>
            <a:endParaRPr lang="el-GR" altLang="el-GR"/>
          </a:p>
        </p:txBody>
      </p:sp>
      <p:sp>
        <p:nvSpPr>
          <p:cNvPr id="175106" name="Rectangle 2">
            <a:extLst>
              <a:ext uri="{FF2B5EF4-FFF2-40B4-BE49-F238E27FC236}">
                <a16:creationId xmlns:a16="http://schemas.microsoft.com/office/drawing/2014/main" id="{C8B0E121-B7E1-41B7-B597-788F92327045}"/>
              </a:ext>
            </a:extLst>
          </p:cNvPr>
          <p:cNvSpPr>
            <a:spLocks noGrp="1" noRot="1" noChangeAspect="1" noChangeArrowheads="1" noTextEdit="1"/>
          </p:cNvSpPr>
          <p:nvPr>
            <p:ph type="sldImg"/>
          </p:nvPr>
        </p:nvSpPr>
        <p:spPr>
          <a:ln/>
        </p:spPr>
      </p:sp>
      <p:sp>
        <p:nvSpPr>
          <p:cNvPr id="175107" name="Rectangle 3">
            <a:extLst>
              <a:ext uri="{FF2B5EF4-FFF2-40B4-BE49-F238E27FC236}">
                <a16:creationId xmlns:a16="http://schemas.microsoft.com/office/drawing/2014/main" id="{3273E5CE-5D8C-4B00-8F7F-DB77D75D3CC5}"/>
              </a:ext>
            </a:extLst>
          </p:cNvPr>
          <p:cNvSpPr>
            <a:spLocks noGrp="1" noChangeArrowheads="1"/>
          </p:cNvSpPr>
          <p:nvPr>
            <p:ph type="body" idx="1"/>
          </p:nvPr>
        </p:nvSpPr>
        <p:spPr/>
        <p:txBody>
          <a:bodyPr/>
          <a:lstStyle/>
          <a:p>
            <a:endParaRPr lang="el-GR" altLang="el-G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F0F295A5-8E90-4294-927B-BECA81139E85}"/>
              </a:ext>
            </a:extLst>
          </p:cNvPr>
          <p:cNvSpPr>
            <a:spLocks noGrp="1" noChangeArrowheads="1"/>
          </p:cNvSpPr>
          <p:nvPr>
            <p:ph type="sldNum" sz="quarter" idx="5"/>
          </p:nvPr>
        </p:nvSpPr>
        <p:spPr>
          <a:ln/>
        </p:spPr>
        <p:txBody>
          <a:bodyPr/>
          <a:lstStyle/>
          <a:p>
            <a:fld id="{DEF6010A-24F4-4CC8-9CD0-D47276E6330E}" type="slidenum">
              <a:rPr lang="el-GR" altLang="el-GR"/>
              <a:pPr/>
              <a:t>14</a:t>
            </a:fld>
            <a:endParaRPr lang="el-GR" altLang="el-GR"/>
          </a:p>
        </p:txBody>
      </p:sp>
      <p:sp>
        <p:nvSpPr>
          <p:cNvPr id="109570" name="Rectangle 2">
            <a:extLst>
              <a:ext uri="{FF2B5EF4-FFF2-40B4-BE49-F238E27FC236}">
                <a16:creationId xmlns:a16="http://schemas.microsoft.com/office/drawing/2014/main" id="{CAAFC7A2-DA43-462B-97DD-C53DF79DD28C}"/>
              </a:ext>
            </a:extLst>
          </p:cNvPr>
          <p:cNvSpPr>
            <a:spLocks noGrp="1" noRot="1" noChangeAspect="1" noChangeArrowheads="1" noTextEdit="1"/>
          </p:cNvSpPr>
          <p:nvPr>
            <p:ph type="sldImg"/>
          </p:nvPr>
        </p:nvSpPr>
        <p:spPr>
          <a:ln/>
        </p:spPr>
      </p:sp>
      <p:sp>
        <p:nvSpPr>
          <p:cNvPr id="109571" name="Rectangle 3">
            <a:extLst>
              <a:ext uri="{FF2B5EF4-FFF2-40B4-BE49-F238E27FC236}">
                <a16:creationId xmlns:a16="http://schemas.microsoft.com/office/drawing/2014/main" id="{F066DF82-923B-464D-A86A-C7BC45A11A3B}"/>
              </a:ext>
            </a:extLst>
          </p:cNvPr>
          <p:cNvSpPr>
            <a:spLocks noGrp="1" noChangeArrowheads="1"/>
          </p:cNvSpPr>
          <p:nvPr>
            <p:ph type="body" idx="1"/>
          </p:nvPr>
        </p:nvSpPr>
        <p:spPr/>
        <p:txBody>
          <a:bodyPr/>
          <a:lstStyle/>
          <a:p>
            <a:endParaRPr lang="el-GR" altLang="el-G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92644816-0AD3-40B8-BAF0-2E643530E47A}"/>
              </a:ext>
            </a:extLst>
          </p:cNvPr>
          <p:cNvSpPr>
            <a:spLocks noGrp="1" noChangeArrowheads="1"/>
          </p:cNvSpPr>
          <p:nvPr>
            <p:ph type="sldNum" sz="quarter" idx="5"/>
          </p:nvPr>
        </p:nvSpPr>
        <p:spPr>
          <a:ln/>
        </p:spPr>
        <p:txBody>
          <a:bodyPr/>
          <a:lstStyle/>
          <a:p>
            <a:fld id="{7339E480-9CE5-41AD-A26A-DC0FFDF74AAD}" type="slidenum">
              <a:rPr lang="el-GR" altLang="el-GR"/>
              <a:pPr/>
              <a:t>15</a:t>
            </a:fld>
            <a:endParaRPr lang="el-GR" altLang="el-GR"/>
          </a:p>
        </p:txBody>
      </p:sp>
      <p:sp>
        <p:nvSpPr>
          <p:cNvPr id="110594" name="Rectangle 2">
            <a:extLst>
              <a:ext uri="{FF2B5EF4-FFF2-40B4-BE49-F238E27FC236}">
                <a16:creationId xmlns:a16="http://schemas.microsoft.com/office/drawing/2014/main" id="{A5810729-8247-4758-9F45-7584FC706D25}"/>
              </a:ext>
            </a:extLst>
          </p:cNvPr>
          <p:cNvSpPr>
            <a:spLocks noGrp="1" noRot="1" noChangeAspect="1" noChangeArrowheads="1" noTextEdit="1"/>
          </p:cNvSpPr>
          <p:nvPr>
            <p:ph type="sldImg"/>
          </p:nvPr>
        </p:nvSpPr>
        <p:spPr>
          <a:ln/>
        </p:spPr>
      </p:sp>
      <p:sp>
        <p:nvSpPr>
          <p:cNvPr id="110595" name="Rectangle 3">
            <a:extLst>
              <a:ext uri="{FF2B5EF4-FFF2-40B4-BE49-F238E27FC236}">
                <a16:creationId xmlns:a16="http://schemas.microsoft.com/office/drawing/2014/main" id="{0E31A5C5-45CB-44FD-A599-C98F5041C7C9}"/>
              </a:ext>
            </a:extLst>
          </p:cNvPr>
          <p:cNvSpPr>
            <a:spLocks noGrp="1" noChangeArrowheads="1"/>
          </p:cNvSpPr>
          <p:nvPr>
            <p:ph type="body" idx="1"/>
          </p:nvPr>
        </p:nvSpPr>
        <p:spPr/>
        <p:txBody>
          <a:bodyPr/>
          <a:lstStyle/>
          <a:p>
            <a:endParaRPr lang="el-GR" altLang="el-G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04766796-6EF4-47E9-86DF-411FB1BF16DB}"/>
              </a:ext>
            </a:extLst>
          </p:cNvPr>
          <p:cNvSpPr>
            <a:spLocks noGrp="1" noChangeArrowheads="1"/>
          </p:cNvSpPr>
          <p:nvPr>
            <p:ph type="sldNum" sz="quarter" idx="5"/>
          </p:nvPr>
        </p:nvSpPr>
        <p:spPr>
          <a:ln/>
        </p:spPr>
        <p:txBody>
          <a:bodyPr/>
          <a:lstStyle/>
          <a:p>
            <a:fld id="{E5057869-93D2-4DC1-B124-E62C30ECFF66}" type="slidenum">
              <a:rPr lang="el-GR" altLang="el-GR"/>
              <a:pPr/>
              <a:t>16</a:t>
            </a:fld>
            <a:endParaRPr lang="el-GR" altLang="el-GR"/>
          </a:p>
        </p:txBody>
      </p:sp>
      <p:sp>
        <p:nvSpPr>
          <p:cNvPr id="111618" name="Rectangle 2">
            <a:extLst>
              <a:ext uri="{FF2B5EF4-FFF2-40B4-BE49-F238E27FC236}">
                <a16:creationId xmlns:a16="http://schemas.microsoft.com/office/drawing/2014/main" id="{6462CBF3-9BCE-44D9-BD17-03B62C3F815B}"/>
              </a:ext>
            </a:extLst>
          </p:cNvPr>
          <p:cNvSpPr>
            <a:spLocks noGrp="1" noRot="1" noChangeAspect="1" noChangeArrowheads="1" noTextEdit="1"/>
          </p:cNvSpPr>
          <p:nvPr>
            <p:ph type="sldImg"/>
          </p:nvPr>
        </p:nvSpPr>
        <p:spPr>
          <a:ln/>
        </p:spPr>
      </p:sp>
      <p:sp>
        <p:nvSpPr>
          <p:cNvPr id="111619" name="Rectangle 3">
            <a:extLst>
              <a:ext uri="{FF2B5EF4-FFF2-40B4-BE49-F238E27FC236}">
                <a16:creationId xmlns:a16="http://schemas.microsoft.com/office/drawing/2014/main" id="{C2CD025D-1739-4EDB-B526-7B46CB9A8C73}"/>
              </a:ext>
            </a:extLst>
          </p:cNvPr>
          <p:cNvSpPr>
            <a:spLocks noGrp="1" noChangeArrowheads="1"/>
          </p:cNvSpPr>
          <p:nvPr>
            <p:ph type="body" idx="1"/>
          </p:nvPr>
        </p:nvSpPr>
        <p:spPr/>
        <p:txBody>
          <a:bodyPr/>
          <a:lstStyle/>
          <a:p>
            <a:endParaRPr lang="el-GR" altLang="el-G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0AD234FF-4795-4DD2-AE13-F74AB0B30CD6}"/>
              </a:ext>
            </a:extLst>
          </p:cNvPr>
          <p:cNvSpPr>
            <a:spLocks noGrp="1" noChangeArrowheads="1"/>
          </p:cNvSpPr>
          <p:nvPr>
            <p:ph type="sldNum" sz="quarter" idx="5"/>
          </p:nvPr>
        </p:nvSpPr>
        <p:spPr>
          <a:ln/>
        </p:spPr>
        <p:txBody>
          <a:bodyPr/>
          <a:lstStyle/>
          <a:p>
            <a:fld id="{4B7DC836-6648-4598-B9EE-C8F80B0EF487}" type="slidenum">
              <a:rPr lang="el-GR" altLang="el-GR"/>
              <a:pPr/>
              <a:t>17</a:t>
            </a:fld>
            <a:endParaRPr lang="el-GR" altLang="el-GR"/>
          </a:p>
        </p:txBody>
      </p:sp>
      <p:sp>
        <p:nvSpPr>
          <p:cNvPr id="112642" name="Rectangle 2">
            <a:extLst>
              <a:ext uri="{FF2B5EF4-FFF2-40B4-BE49-F238E27FC236}">
                <a16:creationId xmlns:a16="http://schemas.microsoft.com/office/drawing/2014/main" id="{6ECEC645-9CB5-4E10-B08E-7BFC0EC73FB3}"/>
              </a:ext>
            </a:extLst>
          </p:cNvPr>
          <p:cNvSpPr>
            <a:spLocks noGrp="1" noRot="1" noChangeAspect="1" noChangeArrowheads="1" noTextEdit="1"/>
          </p:cNvSpPr>
          <p:nvPr>
            <p:ph type="sldImg"/>
          </p:nvPr>
        </p:nvSpPr>
        <p:spPr>
          <a:ln/>
        </p:spPr>
      </p:sp>
      <p:sp>
        <p:nvSpPr>
          <p:cNvPr id="112643" name="Rectangle 3">
            <a:extLst>
              <a:ext uri="{FF2B5EF4-FFF2-40B4-BE49-F238E27FC236}">
                <a16:creationId xmlns:a16="http://schemas.microsoft.com/office/drawing/2014/main" id="{EF2C5953-5567-4B78-88CD-F511135ECA3A}"/>
              </a:ext>
            </a:extLst>
          </p:cNvPr>
          <p:cNvSpPr>
            <a:spLocks noGrp="1" noChangeArrowheads="1"/>
          </p:cNvSpPr>
          <p:nvPr>
            <p:ph type="body" idx="1"/>
          </p:nvPr>
        </p:nvSpPr>
        <p:spPr/>
        <p:txBody>
          <a:bodyPr/>
          <a:lstStyle/>
          <a:p>
            <a:endParaRPr lang="el-GR" altLang="el-G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C2220952-BCB2-49D3-A76E-26BC0BD26E78}"/>
              </a:ext>
            </a:extLst>
          </p:cNvPr>
          <p:cNvSpPr>
            <a:spLocks noGrp="1" noChangeArrowheads="1"/>
          </p:cNvSpPr>
          <p:nvPr>
            <p:ph type="sldNum" sz="quarter" idx="5"/>
          </p:nvPr>
        </p:nvSpPr>
        <p:spPr>
          <a:ln/>
        </p:spPr>
        <p:txBody>
          <a:bodyPr/>
          <a:lstStyle/>
          <a:p>
            <a:fld id="{4F17C6BD-8F39-4767-ACAD-7A1F6BEF37E9}" type="slidenum">
              <a:rPr lang="el-GR" altLang="el-GR"/>
              <a:pPr/>
              <a:t>18</a:t>
            </a:fld>
            <a:endParaRPr lang="el-GR" altLang="el-GR"/>
          </a:p>
        </p:txBody>
      </p:sp>
      <p:sp>
        <p:nvSpPr>
          <p:cNvPr id="113666" name="Rectangle 2">
            <a:extLst>
              <a:ext uri="{FF2B5EF4-FFF2-40B4-BE49-F238E27FC236}">
                <a16:creationId xmlns:a16="http://schemas.microsoft.com/office/drawing/2014/main" id="{0B295608-74F5-4AEC-9F45-AA370FECE102}"/>
              </a:ext>
            </a:extLst>
          </p:cNvPr>
          <p:cNvSpPr>
            <a:spLocks noGrp="1" noRot="1" noChangeAspect="1" noChangeArrowheads="1" noTextEdit="1"/>
          </p:cNvSpPr>
          <p:nvPr>
            <p:ph type="sldImg"/>
          </p:nvPr>
        </p:nvSpPr>
        <p:spPr>
          <a:ln/>
        </p:spPr>
      </p:sp>
      <p:sp>
        <p:nvSpPr>
          <p:cNvPr id="113667" name="Rectangle 3">
            <a:extLst>
              <a:ext uri="{FF2B5EF4-FFF2-40B4-BE49-F238E27FC236}">
                <a16:creationId xmlns:a16="http://schemas.microsoft.com/office/drawing/2014/main" id="{D7842125-7066-4305-8396-020C6C4E53E3}"/>
              </a:ext>
            </a:extLst>
          </p:cNvPr>
          <p:cNvSpPr>
            <a:spLocks noGrp="1" noChangeArrowheads="1"/>
          </p:cNvSpPr>
          <p:nvPr>
            <p:ph type="body" idx="1"/>
          </p:nvPr>
        </p:nvSpPr>
        <p:spPr/>
        <p:txBody>
          <a:bodyPr/>
          <a:lstStyle/>
          <a:p>
            <a:endParaRPr lang="el-GR" altLang="el-G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706813EB-CBE3-4DB8-BE88-C435D4E57CF4}"/>
              </a:ext>
            </a:extLst>
          </p:cNvPr>
          <p:cNvSpPr>
            <a:spLocks noGrp="1" noChangeArrowheads="1"/>
          </p:cNvSpPr>
          <p:nvPr>
            <p:ph type="sldNum" sz="quarter" idx="5"/>
          </p:nvPr>
        </p:nvSpPr>
        <p:spPr>
          <a:ln/>
        </p:spPr>
        <p:txBody>
          <a:bodyPr/>
          <a:lstStyle/>
          <a:p>
            <a:fld id="{7EEA52E7-3515-4C2F-A218-EAE606CA7D09}" type="slidenum">
              <a:rPr lang="el-GR" altLang="el-GR"/>
              <a:pPr/>
              <a:t>19</a:t>
            </a:fld>
            <a:endParaRPr lang="el-GR" altLang="el-GR"/>
          </a:p>
        </p:txBody>
      </p:sp>
      <p:sp>
        <p:nvSpPr>
          <p:cNvPr id="114690" name="Rectangle 2">
            <a:extLst>
              <a:ext uri="{FF2B5EF4-FFF2-40B4-BE49-F238E27FC236}">
                <a16:creationId xmlns:a16="http://schemas.microsoft.com/office/drawing/2014/main" id="{AB8FDF7F-1163-4260-99E8-0F2D39798B64}"/>
              </a:ext>
            </a:extLst>
          </p:cNvPr>
          <p:cNvSpPr>
            <a:spLocks noGrp="1" noRot="1" noChangeAspect="1" noChangeArrowheads="1" noTextEdit="1"/>
          </p:cNvSpPr>
          <p:nvPr>
            <p:ph type="sldImg"/>
          </p:nvPr>
        </p:nvSpPr>
        <p:spPr>
          <a:ln/>
        </p:spPr>
      </p:sp>
      <p:sp>
        <p:nvSpPr>
          <p:cNvPr id="114691" name="Rectangle 3">
            <a:extLst>
              <a:ext uri="{FF2B5EF4-FFF2-40B4-BE49-F238E27FC236}">
                <a16:creationId xmlns:a16="http://schemas.microsoft.com/office/drawing/2014/main" id="{73F066AB-AD0D-4D93-9466-1211ECEE60C5}"/>
              </a:ext>
            </a:extLst>
          </p:cNvPr>
          <p:cNvSpPr>
            <a:spLocks noGrp="1" noChangeArrowheads="1"/>
          </p:cNvSpPr>
          <p:nvPr>
            <p:ph type="body" idx="1"/>
          </p:nvPr>
        </p:nvSpPr>
        <p:spPr/>
        <p:txBody>
          <a:bodyPr/>
          <a:lstStyle/>
          <a:p>
            <a:endParaRPr lang="el-GR" altLang="el-G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1D9E42FA-6642-4D5B-9A51-846B10D1737C}"/>
              </a:ext>
            </a:extLst>
          </p:cNvPr>
          <p:cNvSpPr>
            <a:spLocks noGrp="1" noChangeArrowheads="1"/>
          </p:cNvSpPr>
          <p:nvPr>
            <p:ph type="sldNum" sz="quarter" idx="5"/>
          </p:nvPr>
        </p:nvSpPr>
        <p:spPr>
          <a:ln/>
        </p:spPr>
        <p:txBody>
          <a:bodyPr/>
          <a:lstStyle/>
          <a:p>
            <a:fld id="{98B7AEBF-DF10-489B-859E-797F8617697D}" type="slidenum">
              <a:rPr lang="el-GR" altLang="el-GR"/>
              <a:pPr/>
              <a:t>20</a:t>
            </a:fld>
            <a:endParaRPr lang="el-GR" altLang="el-GR"/>
          </a:p>
        </p:txBody>
      </p:sp>
      <p:sp>
        <p:nvSpPr>
          <p:cNvPr id="115714" name="Rectangle 2">
            <a:extLst>
              <a:ext uri="{FF2B5EF4-FFF2-40B4-BE49-F238E27FC236}">
                <a16:creationId xmlns:a16="http://schemas.microsoft.com/office/drawing/2014/main" id="{23964B2E-150F-453D-98BD-5C9E661EC902}"/>
              </a:ext>
            </a:extLst>
          </p:cNvPr>
          <p:cNvSpPr>
            <a:spLocks noGrp="1" noRot="1" noChangeAspect="1" noChangeArrowheads="1" noTextEdit="1"/>
          </p:cNvSpPr>
          <p:nvPr>
            <p:ph type="sldImg"/>
          </p:nvPr>
        </p:nvSpPr>
        <p:spPr>
          <a:ln/>
        </p:spPr>
      </p:sp>
      <p:sp>
        <p:nvSpPr>
          <p:cNvPr id="115715" name="Rectangle 3">
            <a:extLst>
              <a:ext uri="{FF2B5EF4-FFF2-40B4-BE49-F238E27FC236}">
                <a16:creationId xmlns:a16="http://schemas.microsoft.com/office/drawing/2014/main" id="{AF823A31-691F-46E4-93BD-0F87E22079F8}"/>
              </a:ext>
            </a:extLst>
          </p:cNvPr>
          <p:cNvSpPr>
            <a:spLocks noGrp="1" noChangeArrowheads="1"/>
          </p:cNvSpPr>
          <p:nvPr>
            <p:ph type="body" idx="1"/>
          </p:nvPr>
        </p:nvSpPr>
        <p:spPr/>
        <p:txBody>
          <a:bodyPr/>
          <a:lstStyle/>
          <a:p>
            <a:endParaRPr lang="el-GR" altLang="el-G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2F6E36FB-97BA-4402-9193-5C52CF1DD95C}"/>
              </a:ext>
            </a:extLst>
          </p:cNvPr>
          <p:cNvSpPr>
            <a:spLocks noGrp="1" noChangeArrowheads="1"/>
          </p:cNvSpPr>
          <p:nvPr>
            <p:ph type="sldNum" sz="quarter" idx="5"/>
          </p:nvPr>
        </p:nvSpPr>
        <p:spPr>
          <a:ln/>
        </p:spPr>
        <p:txBody>
          <a:bodyPr/>
          <a:lstStyle/>
          <a:p>
            <a:fld id="{435656E2-DB5F-440D-A391-0DBAE4AF795A}" type="slidenum">
              <a:rPr lang="el-GR" altLang="el-GR"/>
              <a:pPr/>
              <a:t>21</a:t>
            </a:fld>
            <a:endParaRPr lang="el-GR" altLang="el-GR"/>
          </a:p>
        </p:txBody>
      </p:sp>
      <p:sp>
        <p:nvSpPr>
          <p:cNvPr id="116738" name="Rectangle 2">
            <a:extLst>
              <a:ext uri="{FF2B5EF4-FFF2-40B4-BE49-F238E27FC236}">
                <a16:creationId xmlns:a16="http://schemas.microsoft.com/office/drawing/2014/main" id="{A3BEE37A-91CE-4EFA-BB61-A74C2F4B2577}"/>
              </a:ext>
            </a:extLst>
          </p:cNvPr>
          <p:cNvSpPr>
            <a:spLocks noGrp="1" noRot="1" noChangeAspect="1" noChangeArrowheads="1" noTextEdit="1"/>
          </p:cNvSpPr>
          <p:nvPr>
            <p:ph type="sldImg"/>
          </p:nvPr>
        </p:nvSpPr>
        <p:spPr>
          <a:ln/>
        </p:spPr>
      </p:sp>
      <p:sp>
        <p:nvSpPr>
          <p:cNvPr id="116739" name="Rectangle 3">
            <a:extLst>
              <a:ext uri="{FF2B5EF4-FFF2-40B4-BE49-F238E27FC236}">
                <a16:creationId xmlns:a16="http://schemas.microsoft.com/office/drawing/2014/main" id="{33AA50DE-E518-4062-BB54-949A9C3CDACB}"/>
              </a:ext>
            </a:extLst>
          </p:cNvPr>
          <p:cNvSpPr>
            <a:spLocks noGrp="1" noChangeArrowheads="1"/>
          </p:cNvSpPr>
          <p:nvPr>
            <p:ph type="body" idx="1"/>
          </p:nvPr>
        </p:nvSpPr>
        <p:spPr/>
        <p:txBody>
          <a:bodyPr/>
          <a:lstStyle/>
          <a:p>
            <a:endParaRPr lang="el-GR" altLang="el-G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F97D2A41-B183-495D-8312-9DDFE1EC7165}"/>
              </a:ext>
            </a:extLst>
          </p:cNvPr>
          <p:cNvSpPr>
            <a:spLocks noGrp="1" noChangeArrowheads="1"/>
          </p:cNvSpPr>
          <p:nvPr>
            <p:ph type="sldNum" sz="quarter" idx="5"/>
          </p:nvPr>
        </p:nvSpPr>
        <p:spPr>
          <a:ln/>
        </p:spPr>
        <p:txBody>
          <a:bodyPr/>
          <a:lstStyle/>
          <a:p>
            <a:fld id="{DDBCF1C1-8557-45D7-B17D-2943340BA813}" type="slidenum">
              <a:rPr lang="el-GR" altLang="el-GR"/>
              <a:pPr/>
              <a:t>3</a:t>
            </a:fld>
            <a:endParaRPr lang="el-GR" altLang="el-GR"/>
          </a:p>
        </p:txBody>
      </p:sp>
      <p:sp>
        <p:nvSpPr>
          <p:cNvPr id="164866" name="Rectangle 2">
            <a:extLst>
              <a:ext uri="{FF2B5EF4-FFF2-40B4-BE49-F238E27FC236}">
                <a16:creationId xmlns:a16="http://schemas.microsoft.com/office/drawing/2014/main" id="{EC97242E-0555-41DF-8E5B-4F8BCA19D21A}"/>
              </a:ext>
            </a:extLst>
          </p:cNvPr>
          <p:cNvSpPr>
            <a:spLocks noGrp="1" noRot="1" noChangeAspect="1" noChangeArrowheads="1" noTextEdit="1"/>
          </p:cNvSpPr>
          <p:nvPr>
            <p:ph type="sldImg"/>
          </p:nvPr>
        </p:nvSpPr>
        <p:spPr>
          <a:ln/>
        </p:spPr>
      </p:sp>
      <p:sp>
        <p:nvSpPr>
          <p:cNvPr id="164867" name="Rectangle 3">
            <a:extLst>
              <a:ext uri="{FF2B5EF4-FFF2-40B4-BE49-F238E27FC236}">
                <a16:creationId xmlns:a16="http://schemas.microsoft.com/office/drawing/2014/main" id="{F7F06D80-AB60-48A4-8C3E-3A4AE8B5EF2B}"/>
              </a:ext>
            </a:extLst>
          </p:cNvPr>
          <p:cNvSpPr>
            <a:spLocks noGrp="1" noChangeArrowheads="1"/>
          </p:cNvSpPr>
          <p:nvPr>
            <p:ph type="body" idx="1"/>
          </p:nvPr>
        </p:nvSpPr>
        <p:spPr/>
        <p:txBody>
          <a:bodyPr/>
          <a:lstStyle/>
          <a:p>
            <a:endParaRPr lang="el-GR" altLang="el-G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4762D917-700B-45AB-96AD-4AD931077522}"/>
              </a:ext>
            </a:extLst>
          </p:cNvPr>
          <p:cNvSpPr>
            <a:spLocks noGrp="1" noChangeArrowheads="1"/>
          </p:cNvSpPr>
          <p:nvPr>
            <p:ph type="sldNum" sz="quarter" idx="5"/>
          </p:nvPr>
        </p:nvSpPr>
        <p:spPr>
          <a:ln/>
        </p:spPr>
        <p:txBody>
          <a:bodyPr/>
          <a:lstStyle/>
          <a:p>
            <a:fld id="{9F177E80-9CB5-4EC1-A695-B32A1254C606}" type="slidenum">
              <a:rPr lang="el-GR" altLang="el-GR"/>
              <a:pPr/>
              <a:t>22</a:t>
            </a:fld>
            <a:endParaRPr lang="el-GR" altLang="el-GR"/>
          </a:p>
        </p:txBody>
      </p:sp>
      <p:sp>
        <p:nvSpPr>
          <p:cNvPr id="117762" name="Rectangle 2">
            <a:extLst>
              <a:ext uri="{FF2B5EF4-FFF2-40B4-BE49-F238E27FC236}">
                <a16:creationId xmlns:a16="http://schemas.microsoft.com/office/drawing/2014/main" id="{24C597D4-72E8-46B9-8E94-3EE227FB2D11}"/>
              </a:ext>
            </a:extLst>
          </p:cNvPr>
          <p:cNvSpPr>
            <a:spLocks noGrp="1" noRot="1" noChangeAspect="1" noChangeArrowheads="1" noTextEdit="1"/>
          </p:cNvSpPr>
          <p:nvPr>
            <p:ph type="sldImg"/>
          </p:nvPr>
        </p:nvSpPr>
        <p:spPr>
          <a:ln/>
        </p:spPr>
      </p:sp>
      <p:sp>
        <p:nvSpPr>
          <p:cNvPr id="117763" name="Rectangle 3">
            <a:extLst>
              <a:ext uri="{FF2B5EF4-FFF2-40B4-BE49-F238E27FC236}">
                <a16:creationId xmlns:a16="http://schemas.microsoft.com/office/drawing/2014/main" id="{0208651A-13A8-4427-8412-0BDE9B3868EB}"/>
              </a:ext>
            </a:extLst>
          </p:cNvPr>
          <p:cNvSpPr>
            <a:spLocks noGrp="1" noChangeArrowheads="1"/>
          </p:cNvSpPr>
          <p:nvPr>
            <p:ph type="body" idx="1"/>
          </p:nvPr>
        </p:nvSpPr>
        <p:spPr/>
        <p:txBody>
          <a:bodyPr/>
          <a:lstStyle/>
          <a:p>
            <a:endParaRPr lang="el-GR" altLang="el-G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406DA955-3663-45F0-AF7F-2024AF010986}"/>
              </a:ext>
            </a:extLst>
          </p:cNvPr>
          <p:cNvSpPr>
            <a:spLocks noGrp="1" noChangeArrowheads="1"/>
          </p:cNvSpPr>
          <p:nvPr>
            <p:ph type="sldNum" sz="quarter" idx="5"/>
          </p:nvPr>
        </p:nvSpPr>
        <p:spPr>
          <a:ln/>
        </p:spPr>
        <p:txBody>
          <a:bodyPr/>
          <a:lstStyle/>
          <a:p>
            <a:fld id="{5E27A8DB-9544-4C2B-9A88-5D60B9CBE586}" type="slidenum">
              <a:rPr lang="el-GR" altLang="el-GR"/>
              <a:pPr/>
              <a:t>23</a:t>
            </a:fld>
            <a:endParaRPr lang="el-GR" altLang="el-GR"/>
          </a:p>
        </p:txBody>
      </p:sp>
      <p:sp>
        <p:nvSpPr>
          <p:cNvPr id="118786" name="Rectangle 2">
            <a:extLst>
              <a:ext uri="{FF2B5EF4-FFF2-40B4-BE49-F238E27FC236}">
                <a16:creationId xmlns:a16="http://schemas.microsoft.com/office/drawing/2014/main" id="{9FEC7FF0-A3E9-49EB-93C5-43BFBAA3C281}"/>
              </a:ext>
            </a:extLst>
          </p:cNvPr>
          <p:cNvSpPr>
            <a:spLocks noGrp="1" noRot="1" noChangeAspect="1" noChangeArrowheads="1" noTextEdit="1"/>
          </p:cNvSpPr>
          <p:nvPr>
            <p:ph type="sldImg"/>
          </p:nvPr>
        </p:nvSpPr>
        <p:spPr>
          <a:ln/>
        </p:spPr>
      </p:sp>
      <p:sp>
        <p:nvSpPr>
          <p:cNvPr id="118787" name="Rectangle 3">
            <a:extLst>
              <a:ext uri="{FF2B5EF4-FFF2-40B4-BE49-F238E27FC236}">
                <a16:creationId xmlns:a16="http://schemas.microsoft.com/office/drawing/2014/main" id="{9EC50A6F-C3BF-4B66-A8F0-614C75236422}"/>
              </a:ext>
            </a:extLst>
          </p:cNvPr>
          <p:cNvSpPr>
            <a:spLocks noGrp="1" noChangeArrowheads="1"/>
          </p:cNvSpPr>
          <p:nvPr>
            <p:ph type="body" idx="1"/>
          </p:nvPr>
        </p:nvSpPr>
        <p:spPr/>
        <p:txBody>
          <a:bodyPr/>
          <a:lstStyle/>
          <a:p>
            <a:endParaRPr lang="el-GR" altLang="el-G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04178349-2586-4746-AD6F-519CDF38EDDB}"/>
              </a:ext>
            </a:extLst>
          </p:cNvPr>
          <p:cNvSpPr>
            <a:spLocks noGrp="1" noChangeArrowheads="1"/>
          </p:cNvSpPr>
          <p:nvPr>
            <p:ph type="sldNum" sz="quarter" idx="5"/>
          </p:nvPr>
        </p:nvSpPr>
        <p:spPr>
          <a:ln/>
        </p:spPr>
        <p:txBody>
          <a:bodyPr/>
          <a:lstStyle/>
          <a:p>
            <a:fld id="{F71B8760-7F21-4F3E-9F91-B572AA0E629F}" type="slidenum">
              <a:rPr lang="el-GR" altLang="el-GR"/>
              <a:pPr/>
              <a:t>24</a:t>
            </a:fld>
            <a:endParaRPr lang="el-GR" altLang="el-GR"/>
          </a:p>
        </p:txBody>
      </p:sp>
      <p:sp>
        <p:nvSpPr>
          <p:cNvPr id="119810" name="Rectangle 2">
            <a:extLst>
              <a:ext uri="{FF2B5EF4-FFF2-40B4-BE49-F238E27FC236}">
                <a16:creationId xmlns:a16="http://schemas.microsoft.com/office/drawing/2014/main" id="{0644FC3B-F5AF-4A7F-966E-99FAFB873137}"/>
              </a:ext>
            </a:extLst>
          </p:cNvPr>
          <p:cNvSpPr>
            <a:spLocks noGrp="1" noRot="1" noChangeAspect="1" noChangeArrowheads="1" noTextEdit="1"/>
          </p:cNvSpPr>
          <p:nvPr>
            <p:ph type="sldImg"/>
          </p:nvPr>
        </p:nvSpPr>
        <p:spPr>
          <a:ln/>
        </p:spPr>
      </p:sp>
      <p:sp>
        <p:nvSpPr>
          <p:cNvPr id="119811" name="Rectangle 3">
            <a:extLst>
              <a:ext uri="{FF2B5EF4-FFF2-40B4-BE49-F238E27FC236}">
                <a16:creationId xmlns:a16="http://schemas.microsoft.com/office/drawing/2014/main" id="{C0586F9A-8D3D-4D34-9367-7E7B7C9F678B}"/>
              </a:ext>
            </a:extLst>
          </p:cNvPr>
          <p:cNvSpPr>
            <a:spLocks noGrp="1" noChangeArrowheads="1"/>
          </p:cNvSpPr>
          <p:nvPr>
            <p:ph type="body" idx="1"/>
          </p:nvPr>
        </p:nvSpPr>
        <p:spPr/>
        <p:txBody>
          <a:bodyPr/>
          <a:lstStyle/>
          <a:p>
            <a:endParaRPr lang="el-GR" altLang="el-G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97737D64-71DD-46B0-BA9D-6EB3358BEAFA}"/>
              </a:ext>
            </a:extLst>
          </p:cNvPr>
          <p:cNvSpPr>
            <a:spLocks noGrp="1" noChangeArrowheads="1"/>
          </p:cNvSpPr>
          <p:nvPr>
            <p:ph type="sldNum" sz="quarter" idx="5"/>
          </p:nvPr>
        </p:nvSpPr>
        <p:spPr>
          <a:ln/>
        </p:spPr>
        <p:txBody>
          <a:bodyPr/>
          <a:lstStyle/>
          <a:p>
            <a:fld id="{C938998E-E9D5-44AF-9D59-E05A7CF9EEE7}" type="slidenum">
              <a:rPr lang="el-GR" altLang="el-GR"/>
              <a:pPr/>
              <a:t>25</a:t>
            </a:fld>
            <a:endParaRPr lang="el-GR" altLang="el-GR"/>
          </a:p>
        </p:txBody>
      </p:sp>
      <p:sp>
        <p:nvSpPr>
          <p:cNvPr id="120834" name="Rectangle 2">
            <a:extLst>
              <a:ext uri="{FF2B5EF4-FFF2-40B4-BE49-F238E27FC236}">
                <a16:creationId xmlns:a16="http://schemas.microsoft.com/office/drawing/2014/main" id="{2FB54BFC-D637-4B8E-BD04-6F57CFC0DE1B}"/>
              </a:ext>
            </a:extLst>
          </p:cNvPr>
          <p:cNvSpPr>
            <a:spLocks noGrp="1" noRot="1" noChangeAspect="1" noChangeArrowheads="1" noTextEdit="1"/>
          </p:cNvSpPr>
          <p:nvPr>
            <p:ph type="sldImg"/>
          </p:nvPr>
        </p:nvSpPr>
        <p:spPr>
          <a:ln/>
        </p:spPr>
      </p:sp>
      <p:sp>
        <p:nvSpPr>
          <p:cNvPr id="120835" name="Rectangle 3">
            <a:extLst>
              <a:ext uri="{FF2B5EF4-FFF2-40B4-BE49-F238E27FC236}">
                <a16:creationId xmlns:a16="http://schemas.microsoft.com/office/drawing/2014/main" id="{9FAD99A7-F282-4A1D-B8EE-67F059C27D4A}"/>
              </a:ext>
            </a:extLst>
          </p:cNvPr>
          <p:cNvSpPr>
            <a:spLocks noGrp="1" noChangeArrowheads="1"/>
          </p:cNvSpPr>
          <p:nvPr>
            <p:ph type="body" idx="1"/>
          </p:nvPr>
        </p:nvSpPr>
        <p:spPr/>
        <p:txBody>
          <a:bodyPr/>
          <a:lstStyle/>
          <a:p>
            <a:endParaRPr lang="el-GR" altLang="el-G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E0A83F1E-A6B0-41BA-A015-A98E6D5AE893}"/>
              </a:ext>
            </a:extLst>
          </p:cNvPr>
          <p:cNvSpPr>
            <a:spLocks noGrp="1" noChangeArrowheads="1"/>
          </p:cNvSpPr>
          <p:nvPr>
            <p:ph type="sldNum" sz="quarter" idx="5"/>
          </p:nvPr>
        </p:nvSpPr>
        <p:spPr>
          <a:ln/>
        </p:spPr>
        <p:txBody>
          <a:bodyPr/>
          <a:lstStyle/>
          <a:p>
            <a:fld id="{51FCB1C7-C7DA-4D9A-A10C-81B532F300C0}" type="slidenum">
              <a:rPr lang="el-GR" altLang="el-GR"/>
              <a:pPr/>
              <a:t>26</a:t>
            </a:fld>
            <a:endParaRPr lang="el-GR" altLang="el-GR"/>
          </a:p>
        </p:txBody>
      </p:sp>
      <p:sp>
        <p:nvSpPr>
          <p:cNvPr id="121858" name="Rectangle 2">
            <a:extLst>
              <a:ext uri="{FF2B5EF4-FFF2-40B4-BE49-F238E27FC236}">
                <a16:creationId xmlns:a16="http://schemas.microsoft.com/office/drawing/2014/main" id="{66F88198-6159-4503-ADA3-9532B85FF431}"/>
              </a:ext>
            </a:extLst>
          </p:cNvPr>
          <p:cNvSpPr>
            <a:spLocks noGrp="1" noRot="1" noChangeAspect="1" noChangeArrowheads="1" noTextEdit="1"/>
          </p:cNvSpPr>
          <p:nvPr>
            <p:ph type="sldImg"/>
          </p:nvPr>
        </p:nvSpPr>
        <p:spPr>
          <a:ln/>
        </p:spPr>
      </p:sp>
      <p:sp>
        <p:nvSpPr>
          <p:cNvPr id="121859" name="Rectangle 3">
            <a:extLst>
              <a:ext uri="{FF2B5EF4-FFF2-40B4-BE49-F238E27FC236}">
                <a16:creationId xmlns:a16="http://schemas.microsoft.com/office/drawing/2014/main" id="{74FA8C1A-9A0E-456A-A5EF-1EC23B130AD0}"/>
              </a:ext>
            </a:extLst>
          </p:cNvPr>
          <p:cNvSpPr>
            <a:spLocks noGrp="1" noChangeArrowheads="1"/>
          </p:cNvSpPr>
          <p:nvPr>
            <p:ph type="body" idx="1"/>
          </p:nvPr>
        </p:nvSpPr>
        <p:spPr/>
        <p:txBody>
          <a:bodyPr/>
          <a:lstStyle/>
          <a:p>
            <a:endParaRPr lang="el-GR" altLang="el-G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EEFC650D-345D-4123-8AE8-C258EF974440}"/>
              </a:ext>
            </a:extLst>
          </p:cNvPr>
          <p:cNvSpPr>
            <a:spLocks noGrp="1" noChangeArrowheads="1"/>
          </p:cNvSpPr>
          <p:nvPr>
            <p:ph type="sldNum" sz="quarter" idx="5"/>
          </p:nvPr>
        </p:nvSpPr>
        <p:spPr>
          <a:ln/>
        </p:spPr>
        <p:txBody>
          <a:bodyPr/>
          <a:lstStyle/>
          <a:p>
            <a:fld id="{1D280FE7-D0FE-466E-BEA4-CDAF7F1A5091}" type="slidenum">
              <a:rPr lang="el-GR" altLang="el-GR"/>
              <a:pPr/>
              <a:t>27</a:t>
            </a:fld>
            <a:endParaRPr lang="el-GR" altLang="el-GR"/>
          </a:p>
        </p:txBody>
      </p:sp>
      <p:sp>
        <p:nvSpPr>
          <p:cNvPr id="122882" name="Rectangle 2">
            <a:extLst>
              <a:ext uri="{FF2B5EF4-FFF2-40B4-BE49-F238E27FC236}">
                <a16:creationId xmlns:a16="http://schemas.microsoft.com/office/drawing/2014/main" id="{4BA20FCC-CE1E-4F96-9309-02A6B19F3360}"/>
              </a:ext>
            </a:extLst>
          </p:cNvPr>
          <p:cNvSpPr>
            <a:spLocks noGrp="1" noRot="1" noChangeAspect="1" noChangeArrowheads="1" noTextEdit="1"/>
          </p:cNvSpPr>
          <p:nvPr>
            <p:ph type="sldImg"/>
          </p:nvPr>
        </p:nvSpPr>
        <p:spPr>
          <a:ln/>
        </p:spPr>
      </p:sp>
      <p:sp>
        <p:nvSpPr>
          <p:cNvPr id="122883" name="Rectangle 3">
            <a:extLst>
              <a:ext uri="{FF2B5EF4-FFF2-40B4-BE49-F238E27FC236}">
                <a16:creationId xmlns:a16="http://schemas.microsoft.com/office/drawing/2014/main" id="{E228CC66-2FF4-4A18-B4ED-1546CF0BEE6E}"/>
              </a:ext>
            </a:extLst>
          </p:cNvPr>
          <p:cNvSpPr>
            <a:spLocks noGrp="1" noChangeArrowheads="1"/>
          </p:cNvSpPr>
          <p:nvPr>
            <p:ph type="body" idx="1"/>
          </p:nvPr>
        </p:nvSpPr>
        <p:spPr/>
        <p:txBody>
          <a:bodyPr/>
          <a:lstStyle/>
          <a:p>
            <a:endParaRPr lang="el-GR" altLang="el-G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5124A8A0-CF1A-4873-B8AC-DBC3D7C18B6C}"/>
              </a:ext>
            </a:extLst>
          </p:cNvPr>
          <p:cNvSpPr>
            <a:spLocks noGrp="1" noChangeArrowheads="1"/>
          </p:cNvSpPr>
          <p:nvPr>
            <p:ph type="sldNum" sz="quarter" idx="5"/>
          </p:nvPr>
        </p:nvSpPr>
        <p:spPr>
          <a:ln/>
        </p:spPr>
        <p:txBody>
          <a:bodyPr/>
          <a:lstStyle/>
          <a:p>
            <a:fld id="{EE772F45-4480-4CBB-A173-6870928B2247}" type="slidenum">
              <a:rPr lang="el-GR" altLang="el-GR"/>
              <a:pPr/>
              <a:t>28</a:t>
            </a:fld>
            <a:endParaRPr lang="el-GR" altLang="el-GR"/>
          </a:p>
        </p:txBody>
      </p:sp>
      <p:sp>
        <p:nvSpPr>
          <p:cNvPr id="123906" name="Rectangle 2">
            <a:extLst>
              <a:ext uri="{FF2B5EF4-FFF2-40B4-BE49-F238E27FC236}">
                <a16:creationId xmlns:a16="http://schemas.microsoft.com/office/drawing/2014/main" id="{876426BF-F1D6-48D7-9E4F-21049D9548C7}"/>
              </a:ext>
            </a:extLst>
          </p:cNvPr>
          <p:cNvSpPr>
            <a:spLocks noGrp="1" noRot="1" noChangeAspect="1" noChangeArrowheads="1" noTextEdit="1"/>
          </p:cNvSpPr>
          <p:nvPr>
            <p:ph type="sldImg"/>
          </p:nvPr>
        </p:nvSpPr>
        <p:spPr>
          <a:ln/>
        </p:spPr>
      </p:sp>
      <p:sp>
        <p:nvSpPr>
          <p:cNvPr id="123907" name="Rectangle 3">
            <a:extLst>
              <a:ext uri="{FF2B5EF4-FFF2-40B4-BE49-F238E27FC236}">
                <a16:creationId xmlns:a16="http://schemas.microsoft.com/office/drawing/2014/main" id="{2BC879D6-4BCA-4E2C-99D7-208FB2B71E6B}"/>
              </a:ext>
            </a:extLst>
          </p:cNvPr>
          <p:cNvSpPr>
            <a:spLocks noGrp="1" noChangeArrowheads="1"/>
          </p:cNvSpPr>
          <p:nvPr>
            <p:ph type="body" idx="1"/>
          </p:nvPr>
        </p:nvSpPr>
        <p:spPr/>
        <p:txBody>
          <a:bodyPr/>
          <a:lstStyle/>
          <a:p>
            <a:endParaRPr lang="el-GR" altLang="el-G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FBDB95C-D430-4C4D-B96B-31C817F5E09B}"/>
              </a:ext>
            </a:extLst>
          </p:cNvPr>
          <p:cNvSpPr>
            <a:spLocks noGrp="1" noChangeArrowheads="1"/>
          </p:cNvSpPr>
          <p:nvPr>
            <p:ph type="sldNum" sz="quarter" idx="5"/>
          </p:nvPr>
        </p:nvSpPr>
        <p:spPr>
          <a:ln/>
        </p:spPr>
        <p:txBody>
          <a:bodyPr/>
          <a:lstStyle/>
          <a:p>
            <a:fld id="{4BEAD4BE-627D-4BCE-8408-CF36449AF549}" type="slidenum">
              <a:rPr lang="el-GR" altLang="el-GR"/>
              <a:pPr/>
              <a:t>29</a:t>
            </a:fld>
            <a:endParaRPr lang="el-GR" altLang="el-GR"/>
          </a:p>
        </p:txBody>
      </p:sp>
      <p:sp>
        <p:nvSpPr>
          <p:cNvPr id="124930" name="Rectangle 2">
            <a:extLst>
              <a:ext uri="{FF2B5EF4-FFF2-40B4-BE49-F238E27FC236}">
                <a16:creationId xmlns:a16="http://schemas.microsoft.com/office/drawing/2014/main" id="{14DD332E-EE11-4FC1-8984-2F7AFAB1E8A0}"/>
              </a:ext>
            </a:extLst>
          </p:cNvPr>
          <p:cNvSpPr>
            <a:spLocks noGrp="1" noRot="1" noChangeAspect="1" noChangeArrowheads="1" noTextEdit="1"/>
          </p:cNvSpPr>
          <p:nvPr>
            <p:ph type="sldImg"/>
          </p:nvPr>
        </p:nvSpPr>
        <p:spPr>
          <a:ln/>
        </p:spPr>
      </p:sp>
      <p:sp>
        <p:nvSpPr>
          <p:cNvPr id="124931" name="Rectangle 3">
            <a:extLst>
              <a:ext uri="{FF2B5EF4-FFF2-40B4-BE49-F238E27FC236}">
                <a16:creationId xmlns:a16="http://schemas.microsoft.com/office/drawing/2014/main" id="{46090ADD-3512-4A28-80CC-2D7CA9FB133E}"/>
              </a:ext>
            </a:extLst>
          </p:cNvPr>
          <p:cNvSpPr>
            <a:spLocks noGrp="1" noChangeArrowheads="1"/>
          </p:cNvSpPr>
          <p:nvPr>
            <p:ph type="body" idx="1"/>
          </p:nvPr>
        </p:nvSpPr>
        <p:spPr/>
        <p:txBody>
          <a:bodyPr/>
          <a:lstStyle/>
          <a:p>
            <a:endParaRPr lang="el-GR" altLang="el-G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1C06692C-BA48-414F-875C-78B023D225A0}"/>
              </a:ext>
            </a:extLst>
          </p:cNvPr>
          <p:cNvSpPr>
            <a:spLocks noGrp="1" noChangeArrowheads="1"/>
          </p:cNvSpPr>
          <p:nvPr>
            <p:ph type="sldNum" sz="quarter" idx="5"/>
          </p:nvPr>
        </p:nvSpPr>
        <p:spPr>
          <a:ln/>
        </p:spPr>
        <p:txBody>
          <a:bodyPr/>
          <a:lstStyle/>
          <a:p>
            <a:fld id="{57B70F8C-08FC-43F1-B02B-B198D72E39AF}" type="slidenum">
              <a:rPr lang="el-GR" altLang="el-GR"/>
              <a:pPr/>
              <a:t>30</a:t>
            </a:fld>
            <a:endParaRPr lang="el-GR" altLang="el-GR"/>
          </a:p>
        </p:txBody>
      </p:sp>
      <p:sp>
        <p:nvSpPr>
          <p:cNvPr id="125954" name="Rectangle 2">
            <a:extLst>
              <a:ext uri="{FF2B5EF4-FFF2-40B4-BE49-F238E27FC236}">
                <a16:creationId xmlns:a16="http://schemas.microsoft.com/office/drawing/2014/main" id="{519A0905-6B71-4EA3-8EAD-ECA41E817692}"/>
              </a:ext>
            </a:extLst>
          </p:cNvPr>
          <p:cNvSpPr>
            <a:spLocks noGrp="1" noRot="1" noChangeAspect="1" noChangeArrowheads="1" noTextEdit="1"/>
          </p:cNvSpPr>
          <p:nvPr>
            <p:ph type="sldImg"/>
          </p:nvPr>
        </p:nvSpPr>
        <p:spPr>
          <a:ln/>
        </p:spPr>
      </p:sp>
      <p:sp>
        <p:nvSpPr>
          <p:cNvPr id="125955" name="Rectangle 3">
            <a:extLst>
              <a:ext uri="{FF2B5EF4-FFF2-40B4-BE49-F238E27FC236}">
                <a16:creationId xmlns:a16="http://schemas.microsoft.com/office/drawing/2014/main" id="{5286815A-C328-4995-9674-88489AEE944F}"/>
              </a:ext>
            </a:extLst>
          </p:cNvPr>
          <p:cNvSpPr>
            <a:spLocks noGrp="1" noChangeArrowheads="1"/>
          </p:cNvSpPr>
          <p:nvPr>
            <p:ph type="body" idx="1"/>
          </p:nvPr>
        </p:nvSpPr>
        <p:spPr/>
        <p:txBody>
          <a:bodyPr/>
          <a:lstStyle/>
          <a:p>
            <a:endParaRPr lang="el-GR" altLang="el-G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023B88FC-0B13-42A6-86EE-2748AAB987DD}"/>
              </a:ext>
            </a:extLst>
          </p:cNvPr>
          <p:cNvSpPr>
            <a:spLocks noGrp="1" noChangeArrowheads="1"/>
          </p:cNvSpPr>
          <p:nvPr>
            <p:ph type="sldNum" sz="quarter" idx="5"/>
          </p:nvPr>
        </p:nvSpPr>
        <p:spPr>
          <a:ln/>
        </p:spPr>
        <p:txBody>
          <a:bodyPr/>
          <a:lstStyle/>
          <a:p>
            <a:fld id="{D61EF7D8-9BF9-407B-B1E4-B3244EC65DCE}" type="slidenum">
              <a:rPr lang="el-GR" altLang="el-GR"/>
              <a:pPr/>
              <a:t>31</a:t>
            </a:fld>
            <a:endParaRPr lang="el-GR" altLang="el-GR"/>
          </a:p>
        </p:txBody>
      </p:sp>
      <p:sp>
        <p:nvSpPr>
          <p:cNvPr id="126978" name="Rectangle 2">
            <a:extLst>
              <a:ext uri="{FF2B5EF4-FFF2-40B4-BE49-F238E27FC236}">
                <a16:creationId xmlns:a16="http://schemas.microsoft.com/office/drawing/2014/main" id="{4048ABCF-2CA8-4AD8-B99C-3FCD75E003EA}"/>
              </a:ext>
            </a:extLst>
          </p:cNvPr>
          <p:cNvSpPr>
            <a:spLocks noGrp="1" noRot="1" noChangeAspect="1" noChangeArrowheads="1" noTextEdit="1"/>
          </p:cNvSpPr>
          <p:nvPr>
            <p:ph type="sldImg"/>
          </p:nvPr>
        </p:nvSpPr>
        <p:spPr>
          <a:ln/>
        </p:spPr>
      </p:sp>
      <p:sp>
        <p:nvSpPr>
          <p:cNvPr id="126979" name="Rectangle 3">
            <a:extLst>
              <a:ext uri="{FF2B5EF4-FFF2-40B4-BE49-F238E27FC236}">
                <a16:creationId xmlns:a16="http://schemas.microsoft.com/office/drawing/2014/main" id="{A688B73F-0284-4B6B-9FED-34B0047263F1}"/>
              </a:ext>
            </a:extLst>
          </p:cNvPr>
          <p:cNvSpPr>
            <a:spLocks noGrp="1" noChangeArrowheads="1"/>
          </p:cNvSpPr>
          <p:nvPr>
            <p:ph type="body" idx="1"/>
          </p:nvPr>
        </p:nvSpPr>
        <p:spPr/>
        <p:txBody>
          <a:bodyPr/>
          <a:lstStyle/>
          <a:p>
            <a:endParaRPr lang="el-GR" altLang="el-G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4E0C24C4-8B69-419E-9BBE-2C2D096B3FFE}"/>
              </a:ext>
            </a:extLst>
          </p:cNvPr>
          <p:cNvSpPr>
            <a:spLocks noGrp="1" noChangeArrowheads="1"/>
          </p:cNvSpPr>
          <p:nvPr>
            <p:ph type="sldNum" sz="quarter" idx="5"/>
          </p:nvPr>
        </p:nvSpPr>
        <p:spPr>
          <a:ln/>
        </p:spPr>
        <p:txBody>
          <a:bodyPr/>
          <a:lstStyle/>
          <a:p>
            <a:fld id="{003786E5-FC98-4873-B3A6-A8934E2237D5}" type="slidenum">
              <a:rPr lang="el-GR" altLang="el-GR"/>
              <a:pPr/>
              <a:t>4</a:t>
            </a:fld>
            <a:endParaRPr lang="el-GR" altLang="el-GR"/>
          </a:p>
        </p:txBody>
      </p:sp>
      <p:sp>
        <p:nvSpPr>
          <p:cNvPr id="165890" name="Rectangle 2">
            <a:extLst>
              <a:ext uri="{FF2B5EF4-FFF2-40B4-BE49-F238E27FC236}">
                <a16:creationId xmlns:a16="http://schemas.microsoft.com/office/drawing/2014/main" id="{E43FA944-3FB6-4C5B-9CEC-DAE11CF9AE69}"/>
              </a:ext>
            </a:extLst>
          </p:cNvPr>
          <p:cNvSpPr>
            <a:spLocks noGrp="1" noRot="1" noChangeAspect="1" noChangeArrowheads="1" noTextEdit="1"/>
          </p:cNvSpPr>
          <p:nvPr>
            <p:ph type="sldImg"/>
          </p:nvPr>
        </p:nvSpPr>
        <p:spPr>
          <a:ln/>
        </p:spPr>
      </p:sp>
      <p:sp>
        <p:nvSpPr>
          <p:cNvPr id="165891" name="Rectangle 3">
            <a:extLst>
              <a:ext uri="{FF2B5EF4-FFF2-40B4-BE49-F238E27FC236}">
                <a16:creationId xmlns:a16="http://schemas.microsoft.com/office/drawing/2014/main" id="{CC91CDA4-3D94-46E9-9353-754994E23025}"/>
              </a:ext>
            </a:extLst>
          </p:cNvPr>
          <p:cNvSpPr>
            <a:spLocks noGrp="1" noChangeArrowheads="1"/>
          </p:cNvSpPr>
          <p:nvPr>
            <p:ph type="body" idx="1"/>
          </p:nvPr>
        </p:nvSpPr>
        <p:spPr/>
        <p:txBody>
          <a:bodyPr/>
          <a:lstStyle/>
          <a:p>
            <a:endParaRPr lang="el-GR" altLang="el-G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4D5324C3-E9DF-47DE-9A82-604004378894}"/>
              </a:ext>
            </a:extLst>
          </p:cNvPr>
          <p:cNvSpPr>
            <a:spLocks noGrp="1" noChangeArrowheads="1"/>
          </p:cNvSpPr>
          <p:nvPr>
            <p:ph type="sldNum" sz="quarter" idx="5"/>
          </p:nvPr>
        </p:nvSpPr>
        <p:spPr>
          <a:ln/>
        </p:spPr>
        <p:txBody>
          <a:bodyPr/>
          <a:lstStyle/>
          <a:p>
            <a:fld id="{5B9CA759-A4A9-45D0-A2CF-A5548B53F393}" type="slidenum">
              <a:rPr lang="el-GR" altLang="el-GR"/>
              <a:pPr/>
              <a:t>32</a:t>
            </a:fld>
            <a:endParaRPr lang="el-GR" altLang="el-GR"/>
          </a:p>
        </p:txBody>
      </p:sp>
      <p:sp>
        <p:nvSpPr>
          <p:cNvPr id="128002" name="Rectangle 2">
            <a:extLst>
              <a:ext uri="{FF2B5EF4-FFF2-40B4-BE49-F238E27FC236}">
                <a16:creationId xmlns:a16="http://schemas.microsoft.com/office/drawing/2014/main" id="{BA86E567-FB99-4B5B-97A8-46EA77D587E6}"/>
              </a:ext>
            </a:extLst>
          </p:cNvPr>
          <p:cNvSpPr>
            <a:spLocks noGrp="1" noRot="1" noChangeAspect="1" noChangeArrowheads="1" noTextEdit="1"/>
          </p:cNvSpPr>
          <p:nvPr>
            <p:ph type="sldImg"/>
          </p:nvPr>
        </p:nvSpPr>
        <p:spPr>
          <a:ln/>
        </p:spPr>
      </p:sp>
      <p:sp>
        <p:nvSpPr>
          <p:cNvPr id="128003" name="Rectangle 3">
            <a:extLst>
              <a:ext uri="{FF2B5EF4-FFF2-40B4-BE49-F238E27FC236}">
                <a16:creationId xmlns:a16="http://schemas.microsoft.com/office/drawing/2014/main" id="{0E323EB0-1826-4729-A3C2-F643D219B3C3}"/>
              </a:ext>
            </a:extLst>
          </p:cNvPr>
          <p:cNvSpPr>
            <a:spLocks noGrp="1" noChangeArrowheads="1"/>
          </p:cNvSpPr>
          <p:nvPr>
            <p:ph type="body" idx="1"/>
          </p:nvPr>
        </p:nvSpPr>
        <p:spPr/>
        <p:txBody>
          <a:bodyPr/>
          <a:lstStyle/>
          <a:p>
            <a:endParaRPr lang="el-GR" altLang="el-G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9156B6F1-45FA-42BF-9709-D7F350320FA2}"/>
              </a:ext>
            </a:extLst>
          </p:cNvPr>
          <p:cNvSpPr>
            <a:spLocks noGrp="1" noChangeArrowheads="1"/>
          </p:cNvSpPr>
          <p:nvPr>
            <p:ph type="sldNum" sz="quarter" idx="5"/>
          </p:nvPr>
        </p:nvSpPr>
        <p:spPr>
          <a:ln/>
        </p:spPr>
        <p:txBody>
          <a:bodyPr/>
          <a:lstStyle/>
          <a:p>
            <a:fld id="{D4AEDF8A-E0B8-4083-AD22-8BFEFAE4679A}" type="slidenum">
              <a:rPr lang="el-GR" altLang="el-GR"/>
              <a:pPr/>
              <a:t>33</a:t>
            </a:fld>
            <a:endParaRPr lang="el-GR" altLang="el-GR"/>
          </a:p>
        </p:txBody>
      </p:sp>
      <p:sp>
        <p:nvSpPr>
          <p:cNvPr id="129026" name="Rectangle 2">
            <a:extLst>
              <a:ext uri="{FF2B5EF4-FFF2-40B4-BE49-F238E27FC236}">
                <a16:creationId xmlns:a16="http://schemas.microsoft.com/office/drawing/2014/main" id="{EC216927-18B8-4F14-9EE0-58990FC24A36}"/>
              </a:ext>
            </a:extLst>
          </p:cNvPr>
          <p:cNvSpPr>
            <a:spLocks noGrp="1" noRot="1" noChangeAspect="1" noChangeArrowheads="1" noTextEdit="1"/>
          </p:cNvSpPr>
          <p:nvPr>
            <p:ph type="sldImg"/>
          </p:nvPr>
        </p:nvSpPr>
        <p:spPr>
          <a:ln/>
        </p:spPr>
      </p:sp>
      <p:sp>
        <p:nvSpPr>
          <p:cNvPr id="129027" name="Rectangle 3">
            <a:extLst>
              <a:ext uri="{FF2B5EF4-FFF2-40B4-BE49-F238E27FC236}">
                <a16:creationId xmlns:a16="http://schemas.microsoft.com/office/drawing/2014/main" id="{F9234157-2AB0-4BDB-902A-61D01EE1B2D6}"/>
              </a:ext>
            </a:extLst>
          </p:cNvPr>
          <p:cNvSpPr>
            <a:spLocks noGrp="1" noChangeArrowheads="1"/>
          </p:cNvSpPr>
          <p:nvPr>
            <p:ph type="body" idx="1"/>
          </p:nvPr>
        </p:nvSpPr>
        <p:spPr/>
        <p:txBody>
          <a:bodyPr/>
          <a:lstStyle/>
          <a:p>
            <a:endParaRPr lang="el-GR" altLang="el-G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5378BE11-E36A-4349-9B75-CE5E6E906899}"/>
              </a:ext>
            </a:extLst>
          </p:cNvPr>
          <p:cNvSpPr>
            <a:spLocks noGrp="1" noChangeArrowheads="1"/>
          </p:cNvSpPr>
          <p:nvPr>
            <p:ph type="sldNum" sz="quarter" idx="5"/>
          </p:nvPr>
        </p:nvSpPr>
        <p:spPr>
          <a:ln/>
        </p:spPr>
        <p:txBody>
          <a:bodyPr/>
          <a:lstStyle/>
          <a:p>
            <a:fld id="{1BE1E4D5-597E-4E13-A59E-0357F533A36A}" type="slidenum">
              <a:rPr lang="el-GR" altLang="el-GR"/>
              <a:pPr/>
              <a:t>34</a:t>
            </a:fld>
            <a:endParaRPr lang="el-GR" altLang="el-GR"/>
          </a:p>
        </p:txBody>
      </p:sp>
      <p:sp>
        <p:nvSpPr>
          <p:cNvPr id="130050" name="Rectangle 2">
            <a:extLst>
              <a:ext uri="{FF2B5EF4-FFF2-40B4-BE49-F238E27FC236}">
                <a16:creationId xmlns:a16="http://schemas.microsoft.com/office/drawing/2014/main" id="{15BED0D7-BF47-40D4-815D-86D930499552}"/>
              </a:ext>
            </a:extLst>
          </p:cNvPr>
          <p:cNvSpPr>
            <a:spLocks noGrp="1" noRot="1" noChangeAspect="1" noChangeArrowheads="1" noTextEdit="1"/>
          </p:cNvSpPr>
          <p:nvPr>
            <p:ph type="sldImg"/>
          </p:nvPr>
        </p:nvSpPr>
        <p:spPr>
          <a:ln/>
        </p:spPr>
      </p:sp>
      <p:sp>
        <p:nvSpPr>
          <p:cNvPr id="130051" name="Rectangle 3">
            <a:extLst>
              <a:ext uri="{FF2B5EF4-FFF2-40B4-BE49-F238E27FC236}">
                <a16:creationId xmlns:a16="http://schemas.microsoft.com/office/drawing/2014/main" id="{78B7C95A-65AE-4D16-9D0E-7A42C094203F}"/>
              </a:ext>
            </a:extLst>
          </p:cNvPr>
          <p:cNvSpPr>
            <a:spLocks noGrp="1" noChangeArrowheads="1"/>
          </p:cNvSpPr>
          <p:nvPr>
            <p:ph type="body" idx="1"/>
          </p:nvPr>
        </p:nvSpPr>
        <p:spPr/>
        <p:txBody>
          <a:bodyPr/>
          <a:lstStyle/>
          <a:p>
            <a:endParaRPr lang="el-GR" altLang="el-G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C5999926-E83C-4F19-A623-A7E4F384F7FB}"/>
              </a:ext>
            </a:extLst>
          </p:cNvPr>
          <p:cNvSpPr>
            <a:spLocks noGrp="1" noChangeArrowheads="1"/>
          </p:cNvSpPr>
          <p:nvPr>
            <p:ph type="sldNum" sz="quarter" idx="5"/>
          </p:nvPr>
        </p:nvSpPr>
        <p:spPr>
          <a:ln/>
        </p:spPr>
        <p:txBody>
          <a:bodyPr/>
          <a:lstStyle/>
          <a:p>
            <a:fld id="{7DAF7C71-9C8F-4388-B42E-AC645E1807AD}" type="slidenum">
              <a:rPr lang="el-GR" altLang="el-GR"/>
              <a:pPr/>
              <a:t>35</a:t>
            </a:fld>
            <a:endParaRPr lang="el-GR" altLang="el-GR"/>
          </a:p>
        </p:txBody>
      </p:sp>
      <p:sp>
        <p:nvSpPr>
          <p:cNvPr id="131074" name="Rectangle 2">
            <a:extLst>
              <a:ext uri="{FF2B5EF4-FFF2-40B4-BE49-F238E27FC236}">
                <a16:creationId xmlns:a16="http://schemas.microsoft.com/office/drawing/2014/main" id="{871FE27E-CE6C-4D6D-A45D-97B0C35251A5}"/>
              </a:ext>
            </a:extLst>
          </p:cNvPr>
          <p:cNvSpPr>
            <a:spLocks noGrp="1" noRot="1" noChangeAspect="1" noChangeArrowheads="1" noTextEdit="1"/>
          </p:cNvSpPr>
          <p:nvPr>
            <p:ph type="sldImg"/>
          </p:nvPr>
        </p:nvSpPr>
        <p:spPr>
          <a:ln/>
        </p:spPr>
      </p:sp>
      <p:sp>
        <p:nvSpPr>
          <p:cNvPr id="131075" name="Rectangle 3">
            <a:extLst>
              <a:ext uri="{FF2B5EF4-FFF2-40B4-BE49-F238E27FC236}">
                <a16:creationId xmlns:a16="http://schemas.microsoft.com/office/drawing/2014/main" id="{E60C1822-5540-4EF4-8770-C95A31C7AC05}"/>
              </a:ext>
            </a:extLst>
          </p:cNvPr>
          <p:cNvSpPr>
            <a:spLocks noGrp="1" noChangeArrowheads="1"/>
          </p:cNvSpPr>
          <p:nvPr>
            <p:ph type="body" idx="1"/>
          </p:nvPr>
        </p:nvSpPr>
        <p:spPr/>
        <p:txBody>
          <a:bodyPr/>
          <a:lstStyle/>
          <a:p>
            <a:endParaRPr lang="el-GR" altLang="el-G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7E8F6266-FE11-4213-A0A1-2003060FC54E}"/>
              </a:ext>
            </a:extLst>
          </p:cNvPr>
          <p:cNvSpPr>
            <a:spLocks noGrp="1" noChangeArrowheads="1"/>
          </p:cNvSpPr>
          <p:nvPr>
            <p:ph type="sldNum" sz="quarter" idx="5"/>
          </p:nvPr>
        </p:nvSpPr>
        <p:spPr>
          <a:ln/>
        </p:spPr>
        <p:txBody>
          <a:bodyPr/>
          <a:lstStyle/>
          <a:p>
            <a:fld id="{2895E572-CB02-454A-AA3B-A9EEBE4C9524}" type="slidenum">
              <a:rPr lang="el-GR" altLang="el-GR"/>
              <a:pPr/>
              <a:t>36</a:t>
            </a:fld>
            <a:endParaRPr lang="el-GR" altLang="el-GR"/>
          </a:p>
        </p:txBody>
      </p:sp>
      <p:sp>
        <p:nvSpPr>
          <p:cNvPr id="132098" name="Rectangle 2">
            <a:extLst>
              <a:ext uri="{FF2B5EF4-FFF2-40B4-BE49-F238E27FC236}">
                <a16:creationId xmlns:a16="http://schemas.microsoft.com/office/drawing/2014/main" id="{DF04ACCC-AA86-42F9-9084-613B9494B4FF}"/>
              </a:ext>
            </a:extLst>
          </p:cNvPr>
          <p:cNvSpPr>
            <a:spLocks noGrp="1" noRot="1" noChangeAspect="1" noChangeArrowheads="1" noTextEdit="1"/>
          </p:cNvSpPr>
          <p:nvPr>
            <p:ph type="sldImg"/>
          </p:nvPr>
        </p:nvSpPr>
        <p:spPr>
          <a:ln/>
        </p:spPr>
      </p:sp>
      <p:sp>
        <p:nvSpPr>
          <p:cNvPr id="132099" name="Rectangle 3">
            <a:extLst>
              <a:ext uri="{FF2B5EF4-FFF2-40B4-BE49-F238E27FC236}">
                <a16:creationId xmlns:a16="http://schemas.microsoft.com/office/drawing/2014/main" id="{D45DAF2A-9733-4617-BD49-E4D7F6E68CE8}"/>
              </a:ext>
            </a:extLst>
          </p:cNvPr>
          <p:cNvSpPr>
            <a:spLocks noGrp="1" noChangeArrowheads="1"/>
          </p:cNvSpPr>
          <p:nvPr>
            <p:ph type="body" idx="1"/>
          </p:nvPr>
        </p:nvSpPr>
        <p:spPr/>
        <p:txBody>
          <a:bodyPr/>
          <a:lstStyle/>
          <a:p>
            <a:endParaRPr lang="el-GR" altLang="el-G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D10B2E79-FDB5-442B-98D2-309522C7CD05}"/>
              </a:ext>
            </a:extLst>
          </p:cNvPr>
          <p:cNvSpPr>
            <a:spLocks noGrp="1" noChangeArrowheads="1"/>
          </p:cNvSpPr>
          <p:nvPr>
            <p:ph type="sldNum" sz="quarter" idx="5"/>
          </p:nvPr>
        </p:nvSpPr>
        <p:spPr>
          <a:ln/>
        </p:spPr>
        <p:txBody>
          <a:bodyPr/>
          <a:lstStyle/>
          <a:p>
            <a:fld id="{6D9324B6-DA41-4A4A-9F24-96A9FAEC14AE}" type="slidenum">
              <a:rPr lang="el-GR" altLang="el-GR"/>
              <a:pPr/>
              <a:t>37</a:t>
            </a:fld>
            <a:endParaRPr lang="el-GR" altLang="el-GR"/>
          </a:p>
        </p:txBody>
      </p:sp>
      <p:sp>
        <p:nvSpPr>
          <p:cNvPr id="133122" name="Rectangle 2">
            <a:extLst>
              <a:ext uri="{FF2B5EF4-FFF2-40B4-BE49-F238E27FC236}">
                <a16:creationId xmlns:a16="http://schemas.microsoft.com/office/drawing/2014/main" id="{09CECB9F-37E8-4231-AEF3-048119E9E504}"/>
              </a:ext>
            </a:extLst>
          </p:cNvPr>
          <p:cNvSpPr>
            <a:spLocks noGrp="1" noRot="1" noChangeAspect="1" noChangeArrowheads="1" noTextEdit="1"/>
          </p:cNvSpPr>
          <p:nvPr>
            <p:ph type="sldImg"/>
          </p:nvPr>
        </p:nvSpPr>
        <p:spPr>
          <a:ln/>
        </p:spPr>
      </p:sp>
      <p:sp>
        <p:nvSpPr>
          <p:cNvPr id="133123" name="Rectangle 3">
            <a:extLst>
              <a:ext uri="{FF2B5EF4-FFF2-40B4-BE49-F238E27FC236}">
                <a16:creationId xmlns:a16="http://schemas.microsoft.com/office/drawing/2014/main" id="{4CE4D6F8-03A0-4481-940B-B62F5E9FF97E}"/>
              </a:ext>
            </a:extLst>
          </p:cNvPr>
          <p:cNvSpPr>
            <a:spLocks noGrp="1" noChangeArrowheads="1"/>
          </p:cNvSpPr>
          <p:nvPr>
            <p:ph type="body" idx="1"/>
          </p:nvPr>
        </p:nvSpPr>
        <p:spPr/>
        <p:txBody>
          <a:bodyPr/>
          <a:lstStyle/>
          <a:p>
            <a:endParaRPr lang="el-GR" altLang="el-G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4ECB1D0C-276D-4E6F-A28C-319970EE3929}"/>
              </a:ext>
            </a:extLst>
          </p:cNvPr>
          <p:cNvSpPr>
            <a:spLocks noGrp="1" noChangeArrowheads="1"/>
          </p:cNvSpPr>
          <p:nvPr>
            <p:ph type="sldNum" sz="quarter" idx="5"/>
          </p:nvPr>
        </p:nvSpPr>
        <p:spPr>
          <a:ln/>
        </p:spPr>
        <p:txBody>
          <a:bodyPr/>
          <a:lstStyle/>
          <a:p>
            <a:fld id="{94B2DB9B-3D81-4833-9FDC-4BE7E69E5101}" type="slidenum">
              <a:rPr lang="el-GR" altLang="el-GR"/>
              <a:pPr/>
              <a:t>38</a:t>
            </a:fld>
            <a:endParaRPr lang="el-GR" altLang="el-GR"/>
          </a:p>
        </p:txBody>
      </p:sp>
      <p:sp>
        <p:nvSpPr>
          <p:cNvPr id="134146" name="Rectangle 2">
            <a:extLst>
              <a:ext uri="{FF2B5EF4-FFF2-40B4-BE49-F238E27FC236}">
                <a16:creationId xmlns:a16="http://schemas.microsoft.com/office/drawing/2014/main" id="{7B8B89BA-0888-478D-93DC-266B5C8981CE}"/>
              </a:ext>
            </a:extLst>
          </p:cNvPr>
          <p:cNvSpPr>
            <a:spLocks noGrp="1" noRot="1" noChangeAspect="1" noChangeArrowheads="1" noTextEdit="1"/>
          </p:cNvSpPr>
          <p:nvPr>
            <p:ph type="sldImg"/>
          </p:nvPr>
        </p:nvSpPr>
        <p:spPr>
          <a:ln/>
        </p:spPr>
      </p:sp>
      <p:sp>
        <p:nvSpPr>
          <p:cNvPr id="134147" name="Rectangle 3">
            <a:extLst>
              <a:ext uri="{FF2B5EF4-FFF2-40B4-BE49-F238E27FC236}">
                <a16:creationId xmlns:a16="http://schemas.microsoft.com/office/drawing/2014/main" id="{D761AD42-741E-43D0-AEE8-5438B5417326}"/>
              </a:ext>
            </a:extLst>
          </p:cNvPr>
          <p:cNvSpPr>
            <a:spLocks noGrp="1" noChangeArrowheads="1"/>
          </p:cNvSpPr>
          <p:nvPr>
            <p:ph type="body" idx="1"/>
          </p:nvPr>
        </p:nvSpPr>
        <p:spPr/>
        <p:txBody>
          <a:bodyPr/>
          <a:lstStyle/>
          <a:p>
            <a:endParaRPr lang="el-GR" altLang="el-G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165B4A3-932E-4849-B260-34DA670AB539}"/>
              </a:ext>
            </a:extLst>
          </p:cNvPr>
          <p:cNvSpPr>
            <a:spLocks noGrp="1" noChangeArrowheads="1"/>
          </p:cNvSpPr>
          <p:nvPr>
            <p:ph type="sldNum" sz="quarter" idx="5"/>
          </p:nvPr>
        </p:nvSpPr>
        <p:spPr>
          <a:ln/>
        </p:spPr>
        <p:txBody>
          <a:bodyPr/>
          <a:lstStyle/>
          <a:p>
            <a:fld id="{AFCFDDB2-7314-4662-8081-56C75DE985C8}" type="slidenum">
              <a:rPr lang="el-GR" altLang="el-GR"/>
              <a:pPr/>
              <a:t>39</a:t>
            </a:fld>
            <a:endParaRPr lang="el-GR" altLang="el-GR"/>
          </a:p>
        </p:txBody>
      </p:sp>
      <p:sp>
        <p:nvSpPr>
          <p:cNvPr id="135170" name="Rectangle 2">
            <a:extLst>
              <a:ext uri="{FF2B5EF4-FFF2-40B4-BE49-F238E27FC236}">
                <a16:creationId xmlns:a16="http://schemas.microsoft.com/office/drawing/2014/main" id="{0BB202DB-F59C-4B25-8EFE-379DF5514381}"/>
              </a:ext>
            </a:extLst>
          </p:cNvPr>
          <p:cNvSpPr>
            <a:spLocks noGrp="1" noRot="1" noChangeAspect="1" noChangeArrowheads="1" noTextEdit="1"/>
          </p:cNvSpPr>
          <p:nvPr>
            <p:ph type="sldImg"/>
          </p:nvPr>
        </p:nvSpPr>
        <p:spPr>
          <a:ln/>
        </p:spPr>
      </p:sp>
      <p:sp>
        <p:nvSpPr>
          <p:cNvPr id="135171" name="Rectangle 3">
            <a:extLst>
              <a:ext uri="{FF2B5EF4-FFF2-40B4-BE49-F238E27FC236}">
                <a16:creationId xmlns:a16="http://schemas.microsoft.com/office/drawing/2014/main" id="{616DA9DB-21F3-46D7-8092-BCD864851EB2}"/>
              </a:ext>
            </a:extLst>
          </p:cNvPr>
          <p:cNvSpPr>
            <a:spLocks noGrp="1" noChangeArrowheads="1"/>
          </p:cNvSpPr>
          <p:nvPr>
            <p:ph type="body" idx="1"/>
          </p:nvPr>
        </p:nvSpPr>
        <p:spPr/>
        <p:txBody>
          <a:bodyPr/>
          <a:lstStyle/>
          <a:p>
            <a:endParaRPr lang="el-GR" altLang="el-G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E7ECFCA1-5C8F-4CBA-A1E3-C1B2C7536028}"/>
              </a:ext>
            </a:extLst>
          </p:cNvPr>
          <p:cNvSpPr>
            <a:spLocks noGrp="1" noChangeArrowheads="1"/>
          </p:cNvSpPr>
          <p:nvPr>
            <p:ph type="sldNum" sz="quarter" idx="5"/>
          </p:nvPr>
        </p:nvSpPr>
        <p:spPr>
          <a:ln/>
        </p:spPr>
        <p:txBody>
          <a:bodyPr/>
          <a:lstStyle/>
          <a:p>
            <a:fld id="{F897CCE2-5D7E-42FC-841C-94A64D1C95DE}" type="slidenum">
              <a:rPr lang="el-GR" altLang="el-GR"/>
              <a:pPr/>
              <a:t>40</a:t>
            </a:fld>
            <a:endParaRPr lang="el-GR" altLang="el-GR"/>
          </a:p>
        </p:txBody>
      </p:sp>
      <p:sp>
        <p:nvSpPr>
          <p:cNvPr id="136194" name="Rectangle 2">
            <a:extLst>
              <a:ext uri="{FF2B5EF4-FFF2-40B4-BE49-F238E27FC236}">
                <a16:creationId xmlns:a16="http://schemas.microsoft.com/office/drawing/2014/main" id="{2A977206-C35D-4DFF-ABD3-14057DCB4918}"/>
              </a:ext>
            </a:extLst>
          </p:cNvPr>
          <p:cNvSpPr>
            <a:spLocks noGrp="1" noRot="1" noChangeAspect="1" noChangeArrowheads="1" noTextEdit="1"/>
          </p:cNvSpPr>
          <p:nvPr>
            <p:ph type="sldImg"/>
          </p:nvPr>
        </p:nvSpPr>
        <p:spPr>
          <a:ln/>
        </p:spPr>
      </p:sp>
      <p:sp>
        <p:nvSpPr>
          <p:cNvPr id="136195" name="Rectangle 3">
            <a:extLst>
              <a:ext uri="{FF2B5EF4-FFF2-40B4-BE49-F238E27FC236}">
                <a16:creationId xmlns:a16="http://schemas.microsoft.com/office/drawing/2014/main" id="{028DBE40-02C8-49C1-B173-0D9C8381ED83}"/>
              </a:ext>
            </a:extLst>
          </p:cNvPr>
          <p:cNvSpPr>
            <a:spLocks noGrp="1" noChangeArrowheads="1"/>
          </p:cNvSpPr>
          <p:nvPr>
            <p:ph type="body" idx="1"/>
          </p:nvPr>
        </p:nvSpPr>
        <p:spPr/>
        <p:txBody>
          <a:bodyPr/>
          <a:lstStyle/>
          <a:p>
            <a:endParaRPr lang="el-GR" altLang="el-G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B12D513C-945D-4692-96D5-1C32D11B6649}"/>
              </a:ext>
            </a:extLst>
          </p:cNvPr>
          <p:cNvSpPr>
            <a:spLocks noGrp="1" noChangeArrowheads="1"/>
          </p:cNvSpPr>
          <p:nvPr>
            <p:ph type="sldNum" sz="quarter" idx="5"/>
          </p:nvPr>
        </p:nvSpPr>
        <p:spPr>
          <a:ln/>
        </p:spPr>
        <p:txBody>
          <a:bodyPr/>
          <a:lstStyle/>
          <a:p>
            <a:fld id="{76C17F8E-DD05-4E02-8871-F00116B9642F}" type="slidenum">
              <a:rPr lang="el-GR" altLang="el-GR"/>
              <a:pPr/>
              <a:t>41</a:t>
            </a:fld>
            <a:endParaRPr lang="el-GR" altLang="el-GR"/>
          </a:p>
        </p:txBody>
      </p:sp>
      <p:sp>
        <p:nvSpPr>
          <p:cNvPr id="137218" name="Rectangle 2">
            <a:extLst>
              <a:ext uri="{FF2B5EF4-FFF2-40B4-BE49-F238E27FC236}">
                <a16:creationId xmlns:a16="http://schemas.microsoft.com/office/drawing/2014/main" id="{47C04FEF-E273-4D53-B204-6CA626EE5EA8}"/>
              </a:ext>
            </a:extLst>
          </p:cNvPr>
          <p:cNvSpPr>
            <a:spLocks noGrp="1" noRot="1" noChangeAspect="1" noChangeArrowheads="1" noTextEdit="1"/>
          </p:cNvSpPr>
          <p:nvPr>
            <p:ph type="sldImg"/>
          </p:nvPr>
        </p:nvSpPr>
        <p:spPr>
          <a:ln/>
        </p:spPr>
      </p:sp>
      <p:sp>
        <p:nvSpPr>
          <p:cNvPr id="137219" name="Rectangle 3">
            <a:extLst>
              <a:ext uri="{FF2B5EF4-FFF2-40B4-BE49-F238E27FC236}">
                <a16:creationId xmlns:a16="http://schemas.microsoft.com/office/drawing/2014/main" id="{AB9FB3D3-33DF-41A7-B0D7-6330BA709388}"/>
              </a:ext>
            </a:extLst>
          </p:cNvPr>
          <p:cNvSpPr>
            <a:spLocks noGrp="1" noChangeArrowheads="1"/>
          </p:cNvSpPr>
          <p:nvPr>
            <p:ph type="body" idx="1"/>
          </p:nvPr>
        </p:nvSpPr>
        <p:spPr/>
        <p:txBody>
          <a:bodyPr/>
          <a:lstStyle/>
          <a:p>
            <a:endParaRPr lang="el-GR" altLang="el-G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4977303A-4FE1-4A31-AE5E-8D27ECA91301}"/>
              </a:ext>
            </a:extLst>
          </p:cNvPr>
          <p:cNvSpPr>
            <a:spLocks noGrp="1" noChangeArrowheads="1"/>
          </p:cNvSpPr>
          <p:nvPr>
            <p:ph type="sldNum" sz="quarter" idx="5"/>
          </p:nvPr>
        </p:nvSpPr>
        <p:spPr>
          <a:ln/>
        </p:spPr>
        <p:txBody>
          <a:bodyPr/>
          <a:lstStyle/>
          <a:p>
            <a:fld id="{DA8CD453-0E18-4AA2-BBC4-ECD3F3BD5F3E}" type="slidenum">
              <a:rPr lang="el-GR" altLang="el-GR"/>
              <a:pPr/>
              <a:t>5</a:t>
            </a:fld>
            <a:endParaRPr lang="el-GR" altLang="el-GR"/>
          </a:p>
        </p:txBody>
      </p:sp>
      <p:sp>
        <p:nvSpPr>
          <p:cNvPr id="166914" name="Rectangle 2">
            <a:extLst>
              <a:ext uri="{FF2B5EF4-FFF2-40B4-BE49-F238E27FC236}">
                <a16:creationId xmlns:a16="http://schemas.microsoft.com/office/drawing/2014/main" id="{8CE0EC33-840D-4611-AD3A-7A131A848E94}"/>
              </a:ext>
            </a:extLst>
          </p:cNvPr>
          <p:cNvSpPr>
            <a:spLocks noGrp="1" noRot="1" noChangeAspect="1" noChangeArrowheads="1" noTextEdit="1"/>
          </p:cNvSpPr>
          <p:nvPr>
            <p:ph type="sldImg"/>
          </p:nvPr>
        </p:nvSpPr>
        <p:spPr>
          <a:ln/>
        </p:spPr>
      </p:sp>
      <p:sp>
        <p:nvSpPr>
          <p:cNvPr id="166915" name="Rectangle 3">
            <a:extLst>
              <a:ext uri="{FF2B5EF4-FFF2-40B4-BE49-F238E27FC236}">
                <a16:creationId xmlns:a16="http://schemas.microsoft.com/office/drawing/2014/main" id="{D395961A-4B9C-4EDB-8664-7B44CA745BED}"/>
              </a:ext>
            </a:extLst>
          </p:cNvPr>
          <p:cNvSpPr>
            <a:spLocks noGrp="1" noChangeArrowheads="1"/>
          </p:cNvSpPr>
          <p:nvPr>
            <p:ph type="body" idx="1"/>
          </p:nvPr>
        </p:nvSpPr>
        <p:spPr/>
        <p:txBody>
          <a:bodyPr/>
          <a:lstStyle/>
          <a:p>
            <a:endParaRPr lang="el-GR" altLang="el-G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CDFF3FB0-4510-4907-BDF4-9CB2BB4A0E6A}"/>
              </a:ext>
            </a:extLst>
          </p:cNvPr>
          <p:cNvSpPr>
            <a:spLocks noGrp="1" noChangeArrowheads="1"/>
          </p:cNvSpPr>
          <p:nvPr>
            <p:ph type="sldNum" sz="quarter" idx="5"/>
          </p:nvPr>
        </p:nvSpPr>
        <p:spPr>
          <a:ln/>
        </p:spPr>
        <p:txBody>
          <a:bodyPr/>
          <a:lstStyle/>
          <a:p>
            <a:fld id="{850D37E9-F5A9-4543-AEF6-94B00F2F8535}" type="slidenum">
              <a:rPr lang="el-GR" altLang="el-GR"/>
              <a:pPr/>
              <a:t>42</a:t>
            </a:fld>
            <a:endParaRPr lang="el-GR" altLang="el-GR"/>
          </a:p>
        </p:txBody>
      </p:sp>
      <p:sp>
        <p:nvSpPr>
          <p:cNvPr id="138242" name="Rectangle 2">
            <a:extLst>
              <a:ext uri="{FF2B5EF4-FFF2-40B4-BE49-F238E27FC236}">
                <a16:creationId xmlns:a16="http://schemas.microsoft.com/office/drawing/2014/main" id="{0163BD37-4804-4526-99EE-000E49A60334}"/>
              </a:ext>
            </a:extLst>
          </p:cNvPr>
          <p:cNvSpPr>
            <a:spLocks noGrp="1" noRot="1" noChangeAspect="1" noChangeArrowheads="1" noTextEdit="1"/>
          </p:cNvSpPr>
          <p:nvPr>
            <p:ph type="sldImg"/>
          </p:nvPr>
        </p:nvSpPr>
        <p:spPr>
          <a:ln/>
        </p:spPr>
      </p:sp>
      <p:sp>
        <p:nvSpPr>
          <p:cNvPr id="138243" name="Rectangle 3">
            <a:extLst>
              <a:ext uri="{FF2B5EF4-FFF2-40B4-BE49-F238E27FC236}">
                <a16:creationId xmlns:a16="http://schemas.microsoft.com/office/drawing/2014/main" id="{EFC13DE3-CC23-4506-8C49-7681E91DC09A}"/>
              </a:ext>
            </a:extLst>
          </p:cNvPr>
          <p:cNvSpPr>
            <a:spLocks noGrp="1" noChangeArrowheads="1"/>
          </p:cNvSpPr>
          <p:nvPr>
            <p:ph type="body" idx="1"/>
          </p:nvPr>
        </p:nvSpPr>
        <p:spPr/>
        <p:txBody>
          <a:bodyPr/>
          <a:lstStyle/>
          <a:p>
            <a:endParaRPr lang="el-GR" altLang="el-G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BC3A7187-F67F-4A0C-BFEC-49DC966A1AF4}"/>
              </a:ext>
            </a:extLst>
          </p:cNvPr>
          <p:cNvSpPr>
            <a:spLocks noGrp="1" noChangeArrowheads="1"/>
          </p:cNvSpPr>
          <p:nvPr>
            <p:ph type="sldNum" sz="quarter" idx="5"/>
          </p:nvPr>
        </p:nvSpPr>
        <p:spPr>
          <a:ln/>
        </p:spPr>
        <p:txBody>
          <a:bodyPr/>
          <a:lstStyle/>
          <a:p>
            <a:fld id="{E01801F7-8134-4406-BB8D-218F2494C81A}" type="slidenum">
              <a:rPr lang="el-GR" altLang="el-GR"/>
              <a:pPr/>
              <a:t>43</a:t>
            </a:fld>
            <a:endParaRPr lang="el-GR" altLang="el-GR"/>
          </a:p>
        </p:txBody>
      </p:sp>
      <p:sp>
        <p:nvSpPr>
          <p:cNvPr id="139266" name="Rectangle 2">
            <a:extLst>
              <a:ext uri="{FF2B5EF4-FFF2-40B4-BE49-F238E27FC236}">
                <a16:creationId xmlns:a16="http://schemas.microsoft.com/office/drawing/2014/main" id="{6AB159CE-9EF9-4A55-90DB-6CC03E34CEE6}"/>
              </a:ext>
            </a:extLst>
          </p:cNvPr>
          <p:cNvSpPr>
            <a:spLocks noGrp="1" noRot="1" noChangeAspect="1" noChangeArrowheads="1" noTextEdit="1"/>
          </p:cNvSpPr>
          <p:nvPr>
            <p:ph type="sldImg"/>
          </p:nvPr>
        </p:nvSpPr>
        <p:spPr>
          <a:ln/>
        </p:spPr>
      </p:sp>
      <p:sp>
        <p:nvSpPr>
          <p:cNvPr id="139267" name="Rectangle 3">
            <a:extLst>
              <a:ext uri="{FF2B5EF4-FFF2-40B4-BE49-F238E27FC236}">
                <a16:creationId xmlns:a16="http://schemas.microsoft.com/office/drawing/2014/main" id="{4340B201-3795-4B5D-B123-F54A16F3F756}"/>
              </a:ext>
            </a:extLst>
          </p:cNvPr>
          <p:cNvSpPr>
            <a:spLocks noGrp="1" noChangeArrowheads="1"/>
          </p:cNvSpPr>
          <p:nvPr>
            <p:ph type="body" idx="1"/>
          </p:nvPr>
        </p:nvSpPr>
        <p:spPr/>
        <p:txBody>
          <a:bodyPr/>
          <a:lstStyle/>
          <a:p>
            <a:endParaRPr lang="el-GR" altLang="el-G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A82FD8B3-7433-4946-8A8D-501323A7E403}"/>
              </a:ext>
            </a:extLst>
          </p:cNvPr>
          <p:cNvSpPr>
            <a:spLocks noGrp="1" noChangeArrowheads="1"/>
          </p:cNvSpPr>
          <p:nvPr>
            <p:ph type="sldNum" sz="quarter" idx="5"/>
          </p:nvPr>
        </p:nvSpPr>
        <p:spPr>
          <a:ln/>
        </p:spPr>
        <p:txBody>
          <a:bodyPr/>
          <a:lstStyle/>
          <a:p>
            <a:fld id="{E432E2B4-D584-472B-A936-EA7A3F5EDDFD}" type="slidenum">
              <a:rPr lang="el-GR" altLang="el-GR"/>
              <a:pPr/>
              <a:t>44</a:t>
            </a:fld>
            <a:endParaRPr lang="el-GR" altLang="el-GR"/>
          </a:p>
        </p:txBody>
      </p:sp>
      <p:sp>
        <p:nvSpPr>
          <p:cNvPr id="140290" name="Rectangle 2">
            <a:extLst>
              <a:ext uri="{FF2B5EF4-FFF2-40B4-BE49-F238E27FC236}">
                <a16:creationId xmlns:a16="http://schemas.microsoft.com/office/drawing/2014/main" id="{D0606664-1B55-4B60-AB06-3E09524A1DD6}"/>
              </a:ext>
            </a:extLst>
          </p:cNvPr>
          <p:cNvSpPr>
            <a:spLocks noGrp="1" noRot="1" noChangeAspect="1" noChangeArrowheads="1" noTextEdit="1"/>
          </p:cNvSpPr>
          <p:nvPr>
            <p:ph type="sldImg"/>
          </p:nvPr>
        </p:nvSpPr>
        <p:spPr>
          <a:ln/>
        </p:spPr>
      </p:sp>
      <p:sp>
        <p:nvSpPr>
          <p:cNvPr id="140291" name="Rectangle 3">
            <a:extLst>
              <a:ext uri="{FF2B5EF4-FFF2-40B4-BE49-F238E27FC236}">
                <a16:creationId xmlns:a16="http://schemas.microsoft.com/office/drawing/2014/main" id="{6E518F07-78AD-492B-BF18-B8550140DF39}"/>
              </a:ext>
            </a:extLst>
          </p:cNvPr>
          <p:cNvSpPr>
            <a:spLocks noGrp="1" noChangeArrowheads="1"/>
          </p:cNvSpPr>
          <p:nvPr>
            <p:ph type="body" idx="1"/>
          </p:nvPr>
        </p:nvSpPr>
        <p:spPr/>
        <p:txBody>
          <a:bodyPr/>
          <a:lstStyle/>
          <a:p>
            <a:endParaRPr lang="el-GR" altLang="el-G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227606FD-1603-45FD-8294-36E2C4A99E9F}"/>
              </a:ext>
            </a:extLst>
          </p:cNvPr>
          <p:cNvSpPr>
            <a:spLocks noGrp="1" noChangeArrowheads="1"/>
          </p:cNvSpPr>
          <p:nvPr>
            <p:ph type="sldNum" sz="quarter" idx="5"/>
          </p:nvPr>
        </p:nvSpPr>
        <p:spPr>
          <a:ln/>
        </p:spPr>
        <p:txBody>
          <a:bodyPr/>
          <a:lstStyle/>
          <a:p>
            <a:fld id="{62CC66CC-9B13-4C70-AC21-9FEFF56697CA}" type="slidenum">
              <a:rPr lang="el-GR" altLang="el-GR"/>
              <a:pPr/>
              <a:t>45</a:t>
            </a:fld>
            <a:endParaRPr lang="el-GR" altLang="el-GR"/>
          </a:p>
        </p:txBody>
      </p:sp>
      <p:sp>
        <p:nvSpPr>
          <p:cNvPr id="141314" name="Rectangle 2">
            <a:extLst>
              <a:ext uri="{FF2B5EF4-FFF2-40B4-BE49-F238E27FC236}">
                <a16:creationId xmlns:a16="http://schemas.microsoft.com/office/drawing/2014/main" id="{13686FF6-C587-473E-9678-C89BC0F1014E}"/>
              </a:ext>
            </a:extLst>
          </p:cNvPr>
          <p:cNvSpPr>
            <a:spLocks noGrp="1" noRot="1" noChangeAspect="1" noChangeArrowheads="1" noTextEdit="1"/>
          </p:cNvSpPr>
          <p:nvPr>
            <p:ph type="sldImg"/>
          </p:nvPr>
        </p:nvSpPr>
        <p:spPr>
          <a:ln/>
        </p:spPr>
      </p:sp>
      <p:sp>
        <p:nvSpPr>
          <p:cNvPr id="141315" name="Rectangle 3">
            <a:extLst>
              <a:ext uri="{FF2B5EF4-FFF2-40B4-BE49-F238E27FC236}">
                <a16:creationId xmlns:a16="http://schemas.microsoft.com/office/drawing/2014/main" id="{A41BDB29-8951-4D30-A577-E0C8BBA3D592}"/>
              </a:ext>
            </a:extLst>
          </p:cNvPr>
          <p:cNvSpPr>
            <a:spLocks noGrp="1" noChangeArrowheads="1"/>
          </p:cNvSpPr>
          <p:nvPr>
            <p:ph type="body" idx="1"/>
          </p:nvPr>
        </p:nvSpPr>
        <p:spPr/>
        <p:txBody>
          <a:bodyPr/>
          <a:lstStyle/>
          <a:p>
            <a:endParaRPr lang="el-GR" altLang="el-G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699A2180-0F35-4A66-827A-85D5F73A550E}"/>
              </a:ext>
            </a:extLst>
          </p:cNvPr>
          <p:cNvSpPr>
            <a:spLocks noGrp="1" noChangeArrowheads="1"/>
          </p:cNvSpPr>
          <p:nvPr>
            <p:ph type="sldNum" sz="quarter" idx="5"/>
          </p:nvPr>
        </p:nvSpPr>
        <p:spPr>
          <a:ln/>
        </p:spPr>
        <p:txBody>
          <a:bodyPr/>
          <a:lstStyle/>
          <a:p>
            <a:fld id="{63D8ED40-C772-44E2-BE0C-B3046C653E68}" type="slidenum">
              <a:rPr lang="el-GR" altLang="el-GR"/>
              <a:pPr/>
              <a:t>46</a:t>
            </a:fld>
            <a:endParaRPr lang="el-GR" altLang="el-GR"/>
          </a:p>
        </p:txBody>
      </p:sp>
      <p:sp>
        <p:nvSpPr>
          <p:cNvPr id="142338" name="Rectangle 2">
            <a:extLst>
              <a:ext uri="{FF2B5EF4-FFF2-40B4-BE49-F238E27FC236}">
                <a16:creationId xmlns:a16="http://schemas.microsoft.com/office/drawing/2014/main" id="{F3396E8C-34CB-4063-9EDE-0AD464F56E64}"/>
              </a:ext>
            </a:extLst>
          </p:cNvPr>
          <p:cNvSpPr>
            <a:spLocks noGrp="1" noRot="1" noChangeAspect="1" noChangeArrowheads="1" noTextEdit="1"/>
          </p:cNvSpPr>
          <p:nvPr>
            <p:ph type="sldImg"/>
          </p:nvPr>
        </p:nvSpPr>
        <p:spPr>
          <a:ln/>
        </p:spPr>
      </p:sp>
      <p:sp>
        <p:nvSpPr>
          <p:cNvPr id="142339" name="Rectangle 3">
            <a:extLst>
              <a:ext uri="{FF2B5EF4-FFF2-40B4-BE49-F238E27FC236}">
                <a16:creationId xmlns:a16="http://schemas.microsoft.com/office/drawing/2014/main" id="{3938F510-FA2A-463A-9131-60735D82D746}"/>
              </a:ext>
            </a:extLst>
          </p:cNvPr>
          <p:cNvSpPr>
            <a:spLocks noGrp="1" noChangeArrowheads="1"/>
          </p:cNvSpPr>
          <p:nvPr>
            <p:ph type="body" idx="1"/>
          </p:nvPr>
        </p:nvSpPr>
        <p:spPr/>
        <p:txBody>
          <a:bodyPr/>
          <a:lstStyle/>
          <a:p>
            <a:endParaRPr lang="el-GR" altLang="el-G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D80CC946-82D5-442A-A034-C19BEBDB99B7}"/>
              </a:ext>
            </a:extLst>
          </p:cNvPr>
          <p:cNvSpPr>
            <a:spLocks noGrp="1" noChangeArrowheads="1"/>
          </p:cNvSpPr>
          <p:nvPr>
            <p:ph type="sldNum" sz="quarter" idx="5"/>
          </p:nvPr>
        </p:nvSpPr>
        <p:spPr>
          <a:ln/>
        </p:spPr>
        <p:txBody>
          <a:bodyPr/>
          <a:lstStyle/>
          <a:p>
            <a:fld id="{EB299CAA-7726-4569-A064-F1D9A9A50AB0}" type="slidenum">
              <a:rPr lang="el-GR" altLang="el-GR"/>
              <a:pPr/>
              <a:t>47</a:t>
            </a:fld>
            <a:endParaRPr lang="el-GR" altLang="el-GR"/>
          </a:p>
        </p:txBody>
      </p:sp>
      <p:sp>
        <p:nvSpPr>
          <p:cNvPr id="41986" name="Rectangle 2">
            <a:extLst>
              <a:ext uri="{FF2B5EF4-FFF2-40B4-BE49-F238E27FC236}">
                <a16:creationId xmlns:a16="http://schemas.microsoft.com/office/drawing/2014/main" id="{13070299-3B69-4753-939A-F0B2685C2D77}"/>
              </a:ext>
            </a:extLst>
          </p:cNvPr>
          <p:cNvSpPr>
            <a:spLocks noGrp="1" noRot="1" noChangeAspect="1" noChangeArrowheads="1" noTextEdit="1"/>
          </p:cNvSpPr>
          <p:nvPr>
            <p:ph type="sldImg"/>
          </p:nvPr>
        </p:nvSpPr>
        <p:spPr>
          <a:ln/>
        </p:spPr>
      </p:sp>
      <p:sp>
        <p:nvSpPr>
          <p:cNvPr id="41987" name="Rectangle 3">
            <a:extLst>
              <a:ext uri="{FF2B5EF4-FFF2-40B4-BE49-F238E27FC236}">
                <a16:creationId xmlns:a16="http://schemas.microsoft.com/office/drawing/2014/main" id="{7E18B303-B642-4BDC-A594-448A67298517}"/>
              </a:ext>
            </a:extLst>
          </p:cNvPr>
          <p:cNvSpPr>
            <a:spLocks noGrp="1" noChangeArrowheads="1"/>
          </p:cNvSpPr>
          <p:nvPr>
            <p:ph type="body" idx="1"/>
          </p:nvPr>
        </p:nvSpPr>
        <p:spPr/>
        <p:txBody>
          <a:bodyPr/>
          <a:lstStyle/>
          <a:p>
            <a:endParaRPr lang="el-GR" altLang="el-G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E0E1C825-7766-46F0-B689-9837CA71E745}"/>
              </a:ext>
            </a:extLst>
          </p:cNvPr>
          <p:cNvSpPr>
            <a:spLocks noGrp="1" noChangeArrowheads="1"/>
          </p:cNvSpPr>
          <p:nvPr>
            <p:ph type="sldNum" sz="quarter" idx="5"/>
          </p:nvPr>
        </p:nvSpPr>
        <p:spPr>
          <a:ln/>
        </p:spPr>
        <p:txBody>
          <a:bodyPr/>
          <a:lstStyle/>
          <a:p>
            <a:fld id="{B1DE3102-7D8A-42D6-84E9-3D84146F4337}" type="slidenum">
              <a:rPr lang="el-GR" altLang="el-GR"/>
              <a:pPr/>
              <a:t>48</a:t>
            </a:fld>
            <a:endParaRPr lang="el-GR" altLang="el-GR"/>
          </a:p>
        </p:txBody>
      </p:sp>
      <p:sp>
        <p:nvSpPr>
          <p:cNvPr id="43010" name="Rectangle 2">
            <a:extLst>
              <a:ext uri="{FF2B5EF4-FFF2-40B4-BE49-F238E27FC236}">
                <a16:creationId xmlns:a16="http://schemas.microsoft.com/office/drawing/2014/main" id="{FFFFB5AE-A0F6-402A-B132-382C9A0E9766}"/>
              </a:ext>
            </a:extLst>
          </p:cNvPr>
          <p:cNvSpPr>
            <a:spLocks noGrp="1" noRot="1" noChangeAspect="1" noChangeArrowheads="1" noTextEdit="1"/>
          </p:cNvSpPr>
          <p:nvPr>
            <p:ph type="sldImg"/>
          </p:nvPr>
        </p:nvSpPr>
        <p:spPr>
          <a:ln/>
        </p:spPr>
      </p:sp>
      <p:sp>
        <p:nvSpPr>
          <p:cNvPr id="43011" name="Rectangle 3">
            <a:extLst>
              <a:ext uri="{FF2B5EF4-FFF2-40B4-BE49-F238E27FC236}">
                <a16:creationId xmlns:a16="http://schemas.microsoft.com/office/drawing/2014/main" id="{CA47035D-EBDA-4A83-B5CD-8DDE00A7CAC1}"/>
              </a:ext>
            </a:extLst>
          </p:cNvPr>
          <p:cNvSpPr>
            <a:spLocks noGrp="1" noChangeArrowheads="1"/>
          </p:cNvSpPr>
          <p:nvPr>
            <p:ph type="body" idx="1"/>
          </p:nvPr>
        </p:nvSpPr>
        <p:spPr/>
        <p:txBody>
          <a:bodyPr/>
          <a:lstStyle/>
          <a:p>
            <a:endParaRPr lang="el-GR" altLang="el-G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57ACE562-6E19-4CF3-B6FE-B3678DF4AEB9}" type="slidenum">
              <a:rPr lang="el-GR"/>
              <a:pPr/>
              <a:t>49</a:t>
            </a:fld>
            <a:endParaRPr lang="el-GR"/>
          </a:p>
        </p:txBody>
      </p:sp>
      <p:sp>
        <p:nvSpPr>
          <p:cNvPr id="23553" name="Rectangle 7"/>
          <p:cNvSpPr txBox="1">
            <a:spLocks noGrp="1" noChangeArrowheads="1"/>
          </p:cNvSpPr>
          <p:nvPr/>
        </p:nvSpPr>
        <p:spPr bwMode="auto">
          <a:xfrm>
            <a:off x="3884613" y="8685213"/>
            <a:ext cx="2971800" cy="457200"/>
          </a:xfrm>
          <a:prstGeom prst="rect">
            <a:avLst/>
          </a:prstGeom>
          <a:noFill/>
          <a:ln>
            <a:miter lim="800000"/>
            <a:headEnd/>
            <a:tailEnd/>
          </a:ln>
        </p:spPr>
        <p:txBody>
          <a:bodyPr anchor="b"/>
          <a:lstStyle/>
          <a:p>
            <a:pPr algn="r">
              <a:defRPr/>
            </a:pPr>
            <a:fld id="{03162B9F-3E4D-4A6F-B45C-7560243EC843}" type="slidenum">
              <a:rPr lang="el-GR" sz="1200">
                <a:latin typeface="+mn-lt"/>
                <a:cs typeface="+mn-cs"/>
              </a:rPr>
              <a:pPr algn="r">
                <a:defRPr/>
              </a:pPr>
              <a:t>49</a:t>
            </a:fld>
            <a:endParaRPr lang="el-GR" sz="1200">
              <a:latin typeface="+mn-lt"/>
              <a:cs typeface="+mn-cs"/>
            </a:endParaRPr>
          </a:p>
        </p:txBody>
      </p:sp>
      <p:sp>
        <p:nvSpPr>
          <p:cNvPr id="588803" name="Rectangle 2"/>
          <p:cNvSpPr>
            <a:spLocks noGrp="1" noRot="1" noChangeAspect="1" noChangeArrowheads="1" noTextEdit="1"/>
          </p:cNvSpPr>
          <p:nvPr>
            <p:ph type="sldImg"/>
          </p:nvPr>
        </p:nvSpPr>
        <p:spPr>
          <a:ln/>
        </p:spPr>
      </p:sp>
      <p:sp>
        <p:nvSpPr>
          <p:cNvPr id="588804" name="Rectangle 3"/>
          <p:cNvSpPr>
            <a:spLocks noGrp="1" noChangeArrowheads="1"/>
          </p:cNvSpPr>
          <p:nvPr>
            <p:ph type="body" idx="1"/>
          </p:nvPr>
        </p:nvSpPr>
        <p:spPr/>
        <p:txBody>
          <a:bodyPr/>
          <a:lstStyle/>
          <a:p>
            <a:pPr>
              <a:spcBef>
                <a:spcPct val="0"/>
              </a:spcBef>
            </a:pPr>
            <a:endParaRPr lang="el-G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9CD9B84A-40E5-4557-8CF0-8C0CA8855BD5}"/>
              </a:ext>
            </a:extLst>
          </p:cNvPr>
          <p:cNvSpPr>
            <a:spLocks noGrp="1" noChangeArrowheads="1"/>
          </p:cNvSpPr>
          <p:nvPr>
            <p:ph type="sldNum" sz="quarter" idx="5"/>
          </p:nvPr>
        </p:nvSpPr>
        <p:spPr>
          <a:ln/>
        </p:spPr>
        <p:txBody>
          <a:bodyPr/>
          <a:lstStyle/>
          <a:p>
            <a:fld id="{57FD8A0D-B089-42CC-8CE6-5642D5AB6364}" type="slidenum">
              <a:rPr lang="el-GR" altLang="el-GR"/>
              <a:pPr/>
              <a:t>61</a:t>
            </a:fld>
            <a:endParaRPr lang="el-GR" altLang="el-GR"/>
          </a:p>
        </p:txBody>
      </p:sp>
      <p:sp>
        <p:nvSpPr>
          <p:cNvPr id="44034" name="Rectangle 2">
            <a:extLst>
              <a:ext uri="{FF2B5EF4-FFF2-40B4-BE49-F238E27FC236}">
                <a16:creationId xmlns:a16="http://schemas.microsoft.com/office/drawing/2014/main" id="{8DE8867A-ED69-418D-9884-157A0EC49A3D}"/>
              </a:ext>
            </a:extLst>
          </p:cNvPr>
          <p:cNvSpPr>
            <a:spLocks noGrp="1" noRot="1" noChangeAspect="1" noChangeArrowheads="1" noTextEdit="1"/>
          </p:cNvSpPr>
          <p:nvPr>
            <p:ph type="sldImg"/>
          </p:nvPr>
        </p:nvSpPr>
        <p:spPr>
          <a:ln/>
        </p:spPr>
      </p:sp>
      <p:sp>
        <p:nvSpPr>
          <p:cNvPr id="44035" name="Rectangle 3">
            <a:extLst>
              <a:ext uri="{FF2B5EF4-FFF2-40B4-BE49-F238E27FC236}">
                <a16:creationId xmlns:a16="http://schemas.microsoft.com/office/drawing/2014/main" id="{E12E3ABB-634E-4381-9094-A1EB023ACAF2}"/>
              </a:ext>
            </a:extLst>
          </p:cNvPr>
          <p:cNvSpPr>
            <a:spLocks noGrp="1" noChangeArrowheads="1"/>
          </p:cNvSpPr>
          <p:nvPr>
            <p:ph type="body" idx="1"/>
          </p:nvPr>
        </p:nvSpPr>
        <p:spPr/>
        <p:txBody>
          <a:bodyPr/>
          <a:lstStyle/>
          <a:p>
            <a:endParaRPr lang="el-GR" altLang="el-G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DB6594B4-32B0-4D54-89AE-71F237A5D5D5}"/>
              </a:ext>
            </a:extLst>
          </p:cNvPr>
          <p:cNvSpPr>
            <a:spLocks noGrp="1" noChangeArrowheads="1"/>
          </p:cNvSpPr>
          <p:nvPr>
            <p:ph type="sldNum" sz="quarter" idx="5"/>
          </p:nvPr>
        </p:nvSpPr>
        <p:spPr>
          <a:ln/>
        </p:spPr>
        <p:txBody>
          <a:bodyPr/>
          <a:lstStyle/>
          <a:p>
            <a:fld id="{D2D839E4-3CCC-4748-81E9-9844E08C8A6A}" type="slidenum">
              <a:rPr lang="el-GR" altLang="el-GR"/>
              <a:pPr/>
              <a:t>62</a:t>
            </a:fld>
            <a:endParaRPr lang="el-GR" altLang="el-GR"/>
          </a:p>
        </p:txBody>
      </p:sp>
      <p:sp>
        <p:nvSpPr>
          <p:cNvPr id="45058" name="Rectangle 2">
            <a:extLst>
              <a:ext uri="{FF2B5EF4-FFF2-40B4-BE49-F238E27FC236}">
                <a16:creationId xmlns:a16="http://schemas.microsoft.com/office/drawing/2014/main" id="{94D70169-9D3F-4B7E-99A6-B8E225757502}"/>
              </a:ext>
            </a:extLst>
          </p:cNvPr>
          <p:cNvSpPr>
            <a:spLocks noGrp="1" noRot="1" noChangeAspect="1" noChangeArrowheads="1" noTextEdit="1"/>
          </p:cNvSpPr>
          <p:nvPr>
            <p:ph type="sldImg"/>
          </p:nvPr>
        </p:nvSpPr>
        <p:spPr>
          <a:ln/>
        </p:spPr>
      </p:sp>
      <p:sp>
        <p:nvSpPr>
          <p:cNvPr id="45059" name="Rectangle 3">
            <a:extLst>
              <a:ext uri="{FF2B5EF4-FFF2-40B4-BE49-F238E27FC236}">
                <a16:creationId xmlns:a16="http://schemas.microsoft.com/office/drawing/2014/main" id="{5E5F1285-56AE-4380-B4BB-B5E04FFE9645}"/>
              </a:ext>
            </a:extLst>
          </p:cNvPr>
          <p:cNvSpPr>
            <a:spLocks noGrp="1" noChangeArrowheads="1"/>
          </p:cNvSpPr>
          <p:nvPr>
            <p:ph type="body" idx="1"/>
          </p:nvPr>
        </p:nvSpPr>
        <p:spPr/>
        <p:txBody>
          <a:bodyPr/>
          <a:lstStyle/>
          <a:p>
            <a:endParaRPr lang="el-GR" altLang="el-G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CFBCF146-5FD2-4D40-8DEE-5AC3A94488D5}"/>
              </a:ext>
            </a:extLst>
          </p:cNvPr>
          <p:cNvSpPr>
            <a:spLocks noGrp="1" noChangeArrowheads="1"/>
          </p:cNvSpPr>
          <p:nvPr>
            <p:ph type="sldNum" sz="quarter" idx="5"/>
          </p:nvPr>
        </p:nvSpPr>
        <p:spPr>
          <a:ln/>
        </p:spPr>
        <p:txBody>
          <a:bodyPr/>
          <a:lstStyle/>
          <a:p>
            <a:fld id="{D7C66997-30CA-4EFD-9508-B8999583A856}" type="slidenum">
              <a:rPr lang="el-GR" altLang="el-GR"/>
              <a:pPr/>
              <a:t>6</a:t>
            </a:fld>
            <a:endParaRPr lang="el-GR" altLang="el-GR"/>
          </a:p>
        </p:txBody>
      </p:sp>
      <p:sp>
        <p:nvSpPr>
          <p:cNvPr id="167938" name="Rectangle 2">
            <a:extLst>
              <a:ext uri="{FF2B5EF4-FFF2-40B4-BE49-F238E27FC236}">
                <a16:creationId xmlns:a16="http://schemas.microsoft.com/office/drawing/2014/main" id="{B41F03DF-0268-433C-AA29-B75A21906872}"/>
              </a:ext>
            </a:extLst>
          </p:cNvPr>
          <p:cNvSpPr>
            <a:spLocks noGrp="1" noRot="1" noChangeAspect="1" noChangeArrowheads="1" noTextEdit="1"/>
          </p:cNvSpPr>
          <p:nvPr>
            <p:ph type="sldImg"/>
          </p:nvPr>
        </p:nvSpPr>
        <p:spPr>
          <a:ln/>
        </p:spPr>
      </p:sp>
      <p:sp>
        <p:nvSpPr>
          <p:cNvPr id="167939" name="Rectangle 3">
            <a:extLst>
              <a:ext uri="{FF2B5EF4-FFF2-40B4-BE49-F238E27FC236}">
                <a16:creationId xmlns:a16="http://schemas.microsoft.com/office/drawing/2014/main" id="{DF4ED4D4-F342-479F-8253-32C40A198311}"/>
              </a:ext>
            </a:extLst>
          </p:cNvPr>
          <p:cNvSpPr>
            <a:spLocks noGrp="1" noChangeArrowheads="1"/>
          </p:cNvSpPr>
          <p:nvPr>
            <p:ph type="body" idx="1"/>
          </p:nvPr>
        </p:nvSpPr>
        <p:spPr/>
        <p:txBody>
          <a:bodyPr/>
          <a:lstStyle/>
          <a:p>
            <a:endParaRPr lang="el-GR" altLang="el-G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CD14C91-2249-42C7-8487-5E0F5E8C5150}"/>
              </a:ext>
            </a:extLst>
          </p:cNvPr>
          <p:cNvSpPr>
            <a:spLocks noGrp="1" noChangeArrowheads="1"/>
          </p:cNvSpPr>
          <p:nvPr>
            <p:ph type="sldNum" sz="quarter" idx="5"/>
          </p:nvPr>
        </p:nvSpPr>
        <p:spPr>
          <a:ln/>
        </p:spPr>
        <p:txBody>
          <a:bodyPr/>
          <a:lstStyle/>
          <a:p>
            <a:fld id="{67BAF7D9-DBF1-411E-BBB1-0DBF9CF757FE}" type="slidenum">
              <a:rPr lang="el-GR" altLang="el-GR"/>
              <a:pPr/>
              <a:t>63</a:t>
            </a:fld>
            <a:endParaRPr lang="el-GR" altLang="el-GR"/>
          </a:p>
        </p:txBody>
      </p:sp>
      <p:sp>
        <p:nvSpPr>
          <p:cNvPr id="46082" name="Rectangle 2">
            <a:extLst>
              <a:ext uri="{FF2B5EF4-FFF2-40B4-BE49-F238E27FC236}">
                <a16:creationId xmlns:a16="http://schemas.microsoft.com/office/drawing/2014/main" id="{87728C93-53CA-43EF-B8AD-0528AAD960B0}"/>
              </a:ext>
            </a:extLst>
          </p:cNvPr>
          <p:cNvSpPr>
            <a:spLocks noGrp="1" noRot="1" noChangeAspect="1" noChangeArrowheads="1" noTextEdit="1"/>
          </p:cNvSpPr>
          <p:nvPr>
            <p:ph type="sldImg"/>
          </p:nvPr>
        </p:nvSpPr>
        <p:spPr>
          <a:ln/>
        </p:spPr>
      </p:sp>
      <p:sp>
        <p:nvSpPr>
          <p:cNvPr id="46083" name="Rectangle 3">
            <a:extLst>
              <a:ext uri="{FF2B5EF4-FFF2-40B4-BE49-F238E27FC236}">
                <a16:creationId xmlns:a16="http://schemas.microsoft.com/office/drawing/2014/main" id="{AF710830-1A1F-492A-B5B2-3CE421708D54}"/>
              </a:ext>
            </a:extLst>
          </p:cNvPr>
          <p:cNvSpPr>
            <a:spLocks noGrp="1" noChangeArrowheads="1"/>
          </p:cNvSpPr>
          <p:nvPr>
            <p:ph type="body" idx="1"/>
          </p:nvPr>
        </p:nvSpPr>
        <p:spPr/>
        <p:txBody>
          <a:bodyPr/>
          <a:lstStyle/>
          <a:p>
            <a:endParaRPr lang="el-GR" altLang="el-G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73FCDCA7-78A2-4680-B371-3A21B223D09B}"/>
              </a:ext>
            </a:extLst>
          </p:cNvPr>
          <p:cNvSpPr>
            <a:spLocks noGrp="1" noChangeArrowheads="1"/>
          </p:cNvSpPr>
          <p:nvPr>
            <p:ph type="sldNum" sz="quarter" idx="5"/>
          </p:nvPr>
        </p:nvSpPr>
        <p:spPr>
          <a:ln/>
        </p:spPr>
        <p:txBody>
          <a:bodyPr/>
          <a:lstStyle/>
          <a:p>
            <a:fld id="{A434F150-BF00-4BE5-8683-5D70BA4B90A7}" type="slidenum">
              <a:rPr lang="el-GR" altLang="el-GR"/>
              <a:pPr/>
              <a:t>64</a:t>
            </a:fld>
            <a:endParaRPr lang="el-GR" altLang="el-GR"/>
          </a:p>
        </p:txBody>
      </p:sp>
      <p:sp>
        <p:nvSpPr>
          <p:cNvPr id="47106" name="Rectangle 2">
            <a:extLst>
              <a:ext uri="{FF2B5EF4-FFF2-40B4-BE49-F238E27FC236}">
                <a16:creationId xmlns:a16="http://schemas.microsoft.com/office/drawing/2014/main" id="{774B5B47-DEAD-49D6-A8D3-9ED33C40E40D}"/>
              </a:ext>
            </a:extLst>
          </p:cNvPr>
          <p:cNvSpPr>
            <a:spLocks noGrp="1" noRot="1" noChangeAspect="1" noChangeArrowheads="1" noTextEdit="1"/>
          </p:cNvSpPr>
          <p:nvPr>
            <p:ph type="sldImg"/>
          </p:nvPr>
        </p:nvSpPr>
        <p:spPr>
          <a:ln/>
        </p:spPr>
      </p:sp>
      <p:sp>
        <p:nvSpPr>
          <p:cNvPr id="47107" name="Rectangle 3">
            <a:extLst>
              <a:ext uri="{FF2B5EF4-FFF2-40B4-BE49-F238E27FC236}">
                <a16:creationId xmlns:a16="http://schemas.microsoft.com/office/drawing/2014/main" id="{F4F89319-773F-461F-AF5A-E1AA7F06739C}"/>
              </a:ext>
            </a:extLst>
          </p:cNvPr>
          <p:cNvSpPr>
            <a:spLocks noGrp="1" noChangeArrowheads="1"/>
          </p:cNvSpPr>
          <p:nvPr>
            <p:ph type="body" idx="1"/>
          </p:nvPr>
        </p:nvSpPr>
        <p:spPr/>
        <p:txBody>
          <a:bodyPr/>
          <a:lstStyle/>
          <a:p>
            <a:endParaRPr lang="el-GR" altLang="el-G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73801307-D79E-4682-A6B4-DDAEE448F931}"/>
              </a:ext>
            </a:extLst>
          </p:cNvPr>
          <p:cNvSpPr>
            <a:spLocks noGrp="1" noChangeArrowheads="1"/>
          </p:cNvSpPr>
          <p:nvPr>
            <p:ph type="sldNum" sz="quarter" idx="5"/>
          </p:nvPr>
        </p:nvSpPr>
        <p:spPr>
          <a:ln/>
        </p:spPr>
        <p:txBody>
          <a:bodyPr/>
          <a:lstStyle/>
          <a:p>
            <a:fld id="{BEE92AEB-C3BD-48E2-8101-D4161DB0B031}" type="slidenum">
              <a:rPr lang="el-GR" altLang="el-GR"/>
              <a:pPr/>
              <a:t>65</a:t>
            </a:fld>
            <a:endParaRPr lang="el-GR" altLang="el-GR"/>
          </a:p>
        </p:txBody>
      </p:sp>
      <p:sp>
        <p:nvSpPr>
          <p:cNvPr id="52226" name="Rectangle 2">
            <a:extLst>
              <a:ext uri="{FF2B5EF4-FFF2-40B4-BE49-F238E27FC236}">
                <a16:creationId xmlns:a16="http://schemas.microsoft.com/office/drawing/2014/main" id="{6DF0303F-FF9F-4D3A-BD2C-E544B5D0AA9F}"/>
              </a:ext>
            </a:extLst>
          </p:cNvPr>
          <p:cNvSpPr>
            <a:spLocks noGrp="1" noRot="1" noChangeAspect="1" noChangeArrowheads="1" noTextEdit="1"/>
          </p:cNvSpPr>
          <p:nvPr>
            <p:ph type="sldImg"/>
          </p:nvPr>
        </p:nvSpPr>
        <p:spPr>
          <a:ln/>
        </p:spPr>
      </p:sp>
      <p:sp>
        <p:nvSpPr>
          <p:cNvPr id="52227" name="Rectangle 3">
            <a:extLst>
              <a:ext uri="{FF2B5EF4-FFF2-40B4-BE49-F238E27FC236}">
                <a16:creationId xmlns:a16="http://schemas.microsoft.com/office/drawing/2014/main" id="{CA512AD9-FC29-463A-B3B3-4E97B3ABACE3}"/>
              </a:ext>
            </a:extLst>
          </p:cNvPr>
          <p:cNvSpPr>
            <a:spLocks noGrp="1" noChangeArrowheads="1"/>
          </p:cNvSpPr>
          <p:nvPr>
            <p:ph type="body" idx="1"/>
          </p:nvPr>
        </p:nvSpPr>
        <p:spPr/>
        <p:txBody>
          <a:bodyPr/>
          <a:lstStyle/>
          <a:p>
            <a:endParaRPr lang="el-GR" altLang="el-G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7D72735D-14B5-43E1-A7E3-60587519661B}"/>
              </a:ext>
            </a:extLst>
          </p:cNvPr>
          <p:cNvSpPr>
            <a:spLocks noGrp="1" noChangeArrowheads="1"/>
          </p:cNvSpPr>
          <p:nvPr>
            <p:ph type="sldNum" sz="quarter" idx="5"/>
          </p:nvPr>
        </p:nvSpPr>
        <p:spPr>
          <a:ln/>
        </p:spPr>
        <p:txBody>
          <a:bodyPr/>
          <a:lstStyle/>
          <a:p>
            <a:fld id="{80C92D7F-8CA3-4ED4-AD6E-239F449ACAAB}" type="slidenum">
              <a:rPr lang="el-GR" altLang="el-GR"/>
              <a:pPr/>
              <a:t>66</a:t>
            </a:fld>
            <a:endParaRPr lang="el-GR" altLang="el-GR"/>
          </a:p>
        </p:txBody>
      </p:sp>
      <p:sp>
        <p:nvSpPr>
          <p:cNvPr id="53250" name="Rectangle 2">
            <a:extLst>
              <a:ext uri="{FF2B5EF4-FFF2-40B4-BE49-F238E27FC236}">
                <a16:creationId xmlns:a16="http://schemas.microsoft.com/office/drawing/2014/main" id="{EF7565A3-F5B0-410A-93D0-93BA38E70E63}"/>
              </a:ext>
            </a:extLst>
          </p:cNvPr>
          <p:cNvSpPr>
            <a:spLocks noGrp="1" noRot="1" noChangeAspect="1" noChangeArrowheads="1" noTextEdit="1"/>
          </p:cNvSpPr>
          <p:nvPr>
            <p:ph type="sldImg"/>
          </p:nvPr>
        </p:nvSpPr>
        <p:spPr>
          <a:ln/>
        </p:spPr>
      </p:sp>
      <p:sp>
        <p:nvSpPr>
          <p:cNvPr id="53251" name="Rectangle 3">
            <a:extLst>
              <a:ext uri="{FF2B5EF4-FFF2-40B4-BE49-F238E27FC236}">
                <a16:creationId xmlns:a16="http://schemas.microsoft.com/office/drawing/2014/main" id="{AF22DF22-6C90-4C57-B77C-052F9FD7B39E}"/>
              </a:ext>
            </a:extLst>
          </p:cNvPr>
          <p:cNvSpPr>
            <a:spLocks noGrp="1" noChangeArrowheads="1"/>
          </p:cNvSpPr>
          <p:nvPr>
            <p:ph type="body" idx="1"/>
          </p:nvPr>
        </p:nvSpPr>
        <p:spPr/>
        <p:txBody>
          <a:bodyPr/>
          <a:lstStyle/>
          <a:p>
            <a:endParaRPr lang="el-GR" altLang="el-G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D6BC34FF-BC6D-489D-935D-E567ABF425DE}"/>
              </a:ext>
            </a:extLst>
          </p:cNvPr>
          <p:cNvSpPr>
            <a:spLocks noGrp="1" noChangeArrowheads="1"/>
          </p:cNvSpPr>
          <p:nvPr>
            <p:ph type="sldNum" sz="quarter" idx="5"/>
          </p:nvPr>
        </p:nvSpPr>
        <p:spPr>
          <a:ln/>
        </p:spPr>
        <p:txBody>
          <a:bodyPr/>
          <a:lstStyle/>
          <a:p>
            <a:fld id="{D93B7650-50A3-4F90-9096-8E1FCAB0358F}" type="slidenum">
              <a:rPr lang="el-GR" altLang="el-GR"/>
              <a:pPr/>
              <a:t>67</a:t>
            </a:fld>
            <a:endParaRPr lang="el-GR" altLang="el-GR"/>
          </a:p>
        </p:txBody>
      </p:sp>
      <p:sp>
        <p:nvSpPr>
          <p:cNvPr id="54274" name="Rectangle 2">
            <a:extLst>
              <a:ext uri="{FF2B5EF4-FFF2-40B4-BE49-F238E27FC236}">
                <a16:creationId xmlns:a16="http://schemas.microsoft.com/office/drawing/2014/main" id="{2554A304-240D-44E2-B488-A5BFF1C978EE}"/>
              </a:ext>
            </a:extLst>
          </p:cNvPr>
          <p:cNvSpPr>
            <a:spLocks noGrp="1" noRot="1" noChangeAspect="1" noChangeArrowheads="1" noTextEdit="1"/>
          </p:cNvSpPr>
          <p:nvPr>
            <p:ph type="sldImg"/>
          </p:nvPr>
        </p:nvSpPr>
        <p:spPr>
          <a:ln/>
        </p:spPr>
      </p:sp>
      <p:sp>
        <p:nvSpPr>
          <p:cNvPr id="54275" name="Rectangle 3">
            <a:extLst>
              <a:ext uri="{FF2B5EF4-FFF2-40B4-BE49-F238E27FC236}">
                <a16:creationId xmlns:a16="http://schemas.microsoft.com/office/drawing/2014/main" id="{25316EF0-192D-45D0-BE4E-1BD92C24C6CB}"/>
              </a:ext>
            </a:extLst>
          </p:cNvPr>
          <p:cNvSpPr>
            <a:spLocks noGrp="1" noChangeArrowheads="1"/>
          </p:cNvSpPr>
          <p:nvPr>
            <p:ph type="body" idx="1"/>
          </p:nvPr>
        </p:nvSpPr>
        <p:spPr/>
        <p:txBody>
          <a:bodyPr/>
          <a:lstStyle/>
          <a:p>
            <a:endParaRPr lang="el-GR" altLang="el-G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AED8B17E-3CC6-4D94-ACC9-8F58E9FFD8B8}"/>
              </a:ext>
            </a:extLst>
          </p:cNvPr>
          <p:cNvSpPr>
            <a:spLocks noGrp="1" noChangeArrowheads="1"/>
          </p:cNvSpPr>
          <p:nvPr>
            <p:ph type="sldNum" sz="quarter" idx="5"/>
          </p:nvPr>
        </p:nvSpPr>
        <p:spPr>
          <a:ln/>
        </p:spPr>
        <p:txBody>
          <a:bodyPr/>
          <a:lstStyle/>
          <a:p>
            <a:fld id="{31DB023A-0EB5-4B5D-A99F-A2040B86F786}" type="slidenum">
              <a:rPr lang="el-GR" altLang="el-GR"/>
              <a:pPr/>
              <a:t>68</a:t>
            </a:fld>
            <a:endParaRPr lang="el-GR" altLang="el-GR"/>
          </a:p>
        </p:txBody>
      </p:sp>
      <p:sp>
        <p:nvSpPr>
          <p:cNvPr id="55298" name="Rectangle 2">
            <a:extLst>
              <a:ext uri="{FF2B5EF4-FFF2-40B4-BE49-F238E27FC236}">
                <a16:creationId xmlns:a16="http://schemas.microsoft.com/office/drawing/2014/main" id="{E27AD6F9-47AA-49A0-BF36-C798C246BF3E}"/>
              </a:ext>
            </a:extLst>
          </p:cNvPr>
          <p:cNvSpPr>
            <a:spLocks noGrp="1" noRot="1" noChangeAspect="1" noChangeArrowheads="1" noTextEdit="1"/>
          </p:cNvSpPr>
          <p:nvPr>
            <p:ph type="sldImg"/>
          </p:nvPr>
        </p:nvSpPr>
        <p:spPr>
          <a:ln/>
        </p:spPr>
      </p:sp>
      <p:sp>
        <p:nvSpPr>
          <p:cNvPr id="55299" name="Rectangle 3">
            <a:extLst>
              <a:ext uri="{FF2B5EF4-FFF2-40B4-BE49-F238E27FC236}">
                <a16:creationId xmlns:a16="http://schemas.microsoft.com/office/drawing/2014/main" id="{95E0FC65-3D7C-47A9-886F-DFF763C4D0AF}"/>
              </a:ext>
            </a:extLst>
          </p:cNvPr>
          <p:cNvSpPr>
            <a:spLocks noGrp="1" noChangeArrowheads="1"/>
          </p:cNvSpPr>
          <p:nvPr>
            <p:ph type="body" idx="1"/>
          </p:nvPr>
        </p:nvSpPr>
        <p:spPr/>
        <p:txBody>
          <a:bodyPr/>
          <a:lstStyle/>
          <a:p>
            <a:endParaRPr lang="el-GR" altLang="el-G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C98BA1E7-F93D-4962-8AB5-02163B045223}"/>
              </a:ext>
            </a:extLst>
          </p:cNvPr>
          <p:cNvSpPr>
            <a:spLocks noGrp="1" noChangeArrowheads="1"/>
          </p:cNvSpPr>
          <p:nvPr>
            <p:ph type="sldNum" sz="quarter" idx="5"/>
          </p:nvPr>
        </p:nvSpPr>
        <p:spPr>
          <a:ln/>
        </p:spPr>
        <p:txBody>
          <a:bodyPr/>
          <a:lstStyle/>
          <a:p>
            <a:fld id="{A1111D91-AA05-432B-AE8C-6EDE5937E13B}" type="slidenum">
              <a:rPr lang="el-GR" altLang="el-GR"/>
              <a:pPr/>
              <a:t>69</a:t>
            </a:fld>
            <a:endParaRPr lang="el-GR" altLang="el-GR"/>
          </a:p>
        </p:txBody>
      </p:sp>
      <p:sp>
        <p:nvSpPr>
          <p:cNvPr id="56322" name="Rectangle 2">
            <a:extLst>
              <a:ext uri="{FF2B5EF4-FFF2-40B4-BE49-F238E27FC236}">
                <a16:creationId xmlns:a16="http://schemas.microsoft.com/office/drawing/2014/main" id="{B3DF1C78-8A7B-4341-B612-7B52CC9BCC09}"/>
              </a:ext>
            </a:extLst>
          </p:cNvPr>
          <p:cNvSpPr>
            <a:spLocks noGrp="1" noRot="1" noChangeAspect="1" noChangeArrowheads="1" noTextEdit="1"/>
          </p:cNvSpPr>
          <p:nvPr>
            <p:ph type="sldImg"/>
          </p:nvPr>
        </p:nvSpPr>
        <p:spPr>
          <a:ln/>
        </p:spPr>
      </p:sp>
      <p:sp>
        <p:nvSpPr>
          <p:cNvPr id="56323" name="Rectangle 3">
            <a:extLst>
              <a:ext uri="{FF2B5EF4-FFF2-40B4-BE49-F238E27FC236}">
                <a16:creationId xmlns:a16="http://schemas.microsoft.com/office/drawing/2014/main" id="{7F87CD07-404C-401F-83E0-8B5271123DCB}"/>
              </a:ext>
            </a:extLst>
          </p:cNvPr>
          <p:cNvSpPr>
            <a:spLocks noGrp="1" noChangeArrowheads="1"/>
          </p:cNvSpPr>
          <p:nvPr>
            <p:ph type="body" idx="1"/>
          </p:nvPr>
        </p:nvSpPr>
        <p:spPr/>
        <p:txBody>
          <a:bodyPr/>
          <a:lstStyle/>
          <a:p>
            <a:endParaRPr lang="el-GR" altLang="el-G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65FC3D54-DA16-4A02-8615-63B99FCCAF59}"/>
              </a:ext>
            </a:extLst>
          </p:cNvPr>
          <p:cNvSpPr>
            <a:spLocks noGrp="1" noChangeArrowheads="1"/>
          </p:cNvSpPr>
          <p:nvPr>
            <p:ph type="sldNum" sz="quarter" idx="5"/>
          </p:nvPr>
        </p:nvSpPr>
        <p:spPr>
          <a:ln/>
        </p:spPr>
        <p:txBody>
          <a:bodyPr/>
          <a:lstStyle/>
          <a:p>
            <a:fld id="{54044E2B-F786-4EFF-AC78-7F6C41D09CCB}" type="slidenum">
              <a:rPr lang="el-GR" altLang="el-GR"/>
              <a:pPr/>
              <a:t>70</a:t>
            </a:fld>
            <a:endParaRPr lang="el-GR" altLang="el-GR"/>
          </a:p>
        </p:txBody>
      </p:sp>
      <p:sp>
        <p:nvSpPr>
          <p:cNvPr id="57346" name="Rectangle 2">
            <a:extLst>
              <a:ext uri="{FF2B5EF4-FFF2-40B4-BE49-F238E27FC236}">
                <a16:creationId xmlns:a16="http://schemas.microsoft.com/office/drawing/2014/main" id="{EA580986-A2B2-4B41-9100-72101A8CC680}"/>
              </a:ext>
            </a:extLst>
          </p:cNvPr>
          <p:cNvSpPr>
            <a:spLocks noGrp="1" noRot="1" noChangeAspect="1" noChangeArrowheads="1" noTextEdit="1"/>
          </p:cNvSpPr>
          <p:nvPr>
            <p:ph type="sldImg"/>
          </p:nvPr>
        </p:nvSpPr>
        <p:spPr>
          <a:ln/>
        </p:spPr>
      </p:sp>
      <p:sp>
        <p:nvSpPr>
          <p:cNvPr id="57347" name="Rectangle 3">
            <a:extLst>
              <a:ext uri="{FF2B5EF4-FFF2-40B4-BE49-F238E27FC236}">
                <a16:creationId xmlns:a16="http://schemas.microsoft.com/office/drawing/2014/main" id="{E609ADA9-C59D-4F6C-9950-88BD078A784D}"/>
              </a:ext>
            </a:extLst>
          </p:cNvPr>
          <p:cNvSpPr>
            <a:spLocks noGrp="1" noChangeArrowheads="1"/>
          </p:cNvSpPr>
          <p:nvPr>
            <p:ph type="body" idx="1"/>
          </p:nvPr>
        </p:nvSpPr>
        <p:spPr/>
        <p:txBody>
          <a:bodyPr/>
          <a:lstStyle/>
          <a:p>
            <a:endParaRPr lang="el-GR" altLang="el-G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AA5A6F7E-E910-4FC0-9F0A-5C2CE9EF7A09}"/>
              </a:ext>
            </a:extLst>
          </p:cNvPr>
          <p:cNvSpPr>
            <a:spLocks noGrp="1" noChangeArrowheads="1"/>
          </p:cNvSpPr>
          <p:nvPr>
            <p:ph type="sldNum" sz="quarter" idx="5"/>
          </p:nvPr>
        </p:nvSpPr>
        <p:spPr>
          <a:ln/>
        </p:spPr>
        <p:txBody>
          <a:bodyPr/>
          <a:lstStyle/>
          <a:p>
            <a:fld id="{83DF45DF-1788-4CC3-8609-EFE066D39EF3}" type="slidenum">
              <a:rPr lang="el-GR" altLang="el-GR"/>
              <a:pPr/>
              <a:t>71</a:t>
            </a:fld>
            <a:endParaRPr lang="el-GR" altLang="el-GR"/>
          </a:p>
        </p:txBody>
      </p:sp>
      <p:sp>
        <p:nvSpPr>
          <p:cNvPr id="58370" name="Rectangle 2">
            <a:extLst>
              <a:ext uri="{FF2B5EF4-FFF2-40B4-BE49-F238E27FC236}">
                <a16:creationId xmlns:a16="http://schemas.microsoft.com/office/drawing/2014/main" id="{60A16C53-34F8-41EA-93A2-65E826E05895}"/>
              </a:ext>
            </a:extLst>
          </p:cNvPr>
          <p:cNvSpPr>
            <a:spLocks noGrp="1" noRot="1" noChangeAspect="1" noChangeArrowheads="1" noTextEdit="1"/>
          </p:cNvSpPr>
          <p:nvPr>
            <p:ph type="sldImg"/>
          </p:nvPr>
        </p:nvSpPr>
        <p:spPr>
          <a:ln/>
        </p:spPr>
      </p:sp>
      <p:sp>
        <p:nvSpPr>
          <p:cNvPr id="58371" name="Rectangle 3">
            <a:extLst>
              <a:ext uri="{FF2B5EF4-FFF2-40B4-BE49-F238E27FC236}">
                <a16:creationId xmlns:a16="http://schemas.microsoft.com/office/drawing/2014/main" id="{7856DEC9-5BFA-4EBE-A21B-797F29FF397D}"/>
              </a:ext>
            </a:extLst>
          </p:cNvPr>
          <p:cNvSpPr>
            <a:spLocks noGrp="1" noChangeArrowheads="1"/>
          </p:cNvSpPr>
          <p:nvPr>
            <p:ph type="body" idx="1"/>
          </p:nvPr>
        </p:nvSpPr>
        <p:spPr/>
        <p:txBody>
          <a:bodyPr/>
          <a:lstStyle/>
          <a:p>
            <a:endParaRPr lang="el-GR" altLang="el-G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7"/>
          <p:cNvSpPr>
            <a:spLocks noGrp="1" noChangeArrowheads="1"/>
          </p:cNvSpPr>
          <p:nvPr>
            <p:ph type="sldNum" sz="quarter" idx="5"/>
          </p:nvPr>
        </p:nvSpPr>
        <p:spPr>
          <a:ln/>
        </p:spPr>
        <p:txBody>
          <a:bodyPr/>
          <a:lstStyle/>
          <a:p>
            <a:fld id="{9AB48041-5AAF-48ED-A96F-2CD760C83653}" type="slidenum">
              <a:rPr lang="el-GR"/>
              <a:pPr/>
              <a:t>79</a:t>
            </a:fld>
            <a:endParaRPr lang="el-GR"/>
          </a:p>
        </p:txBody>
      </p:sp>
      <p:sp>
        <p:nvSpPr>
          <p:cNvPr id="21505" name="Rectangle 7"/>
          <p:cNvSpPr txBox="1">
            <a:spLocks noGrp="1" noChangeArrowheads="1"/>
          </p:cNvSpPr>
          <p:nvPr/>
        </p:nvSpPr>
        <p:spPr bwMode="auto">
          <a:xfrm>
            <a:off x="3884613" y="8685213"/>
            <a:ext cx="2971800" cy="457200"/>
          </a:xfrm>
          <a:prstGeom prst="rect">
            <a:avLst/>
          </a:prstGeom>
          <a:noFill/>
          <a:ln>
            <a:miter lim="800000"/>
            <a:headEnd/>
            <a:tailEnd/>
          </a:ln>
        </p:spPr>
        <p:txBody>
          <a:bodyPr anchor="b"/>
          <a:lstStyle/>
          <a:p>
            <a:pPr algn="r">
              <a:defRPr/>
            </a:pPr>
            <a:fld id="{45F6E28B-0727-45A1-8663-95361A388B27}" type="slidenum">
              <a:rPr lang="en-US" sz="1200">
                <a:latin typeface="+mn-lt"/>
                <a:cs typeface="+mn-cs"/>
              </a:rPr>
              <a:pPr algn="r">
                <a:defRPr/>
              </a:pPr>
              <a:t>79</a:t>
            </a:fld>
            <a:endParaRPr lang="en-US" sz="1200">
              <a:latin typeface="+mn-lt"/>
              <a:cs typeface="+mn-cs"/>
            </a:endParaRPr>
          </a:p>
        </p:txBody>
      </p:sp>
      <p:sp>
        <p:nvSpPr>
          <p:cNvPr id="68611" name="Espace réservé de l'image des diapositives 1"/>
          <p:cNvSpPr>
            <a:spLocks noGrp="1" noRot="1" noChangeAspect="1" noTextEdit="1"/>
          </p:cNvSpPr>
          <p:nvPr>
            <p:ph type="sldImg"/>
          </p:nvPr>
        </p:nvSpPr>
        <p:spPr>
          <a:ln/>
        </p:spPr>
      </p:sp>
      <p:sp>
        <p:nvSpPr>
          <p:cNvPr id="68612" name="Espace réservé des commentaires 2"/>
          <p:cNvSpPr>
            <a:spLocks noGrp="1"/>
          </p:cNvSpPr>
          <p:nvPr>
            <p:ph type="body" idx="1"/>
          </p:nvPr>
        </p:nvSpPr>
        <p:spPr/>
        <p:txBody>
          <a:bodyPr/>
          <a:lstStyle/>
          <a:p>
            <a:pPr>
              <a:spcBef>
                <a:spcPct val="0"/>
              </a:spcBef>
            </a:pPr>
            <a:r>
              <a:rPr lang="en-GB" sz="1400"/>
              <a:t>The important UN convention adopted by the UN in 2006 represent a gigantic step forward in taking seriously the right of people with disabilities:</a:t>
            </a:r>
          </a:p>
          <a:p>
            <a:pPr>
              <a:spcBef>
                <a:spcPct val="0"/>
              </a:spcBef>
            </a:pPr>
            <a:r>
              <a:rPr lang="en-GB" sz="1400"/>
              <a:t>First, because for the first time people with mental disability are not discriminated but considered together with people with physical disabilities</a:t>
            </a:r>
          </a:p>
          <a:p>
            <a:pPr>
              <a:spcBef>
                <a:spcPct val="0"/>
              </a:spcBef>
            </a:pPr>
            <a:r>
              <a:rPr lang="en-GB" sz="1400"/>
              <a:t>Second, because the Convention clearly states that disability cannot be used as a reason for diminishing freedom of people with disability</a:t>
            </a:r>
          </a:p>
          <a:p>
            <a:pPr>
              <a:spcBef>
                <a:spcPct val="0"/>
              </a:spcBef>
            </a:pPr>
            <a:r>
              <a:rPr lang="en-GB" sz="1400"/>
              <a:t>Third, because force mental health professional to move from the “etiquette” of human rights (which means talking the language of politically correct but practicing against the promotion and defence of the rights of people with mental disabilities: moving substantially from etiquette to Ethics.</a:t>
            </a:r>
          </a:p>
          <a:p>
            <a:pPr>
              <a:spcBef>
                <a:spcPct val="0"/>
              </a:spcBef>
            </a:pPr>
            <a:r>
              <a:rPr lang="en-GB" sz="1400"/>
              <a:t>Fourth, because the users‘s movement slogan “nothing about us without us” finds finally a juridical frame that puts life in the slogan.</a:t>
            </a:r>
          </a:p>
          <a:p>
            <a:pPr>
              <a:spcBef>
                <a:spcPct val="0"/>
              </a:spcBef>
            </a:pPr>
            <a:r>
              <a:rPr lang="en-GB" sz="1400"/>
              <a:t>But why is so important the issue of rights when we talk about mental disability?</a:t>
            </a:r>
          </a:p>
          <a:p>
            <a:pPr>
              <a:spcBef>
                <a:spcPct val="0"/>
              </a:spcBef>
            </a:pPr>
            <a:endParaRPr lang="fr-FR" sz="1400"/>
          </a:p>
        </p:txBody>
      </p:sp>
      <p:sp>
        <p:nvSpPr>
          <p:cNvPr id="68613" name="Espace réservé du numéro de diapositive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8721E596-977B-4183-A16C-AF5AFCAC0315}" type="slidenum">
              <a:rPr lang="en-US" sz="1200">
                <a:latin typeface="Calibri" pitchFamily="34" charset="0"/>
              </a:rPr>
              <a:pPr algn="r"/>
              <a:t>79</a:t>
            </a:fld>
            <a:endParaRPr lang="en-US" sz="1200">
              <a:latin typeface="Calibri"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E3995188-764A-408B-BC79-ACA0D61A4D8A}"/>
              </a:ext>
            </a:extLst>
          </p:cNvPr>
          <p:cNvSpPr>
            <a:spLocks noGrp="1" noChangeArrowheads="1"/>
          </p:cNvSpPr>
          <p:nvPr>
            <p:ph type="sldNum" sz="quarter" idx="5"/>
          </p:nvPr>
        </p:nvSpPr>
        <p:spPr>
          <a:ln/>
        </p:spPr>
        <p:txBody>
          <a:bodyPr/>
          <a:lstStyle/>
          <a:p>
            <a:fld id="{4CA350DB-F617-4A7A-B87B-1FDF98ED3B0D}" type="slidenum">
              <a:rPr lang="el-GR" altLang="el-GR"/>
              <a:pPr/>
              <a:t>7</a:t>
            </a:fld>
            <a:endParaRPr lang="el-GR" altLang="el-GR"/>
          </a:p>
        </p:txBody>
      </p:sp>
      <p:sp>
        <p:nvSpPr>
          <p:cNvPr id="168962" name="Rectangle 2">
            <a:extLst>
              <a:ext uri="{FF2B5EF4-FFF2-40B4-BE49-F238E27FC236}">
                <a16:creationId xmlns:a16="http://schemas.microsoft.com/office/drawing/2014/main" id="{2989C980-3F6F-4C71-BBCF-BA7CC150FAE0}"/>
              </a:ext>
            </a:extLst>
          </p:cNvPr>
          <p:cNvSpPr>
            <a:spLocks noGrp="1" noRot="1" noChangeAspect="1" noChangeArrowheads="1" noTextEdit="1"/>
          </p:cNvSpPr>
          <p:nvPr>
            <p:ph type="sldImg"/>
          </p:nvPr>
        </p:nvSpPr>
        <p:spPr>
          <a:ln/>
        </p:spPr>
      </p:sp>
      <p:sp>
        <p:nvSpPr>
          <p:cNvPr id="168963" name="Rectangle 3">
            <a:extLst>
              <a:ext uri="{FF2B5EF4-FFF2-40B4-BE49-F238E27FC236}">
                <a16:creationId xmlns:a16="http://schemas.microsoft.com/office/drawing/2014/main" id="{D7381E6D-97F3-4DCB-87CF-994257503CDA}"/>
              </a:ext>
            </a:extLst>
          </p:cNvPr>
          <p:cNvSpPr>
            <a:spLocks noGrp="1" noChangeArrowheads="1"/>
          </p:cNvSpPr>
          <p:nvPr>
            <p:ph type="body" idx="1"/>
          </p:nvPr>
        </p:nvSpPr>
        <p:spPr/>
        <p:txBody>
          <a:bodyPr/>
          <a:lstStyle/>
          <a:p>
            <a:endParaRPr lang="el-GR" altLang="el-G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7CA29269-9A67-4690-BF1E-B86D00880969}" type="slidenum">
              <a:rPr lang="el-GR"/>
              <a:pPr/>
              <a:t>81</a:t>
            </a:fld>
            <a:endParaRPr lang="el-GR"/>
          </a:p>
        </p:txBody>
      </p:sp>
      <p:sp>
        <p:nvSpPr>
          <p:cNvPr id="31745" name="Rectangle 7"/>
          <p:cNvSpPr txBox="1">
            <a:spLocks noGrp="1" noChangeArrowheads="1"/>
          </p:cNvSpPr>
          <p:nvPr/>
        </p:nvSpPr>
        <p:spPr bwMode="auto">
          <a:xfrm>
            <a:off x="3884613" y="8685213"/>
            <a:ext cx="2971800" cy="457200"/>
          </a:xfrm>
          <a:prstGeom prst="rect">
            <a:avLst/>
          </a:prstGeom>
          <a:noFill/>
          <a:ln>
            <a:miter lim="800000"/>
            <a:headEnd/>
            <a:tailEnd/>
          </a:ln>
        </p:spPr>
        <p:txBody>
          <a:bodyPr anchor="b"/>
          <a:lstStyle/>
          <a:p>
            <a:pPr algn="r">
              <a:defRPr/>
            </a:pPr>
            <a:fld id="{1072014E-7CD6-45F3-99C2-F2ECF2A9ABF5}" type="slidenum">
              <a:rPr lang="en-GB" sz="1200">
                <a:latin typeface="+mn-lt"/>
                <a:cs typeface="+mn-cs"/>
              </a:rPr>
              <a:pPr algn="r">
                <a:defRPr/>
              </a:pPr>
              <a:t>81</a:t>
            </a:fld>
            <a:endParaRPr lang="en-GB" sz="1200">
              <a:latin typeface="+mn-lt"/>
              <a:cs typeface="+mn-cs"/>
            </a:endParaRPr>
          </a:p>
        </p:txBody>
      </p:sp>
      <p:sp>
        <p:nvSpPr>
          <p:cNvPr id="79875" name="Rectangle 2"/>
          <p:cNvSpPr>
            <a:spLocks noGrp="1" noRot="1" noChangeAspect="1" noChangeArrowheads="1" noTextEdit="1"/>
          </p:cNvSpPr>
          <p:nvPr>
            <p:ph type="sldImg"/>
          </p:nvPr>
        </p:nvSpPr>
        <p:spPr>
          <a:xfrm>
            <a:off x="381000" y="685800"/>
            <a:ext cx="6096000" cy="3430588"/>
          </a:xfrm>
          <a:ln/>
        </p:spPr>
      </p:sp>
      <p:sp>
        <p:nvSpPr>
          <p:cNvPr id="79876" name="Rectangle 3"/>
          <p:cNvSpPr>
            <a:spLocks noGrp="1" noChangeArrowheads="1"/>
          </p:cNvSpPr>
          <p:nvPr>
            <p:ph type="body" idx="1"/>
          </p:nvPr>
        </p:nvSpPr>
        <p:spPr>
          <a:xfrm>
            <a:off x="914400" y="4344988"/>
            <a:ext cx="5029200" cy="4113212"/>
          </a:xfrm>
        </p:spPr>
        <p:txBody>
          <a:bodyPr/>
          <a:lstStyle/>
          <a:p>
            <a:pPr>
              <a:spcBef>
                <a:spcPct val="0"/>
              </a:spcBef>
            </a:pPr>
            <a:r>
              <a:rPr lang="en-GB" sz="1400"/>
              <a:t>…..we can say  that the 450.000 people experiencing mental disorders, may face different gaps.</a:t>
            </a:r>
          </a:p>
          <a:p>
            <a:pPr>
              <a:spcBef>
                <a:spcPct val="0"/>
              </a:spcBef>
            </a:pPr>
            <a:r>
              <a:rPr lang="en-GB" sz="1400"/>
              <a:t>Between having or not </a:t>
            </a:r>
            <a:r>
              <a:rPr lang="en-GB" sz="1400" u="sng"/>
              <a:t>access</a:t>
            </a:r>
            <a:r>
              <a:rPr lang="en-GB" sz="1400"/>
              <a:t> to treatment: 200 million are receiving nothing</a:t>
            </a:r>
          </a:p>
          <a:p>
            <a:pPr>
              <a:spcBef>
                <a:spcPct val="0"/>
              </a:spcBef>
            </a:pPr>
            <a:r>
              <a:rPr lang="en-GB" sz="1400"/>
              <a:t>Receiving or not reasonable </a:t>
            </a:r>
            <a:r>
              <a:rPr lang="en-GB" sz="1400" u="sng"/>
              <a:t>quality of care</a:t>
            </a:r>
            <a:r>
              <a:rPr lang="en-GB" sz="1400"/>
              <a:t>: 200 million are receiving inadequate treatment</a:t>
            </a:r>
          </a:p>
          <a:p>
            <a:pPr>
              <a:spcBef>
                <a:spcPct val="0"/>
              </a:spcBef>
            </a:pPr>
            <a:r>
              <a:rPr lang="en-GB" sz="1400"/>
              <a:t>Being or not exposed to </a:t>
            </a:r>
            <a:r>
              <a:rPr lang="en-GB" sz="1400" u="sng"/>
              <a:t>human rights</a:t>
            </a:r>
            <a:r>
              <a:rPr lang="en-GB" sz="1400"/>
              <a:t> violations </a:t>
            </a:r>
          </a:p>
          <a:p>
            <a:pPr>
              <a:spcBef>
                <a:spcPct val="0"/>
              </a:spcBef>
            </a:pPr>
            <a:r>
              <a:rPr lang="en-GB" sz="1400"/>
              <a:t>And finally being or not exposed to </a:t>
            </a:r>
            <a:r>
              <a:rPr lang="en-GB" sz="1400" u="sng"/>
              <a:t>prevention or and promotion strategies</a:t>
            </a:r>
            <a:r>
              <a:rPr lang="en-GB" sz="1400"/>
              <a:t>.</a:t>
            </a:r>
          </a:p>
          <a:p>
            <a:pPr>
              <a:spcBef>
                <a:spcPct val="0"/>
              </a:spcBef>
            </a:pPr>
            <a:r>
              <a:rPr lang="en-GB" altLang="zh-CN" sz="1400"/>
              <a:t>Reducing these gaps will not only reduce the burden of disease and disability and health care costs, but will also increase the social capital of the nations.</a:t>
            </a:r>
          </a:p>
          <a:p>
            <a:pPr>
              <a:spcBef>
                <a:spcPct val="0"/>
              </a:spcBef>
            </a:pPr>
            <a:endParaRPr lang="en-GB" altLang="zh-CN" sz="1400"/>
          </a:p>
          <a:p>
            <a:pPr>
              <a:spcBef>
                <a:spcPct val="0"/>
              </a:spcBef>
            </a:pPr>
            <a:r>
              <a:rPr lang="en-GB" altLang="zh-CN" sz="1400"/>
              <a:t>However, to address these gaps, it is vital that innovative mental health policies and legislation be designed and become a harmonic part of health systems.  Promoting mental health, preventing mental disorders, mainstreaming cost-effective interventions in primary health care and engaging with and empowering local communities will be key components of these innovative policies.</a:t>
            </a:r>
            <a:r>
              <a:rPr lang="en-US" altLang="zh-CN" sz="1400"/>
              <a:t> </a:t>
            </a:r>
            <a:endParaRPr lang="en-GB" sz="1400">
              <a:ea typeface="SimSun" pitchFamily="2" charset="-122"/>
            </a:endParaRPr>
          </a:p>
          <a:p>
            <a:pPr>
              <a:spcBef>
                <a:spcPct val="0"/>
              </a:spcBef>
            </a:pPr>
            <a:endParaRPr lang="en-GB" sz="140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7"/>
          <p:cNvSpPr>
            <a:spLocks noGrp="1" noChangeArrowheads="1"/>
          </p:cNvSpPr>
          <p:nvPr>
            <p:ph type="sldNum" sz="quarter" idx="5"/>
          </p:nvPr>
        </p:nvSpPr>
        <p:spPr>
          <a:ln/>
        </p:spPr>
        <p:txBody>
          <a:bodyPr/>
          <a:lstStyle/>
          <a:p>
            <a:fld id="{FD2C5B5B-B7FA-416C-9D6E-38969FBF9E79}" type="slidenum">
              <a:rPr lang="el-GR"/>
              <a:pPr/>
              <a:t>82</a:t>
            </a:fld>
            <a:endParaRPr lang="el-GR"/>
          </a:p>
        </p:txBody>
      </p:sp>
      <p:sp>
        <p:nvSpPr>
          <p:cNvPr id="35841" name="Rectangle 2"/>
          <p:cNvSpPr txBox="1">
            <a:spLocks noGrp="1" noChangeArrowheads="1"/>
          </p:cNvSpPr>
          <p:nvPr/>
        </p:nvSpPr>
        <p:spPr bwMode="auto">
          <a:xfrm>
            <a:off x="0" y="0"/>
            <a:ext cx="2971800" cy="457200"/>
          </a:xfrm>
          <a:prstGeom prst="rect">
            <a:avLst/>
          </a:prstGeom>
          <a:noFill/>
          <a:ln>
            <a:miter lim="800000"/>
            <a:headEnd/>
            <a:tailEnd/>
          </a:ln>
        </p:spPr>
        <p:txBody>
          <a:bodyPr/>
          <a:lstStyle/>
          <a:p>
            <a:pPr>
              <a:defRPr/>
            </a:pPr>
            <a:r>
              <a:rPr lang="en-GB" sz="1200">
                <a:latin typeface="+mn-lt"/>
                <a:cs typeface="+mn-cs"/>
              </a:rPr>
              <a:t>World Health Organization</a:t>
            </a:r>
          </a:p>
        </p:txBody>
      </p:sp>
      <p:sp>
        <p:nvSpPr>
          <p:cNvPr id="35842" name="Rectangle 3"/>
          <p:cNvSpPr txBox="1">
            <a:spLocks noGrp="1" noChangeArrowheads="1"/>
          </p:cNvSpPr>
          <p:nvPr/>
        </p:nvSpPr>
        <p:spPr bwMode="auto">
          <a:xfrm>
            <a:off x="3884613" y="0"/>
            <a:ext cx="2971800" cy="457200"/>
          </a:xfrm>
          <a:prstGeom prst="rect">
            <a:avLst/>
          </a:prstGeom>
          <a:noFill/>
          <a:ln>
            <a:miter lim="800000"/>
            <a:headEnd/>
            <a:tailEnd/>
          </a:ln>
        </p:spPr>
        <p:txBody>
          <a:bodyPr/>
          <a:lstStyle/>
          <a:p>
            <a:pPr algn="r">
              <a:defRPr/>
            </a:pPr>
            <a:fld id="{3E679EA9-8BDC-4FEE-A9A7-84FCA8E65143}" type="datetime3">
              <a:rPr lang="en-GB" sz="1200">
                <a:latin typeface="+mn-lt"/>
                <a:cs typeface="+mn-cs"/>
              </a:rPr>
              <a:pPr algn="r">
                <a:defRPr/>
              </a:pPr>
              <a:t>16 January, 2020</a:t>
            </a:fld>
            <a:endParaRPr lang="en-GB" sz="1200">
              <a:latin typeface="+mn-lt"/>
              <a:cs typeface="+mn-cs"/>
            </a:endParaRPr>
          </a:p>
        </p:txBody>
      </p:sp>
      <p:sp>
        <p:nvSpPr>
          <p:cNvPr id="35843" name="Rectangle 7"/>
          <p:cNvSpPr txBox="1">
            <a:spLocks noGrp="1" noChangeArrowheads="1"/>
          </p:cNvSpPr>
          <p:nvPr/>
        </p:nvSpPr>
        <p:spPr bwMode="auto">
          <a:xfrm>
            <a:off x="3884613" y="8685213"/>
            <a:ext cx="2971800" cy="457200"/>
          </a:xfrm>
          <a:prstGeom prst="rect">
            <a:avLst/>
          </a:prstGeom>
          <a:noFill/>
          <a:ln>
            <a:miter lim="800000"/>
            <a:headEnd/>
            <a:tailEnd/>
          </a:ln>
        </p:spPr>
        <p:txBody>
          <a:bodyPr anchor="b"/>
          <a:lstStyle/>
          <a:p>
            <a:pPr algn="r">
              <a:defRPr/>
            </a:pPr>
            <a:fld id="{E56C25D7-E5B2-4399-9EE6-CAA67FD398EF}" type="slidenum">
              <a:rPr lang="en-GB" sz="1200">
                <a:latin typeface="+mn-lt"/>
                <a:cs typeface="+mn-cs"/>
              </a:rPr>
              <a:pPr algn="r">
                <a:defRPr/>
              </a:pPr>
              <a:t>82</a:t>
            </a:fld>
            <a:endParaRPr lang="en-GB" sz="1200">
              <a:latin typeface="+mn-lt"/>
              <a:cs typeface="+mn-cs"/>
            </a:endParaRPr>
          </a:p>
        </p:txBody>
      </p:sp>
      <p:sp>
        <p:nvSpPr>
          <p:cNvPr id="83973" name="Rectangle 2"/>
          <p:cNvSpPr>
            <a:spLocks noGrp="1" noRot="1" noChangeAspect="1" noChangeArrowheads="1" noTextEdit="1"/>
          </p:cNvSpPr>
          <p:nvPr>
            <p:ph type="sldImg"/>
          </p:nvPr>
        </p:nvSpPr>
        <p:spPr>
          <a:xfrm>
            <a:off x="384175" y="685800"/>
            <a:ext cx="6091238" cy="3427413"/>
          </a:xfrm>
          <a:ln/>
        </p:spPr>
      </p:sp>
      <p:sp>
        <p:nvSpPr>
          <p:cNvPr id="83974" name="Rectangle 3"/>
          <p:cNvSpPr>
            <a:spLocks noGrp="1" noChangeArrowheads="1"/>
          </p:cNvSpPr>
          <p:nvPr>
            <p:ph type="body" idx="1"/>
          </p:nvPr>
        </p:nvSpPr>
        <p:spPr>
          <a:xfrm>
            <a:off x="914400" y="4343400"/>
            <a:ext cx="5029200" cy="4114800"/>
          </a:xfrm>
        </p:spPr>
        <p:txBody>
          <a:bodyPr/>
          <a:lstStyle/>
          <a:p>
            <a:pPr>
              <a:spcBef>
                <a:spcPct val="0"/>
              </a:spcBef>
            </a:pPr>
            <a:r>
              <a:rPr lang="en-GB" sz="1400"/>
              <a:t>A recent WHO study in 14 countries has shown the extent of treatment gap. 35.5 to 50.3% of serious cases did not receive any treatment within the prior year in </a:t>
            </a:r>
            <a:r>
              <a:rPr lang="en-GB" sz="1400" u="sng"/>
              <a:t>developed countries</a:t>
            </a:r>
            <a:r>
              <a:rPr lang="en-GB" sz="1400"/>
              <a:t> but the proportion of cases not receiving any treatment in </a:t>
            </a:r>
            <a:r>
              <a:rPr lang="en-GB" sz="1400" u="sng"/>
              <a:t>developing countries</a:t>
            </a:r>
            <a:r>
              <a:rPr lang="en-GB" sz="1400"/>
              <a:t> was much higher- 76 to 85%.  </a:t>
            </a:r>
          </a:p>
          <a:p>
            <a:pPr>
              <a:spcBef>
                <a:spcPct val="0"/>
              </a:spcBef>
            </a:pPr>
            <a:r>
              <a:rPr lang="en-GB" sz="1400"/>
              <a:t>These figures should be an eye-opener to anybody who believes that mental health services are adequate in developed countries. They are not!</a:t>
            </a:r>
            <a:endParaRPr lang="en-US" sz="140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7"/>
          <p:cNvSpPr>
            <a:spLocks noGrp="1" noChangeArrowheads="1"/>
          </p:cNvSpPr>
          <p:nvPr>
            <p:ph type="sldNum" sz="quarter" idx="5"/>
          </p:nvPr>
        </p:nvSpPr>
        <p:spPr>
          <a:ln/>
        </p:spPr>
        <p:txBody>
          <a:bodyPr/>
          <a:lstStyle/>
          <a:p>
            <a:fld id="{3F0FE48A-B2D9-46F5-AAFB-A0D1F266DF60}" type="slidenum">
              <a:rPr lang="el-GR"/>
              <a:pPr/>
              <a:t>83</a:t>
            </a:fld>
            <a:endParaRPr lang="el-GR"/>
          </a:p>
        </p:txBody>
      </p:sp>
      <p:sp>
        <p:nvSpPr>
          <p:cNvPr id="37889" name="Rectangle 2"/>
          <p:cNvSpPr txBox="1">
            <a:spLocks noGrp="1" noChangeArrowheads="1"/>
          </p:cNvSpPr>
          <p:nvPr/>
        </p:nvSpPr>
        <p:spPr bwMode="auto">
          <a:xfrm>
            <a:off x="0" y="0"/>
            <a:ext cx="2971800" cy="457200"/>
          </a:xfrm>
          <a:prstGeom prst="rect">
            <a:avLst/>
          </a:prstGeom>
          <a:noFill/>
          <a:ln>
            <a:miter lim="800000"/>
            <a:headEnd/>
            <a:tailEnd/>
          </a:ln>
        </p:spPr>
        <p:txBody>
          <a:bodyPr/>
          <a:lstStyle/>
          <a:p>
            <a:pPr>
              <a:defRPr/>
            </a:pPr>
            <a:r>
              <a:rPr lang="en-GB" sz="1200">
                <a:latin typeface="+mn-lt"/>
                <a:cs typeface="+mn-cs"/>
              </a:rPr>
              <a:t>World Health Organization</a:t>
            </a:r>
          </a:p>
        </p:txBody>
      </p:sp>
      <p:sp>
        <p:nvSpPr>
          <p:cNvPr id="37890" name="Rectangle 3"/>
          <p:cNvSpPr txBox="1">
            <a:spLocks noGrp="1" noChangeArrowheads="1"/>
          </p:cNvSpPr>
          <p:nvPr/>
        </p:nvSpPr>
        <p:spPr bwMode="auto">
          <a:xfrm>
            <a:off x="3884613" y="0"/>
            <a:ext cx="2971800" cy="457200"/>
          </a:xfrm>
          <a:prstGeom prst="rect">
            <a:avLst/>
          </a:prstGeom>
          <a:noFill/>
          <a:ln>
            <a:miter lim="800000"/>
            <a:headEnd/>
            <a:tailEnd/>
          </a:ln>
        </p:spPr>
        <p:txBody>
          <a:bodyPr/>
          <a:lstStyle/>
          <a:p>
            <a:pPr algn="r">
              <a:defRPr/>
            </a:pPr>
            <a:fld id="{3A4206DC-5C5C-4024-8A54-62CBD9C43279}" type="datetime3">
              <a:rPr lang="en-GB" sz="1200">
                <a:latin typeface="+mn-lt"/>
                <a:cs typeface="+mn-cs"/>
              </a:rPr>
              <a:pPr algn="r">
                <a:defRPr/>
              </a:pPr>
              <a:t>16 January, 2020</a:t>
            </a:fld>
            <a:endParaRPr lang="en-GB" sz="1200">
              <a:latin typeface="+mn-lt"/>
              <a:cs typeface="+mn-cs"/>
            </a:endParaRPr>
          </a:p>
        </p:txBody>
      </p:sp>
      <p:sp>
        <p:nvSpPr>
          <p:cNvPr id="37891" name="Rectangle 7"/>
          <p:cNvSpPr txBox="1">
            <a:spLocks noGrp="1" noChangeArrowheads="1"/>
          </p:cNvSpPr>
          <p:nvPr/>
        </p:nvSpPr>
        <p:spPr bwMode="auto">
          <a:xfrm>
            <a:off x="3884613" y="8685213"/>
            <a:ext cx="2971800" cy="457200"/>
          </a:xfrm>
          <a:prstGeom prst="rect">
            <a:avLst/>
          </a:prstGeom>
          <a:noFill/>
          <a:ln>
            <a:miter lim="800000"/>
            <a:headEnd/>
            <a:tailEnd/>
          </a:ln>
        </p:spPr>
        <p:txBody>
          <a:bodyPr anchor="b"/>
          <a:lstStyle/>
          <a:p>
            <a:pPr algn="r">
              <a:defRPr/>
            </a:pPr>
            <a:fld id="{8455655C-D723-40FB-B13A-D79CE3D506D8}" type="slidenum">
              <a:rPr lang="en-GB" sz="1200">
                <a:latin typeface="+mn-lt"/>
                <a:cs typeface="+mn-cs"/>
              </a:rPr>
              <a:pPr algn="r">
                <a:defRPr/>
              </a:pPr>
              <a:t>83</a:t>
            </a:fld>
            <a:endParaRPr lang="en-GB" sz="1200">
              <a:latin typeface="+mn-lt"/>
              <a:cs typeface="+mn-cs"/>
            </a:endParaRPr>
          </a:p>
        </p:txBody>
      </p:sp>
      <p:sp>
        <p:nvSpPr>
          <p:cNvPr id="86021" name="Rectangle 2"/>
          <p:cNvSpPr>
            <a:spLocks noGrp="1" noRot="1" noChangeAspect="1" noChangeArrowheads="1" noTextEdit="1"/>
          </p:cNvSpPr>
          <p:nvPr>
            <p:ph type="sldImg"/>
          </p:nvPr>
        </p:nvSpPr>
        <p:spPr>
          <a:xfrm>
            <a:off x="1185863" y="709613"/>
            <a:ext cx="4532312" cy="3398837"/>
          </a:xfrm>
          <a:ln/>
        </p:spPr>
      </p:sp>
      <p:sp>
        <p:nvSpPr>
          <p:cNvPr id="86022" name="Rectangle 3"/>
          <p:cNvSpPr>
            <a:spLocks noGrp="1" noChangeArrowheads="1"/>
          </p:cNvSpPr>
          <p:nvPr>
            <p:ph type="body" idx="1"/>
          </p:nvPr>
        </p:nvSpPr>
        <p:spPr>
          <a:xfrm>
            <a:off x="547688" y="4324350"/>
            <a:ext cx="5727700" cy="4106863"/>
          </a:xfrm>
        </p:spPr>
        <p:txBody>
          <a:bodyPr/>
          <a:lstStyle/>
          <a:p>
            <a:pPr>
              <a:spcBef>
                <a:spcPct val="0"/>
              </a:spcBef>
            </a:pPr>
            <a:r>
              <a:rPr lang="en-GB" sz="1400"/>
              <a:t>Despite the fact that mental and behavioural disorders are estimated to account for 13% of the global burden of disease yet, on average, the mental health budgets of countries constitute only 2% of their total health expenditures. </a:t>
            </a:r>
          </a:p>
          <a:p>
            <a:pPr>
              <a:spcBef>
                <a:spcPct val="0"/>
              </a:spcBef>
            </a:pPr>
            <a:r>
              <a:rPr lang="en-GB" sz="1400"/>
              <a:t>If we consider countries by income level, there is a considerable difference in terms of the proportion of their governmental budget for mental health to their total health budget. The poorer countries have small health budgets, from which they spend a lower percentage on metal health, resulting in a very few resources available where they are more needed. Once again, we can see how mental health and poverty are linked in a vicious circle.</a:t>
            </a:r>
          </a:p>
          <a:p>
            <a:pPr>
              <a:spcBef>
                <a:spcPct val="0"/>
              </a:spcBef>
            </a:pPr>
            <a:endParaRPr lang="en-GB" sz="1400">
              <a:cs typeface="Times New Roman" pitchFamily="18"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B242A8C-F957-42A8-81B2-4D3F930D3AC2}" type="slidenum">
              <a:rPr lang="el-GR"/>
              <a:pPr fontAlgn="base">
                <a:spcBef>
                  <a:spcPct val="0"/>
                </a:spcBef>
                <a:spcAft>
                  <a:spcPct val="0"/>
                </a:spcAft>
              </a:pPr>
              <a:t>96</a:t>
            </a:fld>
            <a:endParaRPr lang="el-GR"/>
          </a:p>
        </p:txBody>
      </p:sp>
      <p:sp>
        <p:nvSpPr>
          <p:cNvPr id="4403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403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l-G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723FEE7F-A40F-4774-ABAD-A156D67F0752}" type="slidenum">
              <a:rPr lang="el-GR"/>
              <a:pPr/>
              <a:t>97</a:t>
            </a:fld>
            <a:endParaRPr lang="el-GR"/>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pPr eaLnBrk="1" hangingPunct="1"/>
            <a:endParaRPr lang="el-G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fld id="{ECF227CD-DC6F-4078-9873-581AB53AAD56}" type="slidenum">
              <a:rPr lang="el-GR"/>
              <a:pPr/>
              <a:t>98</a:t>
            </a:fld>
            <a:endParaRPr lang="el-GR"/>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a:ln/>
        </p:spPr>
        <p:txBody>
          <a:bodyPr/>
          <a:lstStyle/>
          <a:p>
            <a:pPr eaLnBrk="1" hangingPunct="1"/>
            <a:endParaRPr lang="el-G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1 - Θέση εικόνας διαφάνειας"/>
          <p:cNvSpPr>
            <a:spLocks noGrp="1" noRot="1" noChangeAspect="1"/>
          </p:cNvSpPr>
          <p:nvPr>
            <p:ph type="sldImg"/>
          </p:nvPr>
        </p:nvSpPr>
        <p:spPr bwMode="auto">
          <a:noFill/>
          <a:ln>
            <a:solidFill>
              <a:srgbClr val="000000"/>
            </a:solidFill>
            <a:miter lim="800000"/>
            <a:headEnd/>
            <a:tailEnd/>
          </a:ln>
        </p:spPr>
      </p:sp>
      <p:sp>
        <p:nvSpPr>
          <p:cNvPr id="74754" name="2 - Θέση σημειώσεων"/>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l-GR"/>
          </a:p>
        </p:txBody>
      </p:sp>
      <p:sp>
        <p:nvSpPr>
          <p:cNvPr id="74755" name="3 - Θέση αριθμού διαφάνειας"/>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DDFEDE2-9BE4-4CA2-92BF-2AF52CC3CB28}" type="slidenum">
              <a:rPr lang="el-GR"/>
              <a:pPr fontAlgn="base">
                <a:spcBef>
                  <a:spcPct val="0"/>
                </a:spcBef>
                <a:spcAft>
                  <a:spcPct val="0"/>
                </a:spcAft>
              </a:pPr>
              <a:t>99</a:t>
            </a:fld>
            <a:endParaRPr lang="el-G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1 - Θέση εικόνας διαφάνειας"/>
          <p:cNvSpPr>
            <a:spLocks noGrp="1" noRot="1" noChangeAspect="1"/>
          </p:cNvSpPr>
          <p:nvPr>
            <p:ph type="sldImg"/>
          </p:nvPr>
        </p:nvSpPr>
        <p:spPr bwMode="auto">
          <a:noFill/>
          <a:ln>
            <a:solidFill>
              <a:srgbClr val="000000"/>
            </a:solidFill>
            <a:miter lim="800000"/>
            <a:headEnd/>
            <a:tailEnd/>
          </a:ln>
        </p:spPr>
      </p:sp>
      <p:sp>
        <p:nvSpPr>
          <p:cNvPr id="76802" name="2 - Θέση σημειώσεων"/>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l-GR"/>
          </a:p>
        </p:txBody>
      </p:sp>
      <p:sp>
        <p:nvSpPr>
          <p:cNvPr id="76803" name="3 - Θέση αριθμού διαφάνειας"/>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C6921F4-3959-4AE9-AE9F-7E704374E5CA}" type="slidenum">
              <a:rPr lang="el-GR"/>
              <a:pPr fontAlgn="base">
                <a:spcBef>
                  <a:spcPct val="0"/>
                </a:spcBef>
                <a:spcAft>
                  <a:spcPct val="0"/>
                </a:spcAft>
              </a:pPr>
              <a:t>100</a:t>
            </a:fld>
            <a:endParaRPr lang="el-G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BAD6D3A-F364-4015-A32E-31E664B19D3D}" type="slidenum">
              <a:rPr lang="el-GR"/>
              <a:pPr fontAlgn="base">
                <a:spcBef>
                  <a:spcPct val="0"/>
                </a:spcBef>
                <a:spcAft>
                  <a:spcPct val="0"/>
                </a:spcAft>
              </a:pPr>
              <a:t>101</a:t>
            </a:fld>
            <a:endParaRPr lang="el-GR"/>
          </a:p>
        </p:txBody>
      </p:sp>
      <p:sp>
        <p:nvSpPr>
          <p:cNvPr id="8499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8499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l-G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1 - Θέση εικόνας διαφάνειας"/>
          <p:cNvSpPr>
            <a:spLocks noGrp="1" noRot="1" noChangeAspect="1"/>
          </p:cNvSpPr>
          <p:nvPr>
            <p:ph type="sldImg"/>
          </p:nvPr>
        </p:nvSpPr>
        <p:spPr bwMode="auto">
          <a:noFill/>
          <a:ln>
            <a:solidFill>
              <a:srgbClr val="000000"/>
            </a:solidFill>
            <a:miter lim="800000"/>
            <a:headEnd/>
            <a:tailEnd/>
          </a:ln>
        </p:spPr>
      </p:sp>
      <p:sp>
        <p:nvSpPr>
          <p:cNvPr id="78850" name="2 - Θέση σημειώσεων"/>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l-GR"/>
          </a:p>
        </p:txBody>
      </p:sp>
      <p:sp>
        <p:nvSpPr>
          <p:cNvPr id="78851" name="3 - Θέση αριθμού διαφάνειας"/>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D24570E-99AC-484D-A00E-EC69E30F4B26}" type="slidenum">
              <a:rPr lang="el-GR"/>
              <a:pPr fontAlgn="base">
                <a:spcBef>
                  <a:spcPct val="0"/>
                </a:spcBef>
                <a:spcAft>
                  <a:spcPct val="0"/>
                </a:spcAft>
              </a:pPr>
              <a:t>102</a:t>
            </a:fld>
            <a:endParaRPr lang="el-G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288C8BB1-F96F-4A7C-A466-B89503273C7B}"/>
              </a:ext>
            </a:extLst>
          </p:cNvPr>
          <p:cNvSpPr>
            <a:spLocks noGrp="1" noChangeArrowheads="1"/>
          </p:cNvSpPr>
          <p:nvPr>
            <p:ph type="sldNum" sz="quarter" idx="5"/>
          </p:nvPr>
        </p:nvSpPr>
        <p:spPr>
          <a:ln/>
        </p:spPr>
        <p:txBody>
          <a:bodyPr/>
          <a:lstStyle/>
          <a:p>
            <a:fld id="{77E809F8-A371-42B7-9233-6DE1A39201BB}" type="slidenum">
              <a:rPr lang="el-GR" altLang="el-GR"/>
              <a:pPr/>
              <a:t>8</a:t>
            </a:fld>
            <a:endParaRPr lang="el-GR" altLang="el-GR"/>
          </a:p>
        </p:txBody>
      </p:sp>
      <p:sp>
        <p:nvSpPr>
          <p:cNvPr id="169986" name="Rectangle 2">
            <a:extLst>
              <a:ext uri="{FF2B5EF4-FFF2-40B4-BE49-F238E27FC236}">
                <a16:creationId xmlns:a16="http://schemas.microsoft.com/office/drawing/2014/main" id="{2F04EEE7-16C2-40A6-847C-5674DED2D9D2}"/>
              </a:ext>
            </a:extLst>
          </p:cNvPr>
          <p:cNvSpPr>
            <a:spLocks noGrp="1" noRot="1" noChangeAspect="1" noChangeArrowheads="1" noTextEdit="1"/>
          </p:cNvSpPr>
          <p:nvPr>
            <p:ph type="sldImg"/>
          </p:nvPr>
        </p:nvSpPr>
        <p:spPr>
          <a:ln/>
        </p:spPr>
      </p:sp>
      <p:sp>
        <p:nvSpPr>
          <p:cNvPr id="169987" name="Rectangle 3">
            <a:extLst>
              <a:ext uri="{FF2B5EF4-FFF2-40B4-BE49-F238E27FC236}">
                <a16:creationId xmlns:a16="http://schemas.microsoft.com/office/drawing/2014/main" id="{03B3804B-B741-45C7-B9E0-6FC11F57BDFF}"/>
              </a:ext>
            </a:extLst>
          </p:cNvPr>
          <p:cNvSpPr>
            <a:spLocks noGrp="1" noChangeArrowheads="1"/>
          </p:cNvSpPr>
          <p:nvPr>
            <p:ph type="body" idx="1"/>
          </p:nvPr>
        </p:nvSpPr>
        <p:spPr/>
        <p:txBody>
          <a:bodyPr/>
          <a:lstStyle/>
          <a:p>
            <a:endParaRPr lang="el-GR" altLang="el-G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1 - Θέση εικόνας διαφάνειας"/>
          <p:cNvSpPr>
            <a:spLocks noGrp="1" noRot="1" noChangeAspect="1"/>
          </p:cNvSpPr>
          <p:nvPr>
            <p:ph type="sldImg"/>
          </p:nvPr>
        </p:nvSpPr>
        <p:spPr bwMode="auto">
          <a:noFill/>
          <a:ln>
            <a:solidFill>
              <a:srgbClr val="000000"/>
            </a:solidFill>
            <a:miter lim="800000"/>
            <a:headEnd/>
            <a:tailEnd/>
          </a:ln>
        </p:spPr>
      </p:sp>
      <p:sp>
        <p:nvSpPr>
          <p:cNvPr id="80898" name="2 - Θέση σημειώσεων"/>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l-GR"/>
          </a:p>
        </p:txBody>
      </p:sp>
      <p:sp>
        <p:nvSpPr>
          <p:cNvPr id="80899" name="3 - Θέση αριθμού διαφάνειας"/>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9AEA18C-E1F4-4BD8-BF05-C5FEFA8376FB}" type="slidenum">
              <a:rPr lang="el-GR"/>
              <a:pPr fontAlgn="base">
                <a:spcBef>
                  <a:spcPct val="0"/>
                </a:spcBef>
                <a:spcAft>
                  <a:spcPct val="0"/>
                </a:spcAft>
              </a:pPr>
              <a:t>103</a:t>
            </a:fld>
            <a:endParaRPr lang="el-G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A178F55-32B1-44DA-AB0E-9FB2CFCED6E4}" type="slidenum">
              <a:rPr lang="el-GR"/>
              <a:pPr fontAlgn="base">
                <a:spcBef>
                  <a:spcPct val="0"/>
                </a:spcBef>
                <a:spcAft>
                  <a:spcPct val="0"/>
                </a:spcAft>
              </a:pPr>
              <a:t>104</a:t>
            </a:fld>
            <a:endParaRPr lang="el-GR"/>
          </a:p>
        </p:txBody>
      </p:sp>
      <p:sp>
        <p:nvSpPr>
          <p:cNvPr id="11981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1981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l-G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DE8D4F1-6734-48CA-ABE2-F62A746504B6}" type="slidenum">
              <a:rPr lang="el-GR"/>
              <a:pPr fontAlgn="base">
                <a:spcBef>
                  <a:spcPct val="0"/>
                </a:spcBef>
                <a:spcAft>
                  <a:spcPct val="0"/>
                </a:spcAft>
              </a:pPr>
              <a:t>105</a:t>
            </a:fld>
            <a:endParaRPr lang="el-GR"/>
          </a:p>
        </p:txBody>
      </p:sp>
      <p:sp>
        <p:nvSpPr>
          <p:cNvPr id="12595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2595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l-G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1 - Θέση εικόνας διαφάνειας"/>
          <p:cNvSpPr>
            <a:spLocks noGrp="1" noRot="1" noChangeAspect="1"/>
          </p:cNvSpPr>
          <p:nvPr>
            <p:ph type="sldImg"/>
          </p:nvPr>
        </p:nvSpPr>
        <p:spPr bwMode="auto">
          <a:noFill/>
          <a:ln>
            <a:solidFill>
              <a:srgbClr val="000000"/>
            </a:solidFill>
            <a:miter lim="800000"/>
            <a:headEnd/>
            <a:tailEnd/>
          </a:ln>
        </p:spPr>
      </p:sp>
      <p:sp>
        <p:nvSpPr>
          <p:cNvPr id="134146" name="2 - Θέση σημειώσεων"/>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l-GR"/>
          </a:p>
        </p:txBody>
      </p:sp>
      <p:sp>
        <p:nvSpPr>
          <p:cNvPr id="134147" name="3 - Θέση αριθμού διαφάνειας"/>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B3F62C1-6A96-491A-AF53-79AE2F499070}" type="slidenum">
              <a:rPr lang="el-GR"/>
              <a:pPr fontAlgn="base">
                <a:spcBef>
                  <a:spcPct val="0"/>
                </a:spcBef>
                <a:spcAft>
                  <a:spcPct val="0"/>
                </a:spcAft>
              </a:pPr>
              <a:t>106</a:t>
            </a:fld>
            <a:endParaRPr lang="el-G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1 - Θέση εικόνας διαφάνειας"/>
          <p:cNvSpPr>
            <a:spLocks noGrp="1" noRot="1" noChangeAspect="1"/>
          </p:cNvSpPr>
          <p:nvPr>
            <p:ph type="sldImg"/>
          </p:nvPr>
        </p:nvSpPr>
        <p:spPr bwMode="auto">
          <a:noFill/>
          <a:ln>
            <a:solidFill>
              <a:srgbClr val="000000"/>
            </a:solidFill>
            <a:miter lim="800000"/>
            <a:headEnd/>
            <a:tailEnd/>
          </a:ln>
        </p:spPr>
      </p:sp>
      <p:sp>
        <p:nvSpPr>
          <p:cNvPr id="136194" name="2 - Θέση σημειώσεων"/>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l-GR"/>
          </a:p>
        </p:txBody>
      </p:sp>
      <p:sp>
        <p:nvSpPr>
          <p:cNvPr id="136195" name="3 - Θέση αριθμού διαφάνειας"/>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BBC52D6-C0B7-4314-AF52-C1CEF85E4D0B}" type="slidenum">
              <a:rPr lang="el-GR"/>
              <a:pPr fontAlgn="base">
                <a:spcBef>
                  <a:spcPct val="0"/>
                </a:spcBef>
                <a:spcAft>
                  <a:spcPct val="0"/>
                </a:spcAft>
              </a:pPr>
              <a:t>107</a:t>
            </a:fld>
            <a:endParaRPr lang="el-G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1 - Θέση εικόνας διαφάνειας"/>
          <p:cNvSpPr>
            <a:spLocks noGrp="1" noRot="1" noChangeAspect="1"/>
          </p:cNvSpPr>
          <p:nvPr>
            <p:ph type="sldImg"/>
          </p:nvPr>
        </p:nvSpPr>
        <p:spPr bwMode="auto">
          <a:noFill/>
          <a:ln>
            <a:solidFill>
              <a:srgbClr val="000000"/>
            </a:solidFill>
            <a:miter lim="800000"/>
            <a:headEnd/>
            <a:tailEnd/>
          </a:ln>
        </p:spPr>
      </p:sp>
      <p:sp>
        <p:nvSpPr>
          <p:cNvPr id="138242" name="2 - Θέση σημειώσεων"/>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l-GR"/>
          </a:p>
        </p:txBody>
      </p:sp>
      <p:sp>
        <p:nvSpPr>
          <p:cNvPr id="138243" name="3 - Θέση αριθμού διαφάνειας"/>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16313E0-A6FA-4DF4-A480-0B966E9ED5AB}" type="slidenum">
              <a:rPr lang="el-GR"/>
              <a:pPr fontAlgn="base">
                <a:spcBef>
                  <a:spcPct val="0"/>
                </a:spcBef>
                <a:spcAft>
                  <a:spcPct val="0"/>
                </a:spcAft>
              </a:pPr>
              <a:t>108</a:t>
            </a:fld>
            <a:endParaRPr lang="el-G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1 - Θέση εικόνας διαφάνειας"/>
          <p:cNvSpPr>
            <a:spLocks noGrp="1" noRot="1" noChangeAspect="1"/>
          </p:cNvSpPr>
          <p:nvPr>
            <p:ph type="sldImg"/>
          </p:nvPr>
        </p:nvSpPr>
        <p:spPr bwMode="auto">
          <a:noFill/>
          <a:ln>
            <a:solidFill>
              <a:srgbClr val="000000"/>
            </a:solidFill>
            <a:miter lim="800000"/>
            <a:headEnd/>
            <a:tailEnd/>
          </a:ln>
        </p:spPr>
      </p:sp>
      <p:sp>
        <p:nvSpPr>
          <p:cNvPr id="140290" name="2 - Θέση σημειώσεων"/>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l-GR"/>
          </a:p>
        </p:txBody>
      </p:sp>
      <p:sp>
        <p:nvSpPr>
          <p:cNvPr id="140291" name="3 - Θέση αριθμού διαφάνειας"/>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399EC1E-00FF-4D36-A8B7-8AE02AAEA369}" type="slidenum">
              <a:rPr lang="el-GR"/>
              <a:pPr fontAlgn="base">
                <a:spcBef>
                  <a:spcPct val="0"/>
                </a:spcBef>
                <a:spcAft>
                  <a:spcPct val="0"/>
                </a:spcAft>
              </a:pPr>
              <a:t>109</a:t>
            </a:fld>
            <a:endParaRPr lang="el-G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1 - Θέση εικόνας διαφάνειας"/>
          <p:cNvSpPr>
            <a:spLocks noGrp="1" noRot="1" noChangeAspect="1"/>
          </p:cNvSpPr>
          <p:nvPr>
            <p:ph type="sldImg"/>
          </p:nvPr>
        </p:nvSpPr>
        <p:spPr bwMode="auto">
          <a:noFill/>
          <a:ln>
            <a:solidFill>
              <a:srgbClr val="000000"/>
            </a:solidFill>
            <a:miter lim="800000"/>
            <a:headEnd/>
            <a:tailEnd/>
          </a:ln>
        </p:spPr>
      </p:sp>
      <p:sp>
        <p:nvSpPr>
          <p:cNvPr id="142338" name="2 - Θέση σημειώσεων"/>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l-GR"/>
          </a:p>
        </p:txBody>
      </p:sp>
      <p:sp>
        <p:nvSpPr>
          <p:cNvPr id="142339" name="3 - Θέση αριθμού διαφάνειας"/>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7111716-B8A5-4369-BCAE-9CDBC740FE2A}" type="slidenum">
              <a:rPr lang="el-GR"/>
              <a:pPr fontAlgn="base">
                <a:spcBef>
                  <a:spcPct val="0"/>
                </a:spcBef>
                <a:spcAft>
                  <a:spcPct val="0"/>
                </a:spcAft>
              </a:pPr>
              <a:t>110</a:t>
            </a:fld>
            <a:endParaRPr lang="el-G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1 - Θέση εικόνας διαφάνειας"/>
          <p:cNvSpPr>
            <a:spLocks noGrp="1" noRot="1" noChangeAspect="1"/>
          </p:cNvSpPr>
          <p:nvPr>
            <p:ph type="sldImg"/>
          </p:nvPr>
        </p:nvSpPr>
        <p:spPr bwMode="auto">
          <a:noFill/>
          <a:ln>
            <a:solidFill>
              <a:srgbClr val="000000"/>
            </a:solidFill>
            <a:miter lim="800000"/>
            <a:headEnd/>
            <a:tailEnd/>
          </a:ln>
        </p:spPr>
      </p:sp>
      <p:sp>
        <p:nvSpPr>
          <p:cNvPr id="82946" name="2 - Θέση σημειώσεων"/>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l-GR"/>
          </a:p>
        </p:txBody>
      </p:sp>
      <p:sp>
        <p:nvSpPr>
          <p:cNvPr id="82947" name="3 - Θέση αριθμού διαφάνειας"/>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E18C1A7-A9F7-4C8E-A5D5-F72C82962A27}" type="slidenum">
              <a:rPr lang="el-GR"/>
              <a:pPr fontAlgn="base">
                <a:spcBef>
                  <a:spcPct val="0"/>
                </a:spcBef>
                <a:spcAft>
                  <a:spcPct val="0"/>
                </a:spcAft>
              </a:pPr>
              <a:t>112</a:t>
            </a:fld>
            <a:endParaRPr lang="el-G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2C2C7ECC-609D-4E8C-BDA6-BAF8E69BC28B}" type="slidenum">
              <a:rPr lang="en-GB" smtClean="0"/>
              <a:pPr/>
              <a:t>129</a:t>
            </a:fld>
            <a:endParaRPr lang="en-GB"/>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6EB879DA-1147-49F2-8C98-DB21D809B1BB}"/>
              </a:ext>
            </a:extLst>
          </p:cNvPr>
          <p:cNvSpPr>
            <a:spLocks noGrp="1" noChangeArrowheads="1"/>
          </p:cNvSpPr>
          <p:nvPr>
            <p:ph type="sldNum" sz="quarter" idx="5"/>
          </p:nvPr>
        </p:nvSpPr>
        <p:spPr>
          <a:ln/>
        </p:spPr>
        <p:txBody>
          <a:bodyPr/>
          <a:lstStyle/>
          <a:p>
            <a:fld id="{3678F55E-4CB9-4890-B178-4F8C2A16E72E}" type="slidenum">
              <a:rPr lang="el-GR" altLang="el-GR"/>
              <a:pPr/>
              <a:t>9</a:t>
            </a:fld>
            <a:endParaRPr lang="el-GR" altLang="el-GR"/>
          </a:p>
        </p:txBody>
      </p:sp>
      <p:sp>
        <p:nvSpPr>
          <p:cNvPr id="171010" name="Rectangle 2">
            <a:extLst>
              <a:ext uri="{FF2B5EF4-FFF2-40B4-BE49-F238E27FC236}">
                <a16:creationId xmlns:a16="http://schemas.microsoft.com/office/drawing/2014/main" id="{68CE59F6-4BDD-4013-AB65-822C5754742D}"/>
              </a:ext>
            </a:extLst>
          </p:cNvPr>
          <p:cNvSpPr>
            <a:spLocks noGrp="1" noRot="1" noChangeAspect="1" noChangeArrowheads="1" noTextEdit="1"/>
          </p:cNvSpPr>
          <p:nvPr>
            <p:ph type="sldImg"/>
          </p:nvPr>
        </p:nvSpPr>
        <p:spPr>
          <a:ln/>
        </p:spPr>
      </p:sp>
      <p:sp>
        <p:nvSpPr>
          <p:cNvPr id="171011" name="Rectangle 3">
            <a:extLst>
              <a:ext uri="{FF2B5EF4-FFF2-40B4-BE49-F238E27FC236}">
                <a16:creationId xmlns:a16="http://schemas.microsoft.com/office/drawing/2014/main" id="{51B5D1B0-D4E9-463E-82C9-AF90B3876BFC}"/>
              </a:ext>
            </a:extLst>
          </p:cNvPr>
          <p:cNvSpPr>
            <a:spLocks noGrp="1" noChangeArrowheads="1"/>
          </p:cNvSpPr>
          <p:nvPr>
            <p:ph type="body" idx="1"/>
          </p:nvPr>
        </p:nvSpPr>
        <p:spPr/>
        <p:txBody>
          <a:bodyPr/>
          <a:lstStyle/>
          <a:p>
            <a:endParaRPr lang="el-GR" altLang="el-G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2C2C7ECC-609D-4E8C-BDA6-BAF8E69BC28B}" type="slidenum">
              <a:rPr lang="en-GB" smtClean="0"/>
              <a:pPr/>
              <a:t>130</a:t>
            </a:fld>
            <a:endParaRPr lang="en-GB"/>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2C2C7ECC-609D-4E8C-BDA6-BAF8E69BC28B}" type="slidenum">
              <a:rPr lang="en-GB" smtClean="0"/>
              <a:pPr/>
              <a:t>131</a:t>
            </a:fld>
            <a:endParaRPr lang="en-GB"/>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2C2C7ECC-609D-4E8C-BDA6-BAF8E69BC28B}" type="slidenum">
              <a:rPr lang="en-GB" smtClean="0"/>
              <a:pPr/>
              <a:t>132</a:t>
            </a:fld>
            <a:endParaRPr lang="en-GB"/>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2C2C7ECC-609D-4E8C-BDA6-BAF8E69BC28B}" type="slidenum">
              <a:rPr lang="en-GB" smtClean="0"/>
              <a:pPr/>
              <a:t>133</a:t>
            </a:fld>
            <a:endParaRPr lang="en-GB"/>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835D4C6-9266-4905-886D-9DF3D436D551}" type="slidenum">
              <a:rPr lang="en-GB"/>
              <a:pPr/>
              <a:t>134</a:t>
            </a:fld>
            <a:endParaRPr lang="en-GB"/>
          </a:p>
        </p:txBody>
      </p:sp>
      <p:sp>
        <p:nvSpPr>
          <p:cNvPr id="74754" name="Rectangle 2"/>
          <p:cNvSpPr>
            <a:spLocks noGrp="1" noRot="1" noChangeAspect="1" noChangeArrowheads="1" noTextEdit="1"/>
          </p:cNvSpPr>
          <p:nvPr>
            <p:ph type="sldImg"/>
          </p:nvPr>
        </p:nvSpPr>
        <p:spPr>
          <a:xfrm>
            <a:off x="393700" y="692150"/>
            <a:ext cx="6072188" cy="3416300"/>
          </a:xfrm>
          <a:ln/>
        </p:spPr>
      </p:sp>
      <p:sp>
        <p:nvSpPr>
          <p:cNvPr id="74755" name="Rectangle 3"/>
          <p:cNvSpPr>
            <a:spLocks noGrp="1" noChangeArrowheads="1"/>
          </p:cNvSpPr>
          <p:nvPr>
            <p:ph type="body" idx="1"/>
          </p:nvPr>
        </p:nvSpPr>
        <p:spPr>
          <a:xfrm>
            <a:off x="914400" y="4344988"/>
            <a:ext cx="5029200" cy="3846512"/>
          </a:xfrm>
        </p:spPr>
        <p:txBody>
          <a:bodyPr/>
          <a:lstStyle/>
          <a:p>
            <a:r>
              <a:rPr lang="en-US" noProof="1"/>
              <a:t>[Keywords] context###[Narration] ###</a:t>
            </a: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7"/>
          <p:cNvSpPr>
            <a:spLocks noGrp="1" noChangeArrowheads="1"/>
          </p:cNvSpPr>
          <p:nvPr>
            <p:ph type="sldNum" sz="quarter" idx="5"/>
          </p:nvPr>
        </p:nvSpPr>
        <p:spPr>
          <a:ln/>
        </p:spPr>
        <p:txBody>
          <a:bodyPr/>
          <a:lstStyle/>
          <a:p>
            <a:fld id="{C67B7035-0014-4D57-9F66-37D03FEDFEFC}" type="slidenum">
              <a:rPr lang="en-GB"/>
              <a:pPr/>
              <a:t>135</a:t>
            </a:fld>
            <a:endParaRPr lang="en-GB"/>
          </a:p>
        </p:txBody>
      </p:sp>
      <p:sp>
        <p:nvSpPr>
          <p:cNvPr id="80898" name="Rectangle 2"/>
          <p:cNvSpPr>
            <a:spLocks noChangeArrowheads="1"/>
          </p:cNvSpPr>
          <p:nvPr/>
        </p:nvSpPr>
        <p:spPr bwMode="auto">
          <a:xfrm>
            <a:off x="3884613" y="0"/>
            <a:ext cx="2973387" cy="455613"/>
          </a:xfrm>
          <a:prstGeom prst="rect">
            <a:avLst/>
          </a:prstGeom>
          <a:noFill/>
          <a:ln w="9525">
            <a:noFill/>
            <a:miter lim="800000"/>
            <a:headEnd/>
            <a:tailEnd/>
          </a:ln>
          <a:effectLst/>
        </p:spPr>
        <p:txBody>
          <a:bodyPr wrap="none" anchor="ctr"/>
          <a:lstStyle/>
          <a:p>
            <a:endParaRPr lang="el-GR"/>
          </a:p>
        </p:txBody>
      </p:sp>
      <p:sp>
        <p:nvSpPr>
          <p:cNvPr id="80899" name="Rectangle 3"/>
          <p:cNvSpPr>
            <a:spLocks noChangeArrowheads="1"/>
          </p:cNvSpPr>
          <p:nvPr/>
        </p:nvSpPr>
        <p:spPr bwMode="auto">
          <a:xfrm>
            <a:off x="0" y="8688388"/>
            <a:ext cx="2973388" cy="455612"/>
          </a:xfrm>
          <a:prstGeom prst="rect">
            <a:avLst/>
          </a:prstGeom>
          <a:noFill/>
          <a:ln w="9525">
            <a:noFill/>
            <a:miter lim="800000"/>
            <a:headEnd/>
            <a:tailEnd/>
          </a:ln>
          <a:effectLst/>
        </p:spPr>
        <p:txBody>
          <a:bodyPr wrap="none" anchor="ctr"/>
          <a:lstStyle/>
          <a:p>
            <a:endParaRPr lang="el-GR"/>
          </a:p>
        </p:txBody>
      </p:sp>
      <p:sp>
        <p:nvSpPr>
          <p:cNvPr id="80900" name="Rectangle 4"/>
          <p:cNvSpPr>
            <a:spLocks noChangeArrowheads="1"/>
          </p:cNvSpPr>
          <p:nvPr/>
        </p:nvSpPr>
        <p:spPr bwMode="auto">
          <a:xfrm>
            <a:off x="0" y="0"/>
            <a:ext cx="2973388" cy="455613"/>
          </a:xfrm>
          <a:prstGeom prst="rect">
            <a:avLst/>
          </a:prstGeom>
          <a:noFill/>
          <a:ln w="9525">
            <a:noFill/>
            <a:miter lim="800000"/>
            <a:headEnd/>
            <a:tailEnd/>
          </a:ln>
          <a:effectLst/>
        </p:spPr>
        <p:txBody>
          <a:bodyPr wrap="none" anchor="ctr"/>
          <a:lstStyle/>
          <a:p>
            <a:endParaRPr lang="el-GR"/>
          </a:p>
        </p:txBody>
      </p:sp>
      <p:sp>
        <p:nvSpPr>
          <p:cNvPr id="80901" name="Rectangle 5"/>
          <p:cNvSpPr>
            <a:spLocks noGrp="1" noRot="1" noChangeAspect="1" noChangeArrowheads="1" noTextEdit="1"/>
          </p:cNvSpPr>
          <p:nvPr>
            <p:ph type="sldImg"/>
          </p:nvPr>
        </p:nvSpPr>
        <p:spPr>
          <a:xfrm>
            <a:off x="576263" y="793750"/>
            <a:ext cx="5705475" cy="3209925"/>
          </a:xfrm>
          <a:ln w="12700" cap="flat">
            <a:solidFill>
              <a:schemeClr val="tx1"/>
            </a:solidFill>
          </a:ln>
        </p:spPr>
      </p:sp>
      <p:sp>
        <p:nvSpPr>
          <p:cNvPr id="80902" name="Rectangle 6"/>
          <p:cNvSpPr>
            <a:spLocks noGrp="1" noChangeArrowheads="1"/>
          </p:cNvSpPr>
          <p:nvPr>
            <p:ph type="body" idx="1"/>
          </p:nvPr>
        </p:nvSpPr>
        <p:spPr>
          <a:xfrm>
            <a:off x="914400" y="4348163"/>
            <a:ext cx="5029200" cy="3846512"/>
          </a:xfrm>
          <a:noFill/>
          <a:ln/>
        </p:spPr>
        <p:txBody>
          <a:bodyPr lIns="92418" tIns="46210" rIns="92418" bIns="46210"/>
          <a:lstStyle/>
          <a:p>
            <a:r>
              <a:rPr lang="en-GB"/>
              <a:t>The International Classification of Impairment, Disabilities and Handicaps was developed as a tool for classifying the consequences of disease. The revised classification, ICF (see paragraph 9 in the main document above), aims to provide a unified and standard language and framework for the description of health states and is based on dimensions of functioning with categories, or domains, within each dimension. These dimensions are (1) body functions and structure, (2) activities at the individual level and (3) participation in society. It systematically groups different health domains and health-related domains (e.g. what a person can do or does do when he or she has a given health condition). It covers all possible health domains described at body, individual and society dimensions. In this way, the universe of ICIDH encompasses health and health-related outcomes (including non-fatal health outcomes – see Annex 3).</a:t>
            </a:r>
            <a:endParaRPr lang="en-GB" noProof="1"/>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p>
            <a:fld id="{FFC2CA8A-C018-4D77-BEE4-7BF1973422AC}" type="slidenum">
              <a:rPr lang="el-GR" smtClean="0"/>
              <a:pPr/>
              <a:t>136</a:t>
            </a:fld>
            <a:endParaRPr lang="el-GR"/>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noFill/>
          <a:ln/>
        </p:spPr>
        <p:txBody>
          <a:bodyPr/>
          <a:lstStyle/>
          <a:p>
            <a:pPr eaLnBrk="1" hangingPunct="1"/>
            <a:endParaRPr lang="el-G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F998AC1-5E9F-4503-BA94-12050B771E5D}" type="slidenum">
              <a:rPr lang="en-GB"/>
              <a:pPr/>
              <a:t>137</a:t>
            </a:fld>
            <a:endParaRPr lang="en-GB"/>
          </a:p>
        </p:txBody>
      </p:sp>
      <p:sp>
        <p:nvSpPr>
          <p:cNvPr id="37890" name="Rectangle 2"/>
          <p:cNvSpPr>
            <a:spLocks noGrp="1" noRot="1" noChangeAspect="1" noChangeArrowheads="1" noTextEdit="1"/>
          </p:cNvSpPr>
          <p:nvPr>
            <p:ph type="sldImg"/>
          </p:nvPr>
        </p:nvSpPr>
        <p:spPr>
          <a:xfrm>
            <a:off x="576263" y="793750"/>
            <a:ext cx="5705475" cy="3209925"/>
          </a:xfrm>
          <a:ln/>
        </p:spPr>
      </p:sp>
      <p:sp>
        <p:nvSpPr>
          <p:cNvPr id="37891" name="Rectangle 3"/>
          <p:cNvSpPr>
            <a:spLocks noGrp="1" noChangeArrowheads="1"/>
          </p:cNvSpPr>
          <p:nvPr>
            <p:ph type="body" idx="1"/>
          </p:nvPr>
        </p:nvSpPr>
        <p:spPr>
          <a:xfrm>
            <a:off x="914400" y="4344988"/>
            <a:ext cx="5029200" cy="3848100"/>
          </a:xfrm>
        </p:spPr>
        <p:txBody>
          <a:bodyPr/>
          <a:lstStyle/>
          <a:p>
            <a:endParaRPr lang="el-G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2C2C7ECC-609D-4E8C-BDA6-BAF8E69BC28B}" type="slidenum">
              <a:rPr lang="en-GB" smtClean="0"/>
              <a:pPr/>
              <a:t>138</a:t>
            </a:fld>
            <a:endParaRPr lang="en-GB"/>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2C2C7ECC-609D-4E8C-BDA6-BAF8E69BC28B}" type="slidenum">
              <a:rPr lang="en-GB" smtClean="0"/>
              <a:pPr/>
              <a:t>139</a:t>
            </a:fld>
            <a:endParaRPr lang="en-GB"/>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0BE36E7D-0D4F-41E8-A8CB-CB27B1CA7E48}"/>
              </a:ext>
            </a:extLst>
          </p:cNvPr>
          <p:cNvSpPr>
            <a:spLocks noGrp="1" noChangeArrowheads="1"/>
          </p:cNvSpPr>
          <p:nvPr>
            <p:ph type="sldNum" sz="quarter" idx="5"/>
          </p:nvPr>
        </p:nvSpPr>
        <p:spPr>
          <a:ln/>
        </p:spPr>
        <p:txBody>
          <a:bodyPr/>
          <a:lstStyle/>
          <a:p>
            <a:fld id="{F21BD602-06D9-4F3F-897C-47477AAEE8CE}" type="slidenum">
              <a:rPr lang="el-GR" altLang="el-GR"/>
              <a:pPr/>
              <a:t>10</a:t>
            </a:fld>
            <a:endParaRPr lang="el-GR" altLang="el-GR"/>
          </a:p>
        </p:txBody>
      </p:sp>
      <p:sp>
        <p:nvSpPr>
          <p:cNvPr id="173058" name="Rectangle 2">
            <a:extLst>
              <a:ext uri="{FF2B5EF4-FFF2-40B4-BE49-F238E27FC236}">
                <a16:creationId xmlns:a16="http://schemas.microsoft.com/office/drawing/2014/main" id="{2FEC9962-714E-4BDE-98C5-1C7C68D8C8E2}"/>
              </a:ext>
            </a:extLst>
          </p:cNvPr>
          <p:cNvSpPr>
            <a:spLocks noGrp="1" noRot="1" noChangeAspect="1" noChangeArrowheads="1" noTextEdit="1"/>
          </p:cNvSpPr>
          <p:nvPr>
            <p:ph type="sldImg"/>
          </p:nvPr>
        </p:nvSpPr>
        <p:spPr>
          <a:ln/>
        </p:spPr>
      </p:sp>
      <p:sp>
        <p:nvSpPr>
          <p:cNvPr id="173059" name="Rectangle 3">
            <a:extLst>
              <a:ext uri="{FF2B5EF4-FFF2-40B4-BE49-F238E27FC236}">
                <a16:creationId xmlns:a16="http://schemas.microsoft.com/office/drawing/2014/main" id="{20052E06-72FD-4018-8CC0-2F06D0413195}"/>
              </a:ext>
            </a:extLst>
          </p:cNvPr>
          <p:cNvSpPr>
            <a:spLocks noGrp="1" noChangeArrowheads="1"/>
          </p:cNvSpPr>
          <p:nvPr>
            <p:ph type="body" idx="1"/>
          </p:nvPr>
        </p:nvSpPr>
        <p:spPr/>
        <p:txBody>
          <a:bodyPr/>
          <a:lstStyle/>
          <a:p>
            <a:endParaRPr lang="el-GR" altLang="el-G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71991A-34BA-4DD3-A476-F51C1F5BECAE}" type="slidenum">
              <a:rPr lang="en-GB"/>
              <a:pPr/>
              <a:t>140</a:t>
            </a:fld>
            <a:endParaRPr lang="en-GB"/>
          </a:p>
        </p:txBody>
      </p:sp>
      <p:sp>
        <p:nvSpPr>
          <p:cNvPr id="54274" name="Rectangle 2"/>
          <p:cNvSpPr>
            <a:spLocks noGrp="1" noRot="1" noChangeAspect="1" noChangeArrowheads="1" noTextEdit="1"/>
          </p:cNvSpPr>
          <p:nvPr>
            <p:ph type="sldImg"/>
          </p:nvPr>
        </p:nvSpPr>
        <p:spPr>
          <a:xfrm>
            <a:off x="393700" y="690563"/>
            <a:ext cx="6073775" cy="3417887"/>
          </a:xfrm>
          <a:ln/>
        </p:spPr>
      </p:sp>
      <p:sp>
        <p:nvSpPr>
          <p:cNvPr id="54275" name="Rectangle 3"/>
          <p:cNvSpPr>
            <a:spLocks noGrp="1" noChangeArrowheads="1"/>
          </p:cNvSpPr>
          <p:nvPr>
            <p:ph type="body" idx="1"/>
          </p:nvPr>
        </p:nvSpPr>
        <p:spPr>
          <a:xfrm>
            <a:off x="914400" y="4344988"/>
            <a:ext cx="5029200" cy="4113212"/>
          </a:xfrm>
        </p:spPr>
        <p:txBody>
          <a:bodyPr/>
          <a:lstStyle/>
          <a:p>
            <a:endParaRPr lang="el-G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2C2C7ECC-609D-4E8C-BDA6-BAF8E69BC28B}" type="slidenum">
              <a:rPr lang="en-GB" smtClean="0"/>
              <a:pPr/>
              <a:t>141</a:t>
            </a:fld>
            <a:endParaRPr lang="en-GB"/>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a:p>
        </p:txBody>
      </p:sp>
      <p:sp>
        <p:nvSpPr>
          <p:cNvPr id="4" name="3 - Θέση αριθμού διαφάνειας"/>
          <p:cNvSpPr>
            <a:spLocks noGrp="1"/>
          </p:cNvSpPr>
          <p:nvPr>
            <p:ph type="sldNum" sz="quarter" idx="10"/>
          </p:nvPr>
        </p:nvSpPr>
        <p:spPr/>
        <p:txBody>
          <a:bodyPr/>
          <a:lstStyle/>
          <a:p>
            <a:fld id="{2C2C7ECC-609D-4E8C-BDA6-BAF8E69BC28B}" type="slidenum">
              <a:rPr lang="en-GB" smtClean="0"/>
              <a:pPr/>
              <a:t>142</a:t>
            </a:fld>
            <a:endParaRPr lang="en-GB"/>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1 - Θέση εικόνας διαφάνειας">
            <a:extLst>
              <a:ext uri="{FF2B5EF4-FFF2-40B4-BE49-F238E27FC236}">
                <a16:creationId xmlns:a16="http://schemas.microsoft.com/office/drawing/2014/main" id="{FAB895A5-39D1-4BA0-B4E7-343C436AEEA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2 - Θέση σημειώσεων">
            <a:extLst>
              <a:ext uri="{FF2B5EF4-FFF2-40B4-BE49-F238E27FC236}">
                <a16:creationId xmlns:a16="http://schemas.microsoft.com/office/drawing/2014/main" id="{F78F2A7B-8B48-48FA-8A68-DDD57C89F33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l-GR" altLang="el-GR"/>
          </a:p>
        </p:txBody>
      </p:sp>
      <p:sp>
        <p:nvSpPr>
          <p:cNvPr id="33796" name="3 - Θέση αριθμού διαφάνειας">
            <a:extLst>
              <a:ext uri="{FF2B5EF4-FFF2-40B4-BE49-F238E27FC236}">
                <a16:creationId xmlns:a16="http://schemas.microsoft.com/office/drawing/2014/main" id="{58145EB8-B37F-4057-BEF6-22F1E8D6BE5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anose="020B0604030504040204" pitchFamily="34" charset="0"/>
              </a:defRPr>
            </a:lvl1pPr>
            <a:lvl2pPr marL="742950" indent="-285750" eaLnBrk="0" hangingPunct="0">
              <a:defRPr sz="2400">
                <a:solidFill>
                  <a:schemeClr val="tx1"/>
                </a:solidFill>
                <a:latin typeface="Tahoma" panose="020B0604030504040204" pitchFamily="34" charset="0"/>
              </a:defRPr>
            </a:lvl2pPr>
            <a:lvl3pPr marL="1143000" indent="-228600" eaLnBrk="0" hangingPunct="0">
              <a:defRPr sz="2400">
                <a:solidFill>
                  <a:schemeClr val="tx1"/>
                </a:solidFill>
                <a:latin typeface="Tahoma" panose="020B0604030504040204" pitchFamily="34" charset="0"/>
              </a:defRPr>
            </a:lvl3pPr>
            <a:lvl4pPr marL="1600200" indent="-228600" eaLnBrk="0" hangingPunct="0">
              <a:defRPr sz="2400">
                <a:solidFill>
                  <a:schemeClr val="tx1"/>
                </a:solidFill>
                <a:latin typeface="Tahoma" panose="020B0604030504040204" pitchFamily="34" charset="0"/>
              </a:defRPr>
            </a:lvl4pPr>
            <a:lvl5pPr marL="2057400" indent="-228600" eaLnBrk="0" hangingPunct="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eaLnBrk="1" hangingPunct="1"/>
            <a:fld id="{5D9E5869-AF1C-4018-B040-C5771A22936B}" type="slidenum">
              <a:rPr lang="el-GR" altLang="el-GR" sz="1200"/>
              <a:pPr eaLnBrk="1" hangingPunct="1"/>
              <a:t>156</a:t>
            </a:fld>
            <a:endParaRPr lang="el-GR" altLang="el-GR" sz="1200"/>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DE567A0D-4A37-4645-82C7-3B847B42D086}"/>
              </a:ext>
            </a:extLst>
          </p:cNvPr>
          <p:cNvSpPr>
            <a:spLocks noGrp="1" noChangeArrowheads="1"/>
          </p:cNvSpPr>
          <p:nvPr>
            <p:ph type="sldNum" sz="quarter" idx="5"/>
          </p:nvPr>
        </p:nvSpPr>
        <p:spPr>
          <a:ln/>
        </p:spPr>
        <p:txBody>
          <a:bodyPr/>
          <a:lstStyle/>
          <a:p>
            <a:fld id="{ABA4CEC5-DB01-4A99-862B-FF1CC1D74727}" type="slidenum">
              <a:rPr lang="el-GR" altLang="el-GR"/>
              <a:pPr/>
              <a:t>159</a:t>
            </a:fld>
            <a:endParaRPr lang="el-GR" altLang="el-GR"/>
          </a:p>
        </p:txBody>
      </p:sp>
      <p:sp>
        <p:nvSpPr>
          <p:cNvPr id="120834" name="Rectangle 2">
            <a:extLst>
              <a:ext uri="{FF2B5EF4-FFF2-40B4-BE49-F238E27FC236}">
                <a16:creationId xmlns:a16="http://schemas.microsoft.com/office/drawing/2014/main" id="{16B93E5D-12DE-491E-9F47-780A7F5DF11D}"/>
              </a:ext>
            </a:extLst>
          </p:cNvPr>
          <p:cNvSpPr>
            <a:spLocks noGrp="1" noRot="1" noChangeAspect="1" noChangeArrowheads="1" noTextEdit="1"/>
          </p:cNvSpPr>
          <p:nvPr>
            <p:ph type="sldImg"/>
          </p:nvPr>
        </p:nvSpPr>
        <p:spPr>
          <a:ln/>
        </p:spPr>
      </p:sp>
      <p:sp>
        <p:nvSpPr>
          <p:cNvPr id="120835" name="Rectangle 3">
            <a:extLst>
              <a:ext uri="{FF2B5EF4-FFF2-40B4-BE49-F238E27FC236}">
                <a16:creationId xmlns:a16="http://schemas.microsoft.com/office/drawing/2014/main" id="{9152BC9D-7F81-4527-A232-80212137FA2F}"/>
              </a:ext>
            </a:extLst>
          </p:cNvPr>
          <p:cNvSpPr>
            <a:spLocks noGrp="1" noChangeArrowheads="1"/>
          </p:cNvSpPr>
          <p:nvPr>
            <p:ph type="body" idx="1"/>
          </p:nvPr>
        </p:nvSpPr>
        <p:spPr/>
        <p:txBody>
          <a:bodyPr/>
          <a:lstStyle/>
          <a:p>
            <a:endParaRPr lang="el-GR" altLang="el-G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CE83FDA8-97FE-4603-8C90-259393DB5589}"/>
              </a:ext>
            </a:extLst>
          </p:cNvPr>
          <p:cNvSpPr>
            <a:spLocks noGrp="1" noChangeArrowheads="1"/>
          </p:cNvSpPr>
          <p:nvPr>
            <p:ph type="sldNum" sz="quarter" idx="5"/>
          </p:nvPr>
        </p:nvSpPr>
        <p:spPr>
          <a:ln/>
        </p:spPr>
        <p:txBody>
          <a:bodyPr/>
          <a:lstStyle/>
          <a:p>
            <a:fld id="{3B43B135-A598-4759-AFA8-AC8FCB52D6FC}" type="slidenum">
              <a:rPr lang="el-GR" altLang="el-GR"/>
              <a:pPr/>
              <a:t>164</a:t>
            </a:fld>
            <a:endParaRPr lang="el-GR" altLang="el-GR"/>
          </a:p>
        </p:txBody>
      </p:sp>
      <p:sp>
        <p:nvSpPr>
          <p:cNvPr id="122882" name="Rectangle 2">
            <a:extLst>
              <a:ext uri="{FF2B5EF4-FFF2-40B4-BE49-F238E27FC236}">
                <a16:creationId xmlns:a16="http://schemas.microsoft.com/office/drawing/2014/main" id="{43D8CC76-E5CE-4997-8BC6-F8A5D9B6E58A}"/>
              </a:ext>
            </a:extLst>
          </p:cNvPr>
          <p:cNvSpPr>
            <a:spLocks noGrp="1" noRot="1" noChangeAspect="1" noChangeArrowheads="1" noTextEdit="1"/>
          </p:cNvSpPr>
          <p:nvPr>
            <p:ph type="sldImg"/>
          </p:nvPr>
        </p:nvSpPr>
        <p:spPr>
          <a:ln/>
        </p:spPr>
      </p:sp>
      <p:sp>
        <p:nvSpPr>
          <p:cNvPr id="122883" name="Rectangle 3">
            <a:extLst>
              <a:ext uri="{FF2B5EF4-FFF2-40B4-BE49-F238E27FC236}">
                <a16:creationId xmlns:a16="http://schemas.microsoft.com/office/drawing/2014/main" id="{23C09452-D602-46FE-BA2F-3B4B7566CBDB}"/>
              </a:ext>
            </a:extLst>
          </p:cNvPr>
          <p:cNvSpPr>
            <a:spLocks noGrp="1" noChangeArrowheads="1"/>
          </p:cNvSpPr>
          <p:nvPr>
            <p:ph type="body" idx="1"/>
          </p:nvPr>
        </p:nvSpPr>
        <p:spPr/>
        <p:txBody>
          <a:bodyPr/>
          <a:lstStyle/>
          <a:p>
            <a:endParaRPr lang="el-GR" altLang="el-G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04167A5-1ABD-42BD-9C89-B93C3D5816DE}"/>
              </a:ext>
            </a:extLst>
          </p:cNvPr>
          <p:cNvSpPr>
            <a:spLocks noGrp="1"/>
          </p:cNvSpPr>
          <p:nvPr>
            <p:ph type="ctrTitle"/>
          </p:nvPr>
        </p:nvSpPr>
        <p:spPr>
          <a:xfrm>
            <a:off x="1524000" y="1122363"/>
            <a:ext cx="9144000" cy="2387600"/>
          </a:xfrm>
        </p:spPr>
        <p:txBody>
          <a:bodyPr anchor="b"/>
          <a:lstStyle>
            <a:lvl1pPr algn="ctr">
              <a:defRPr sz="6000"/>
            </a:lvl1pPr>
          </a:lstStyle>
          <a:p>
            <a:r>
              <a:rPr lang="el-GR"/>
              <a:t>Κάντε κλικ για να επεξεργαστείτε τον τίτλο υποδείγματος</a:t>
            </a:r>
          </a:p>
        </p:txBody>
      </p:sp>
      <p:sp>
        <p:nvSpPr>
          <p:cNvPr id="3" name="Υπότιτλος 2">
            <a:extLst>
              <a:ext uri="{FF2B5EF4-FFF2-40B4-BE49-F238E27FC236}">
                <a16:creationId xmlns:a16="http://schemas.microsoft.com/office/drawing/2014/main" id="{7E13E228-1A62-4E18-BFF3-7267855F923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p>
        </p:txBody>
      </p:sp>
      <p:sp>
        <p:nvSpPr>
          <p:cNvPr id="4" name="Θέση ημερομηνίας 3">
            <a:extLst>
              <a:ext uri="{FF2B5EF4-FFF2-40B4-BE49-F238E27FC236}">
                <a16:creationId xmlns:a16="http://schemas.microsoft.com/office/drawing/2014/main" id="{EC5B1CB9-7E73-4832-8953-1BF7E39D604B}"/>
              </a:ext>
            </a:extLst>
          </p:cNvPr>
          <p:cNvSpPr>
            <a:spLocks noGrp="1"/>
          </p:cNvSpPr>
          <p:nvPr>
            <p:ph type="dt" sz="half" idx="10"/>
          </p:nvPr>
        </p:nvSpPr>
        <p:spPr/>
        <p:txBody>
          <a:bodyPr/>
          <a:lstStyle/>
          <a:p>
            <a:fld id="{E580BDD5-3E69-416E-A664-8E38DA235DE3}" type="datetimeFigureOut">
              <a:rPr lang="el-GR" smtClean="0"/>
              <a:t>16/1/2020</a:t>
            </a:fld>
            <a:endParaRPr lang="el-GR"/>
          </a:p>
        </p:txBody>
      </p:sp>
      <p:sp>
        <p:nvSpPr>
          <p:cNvPr id="5" name="Θέση υποσέλιδου 4">
            <a:extLst>
              <a:ext uri="{FF2B5EF4-FFF2-40B4-BE49-F238E27FC236}">
                <a16:creationId xmlns:a16="http://schemas.microsoft.com/office/drawing/2014/main" id="{57511089-1343-4193-BD37-815B25FBF0CB}"/>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7AAF14CE-0BC5-4476-A6BA-DA99EF68D94C}"/>
              </a:ext>
            </a:extLst>
          </p:cNvPr>
          <p:cNvSpPr>
            <a:spLocks noGrp="1"/>
          </p:cNvSpPr>
          <p:nvPr>
            <p:ph type="sldNum" sz="quarter" idx="12"/>
          </p:nvPr>
        </p:nvSpPr>
        <p:spPr/>
        <p:txBody>
          <a:bodyPr/>
          <a:lstStyle/>
          <a:p>
            <a:fld id="{2FB682DC-61B8-467F-AFF0-19D9153513C8}" type="slidenum">
              <a:rPr lang="el-GR" smtClean="0"/>
              <a:t>‹#›</a:t>
            </a:fld>
            <a:endParaRPr lang="el-GR"/>
          </a:p>
        </p:txBody>
      </p:sp>
    </p:spTree>
    <p:extLst>
      <p:ext uri="{BB962C8B-B14F-4D97-AF65-F5344CB8AC3E}">
        <p14:creationId xmlns:p14="http://schemas.microsoft.com/office/powerpoint/2010/main" val="21024063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C150C02-3008-4F61-927F-941CA8464D44}"/>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4CC166F3-F673-4324-9E14-45D2C773FA3B}"/>
              </a:ext>
            </a:extLst>
          </p:cNvPr>
          <p:cNvSpPr>
            <a:spLocks noGrp="1"/>
          </p:cNvSpPr>
          <p:nvPr>
            <p:ph type="body" orient="vert" idx="1"/>
          </p:nvPr>
        </p:nvSpPr>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E8E895D3-E306-4D37-B504-A2214D51A292}"/>
              </a:ext>
            </a:extLst>
          </p:cNvPr>
          <p:cNvSpPr>
            <a:spLocks noGrp="1"/>
          </p:cNvSpPr>
          <p:nvPr>
            <p:ph type="dt" sz="half" idx="10"/>
          </p:nvPr>
        </p:nvSpPr>
        <p:spPr/>
        <p:txBody>
          <a:bodyPr/>
          <a:lstStyle/>
          <a:p>
            <a:fld id="{E580BDD5-3E69-416E-A664-8E38DA235DE3}" type="datetimeFigureOut">
              <a:rPr lang="el-GR" smtClean="0"/>
              <a:t>16/1/2020</a:t>
            </a:fld>
            <a:endParaRPr lang="el-GR"/>
          </a:p>
        </p:txBody>
      </p:sp>
      <p:sp>
        <p:nvSpPr>
          <p:cNvPr id="5" name="Θέση υποσέλιδου 4">
            <a:extLst>
              <a:ext uri="{FF2B5EF4-FFF2-40B4-BE49-F238E27FC236}">
                <a16:creationId xmlns:a16="http://schemas.microsoft.com/office/drawing/2014/main" id="{71C2C214-6CE2-416D-B2F5-CEFF0AAB2BB5}"/>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CC160928-DC51-4B5C-870C-2F7EB36F456F}"/>
              </a:ext>
            </a:extLst>
          </p:cNvPr>
          <p:cNvSpPr>
            <a:spLocks noGrp="1"/>
          </p:cNvSpPr>
          <p:nvPr>
            <p:ph type="sldNum" sz="quarter" idx="12"/>
          </p:nvPr>
        </p:nvSpPr>
        <p:spPr/>
        <p:txBody>
          <a:bodyPr/>
          <a:lstStyle/>
          <a:p>
            <a:fld id="{2FB682DC-61B8-467F-AFF0-19D9153513C8}" type="slidenum">
              <a:rPr lang="el-GR" smtClean="0"/>
              <a:t>‹#›</a:t>
            </a:fld>
            <a:endParaRPr lang="el-GR"/>
          </a:p>
        </p:txBody>
      </p:sp>
    </p:spTree>
    <p:extLst>
      <p:ext uri="{BB962C8B-B14F-4D97-AF65-F5344CB8AC3E}">
        <p14:creationId xmlns:p14="http://schemas.microsoft.com/office/powerpoint/2010/main" val="36817971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a:extLst>
              <a:ext uri="{FF2B5EF4-FFF2-40B4-BE49-F238E27FC236}">
                <a16:creationId xmlns:a16="http://schemas.microsoft.com/office/drawing/2014/main" id="{DF8B82ED-79E3-488A-8035-7D10475FAC71}"/>
              </a:ext>
            </a:extLst>
          </p:cNvPr>
          <p:cNvSpPr>
            <a:spLocks noGrp="1"/>
          </p:cNvSpPr>
          <p:nvPr>
            <p:ph type="title" orient="vert"/>
          </p:nvPr>
        </p:nvSpPr>
        <p:spPr>
          <a:xfrm>
            <a:off x="8724900" y="365125"/>
            <a:ext cx="2628900" cy="5811838"/>
          </a:xfrm>
        </p:spPr>
        <p:txBody>
          <a:bodyPr vert="eaVert"/>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2DE8E0DA-F4B9-4879-B32F-9A049E49955F}"/>
              </a:ext>
            </a:extLst>
          </p:cNvPr>
          <p:cNvSpPr>
            <a:spLocks noGrp="1"/>
          </p:cNvSpPr>
          <p:nvPr>
            <p:ph type="body" orient="vert" idx="1"/>
          </p:nvPr>
        </p:nvSpPr>
        <p:spPr>
          <a:xfrm>
            <a:off x="838200" y="365125"/>
            <a:ext cx="7734300" cy="5811838"/>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B01508DC-D3C9-4EBC-948B-439C0AE68FB0}"/>
              </a:ext>
            </a:extLst>
          </p:cNvPr>
          <p:cNvSpPr>
            <a:spLocks noGrp="1"/>
          </p:cNvSpPr>
          <p:nvPr>
            <p:ph type="dt" sz="half" idx="10"/>
          </p:nvPr>
        </p:nvSpPr>
        <p:spPr/>
        <p:txBody>
          <a:bodyPr/>
          <a:lstStyle/>
          <a:p>
            <a:fld id="{E580BDD5-3E69-416E-A664-8E38DA235DE3}" type="datetimeFigureOut">
              <a:rPr lang="el-GR" smtClean="0"/>
              <a:t>16/1/2020</a:t>
            </a:fld>
            <a:endParaRPr lang="el-GR"/>
          </a:p>
        </p:txBody>
      </p:sp>
      <p:sp>
        <p:nvSpPr>
          <p:cNvPr id="5" name="Θέση υποσέλιδου 4">
            <a:extLst>
              <a:ext uri="{FF2B5EF4-FFF2-40B4-BE49-F238E27FC236}">
                <a16:creationId xmlns:a16="http://schemas.microsoft.com/office/drawing/2014/main" id="{DD75FB2D-490C-4238-BA0F-F09BA22C3D36}"/>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EB01526B-4BE0-4B4C-BB12-E86EF79369B6}"/>
              </a:ext>
            </a:extLst>
          </p:cNvPr>
          <p:cNvSpPr>
            <a:spLocks noGrp="1"/>
          </p:cNvSpPr>
          <p:nvPr>
            <p:ph type="sldNum" sz="quarter" idx="12"/>
          </p:nvPr>
        </p:nvSpPr>
        <p:spPr/>
        <p:txBody>
          <a:bodyPr/>
          <a:lstStyle/>
          <a:p>
            <a:fld id="{2FB682DC-61B8-467F-AFF0-19D9153513C8}" type="slidenum">
              <a:rPr lang="el-GR" smtClean="0"/>
              <a:t>‹#›</a:t>
            </a:fld>
            <a:endParaRPr lang="el-GR"/>
          </a:p>
        </p:txBody>
      </p:sp>
    </p:spTree>
    <p:extLst>
      <p:ext uri="{BB962C8B-B14F-4D97-AF65-F5344CB8AC3E}">
        <p14:creationId xmlns:p14="http://schemas.microsoft.com/office/powerpoint/2010/main" val="32474273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hart">
  <p:cSld name="Τίτλος, Κείμενο και Γράφημα">
    <p:spTree>
      <p:nvGrpSpPr>
        <p:cNvPr id="1" name=""/>
        <p:cNvGrpSpPr/>
        <p:nvPr/>
      </p:nvGrpSpPr>
      <p:grpSpPr>
        <a:xfrm>
          <a:off x="0" y="0"/>
          <a:ext cx="0" cy="0"/>
          <a:chOff x="0" y="0"/>
          <a:chExt cx="0" cy="0"/>
        </a:xfrm>
      </p:grpSpPr>
      <p:sp>
        <p:nvSpPr>
          <p:cNvPr id="2" name="1 - Τίτλος"/>
          <p:cNvSpPr>
            <a:spLocks noGrp="1"/>
          </p:cNvSpPr>
          <p:nvPr>
            <p:ph type="title"/>
          </p:nvPr>
        </p:nvSpPr>
        <p:spPr>
          <a:xfrm>
            <a:off x="609600" y="277814"/>
            <a:ext cx="10972800" cy="1139825"/>
          </a:xfrm>
        </p:spPr>
        <p:txBody>
          <a:bodyPr/>
          <a:lstStyle/>
          <a:p>
            <a:r>
              <a:rPr lang="el-GR"/>
              <a:t>Kλικ για επεξεργασία του τίτλου</a:t>
            </a:r>
          </a:p>
        </p:txBody>
      </p:sp>
      <p:sp>
        <p:nvSpPr>
          <p:cNvPr id="3" name="2 - Θέση κειμένου"/>
          <p:cNvSpPr>
            <a:spLocks noGrp="1"/>
          </p:cNvSpPr>
          <p:nvPr>
            <p:ph type="body" sz="half" idx="1"/>
          </p:nvPr>
        </p:nvSpPr>
        <p:spPr>
          <a:xfrm>
            <a:off x="609600" y="1600201"/>
            <a:ext cx="5384800" cy="4525963"/>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γραφήματος"/>
          <p:cNvSpPr>
            <a:spLocks noGrp="1"/>
          </p:cNvSpPr>
          <p:nvPr>
            <p:ph type="chart" sz="half" idx="2"/>
          </p:nvPr>
        </p:nvSpPr>
        <p:spPr>
          <a:xfrm>
            <a:off x="6197600" y="1600201"/>
            <a:ext cx="5384800" cy="4525963"/>
          </a:xfrm>
        </p:spPr>
        <p:txBody>
          <a:bodyPr/>
          <a:lstStyle/>
          <a:p>
            <a:endParaRPr lang="el-GR"/>
          </a:p>
        </p:txBody>
      </p:sp>
      <p:sp>
        <p:nvSpPr>
          <p:cNvPr id="5" name="4 - Θέση ημερομηνίας"/>
          <p:cNvSpPr>
            <a:spLocks noGrp="1"/>
          </p:cNvSpPr>
          <p:nvPr>
            <p:ph type="dt" sz="half" idx="10"/>
          </p:nvPr>
        </p:nvSpPr>
        <p:spPr>
          <a:xfrm>
            <a:off x="609600" y="6245225"/>
            <a:ext cx="2844800" cy="476250"/>
          </a:xfrm>
        </p:spPr>
        <p:txBody>
          <a:bodyPr/>
          <a:lstStyle>
            <a:lvl1pPr>
              <a:defRPr/>
            </a:lvl1pPr>
          </a:lstStyle>
          <a:p>
            <a:endParaRPr lang="en-GB"/>
          </a:p>
        </p:txBody>
      </p:sp>
      <p:sp>
        <p:nvSpPr>
          <p:cNvPr id="6" name="5 - Θέση υποσέλιδου"/>
          <p:cNvSpPr>
            <a:spLocks noGrp="1"/>
          </p:cNvSpPr>
          <p:nvPr>
            <p:ph type="ftr" sz="quarter" idx="11"/>
          </p:nvPr>
        </p:nvSpPr>
        <p:spPr>
          <a:xfrm>
            <a:off x="4165600" y="6245225"/>
            <a:ext cx="3860800" cy="476250"/>
          </a:xfrm>
        </p:spPr>
        <p:txBody>
          <a:bodyPr/>
          <a:lstStyle>
            <a:lvl1pPr>
              <a:defRPr/>
            </a:lvl1pPr>
          </a:lstStyle>
          <a:p>
            <a:endParaRPr lang="en-GB"/>
          </a:p>
        </p:txBody>
      </p:sp>
      <p:sp>
        <p:nvSpPr>
          <p:cNvPr id="7" name="6 - Θέση αριθμού διαφάνειας"/>
          <p:cNvSpPr>
            <a:spLocks noGrp="1"/>
          </p:cNvSpPr>
          <p:nvPr>
            <p:ph type="sldNum" sz="quarter" idx="12"/>
          </p:nvPr>
        </p:nvSpPr>
        <p:spPr>
          <a:xfrm>
            <a:off x="8737600" y="6245225"/>
            <a:ext cx="2844800" cy="476250"/>
          </a:xfrm>
        </p:spPr>
        <p:txBody>
          <a:bodyPr/>
          <a:lstStyle>
            <a:lvl1pPr>
              <a:defRPr/>
            </a:lvl1pPr>
          </a:lstStyle>
          <a:p>
            <a:fld id="{B8D66F19-03D4-46B9-B23B-B1ACBAAE2985}" type="slidenum">
              <a:rPr lang="en-GB"/>
              <a:pPr/>
              <a:t>‹#›</a:t>
            </a:fld>
            <a:endParaRPr lang="en-GB"/>
          </a:p>
        </p:txBody>
      </p:sp>
    </p:spTree>
    <p:extLst>
      <p:ext uri="{BB962C8B-B14F-4D97-AF65-F5344CB8AC3E}">
        <p14:creationId xmlns:p14="http://schemas.microsoft.com/office/powerpoint/2010/main" val="29648644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dgm">
  <p:cSld name="Τίτλος και Διάγραμμα ή Οργανόγραμμ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73F4D0C-9138-4526-987C-616A22004FDE}"/>
              </a:ext>
            </a:extLst>
          </p:cNvPr>
          <p:cNvSpPr>
            <a:spLocks noGrp="1"/>
          </p:cNvSpPr>
          <p:nvPr>
            <p:ph type="title"/>
          </p:nvPr>
        </p:nvSpPr>
        <p:spPr>
          <a:xfrm>
            <a:off x="914400" y="609600"/>
            <a:ext cx="10363200" cy="1143000"/>
          </a:xfrm>
        </p:spPr>
        <p:txBody>
          <a:bodyPr/>
          <a:lstStyle/>
          <a:p>
            <a:r>
              <a:rPr lang="el-GR"/>
              <a:t>Κάντε κλικ για να επεξεργαστείτε τον τίτλο υποδείγματος</a:t>
            </a:r>
          </a:p>
        </p:txBody>
      </p:sp>
      <p:sp>
        <p:nvSpPr>
          <p:cNvPr id="3" name="Θέση SmartArt 2">
            <a:extLst>
              <a:ext uri="{FF2B5EF4-FFF2-40B4-BE49-F238E27FC236}">
                <a16:creationId xmlns:a16="http://schemas.microsoft.com/office/drawing/2014/main" id="{415AA46B-2B34-4463-8708-10C21E7AB939}"/>
              </a:ext>
            </a:extLst>
          </p:cNvPr>
          <p:cNvSpPr>
            <a:spLocks noGrp="1"/>
          </p:cNvSpPr>
          <p:nvPr>
            <p:ph type="dgm" idx="1"/>
          </p:nvPr>
        </p:nvSpPr>
        <p:spPr>
          <a:xfrm>
            <a:off x="914400" y="1981200"/>
            <a:ext cx="10363200" cy="4114800"/>
          </a:xfrm>
        </p:spPr>
        <p:txBody>
          <a:bodyPr/>
          <a:lstStyle/>
          <a:p>
            <a:endParaRPr lang="el-GR"/>
          </a:p>
        </p:txBody>
      </p:sp>
      <p:sp>
        <p:nvSpPr>
          <p:cNvPr id="4" name="Θέση ημερομηνίας 3">
            <a:extLst>
              <a:ext uri="{FF2B5EF4-FFF2-40B4-BE49-F238E27FC236}">
                <a16:creationId xmlns:a16="http://schemas.microsoft.com/office/drawing/2014/main" id="{7160920A-636A-413D-9F63-0367AB5F45ED}"/>
              </a:ext>
            </a:extLst>
          </p:cNvPr>
          <p:cNvSpPr>
            <a:spLocks noGrp="1"/>
          </p:cNvSpPr>
          <p:nvPr>
            <p:ph type="dt" sz="half" idx="10"/>
          </p:nvPr>
        </p:nvSpPr>
        <p:spPr>
          <a:xfrm>
            <a:off x="914400" y="6248400"/>
            <a:ext cx="2540000" cy="457200"/>
          </a:xfrm>
        </p:spPr>
        <p:txBody>
          <a:bodyPr/>
          <a:lstStyle>
            <a:lvl1pPr>
              <a:defRPr/>
            </a:lvl1pPr>
          </a:lstStyle>
          <a:p>
            <a:endParaRPr lang="en-US" altLang="el-GR"/>
          </a:p>
        </p:txBody>
      </p:sp>
      <p:sp>
        <p:nvSpPr>
          <p:cNvPr id="5" name="Θέση υποσέλιδου 4">
            <a:extLst>
              <a:ext uri="{FF2B5EF4-FFF2-40B4-BE49-F238E27FC236}">
                <a16:creationId xmlns:a16="http://schemas.microsoft.com/office/drawing/2014/main" id="{F395EE98-46DC-4681-B97C-3D54A5267DCE}"/>
              </a:ext>
            </a:extLst>
          </p:cNvPr>
          <p:cNvSpPr>
            <a:spLocks noGrp="1"/>
          </p:cNvSpPr>
          <p:nvPr>
            <p:ph type="ftr" sz="quarter" idx="11"/>
          </p:nvPr>
        </p:nvSpPr>
        <p:spPr>
          <a:xfrm>
            <a:off x="4165600" y="6248400"/>
            <a:ext cx="3860800" cy="457200"/>
          </a:xfrm>
        </p:spPr>
        <p:txBody>
          <a:bodyPr/>
          <a:lstStyle>
            <a:lvl1pPr>
              <a:defRPr/>
            </a:lvl1pPr>
          </a:lstStyle>
          <a:p>
            <a:endParaRPr lang="en-US" altLang="el-GR"/>
          </a:p>
        </p:txBody>
      </p:sp>
      <p:sp>
        <p:nvSpPr>
          <p:cNvPr id="6" name="Θέση αριθμού διαφάνειας 5">
            <a:extLst>
              <a:ext uri="{FF2B5EF4-FFF2-40B4-BE49-F238E27FC236}">
                <a16:creationId xmlns:a16="http://schemas.microsoft.com/office/drawing/2014/main" id="{E02154CD-1364-4ECA-A6F0-4639A7535233}"/>
              </a:ext>
            </a:extLst>
          </p:cNvPr>
          <p:cNvSpPr>
            <a:spLocks noGrp="1"/>
          </p:cNvSpPr>
          <p:nvPr>
            <p:ph type="sldNum" sz="quarter" idx="12"/>
          </p:nvPr>
        </p:nvSpPr>
        <p:spPr>
          <a:xfrm>
            <a:off x="8737600" y="6248400"/>
            <a:ext cx="2540000" cy="457200"/>
          </a:xfrm>
        </p:spPr>
        <p:txBody>
          <a:bodyPr/>
          <a:lstStyle>
            <a:lvl1pPr>
              <a:defRPr/>
            </a:lvl1pPr>
          </a:lstStyle>
          <a:p>
            <a:fld id="{DC47583D-FFC5-4CDE-8A99-281185C88CCE}" type="slidenum">
              <a:rPr lang="en-US" altLang="el-GR"/>
              <a:pPr/>
              <a:t>‹#›</a:t>
            </a:fld>
            <a:endParaRPr lang="en-US" altLang="el-GR"/>
          </a:p>
        </p:txBody>
      </p:sp>
    </p:spTree>
    <p:extLst>
      <p:ext uri="{BB962C8B-B14F-4D97-AF65-F5344CB8AC3E}">
        <p14:creationId xmlns:p14="http://schemas.microsoft.com/office/powerpoint/2010/main" val="22104543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chart">
  <p:cSld name="Τίτλος και Γράφημ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90E2D5B-90FD-44DF-AB96-093A9303235A}"/>
              </a:ext>
            </a:extLst>
          </p:cNvPr>
          <p:cNvSpPr>
            <a:spLocks noGrp="1"/>
          </p:cNvSpPr>
          <p:nvPr>
            <p:ph type="title"/>
          </p:nvPr>
        </p:nvSpPr>
        <p:spPr>
          <a:xfrm>
            <a:off x="609600" y="274638"/>
            <a:ext cx="10972800" cy="1143000"/>
          </a:xfrm>
        </p:spPr>
        <p:txBody>
          <a:bodyPr/>
          <a:lstStyle/>
          <a:p>
            <a:r>
              <a:rPr lang="el-GR"/>
              <a:t>Κάντε κλικ για να επεξεργαστείτε τον τίτλο υποδείγματος</a:t>
            </a:r>
          </a:p>
        </p:txBody>
      </p:sp>
      <p:sp>
        <p:nvSpPr>
          <p:cNvPr id="3" name="Θέση γραφήματος 2">
            <a:extLst>
              <a:ext uri="{FF2B5EF4-FFF2-40B4-BE49-F238E27FC236}">
                <a16:creationId xmlns:a16="http://schemas.microsoft.com/office/drawing/2014/main" id="{22D01AD5-5ECC-47E3-B0BF-C565C186FF16}"/>
              </a:ext>
            </a:extLst>
          </p:cNvPr>
          <p:cNvSpPr>
            <a:spLocks noGrp="1"/>
          </p:cNvSpPr>
          <p:nvPr>
            <p:ph type="chart" idx="1"/>
          </p:nvPr>
        </p:nvSpPr>
        <p:spPr>
          <a:xfrm>
            <a:off x="609600" y="1600201"/>
            <a:ext cx="10972800" cy="4525963"/>
          </a:xfrm>
        </p:spPr>
        <p:txBody>
          <a:bodyPr/>
          <a:lstStyle/>
          <a:p>
            <a:endParaRPr lang="el-GR"/>
          </a:p>
        </p:txBody>
      </p:sp>
      <p:sp>
        <p:nvSpPr>
          <p:cNvPr id="4" name="Θέση ημερομηνίας 3">
            <a:extLst>
              <a:ext uri="{FF2B5EF4-FFF2-40B4-BE49-F238E27FC236}">
                <a16:creationId xmlns:a16="http://schemas.microsoft.com/office/drawing/2014/main" id="{B1676168-F6C2-44BD-8B8C-A3DB2BE05F0F}"/>
              </a:ext>
            </a:extLst>
          </p:cNvPr>
          <p:cNvSpPr>
            <a:spLocks noGrp="1"/>
          </p:cNvSpPr>
          <p:nvPr>
            <p:ph type="dt" sz="half" idx="10"/>
          </p:nvPr>
        </p:nvSpPr>
        <p:spPr>
          <a:xfrm>
            <a:off x="609600" y="6251575"/>
            <a:ext cx="2844800" cy="476250"/>
          </a:xfrm>
        </p:spPr>
        <p:txBody>
          <a:bodyPr/>
          <a:lstStyle>
            <a:lvl1pPr>
              <a:defRPr/>
            </a:lvl1pPr>
          </a:lstStyle>
          <a:p>
            <a:endParaRPr lang="en-GB" altLang="el-GR"/>
          </a:p>
        </p:txBody>
      </p:sp>
      <p:sp>
        <p:nvSpPr>
          <p:cNvPr id="5" name="Θέση αριθμού διαφάνειας 4">
            <a:extLst>
              <a:ext uri="{FF2B5EF4-FFF2-40B4-BE49-F238E27FC236}">
                <a16:creationId xmlns:a16="http://schemas.microsoft.com/office/drawing/2014/main" id="{10F15E7D-3A9A-453C-8795-971031914129}"/>
              </a:ext>
            </a:extLst>
          </p:cNvPr>
          <p:cNvSpPr>
            <a:spLocks noGrp="1"/>
          </p:cNvSpPr>
          <p:nvPr>
            <p:ph type="sldNum" sz="quarter" idx="11"/>
          </p:nvPr>
        </p:nvSpPr>
        <p:spPr>
          <a:xfrm>
            <a:off x="8737600" y="6248400"/>
            <a:ext cx="2844800" cy="476250"/>
          </a:xfrm>
        </p:spPr>
        <p:txBody>
          <a:bodyPr/>
          <a:lstStyle>
            <a:lvl1pPr>
              <a:defRPr/>
            </a:lvl1pPr>
          </a:lstStyle>
          <a:p>
            <a:fld id="{8CBCD7EF-C050-4377-A526-7E119BADBF37}" type="slidenum">
              <a:rPr lang="en-GB" altLang="el-GR"/>
              <a:pPr/>
              <a:t>‹#›</a:t>
            </a:fld>
            <a:endParaRPr lang="en-GB" altLang="el-GR"/>
          </a:p>
        </p:txBody>
      </p:sp>
      <p:sp>
        <p:nvSpPr>
          <p:cNvPr id="6" name="Θέση υποσέλιδου 5">
            <a:extLst>
              <a:ext uri="{FF2B5EF4-FFF2-40B4-BE49-F238E27FC236}">
                <a16:creationId xmlns:a16="http://schemas.microsoft.com/office/drawing/2014/main" id="{7B9E4583-099E-4242-9B83-67A9B74FA718}"/>
              </a:ext>
            </a:extLst>
          </p:cNvPr>
          <p:cNvSpPr>
            <a:spLocks noGrp="1"/>
          </p:cNvSpPr>
          <p:nvPr>
            <p:ph type="ftr" sz="quarter" idx="12"/>
          </p:nvPr>
        </p:nvSpPr>
        <p:spPr>
          <a:xfrm>
            <a:off x="4165600" y="6248400"/>
            <a:ext cx="3860800" cy="476250"/>
          </a:xfrm>
        </p:spPr>
        <p:txBody>
          <a:bodyPr/>
          <a:lstStyle>
            <a:lvl1pPr>
              <a:defRPr/>
            </a:lvl1pPr>
          </a:lstStyle>
          <a:p>
            <a:endParaRPr lang="en-GB" altLang="el-GR"/>
          </a:p>
        </p:txBody>
      </p:sp>
    </p:spTree>
    <p:extLst>
      <p:ext uri="{BB962C8B-B14F-4D97-AF65-F5344CB8AC3E}">
        <p14:creationId xmlns:p14="http://schemas.microsoft.com/office/powerpoint/2010/main" val="37587972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bl">
  <p:cSld name="Τίτλος και Πίνακ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609600" y="277814"/>
            <a:ext cx="10972800" cy="1139825"/>
          </a:xfrm>
        </p:spPr>
        <p:txBody>
          <a:bodyPr/>
          <a:lstStyle/>
          <a:p>
            <a:r>
              <a:rPr lang="el-GR"/>
              <a:t>Kλικ για επεξεργασία του τίτλου</a:t>
            </a:r>
          </a:p>
        </p:txBody>
      </p:sp>
      <p:sp>
        <p:nvSpPr>
          <p:cNvPr id="3" name="2 - Θέση πίνακα"/>
          <p:cNvSpPr>
            <a:spLocks noGrp="1"/>
          </p:cNvSpPr>
          <p:nvPr>
            <p:ph type="tbl" idx="1"/>
          </p:nvPr>
        </p:nvSpPr>
        <p:spPr>
          <a:xfrm>
            <a:off x="609600" y="1600201"/>
            <a:ext cx="10972800" cy="4530725"/>
          </a:xfrm>
        </p:spPr>
        <p:txBody>
          <a:bodyPr/>
          <a:lstStyle/>
          <a:p>
            <a:endParaRPr lang="el-GR"/>
          </a:p>
        </p:txBody>
      </p:sp>
      <p:sp>
        <p:nvSpPr>
          <p:cNvPr id="4" name="3 - Θέση ημερομηνίας"/>
          <p:cNvSpPr>
            <a:spLocks noGrp="1"/>
          </p:cNvSpPr>
          <p:nvPr>
            <p:ph type="dt" sz="half" idx="10"/>
          </p:nvPr>
        </p:nvSpPr>
        <p:spPr>
          <a:xfrm>
            <a:off x="609600" y="6243638"/>
            <a:ext cx="2844800" cy="457200"/>
          </a:xfrm>
        </p:spPr>
        <p:txBody>
          <a:bodyPr/>
          <a:lstStyle>
            <a:lvl1pPr>
              <a:defRPr/>
            </a:lvl1pPr>
          </a:lstStyle>
          <a:p>
            <a:endParaRPr lang="el-GR"/>
          </a:p>
        </p:txBody>
      </p:sp>
      <p:sp>
        <p:nvSpPr>
          <p:cNvPr id="5" name="4 - Θέση υποσέλιδου"/>
          <p:cNvSpPr>
            <a:spLocks noGrp="1"/>
          </p:cNvSpPr>
          <p:nvPr>
            <p:ph type="ftr" sz="quarter" idx="11"/>
          </p:nvPr>
        </p:nvSpPr>
        <p:spPr>
          <a:xfrm>
            <a:off x="4165600" y="6248400"/>
            <a:ext cx="3860800" cy="457200"/>
          </a:xfrm>
        </p:spPr>
        <p:txBody>
          <a:bodyPr/>
          <a:lstStyle>
            <a:lvl1pPr>
              <a:defRPr/>
            </a:lvl1pPr>
          </a:lstStyle>
          <a:p>
            <a:endParaRPr lang="el-GR"/>
          </a:p>
        </p:txBody>
      </p:sp>
      <p:sp>
        <p:nvSpPr>
          <p:cNvPr id="6" name="5 - Θέση αριθμού διαφάνειας"/>
          <p:cNvSpPr>
            <a:spLocks noGrp="1"/>
          </p:cNvSpPr>
          <p:nvPr>
            <p:ph type="sldNum" sz="quarter" idx="12"/>
          </p:nvPr>
        </p:nvSpPr>
        <p:spPr>
          <a:xfrm>
            <a:off x="8737600" y="6243638"/>
            <a:ext cx="2844800" cy="457200"/>
          </a:xfrm>
        </p:spPr>
        <p:txBody>
          <a:bodyPr/>
          <a:lstStyle>
            <a:lvl1pPr>
              <a:defRPr/>
            </a:lvl1pPr>
          </a:lstStyle>
          <a:p>
            <a:fld id="{73F28CB5-97C8-4358-808A-7E5983CDB405}" type="slidenum">
              <a:rPr lang="el-GR"/>
              <a:pPr/>
              <a:t>‹#›</a:t>
            </a:fld>
            <a:endParaRPr lang="el-GR"/>
          </a:p>
        </p:txBody>
      </p:sp>
    </p:spTree>
    <p:extLst>
      <p:ext uri="{BB962C8B-B14F-4D97-AF65-F5344CB8AC3E}">
        <p14:creationId xmlns:p14="http://schemas.microsoft.com/office/powerpoint/2010/main" val="291026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18B025E-3898-4C16-B0E3-3CC4F3CD2653}"/>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AC7E076F-BEA7-4418-BEBB-D1762A1FFF81}"/>
              </a:ext>
            </a:extLst>
          </p:cNvPr>
          <p:cNvSpPr>
            <a:spLocks noGrp="1"/>
          </p:cNvSpPr>
          <p:nvPr>
            <p:ph idx="1"/>
          </p:nvPr>
        </p:nvSpPr>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604EFF39-DDCA-40AD-82B9-C4D0A2550CBB}"/>
              </a:ext>
            </a:extLst>
          </p:cNvPr>
          <p:cNvSpPr>
            <a:spLocks noGrp="1"/>
          </p:cNvSpPr>
          <p:nvPr>
            <p:ph type="dt" sz="half" idx="10"/>
          </p:nvPr>
        </p:nvSpPr>
        <p:spPr/>
        <p:txBody>
          <a:bodyPr/>
          <a:lstStyle/>
          <a:p>
            <a:fld id="{E580BDD5-3E69-416E-A664-8E38DA235DE3}" type="datetimeFigureOut">
              <a:rPr lang="el-GR" smtClean="0"/>
              <a:t>16/1/2020</a:t>
            </a:fld>
            <a:endParaRPr lang="el-GR"/>
          </a:p>
        </p:txBody>
      </p:sp>
      <p:sp>
        <p:nvSpPr>
          <p:cNvPr id="5" name="Θέση υποσέλιδου 4">
            <a:extLst>
              <a:ext uri="{FF2B5EF4-FFF2-40B4-BE49-F238E27FC236}">
                <a16:creationId xmlns:a16="http://schemas.microsoft.com/office/drawing/2014/main" id="{32D281D8-5BDF-4361-BBE6-17F0291478BC}"/>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B644A776-3B40-4726-9B3E-F424BB6B1D60}"/>
              </a:ext>
            </a:extLst>
          </p:cNvPr>
          <p:cNvSpPr>
            <a:spLocks noGrp="1"/>
          </p:cNvSpPr>
          <p:nvPr>
            <p:ph type="sldNum" sz="quarter" idx="12"/>
          </p:nvPr>
        </p:nvSpPr>
        <p:spPr/>
        <p:txBody>
          <a:bodyPr/>
          <a:lstStyle/>
          <a:p>
            <a:fld id="{2FB682DC-61B8-467F-AFF0-19D9153513C8}" type="slidenum">
              <a:rPr lang="el-GR" smtClean="0"/>
              <a:t>‹#›</a:t>
            </a:fld>
            <a:endParaRPr lang="el-GR"/>
          </a:p>
        </p:txBody>
      </p:sp>
    </p:spTree>
    <p:extLst>
      <p:ext uri="{BB962C8B-B14F-4D97-AF65-F5344CB8AC3E}">
        <p14:creationId xmlns:p14="http://schemas.microsoft.com/office/powerpoint/2010/main" val="10025391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E4739B9-9785-4FBE-8CA0-F531F5D174A9}"/>
              </a:ext>
            </a:extLst>
          </p:cNvPr>
          <p:cNvSpPr>
            <a:spLocks noGrp="1"/>
          </p:cNvSpPr>
          <p:nvPr>
            <p:ph type="title"/>
          </p:nvPr>
        </p:nvSpPr>
        <p:spPr>
          <a:xfrm>
            <a:off x="831850" y="1709738"/>
            <a:ext cx="10515600" cy="2852737"/>
          </a:xfrm>
        </p:spPr>
        <p:txBody>
          <a:bodyPr anchor="b"/>
          <a:lstStyle>
            <a:lvl1pPr>
              <a:defRPr sz="6000"/>
            </a:lvl1p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76A14967-EAFA-425F-8603-33847F03324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a:t>Στυλ κειμένου υποδείγματος</a:t>
            </a:r>
          </a:p>
        </p:txBody>
      </p:sp>
      <p:sp>
        <p:nvSpPr>
          <p:cNvPr id="4" name="Θέση ημερομηνίας 3">
            <a:extLst>
              <a:ext uri="{FF2B5EF4-FFF2-40B4-BE49-F238E27FC236}">
                <a16:creationId xmlns:a16="http://schemas.microsoft.com/office/drawing/2014/main" id="{6DC5FC06-9575-444B-A17D-37A7E3EFA6B9}"/>
              </a:ext>
            </a:extLst>
          </p:cNvPr>
          <p:cNvSpPr>
            <a:spLocks noGrp="1"/>
          </p:cNvSpPr>
          <p:nvPr>
            <p:ph type="dt" sz="half" idx="10"/>
          </p:nvPr>
        </p:nvSpPr>
        <p:spPr/>
        <p:txBody>
          <a:bodyPr/>
          <a:lstStyle/>
          <a:p>
            <a:fld id="{E580BDD5-3E69-416E-A664-8E38DA235DE3}" type="datetimeFigureOut">
              <a:rPr lang="el-GR" smtClean="0"/>
              <a:t>16/1/2020</a:t>
            </a:fld>
            <a:endParaRPr lang="el-GR"/>
          </a:p>
        </p:txBody>
      </p:sp>
      <p:sp>
        <p:nvSpPr>
          <p:cNvPr id="5" name="Θέση υποσέλιδου 4">
            <a:extLst>
              <a:ext uri="{FF2B5EF4-FFF2-40B4-BE49-F238E27FC236}">
                <a16:creationId xmlns:a16="http://schemas.microsoft.com/office/drawing/2014/main" id="{3F9D729F-775F-419E-8D38-B3A5DC86FE7B}"/>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B859B7D9-F6B9-416C-9F7B-63C6C5663008}"/>
              </a:ext>
            </a:extLst>
          </p:cNvPr>
          <p:cNvSpPr>
            <a:spLocks noGrp="1"/>
          </p:cNvSpPr>
          <p:nvPr>
            <p:ph type="sldNum" sz="quarter" idx="12"/>
          </p:nvPr>
        </p:nvSpPr>
        <p:spPr/>
        <p:txBody>
          <a:bodyPr/>
          <a:lstStyle/>
          <a:p>
            <a:fld id="{2FB682DC-61B8-467F-AFF0-19D9153513C8}" type="slidenum">
              <a:rPr lang="el-GR" smtClean="0"/>
              <a:t>‹#›</a:t>
            </a:fld>
            <a:endParaRPr lang="el-GR"/>
          </a:p>
        </p:txBody>
      </p:sp>
    </p:spTree>
    <p:extLst>
      <p:ext uri="{BB962C8B-B14F-4D97-AF65-F5344CB8AC3E}">
        <p14:creationId xmlns:p14="http://schemas.microsoft.com/office/powerpoint/2010/main" val="42259307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ECDDFE0-5B75-40C2-B822-5549961C1722}"/>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0340AFEB-030C-4755-A463-A91BD7C208F6}"/>
              </a:ext>
            </a:extLst>
          </p:cNvPr>
          <p:cNvSpPr>
            <a:spLocks noGrp="1"/>
          </p:cNvSpPr>
          <p:nvPr>
            <p:ph sz="half" idx="1"/>
          </p:nvPr>
        </p:nvSpPr>
        <p:spPr>
          <a:xfrm>
            <a:off x="838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περιεχομένου 3">
            <a:extLst>
              <a:ext uri="{FF2B5EF4-FFF2-40B4-BE49-F238E27FC236}">
                <a16:creationId xmlns:a16="http://schemas.microsoft.com/office/drawing/2014/main" id="{AEFC4A69-3791-43C8-988D-9D2FC841E293}"/>
              </a:ext>
            </a:extLst>
          </p:cNvPr>
          <p:cNvSpPr>
            <a:spLocks noGrp="1"/>
          </p:cNvSpPr>
          <p:nvPr>
            <p:ph sz="half" idx="2"/>
          </p:nvPr>
        </p:nvSpPr>
        <p:spPr>
          <a:xfrm>
            <a:off x="6172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ημερομηνίας 4">
            <a:extLst>
              <a:ext uri="{FF2B5EF4-FFF2-40B4-BE49-F238E27FC236}">
                <a16:creationId xmlns:a16="http://schemas.microsoft.com/office/drawing/2014/main" id="{173687D7-0238-42F4-A1DD-CAC9947392D8}"/>
              </a:ext>
            </a:extLst>
          </p:cNvPr>
          <p:cNvSpPr>
            <a:spLocks noGrp="1"/>
          </p:cNvSpPr>
          <p:nvPr>
            <p:ph type="dt" sz="half" idx="10"/>
          </p:nvPr>
        </p:nvSpPr>
        <p:spPr/>
        <p:txBody>
          <a:bodyPr/>
          <a:lstStyle/>
          <a:p>
            <a:fld id="{E580BDD5-3E69-416E-A664-8E38DA235DE3}" type="datetimeFigureOut">
              <a:rPr lang="el-GR" smtClean="0"/>
              <a:t>16/1/2020</a:t>
            </a:fld>
            <a:endParaRPr lang="el-GR"/>
          </a:p>
        </p:txBody>
      </p:sp>
      <p:sp>
        <p:nvSpPr>
          <p:cNvPr id="6" name="Θέση υποσέλιδου 5">
            <a:extLst>
              <a:ext uri="{FF2B5EF4-FFF2-40B4-BE49-F238E27FC236}">
                <a16:creationId xmlns:a16="http://schemas.microsoft.com/office/drawing/2014/main" id="{014E95DE-1D3C-4411-8B43-3E247F96B0B6}"/>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B78DBA18-4ABC-4198-A2AA-A2A0168196FC}"/>
              </a:ext>
            </a:extLst>
          </p:cNvPr>
          <p:cNvSpPr>
            <a:spLocks noGrp="1"/>
          </p:cNvSpPr>
          <p:nvPr>
            <p:ph type="sldNum" sz="quarter" idx="12"/>
          </p:nvPr>
        </p:nvSpPr>
        <p:spPr/>
        <p:txBody>
          <a:bodyPr/>
          <a:lstStyle/>
          <a:p>
            <a:fld id="{2FB682DC-61B8-467F-AFF0-19D9153513C8}" type="slidenum">
              <a:rPr lang="el-GR" smtClean="0"/>
              <a:t>‹#›</a:t>
            </a:fld>
            <a:endParaRPr lang="el-GR"/>
          </a:p>
        </p:txBody>
      </p:sp>
    </p:spTree>
    <p:extLst>
      <p:ext uri="{BB962C8B-B14F-4D97-AF65-F5344CB8AC3E}">
        <p14:creationId xmlns:p14="http://schemas.microsoft.com/office/powerpoint/2010/main" val="22757848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24E761D-951D-44A6-A470-7FD212C893C0}"/>
              </a:ext>
            </a:extLst>
          </p:cNvPr>
          <p:cNvSpPr>
            <a:spLocks noGrp="1"/>
          </p:cNvSpPr>
          <p:nvPr>
            <p:ph type="title"/>
          </p:nvPr>
        </p:nvSpPr>
        <p:spPr>
          <a:xfrm>
            <a:off x="839788" y="365125"/>
            <a:ext cx="10515600" cy="1325563"/>
          </a:xfrm>
        </p:spPr>
        <p:txBody>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2CAE7FC9-235B-4BE4-9D2C-9B15A2D780C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Θέση περιεχομένου 3">
            <a:extLst>
              <a:ext uri="{FF2B5EF4-FFF2-40B4-BE49-F238E27FC236}">
                <a16:creationId xmlns:a16="http://schemas.microsoft.com/office/drawing/2014/main" id="{5E3F620D-AACC-4F23-B0E7-945C15753522}"/>
              </a:ext>
            </a:extLst>
          </p:cNvPr>
          <p:cNvSpPr>
            <a:spLocks noGrp="1"/>
          </p:cNvSpPr>
          <p:nvPr>
            <p:ph sz="half" idx="2"/>
          </p:nvPr>
        </p:nvSpPr>
        <p:spPr>
          <a:xfrm>
            <a:off x="839788" y="2505075"/>
            <a:ext cx="5157787"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κειμένου 4">
            <a:extLst>
              <a:ext uri="{FF2B5EF4-FFF2-40B4-BE49-F238E27FC236}">
                <a16:creationId xmlns:a16="http://schemas.microsoft.com/office/drawing/2014/main" id="{7063A202-50ED-4B85-BF4E-022A642AA9B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Θέση περιεχομένου 5">
            <a:extLst>
              <a:ext uri="{FF2B5EF4-FFF2-40B4-BE49-F238E27FC236}">
                <a16:creationId xmlns:a16="http://schemas.microsoft.com/office/drawing/2014/main" id="{EBC8A967-2B1C-48AE-BE52-4152DD6A165A}"/>
              </a:ext>
            </a:extLst>
          </p:cNvPr>
          <p:cNvSpPr>
            <a:spLocks noGrp="1"/>
          </p:cNvSpPr>
          <p:nvPr>
            <p:ph sz="quarter" idx="4"/>
          </p:nvPr>
        </p:nvSpPr>
        <p:spPr>
          <a:xfrm>
            <a:off x="6172200" y="2505075"/>
            <a:ext cx="5183188"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7" name="Θέση ημερομηνίας 6">
            <a:extLst>
              <a:ext uri="{FF2B5EF4-FFF2-40B4-BE49-F238E27FC236}">
                <a16:creationId xmlns:a16="http://schemas.microsoft.com/office/drawing/2014/main" id="{A18C5E9B-DB4B-4C26-81E4-F3500F12B772}"/>
              </a:ext>
            </a:extLst>
          </p:cNvPr>
          <p:cNvSpPr>
            <a:spLocks noGrp="1"/>
          </p:cNvSpPr>
          <p:nvPr>
            <p:ph type="dt" sz="half" idx="10"/>
          </p:nvPr>
        </p:nvSpPr>
        <p:spPr/>
        <p:txBody>
          <a:bodyPr/>
          <a:lstStyle/>
          <a:p>
            <a:fld id="{E580BDD5-3E69-416E-A664-8E38DA235DE3}" type="datetimeFigureOut">
              <a:rPr lang="el-GR" smtClean="0"/>
              <a:t>16/1/2020</a:t>
            </a:fld>
            <a:endParaRPr lang="el-GR"/>
          </a:p>
        </p:txBody>
      </p:sp>
      <p:sp>
        <p:nvSpPr>
          <p:cNvPr id="8" name="Θέση υποσέλιδου 7">
            <a:extLst>
              <a:ext uri="{FF2B5EF4-FFF2-40B4-BE49-F238E27FC236}">
                <a16:creationId xmlns:a16="http://schemas.microsoft.com/office/drawing/2014/main" id="{46B814B2-9B9A-443A-BC09-EDADDAA17B7C}"/>
              </a:ext>
            </a:extLst>
          </p:cNvPr>
          <p:cNvSpPr>
            <a:spLocks noGrp="1"/>
          </p:cNvSpPr>
          <p:nvPr>
            <p:ph type="ftr" sz="quarter" idx="11"/>
          </p:nvPr>
        </p:nvSpPr>
        <p:spPr/>
        <p:txBody>
          <a:bodyPr/>
          <a:lstStyle/>
          <a:p>
            <a:endParaRPr lang="el-GR"/>
          </a:p>
        </p:txBody>
      </p:sp>
      <p:sp>
        <p:nvSpPr>
          <p:cNvPr id="9" name="Θέση αριθμού διαφάνειας 8">
            <a:extLst>
              <a:ext uri="{FF2B5EF4-FFF2-40B4-BE49-F238E27FC236}">
                <a16:creationId xmlns:a16="http://schemas.microsoft.com/office/drawing/2014/main" id="{A97ECDE6-9C8E-4731-B18F-782F3B85CC57}"/>
              </a:ext>
            </a:extLst>
          </p:cNvPr>
          <p:cNvSpPr>
            <a:spLocks noGrp="1"/>
          </p:cNvSpPr>
          <p:nvPr>
            <p:ph type="sldNum" sz="quarter" idx="12"/>
          </p:nvPr>
        </p:nvSpPr>
        <p:spPr/>
        <p:txBody>
          <a:bodyPr/>
          <a:lstStyle/>
          <a:p>
            <a:fld id="{2FB682DC-61B8-467F-AFF0-19D9153513C8}" type="slidenum">
              <a:rPr lang="el-GR" smtClean="0"/>
              <a:t>‹#›</a:t>
            </a:fld>
            <a:endParaRPr lang="el-GR"/>
          </a:p>
        </p:txBody>
      </p:sp>
    </p:spTree>
    <p:extLst>
      <p:ext uri="{BB962C8B-B14F-4D97-AF65-F5344CB8AC3E}">
        <p14:creationId xmlns:p14="http://schemas.microsoft.com/office/powerpoint/2010/main" val="41184694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2E40F20-012E-4EBA-97E4-78DB97A7A156}"/>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ημερομηνίας 2">
            <a:extLst>
              <a:ext uri="{FF2B5EF4-FFF2-40B4-BE49-F238E27FC236}">
                <a16:creationId xmlns:a16="http://schemas.microsoft.com/office/drawing/2014/main" id="{E65E853F-223F-4588-8690-331C48F9519D}"/>
              </a:ext>
            </a:extLst>
          </p:cNvPr>
          <p:cNvSpPr>
            <a:spLocks noGrp="1"/>
          </p:cNvSpPr>
          <p:nvPr>
            <p:ph type="dt" sz="half" idx="10"/>
          </p:nvPr>
        </p:nvSpPr>
        <p:spPr/>
        <p:txBody>
          <a:bodyPr/>
          <a:lstStyle/>
          <a:p>
            <a:fld id="{E580BDD5-3E69-416E-A664-8E38DA235DE3}" type="datetimeFigureOut">
              <a:rPr lang="el-GR" smtClean="0"/>
              <a:t>16/1/2020</a:t>
            </a:fld>
            <a:endParaRPr lang="el-GR"/>
          </a:p>
        </p:txBody>
      </p:sp>
      <p:sp>
        <p:nvSpPr>
          <p:cNvPr id="4" name="Θέση υποσέλιδου 3">
            <a:extLst>
              <a:ext uri="{FF2B5EF4-FFF2-40B4-BE49-F238E27FC236}">
                <a16:creationId xmlns:a16="http://schemas.microsoft.com/office/drawing/2014/main" id="{58D7F48D-ED7D-4100-9ED6-18351CE6FB74}"/>
              </a:ext>
            </a:extLst>
          </p:cNvPr>
          <p:cNvSpPr>
            <a:spLocks noGrp="1"/>
          </p:cNvSpPr>
          <p:nvPr>
            <p:ph type="ftr" sz="quarter" idx="11"/>
          </p:nvPr>
        </p:nvSpPr>
        <p:spPr/>
        <p:txBody>
          <a:bodyPr/>
          <a:lstStyle/>
          <a:p>
            <a:endParaRPr lang="el-GR"/>
          </a:p>
        </p:txBody>
      </p:sp>
      <p:sp>
        <p:nvSpPr>
          <p:cNvPr id="5" name="Θέση αριθμού διαφάνειας 4">
            <a:extLst>
              <a:ext uri="{FF2B5EF4-FFF2-40B4-BE49-F238E27FC236}">
                <a16:creationId xmlns:a16="http://schemas.microsoft.com/office/drawing/2014/main" id="{DB8EA771-DAA5-476B-96B5-D3CA02C8ADCA}"/>
              </a:ext>
            </a:extLst>
          </p:cNvPr>
          <p:cNvSpPr>
            <a:spLocks noGrp="1"/>
          </p:cNvSpPr>
          <p:nvPr>
            <p:ph type="sldNum" sz="quarter" idx="12"/>
          </p:nvPr>
        </p:nvSpPr>
        <p:spPr/>
        <p:txBody>
          <a:bodyPr/>
          <a:lstStyle/>
          <a:p>
            <a:fld id="{2FB682DC-61B8-467F-AFF0-19D9153513C8}" type="slidenum">
              <a:rPr lang="el-GR" smtClean="0"/>
              <a:t>‹#›</a:t>
            </a:fld>
            <a:endParaRPr lang="el-GR"/>
          </a:p>
        </p:txBody>
      </p:sp>
    </p:spTree>
    <p:extLst>
      <p:ext uri="{BB962C8B-B14F-4D97-AF65-F5344CB8AC3E}">
        <p14:creationId xmlns:p14="http://schemas.microsoft.com/office/powerpoint/2010/main" val="15872309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Θέση ημερομηνίας 1">
            <a:extLst>
              <a:ext uri="{FF2B5EF4-FFF2-40B4-BE49-F238E27FC236}">
                <a16:creationId xmlns:a16="http://schemas.microsoft.com/office/drawing/2014/main" id="{E92D0994-2E1F-4880-B00F-E77097DD87E4}"/>
              </a:ext>
            </a:extLst>
          </p:cNvPr>
          <p:cNvSpPr>
            <a:spLocks noGrp="1"/>
          </p:cNvSpPr>
          <p:nvPr>
            <p:ph type="dt" sz="half" idx="10"/>
          </p:nvPr>
        </p:nvSpPr>
        <p:spPr/>
        <p:txBody>
          <a:bodyPr/>
          <a:lstStyle/>
          <a:p>
            <a:fld id="{E580BDD5-3E69-416E-A664-8E38DA235DE3}" type="datetimeFigureOut">
              <a:rPr lang="el-GR" smtClean="0"/>
              <a:t>16/1/2020</a:t>
            </a:fld>
            <a:endParaRPr lang="el-GR"/>
          </a:p>
        </p:txBody>
      </p:sp>
      <p:sp>
        <p:nvSpPr>
          <p:cNvPr id="3" name="Θέση υποσέλιδου 2">
            <a:extLst>
              <a:ext uri="{FF2B5EF4-FFF2-40B4-BE49-F238E27FC236}">
                <a16:creationId xmlns:a16="http://schemas.microsoft.com/office/drawing/2014/main" id="{8BDCF05A-9246-4352-9D69-4BF1DF020943}"/>
              </a:ext>
            </a:extLst>
          </p:cNvPr>
          <p:cNvSpPr>
            <a:spLocks noGrp="1"/>
          </p:cNvSpPr>
          <p:nvPr>
            <p:ph type="ftr" sz="quarter" idx="11"/>
          </p:nvPr>
        </p:nvSpPr>
        <p:spPr/>
        <p:txBody>
          <a:bodyPr/>
          <a:lstStyle/>
          <a:p>
            <a:endParaRPr lang="el-GR"/>
          </a:p>
        </p:txBody>
      </p:sp>
      <p:sp>
        <p:nvSpPr>
          <p:cNvPr id="4" name="Θέση αριθμού διαφάνειας 3">
            <a:extLst>
              <a:ext uri="{FF2B5EF4-FFF2-40B4-BE49-F238E27FC236}">
                <a16:creationId xmlns:a16="http://schemas.microsoft.com/office/drawing/2014/main" id="{51011AC7-12FF-4194-AD94-B30CEBAA8C94}"/>
              </a:ext>
            </a:extLst>
          </p:cNvPr>
          <p:cNvSpPr>
            <a:spLocks noGrp="1"/>
          </p:cNvSpPr>
          <p:nvPr>
            <p:ph type="sldNum" sz="quarter" idx="12"/>
          </p:nvPr>
        </p:nvSpPr>
        <p:spPr/>
        <p:txBody>
          <a:bodyPr/>
          <a:lstStyle/>
          <a:p>
            <a:fld id="{2FB682DC-61B8-467F-AFF0-19D9153513C8}" type="slidenum">
              <a:rPr lang="el-GR" smtClean="0"/>
              <a:t>‹#›</a:t>
            </a:fld>
            <a:endParaRPr lang="el-GR"/>
          </a:p>
        </p:txBody>
      </p:sp>
    </p:spTree>
    <p:extLst>
      <p:ext uri="{BB962C8B-B14F-4D97-AF65-F5344CB8AC3E}">
        <p14:creationId xmlns:p14="http://schemas.microsoft.com/office/powerpoint/2010/main" val="17118952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66BCA22-5577-4C0B-B110-3D617DB7F492}"/>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4D21D4CF-0F36-4D2D-8AEE-83B907C9D71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κειμένου 3">
            <a:extLst>
              <a:ext uri="{FF2B5EF4-FFF2-40B4-BE49-F238E27FC236}">
                <a16:creationId xmlns:a16="http://schemas.microsoft.com/office/drawing/2014/main" id="{31A38BB9-2AEE-4225-851B-E522793FE9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A6A3D7B4-39EF-457D-8F4C-70BBCF0573CB}"/>
              </a:ext>
            </a:extLst>
          </p:cNvPr>
          <p:cNvSpPr>
            <a:spLocks noGrp="1"/>
          </p:cNvSpPr>
          <p:nvPr>
            <p:ph type="dt" sz="half" idx="10"/>
          </p:nvPr>
        </p:nvSpPr>
        <p:spPr/>
        <p:txBody>
          <a:bodyPr/>
          <a:lstStyle/>
          <a:p>
            <a:fld id="{E580BDD5-3E69-416E-A664-8E38DA235DE3}" type="datetimeFigureOut">
              <a:rPr lang="el-GR" smtClean="0"/>
              <a:t>16/1/2020</a:t>
            </a:fld>
            <a:endParaRPr lang="el-GR"/>
          </a:p>
        </p:txBody>
      </p:sp>
      <p:sp>
        <p:nvSpPr>
          <p:cNvPr id="6" name="Θέση υποσέλιδου 5">
            <a:extLst>
              <a:ext uri="{FF2B5EF4-FFF2-40B4-BE49-F238E27FC236}">
                <a16:creationId xmlns:a16="http://schemas.microsoft.com/office/drawing/2014/main" id="{5E678C00-14A6-4991-A07F-2609FC9835A4}"/>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E1532B83-83E0-4DF8-BF1D-454725D37C98}"/>
              </a:ext>
            </a:extLst>
          </p:cNvPr>
          <p:cNvSpPr>
            <a:spLocks noGrp="1"/>
          </p:cNvSpPr>
          <p:nvPr>
            <p:ph type="sldNum" sz="quarter" idx="12"/>
          </p:nvPr>
        </p:nvSpPr>
        <p:spPr/>
        <p:txBody>
          <a:bodyPr/>
          <a:lstStyle/>
          <a:p>
            <a:fld id="{2FB682DC-61B8-467F-AFF0-19D9153513C8}" type="slidenum">
              <a:rPr lang="el-GR" smtClean="0"/>
              <a:t>‹#›</a:t>
            </a:fld>
            <a:endParaRPr lang="el-GR"/>
          </a:p>
        </p:txBody>
      </p:sp>
    </p:spTree>
    <p:extLst>
      <p:ext uri="{BB962C8B-B14F-4D97-AF65-F5344CB8AC3E}">
        <p14:creationId xmlns:p14="http://schemas.microsoft.com/office/powerpoint/2010/main" val="7461131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1430E3B-4160-469A-A35C-10966A7B592A}"/>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εικόνας 2">
            <a:extLst>
              <a:ext uri="{FF2B5EF4-FFF2-40B4-BE49-F238E27FC236}">
                <a16:creationId xmlns:a16="http://schemas.microsoft.com/office/drawing/2014/main" id="{BE63B59B-D243-44C9-9FFB-095551F8742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a:extLst>
              <a:ext uri="{FF2B5EF4-FFF2-40B4-BE49-F238E27FC236}">
                <a16:creationId xmlns:a16="http://schemas.microsoft.com/office/drawing/2014/main" id="{4FA5145F-63CB-439C-B9E6-4393CDA3A4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E1F2A708-3CA0-4F4A-8149-84246EC631C0}"/>
              </a:ext>
            </a:extLst>
          </p:cNvPr>
          <p:cNvSpPr>
            <a:spLocks noGrp="1"/>
          </p:cNvSpPr>
          <p:nvPr>
            <p:ph type="dt" sz="half" idx="10"/>
          </p:nvPr>
        </p:nvSpPr>
        <p:spPr/>
        <p:txBody>
          <a:bodyPr/>
          <a:lstStyle/>
          <a:p>
            <a:fld id="{E580BDD5-3E69-416E-A664-8E38DA235DE3}" type="datetimeFigureOut">
              <a:rPr lang="el-GR" smtClean="0"/>
              <a:t>16/1/2020</a:t>
            </a:fld>
            <a:endParaRPr lang="el-GR"/>
          </a:p>
        </p:txBody>
      </p:sp>
      <p:sp>
        <p:nvSpPr>
          <p:cNvPr id="6" name="Θέση υποσέλιδου 5">
            <a:extLst>
              <a:ext uri="{FF2B5EF4-FFF2-40B4-BE49-F238E27FC236}">
                <a16:creationId xmlns:a16="http://schemas.microsoft.com/office/drawing/2014/main" id="{1CE9F835-EDBD-40B2-A99A-1EA72A804C37}"/>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7382D7B4-CF34-4E9E-8D8D-1910FE886ED4}"/>
              </a:ext>
            </a:extLst>
          </p:cNvPr>
          <p:cNvSpPr>
            <a:spLocks noGrp="1"/>
          </p:cNvSpPr>
          <p:nvPr>
            <p:ph type="sldNum" sz="quarter" idx="12"/>
          </p:nvPr>
        </p:nvSpPr>
        <p:spPr/>
        <p:txBody>
          <a:bodyPr/>
          <a:lstStyle/>
          <a:p>
            <a:fld id="{2FB682DC-61B8-467F-AFF0-19D9153513C8}" type="slidenum">
              <a:rPr lang="el-GR" smtClean="0"/>
              <a:t>‹#›</a:t>
            </a:fld>
            <a:endParaRPr lang="el-GR"/>
          </a:p>
        </p:txBody>
      </p:sp>
    </p:spTree>
    <p:extLst>
      <p:ext uri="{BB962C8B-B14F-4D97-AF65-F5344CB8AC3E}">
        <p14:creationId xmlns:p14="http://schemas.microsoft.com/office/powerpoint/2010/main" val="20393877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a:extLst>
              <a:ext uri="{FF2B5EF4-FFF2-40B4-BE49-F238E27FC236}">
                <a16:creationId xmlns:a16="http://schemas.microsoft.com/office/drawing/2014/main" id="{4D179DE0-78B9-43B6-B93A-EF82981A1C6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BF4428C5-2706-4827-8BF5-D95C23ECF3F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7BD4689F-5C15-4DF1-9B81-640AA65ADC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80BDD5-3E69-416E-A664-8E38DA235DE3}" type="datetimeFigureOut">
              <a:rPr lang="el-GR" smtClean="0"/>
              <a:t>16/1/2020</a:t>
            </a:fld>
            <a:endParaRPr lang="el-GR"/>
          </a:p>
        </p:txBody>
      </p:sp>
      <p:sp>
        <p:nvSpPr>
          <p:cNvPr id="5" name="Θέση υποσέλιδου 4">
            <a:extLst>
              <a:ext uri="{FF2B5EF4-FFF2-40B4-BE49-F238E27FC236}">
                <a16:creationId xmlns:a16="http://schemas.microsoft.com/office/drawing/2014/main" id="{BE22A154-052D-4A83-A436-325A704254C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Θέση αριθμού διαφάνειας 5">
            <a:extLst>
              <a:ext uri="{FF2B5EF4-FFF2-40B4-BE49-F238E27FC236}">
                <a16:creationId xmlns:a16="http://schemas.microsoft.com/office/drawing/2014/main" id="{E42774CE-BF50-45AD-B497-79B1BFDA0E4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B682DC-61B8-467F-AFF0-19D9153513C8}" type="slidenum">
              <a:rPr lang="el-GR" smtClean="0"/>
              <a:t>‹#›</a:t>
            </a:fld>
            <a:endParaRPr lang="el-GR"/>
          </a:p>
        </p:txBody>
      </p:sp>
    </p:spTree>
    <p:extLst>
      <p:ext uri="{BB962C8B-B14F-4D97-AF65-F5344CB8AC3E}">
        <p14:creationId xmlns:p14="http://schemas.microsoft.com/office/powerpoint/2010/main" val="5299089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4.xml"/><Relationship Id="rId1" Type="http://schemas.openxmlformats.org/officeDocument/2006/relationships/slideLayout" Target="../slideLayouts/slideLayout6.xml"/></Relationships>
</file>

<file path=ppt/slides/_rels/slide13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5.xml"/><Relationship Id="rId1" Type="http://schemas.openxmlformats.org/officeDocument/2006/relationships/slideLayout" Target="../slideLayouts/slideLayout12.xml"/><Relationship Id="rId4" Type="http://schemas.openxmlformats.org/officeDocument/2006/relationships/image" Target="../media/image18.png"/></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14.xml"/><Relationship Id="rId1" Type="http://schemas.openxmlformats.org/officeDocument/2006/relationships/vmlDrawing" Target="../drawings/vmlDrawing1.vml"/><Relationship Id="rId5" Type="http://schemas.openxmlformats.org/officeDocument/2006/relationships/image" Target="../media/image4.emf"/><Relationship Id="rId4" Type="http://schemas.openxmlformats.org/officeDocument/2006/relationships/oleObject" Target="../embeddings/oleObject1.bin"/></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14.xml"/><Relationship Id="rId1" Type="http://schemas.openxmlformats.org/officeDocument/2006/relationships/vmlDrawing" Target="../drawings/vmlDrawing2.vml"/><Relationship Id="rId5" Type="http://schemas.openxmlformats.org/officeDocument/2006/relationships/image" Target="../media/image5.emf"/><Relationship Id="rId4" Type="http://schemas.openxmlformats.org/officeDocument/2006/relationships/oleObject" Target="../embeddings/oleObject2.bin"/></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0.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A1A19B9-6D8C-4C69-BE70-401194FFBA9B}"/>
              </a:ext>
            </a:extLst>
          </p:cNvPr>
          <p:cNvSpPr>
            <a:spLocks noGrp="1"/>
          </p:cNvSpPr>
          <p:nvPr>
            <p:ph type="ctrTitle"/>
          </p:nvPr>
        </p:nvSpPr>
        <p:spPr/>
        <p:txBody>
          <a:bodyPr>
            <a:normAutofit/>
          </a:bodyPr>
          <a:lstStyle/>
          <a:p>
            <a:r>
              <a:rPr lang="el-GR" b="1" dirty="0"/>
              <a:t>ΑΞΙΟΛΟΓΗΣΗ ΥΠΗΡΕΣΙΩΝ ΨΥΧΙΚΗΣ ΥΓΕΙΑΣ</a:t>
            </a:r>
          </a:p>
        </p:txBody>
      </p:sp>
      <p:sp>
        <p:nvSpPr>
          <p:cNvPr id="3" name="Υπότιτλος 2">
            <a:extLst>
              <a:ext uri="{FF2B5EF4-FFF2-40B4-BE49-F238E27FC236}">
                <a16:creationId xmlns:a16="http://schemas.microsoft.com/office/drawing/2014/main" id="{7437F95D-9ABF-4371-B126-E424EAF63DAF}"/>
              </a:ext>
            </a:extLst>
          </p:cNvPr>
          <p:cNvSpPr>
            <a:spLocks noGrp="1"/>
          </p:cNvSpPr>
          <p:nvPr>
            <p:ph type="subTitle" idx="1"/>
          </p:nvPr>
        </p:nvSpPr>
        <p:spPr>
          <a:xfrm>
            <a:off x="1524000" y="3923070"/>
            <a:ext cx="9144000" cy="2251587"/>
          </a:xfrm>
        </p:spPr>
        <p:txBody>
          <a:bodyPr>
            <a:normAutofit/>
          </a:bodyPr>
          <a:lstStyle/>
          <a:p>
            <a:r>
              <a:rPr lang="el-GR" b="1" dirty="0" err="1"/>
              <a:t>Βενετσάνος</a:t>
            </a:r>
            <a:r>
              <a:rPr lang="el-GR" b="1" dirty="0"/>
              <a:t> Μαυρέας</a:t>
            </a:r>
          </a:p>
          <a:p>
            <a:r>
              <a:rPr lang="el-GR" b="1" dirty="0" err="1"/>
              <a:t>Ομότ</a:t>
            </a:r>
            <a:r>
              <a:rPr lang="el-GR" b="1" dirty="0"/>
              <a:t>. Καθηγητής Ψυχιατρικής</a:t>
            </a:r>
          </a:p>
          <a:p>
            <a:r>
              <a:rPr lang="el-GR" b="1" dirty="0"/>
              <a:t>Τμήμα Ιατρικής</a:t>
            </a:r>
          </a:p>
          <a:p>
            <a:r>
              <a:rPr lang="el-GR" b="1" dirty="0"/>
              <a:t>Σχολή Επιστημών Υγείας</a:t>
            </a:r>
          </a:p>
          <a:p>
            <a:r>
              <a:rPr lang="el-GR" b="1" dirty="0"/>
              <a:t>Πανεπιστήμιο Ιωαννίνων</a:t>
            </a:r>
          </a:p>
        </p:txBody>
      </p:sp>
    </p:spTree>
    <p:extLst>
      <p:ext uri="{BB962C8B-B14F-4D97-AF65-F5344CB8AC3E}">
        <p14:creationId xmlns:p14="http://schemas.microsoft.com/office/powerpoint/2010/main" val="21008426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2">
            <a:extLst>
              <a:ext uri="{FF2B5EF4-FFF2-40B4-BE49-F238E27FC236}">
                <a16:creationId xmlns:a16="http://schemas.microsoft.com/office/drawing/2014/main" id="{C7C0F081-420C-45C5-84CC-0AE935F70311}"/>
              </a:ext>
            </a:extLst>
          </p:cNvPr>
          <p:cNvSpPr>
            <a:spLocks noGrp="1" noChangeArrowheads="1"/>
          </p:cNvSpPr>
          <p:nvPr>
            <p:ph type="title"/>
          </p:nvPr>
        </p:nvSpPr>
        <p:spPr/>
        <p:txBody>
          <a:bodyPr/>
          <a:lstStyle/>
          <a:p>
            <a:r>
              <a:rPr lang="en-US" altLang="el-GR" b="1"/>
              <a:t>Assessment Instrument for Mental health Systems (AIMS): Domains</a:t>
            </a:r>
            <a:endParaRPr lang="el-GR" altLang="el-GR" b="1"/>
          </a:p>
        </p:txBody>
      </p:sp>
      <p:sp>
        <p:nvSpPr>
          <p:cNvPr id="160771" name="Rectangle 3">
            <a:extLst>
              <a:ext uri="{FF2B5EF4-FFF2-40B4-BE49-F238E27FC236}">
                <a16:creationId xmlns:a16="http://schemas.microsoft.com/office/drawing/2014/main" id="{1473AAE7-01D7-4F8B-BD61-039E0D9C33D8}"/>
              </a:ext>
            </a:extLst>
          </p:cNvPr>
          <p:cNvSpPr>
            <a:spLocks noGrp="1" noChangeArrowheads="1"/>
          </p:cNvSpPr>
          <p:nvPr>
            <p:ph type="body" idx="1"/>
          </p:nvPr>
        </p:nvSpPr>
        <p:spPr>
          <a:xfrm>
            <a:off x="2209800" y="2209800"/>
            <a:ext cx="7772400" cy="3886200"/>
          </a:xfrm>
        </p:spPr>
        <p:txBody>
          <a:bodyPr/>
          <a:lstStyle/>
          <a:p>
            <a:pPr marL="609600" indent="-609600">
              <a:buClr>
                <a:schemeClr val="hlink"/>
              </a:buClr>
              <a:buFont typeface="Wingdings" panose="05000000000000000000" pitchFamily="2" charset="2"/>
              <a:buAutoNum type="arabicPeriod"/>
            </a:pPr>
            <a:r>
              <a:rPr lang="en-US" altLang="el-GR"/>
              <a:t>Policy and Legislative Framework </a:t>
            </a:r>
          </a:p>
          <a:p>
            <a:pPr marL="609600" indent="-609600">
              <a:buClr>
                <a:schemeClr val="hlink"/>
              </a:buClr>
              <a:buFont typeface="Wingdings" panose="05000000000000000000" pitchFamily="2" charset="2"/>
              <a:buAutoNum type="arabicPeriod"/>
            </a:pPr>
            <a:r>
              <a:rPr lang="en-US" altLang="el-GR"/>
              <a:t>Mental Health Services</a:t>
            </a:r>
          </a:p>
          <a:p>
            <a:pPr marL="609600" indent="-609600">
              <a:buClr>
                <a:schemeClr val="hlink"/>
              </a:buClr>
              <a:buFont typeface="Wingdings" panose="05000000000000000000" pitchFamily="2" charset="2"/>
              <a:buAutoNum type="arabicPeriod"/>
            </a:pPr>
            <a:r>
              <a:rPr lang="en-US" altLang="el-GR"/>
              <a:t>Mental Health in Primary Health Care</a:t>
            </a:r>
          </a:p>
          <a:p>
            <a:pPr marL="609600" indent="-609600">
              <a:buClr>
                <a:schemeClr val="hlink"/>
              </a:buClr>
              <a:buFont typeface="Wingdings" panose="05000000000000000000" pitchFamily="2" charset="2"/>
              <a:buAutoNum type="arabicPeriod"/>
            </a:pPr>
            <a:r>
              <a:rPr lang="en-US" altLang="el-GR"/>
              <a:t>Human Resources</a:t>
            </a:r>
          </a:p>
          <a:p>
            <a:pPr marL="609600" indent="-609600">
              <a:buClr>
                <a:schemeClr val="hlink"/>
              </a:buClr>
              <a:buFont typeface="Wingdings" panose="05000000000000000000" pitchFamily="2" charset="2"/>
              <a:buAutoNum type="arabicPeriod"/>
            </a:pPr>
            <a:r>
              <a:rPr lang="en-US" altLang="el-GR"/>
              <a:t>Public Education and Links with Other Sectors</a:t>
            </a:r>
          </a:p>
          <a:p>
            <a:pPr marL="609600" indent="-609600">
              <a:buClr>
                <a:schemeClr val="hlink"/>
              </a:buClr>
              <a:buFont typeface="Wingdings" panose="05000000000000000000" pitchFamily="2" charset="2"/>
              <a:buAutoNum type="arabicPeriod"/>
            </a:pPr>
            <a:r>
              <a:rPr lang="en-US" altLang="el-GR"/>
              <a:t>Monitoring Mental health Services</a:t>
            </a:r>
            <a:endParaRPr lang="el-GR" altLang="el-GR"/>
          </a:p>
          <a:p>
            <a:pPr marL="609600" indent="-609600">
              <a:buNone/>
            </a:pPr>
            <a:endParaRPr lang="el-GR" altLang="el-G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2095500" y="142875"/>
            <a:ext cx="8115300" cy="1284288"/>
          </a:xfrm>
        </p:spPr>
        <p:txBody>
          <a:bodyPr>
            <a:normAutofit fontScale="90000"/>
          </a:bodyPr>
          <a:lstStyle/>
          <a:p>
            <a:pPr>
              <a:defRPr/>
            </a:pPr>
            <a:r>
              <a:rPr lang="el-GR" b="1" dirty="0">
                <a:solidFill>
                  <a:schemeClr val="tx2">
                    <a:satMod val="200000"/>
                  </a:schemeClr>
                </a:solidFill>
              </a:rPr>
              <a:t>ΨΥΧΙΑΤΡΙΚΗ ΜΕΤΑΡΡΥΘΜΙΣΗ: Προβλήματα</a:t>
            </a:r>
            <a:endParaRPr lang="el-GR" dirty="0">
              <a:solidFill>
                <a:schemeClr val="tx2">
                  <a:satMod val="200000"/>
                </a:schemeClr>
              </a:solidFill>
            </a:endParaRPr>
          </a:p>
        </p:txBody>
      </p:sp>
      <p:sp>
        <p:nvSpPr>
          <p:cNvPr id="3" name="2 - Θέση περιεχομένου"/>
          <p:cNvSpPr>
            <a:spLocks noGrp="1"/>
          </p:cNvSpPr>
          <p:nvPr>
            <p:ph idx="1"/>
          </p:nvPr>
        </p:nvSpPr>
        <p:spPr>
          <a:xfrm>
            <a:off x="1666876" y="1428750"/>
            <a:ext cx="9001125" cy="5429250"/>
          </a:xfrm>
        </p:spPr>
        <p:txBody>
          <a:bodyPr>
            <a:normAutofit lnSpcReduction="10000"/>
          </a:bodyPr>
          <a:lstStyle/>
          <a:p>
            <a:pPr lvl="1">
              <a:lnSpc>
                <a:spcPct val="80000"/>
              </a:lnSpc>
            </a:pPr>
            <a:r>
              <a:rPr lang="el-GR" b="1" dirty="0">
                <a:solidFill>
                  <a:srgbClr val="FF0000"/>
                </a:solidFill>
              </a:rPr>
              <a:t>Μη λειτουργία σημαντικού αριθμού ΤΕΨΥ</a:t>
            </a:r>
          </a:p>
          <a:p>
            <a:pPr lvl="1">
              <a:lnSpc>
                <a:spcPct val="80000"/>
              </a:lnSpc>
            </a:pPr>
            <a:r>
              <a:rPr lang="el-GR" b="1" dirty="0">
                <a:solidFill>
                  <a:srgbClr val="FF0000"/>
                </a:solidFill>
              </a:rPr>
              <a:t>«</a:t>
            </a:r>
            <a:r>
              <a:rPr lang="el-GR" b="1" dirty="0" err="1">
                <a:solidFill>
                  <a:srgbClr val="FF0000"/>
                </a:solidFill>
              </a:rPr>
              <a:t>Επαν</a:t>
            </a:r>
            <a:r>
              <a:rPr lang="el-GR" b="1" dirty="0">
                <a:solidFill>
                  <a:srgbClr val="FF0000"/>
                </a:solidFill>
              </a:rPr>
              <a:t>-ιδρυματισμός» στην κοινότητα</a:t>
            </a:r>
          </a:p>
          <a:p>
            <a:pPr lvl="1">
              <a:lnSpc>
                <a:spcPct val="80000"/>
              </a:lnSpc>
            </a:pPr>
            <a:r>
              <a:rPr lang="el-GR" b="1" dirty="0">
                <a:solidFill>
                  <a:srgbClr val="FF0000"/>
                </a:solidFill>
              </a:rPr>
              <a:t>Απουσία κοινωνικής λογοδοσίας</a:t>
            </a:r>
          </a:p>
          <a:p>
            <a:pPr lvl="1">
              <a:lnSpc>
                <a:spcPct val="80000"/>
              </a:lnSpc>
            </a:pPr>
            <a:r>
              <a:rPr lang="el-GR" b="1" dirty="0">
                <a:solidFill>
                  <a:srgbClr val="FF0000"/>
                </a:solidFill>
              </a:rPr>
              <a:t>Παραβίαση των δικαιωμάτων των ψυχικά ασθενών (αναγκαστικές νοσηλείες, φύλαξη «επικίνδυνων ακαταλόγιστων ψυχοπαθών»)</a:t>
            </a:r>
            <a:endParaRPr lang="en-US" b="1" dirty="0">
              <a:solidFill>
                <a:srgbClr val="FF0000"/>
              </a:solidFill>
            </a:endParaRPr>
          </a:p>
          <a:p>
            <a:pPr lvl="1">
              <a:lnSpc>
                <a:spcPct val="80000"/>
              </a:lnSpc>
            </a:pPr>
            <a:r>
              <a:rPr lang="el-GR" b="1" dirty="0">
                <a:solidFill>
                  <a:srgbClr val="FF0000"/>
                </a:solidFill>
              </a:rPr>
              <a:t>Ανεπαρκής κάλυψη παιδιών – εφήβων, τρίτης ηλικίας, διαταραχών από χρήση οινοπνευματωδών &amp; άλλων ΨΔΟ</a:t>
            </a:r>
          </a:p>
          <a:p>
            <a:pPr lvl="1">
              <a:lnSpc>
                <a:spcPct val="80000"/>
              </a:lnSpc>
            </a:pPr>
            <a:r>
              <a:rPr lang="el-GR" b="1" dirty="0">
                <a:solidFill>
                  <a:srgbClr val="FF0000"/>
                </a:solidFill>
              </a:rPr>
              <a:t>«Αδικημένες ομάδες», π.χ. αυτισμός</a:t>
            </a:r>
          </a:p>
          <a:p>
            <a:pPr lvl="1">
              <a:lnSpc>
                <a:spcPct val="80000"/>
              </a:lnSpc>
            </a:pPr>
            <a:r>
              <a:rPr lang="el-GR" b="1" dirty="0"/>
              <a:t>Προβλήματα χρηματοδότησης, κύρια των μονάδων ΜΚΟ</a:t>
            </a:r>
          </a:p>
          <a:p>
            <a:pPr lvl="1">
              <a:lnSpc>
                <a:spcPct val="80000"/>
              </a:lnSpc>
            </a:pPr>
            <a:r>
              <a:rPr lang="el-GR" b="1" dirty="0">
                <a:solidFill>
                  <a:srgbClr val="FF0000"/>
                </a:solidFill>
              </a:rPr>
              <a:t>Προβλήματα στο προσωπικό (επαγγελματική εξουθένωση – </a:t>
            </a:r>
            <a:r>
              <a:rPr lang="en-US" b="1" dirty="0">
                <a:solidFill>
                  <a:srgbClr val="FF0000"/>
                </a:solidFill>
              </a:rPr>
              <a:t>burnout</a:t>
            </a:r>
            <a:r>
              <a:rPr lang="el-GR" b="1" dirty="0">
                <a:solidFill>
                  <a:srgbClr val="FF0000"/>
                </a:solidFill>
              </a:rPr>
              <a:t>, συνεχιζόμενη εκπαίδευση)</a:t>
            </a:r>
          </a:p>
          <a:p>
            <a:pPr lvl="1">
              <a:lnSpc>
                <a:spcPct val="80000"/>
              </a:lnSpc>
            </a:pPr>
            <a:r>
              <a:rPr lang="el-GR" b="1" dirty="0">
                <a:solidFill>
                  <a:srgbClr val="FF0000"/>
                </a:solidFill>
              </a:rPr>
              <a:t>Αλλαγή πολιτικής – </a:t>
            </a:r>
            <a:r>
              <a:rPr lang="el-GR" b="1" dirty="0" err="1">
                <a:solidFill>
                  <a:srgbClr val="FF0000"/>
                </a:solidFill>
              </a:rPr>
              <a:t>υπερ</a:t>
            </a:r>
            <a:r>
              <a:rPr lang="el-GR" b="1" dirty="0">
                <a:solidFill>
                  <a:srgbClr val="FF0000"/>
                </a:solidFill>
              </a:rPr>
              <a:t>-συγκέντρωση αποφάσεων στην πρωτεύουσα</a:t>
            </a:r>
          </a:p>
          <a:p>
            <a:pPr lvl="1">
              <a:lnSpc>
                <a:spcPct val="80000"/>
              </a:lnSpc>
            </a:pPr>
            <a:r>
              <a:rPr lang="el-GR" b="1" dirty="0">
                <a:solidFill>
                  <a:srgbClr val="FF0000"/>
                </a:solidFill>
              </a:rPr>
              <a:t>Κίνδυνος κατάρρευσης του δημόσιου συστήματος υπηρεσιών ψυχικής υγείας</a:t>
            </a:r>
          </a:p>
          <a:p>
            <a:pPr lvl="1">
              <a:lnSpc>
                <a:spcPct val="80000"/>
              </a:lnSpc>
            </a:pPr>
            <a:r>
              <a:rPr lang="el-GR" b="1" dirty="0"/>
              <a:t>Παρέμβαση Ε.Ε. Απρίλιος 2009</a:t>
            </a:r>
            <a:endParaRPr lang="en-US" b="1" dirty="0"/>
          </a:p>
          <a:p>
            <a:pPr lvl="1">
              <a:lnSpc>
                <a:spcPct val="80000"/>
              </a:lnSpc>
            </a:pPr>
            <a:endParaRPr lang="el-GR" sz="2000" b="1" dirty="0"/>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pPr>
              <a:defRPr/>
            </a:pPr>
            <a:r>
              <a:rPr lang="el-GR" b="1">
                <a:solidFill>
                  <a:schemeClr val="tx2">
                    <a:satMod val="200000"/>
                  </a:schemeClr>
                </a:solidFill>
              </a:rPr>
              <a:t>Η ΕΝΝΟΙΑ ΤΟΥ ΣΥΣΤΗΜΑΤΟΣ</a:t>
            </a:r>
            <a:endParaRPr lang="en-GB" b="1">
              <a:solidFill>
                <a:schemeClr val="tx2">
                  <a:satMod val="200000"/>
                </a:schemeClr>
              </a:solidFill>
            </a:endParaRPr>
          </a:p>
        </p:txBody>
      </p:sp>
      <p:sp>
        <p:nvSpPr>
          <p:cNvPr id="83970" name="Rectangle 3"/>
          <p:cNvSpPr>
            <a:spLocks noGrp="1" noChangeArrowheads="1"/>
          </p:cNvSpPr>
          <p:nvPr>
            <p:ph type="body" idx="1"/>
          </p:nvPr>
        </p:nvSpPr>
        <p:spPr>
          <a:xfrm>
            <a:off x="1919288" y="1600200"/>
            <a:ext cx="8748712" cy="5257800"/>
          </a:xfrm>
        </p:spPr>
        <p:txBody>
          <a:bodyPr/>
          <a:lstStyle/>
          <a:p>
            <a:pPr marL="609600" indent="-609600">
              <a:lnSpc>
                <a:spcPct val="80000"/>
              </a:lnSpc>
              <a:buNone/>
            </a:pPr>
            <a:r>
              <a:rPr lang="el-GR" sz="2000" b="1" u="sng"/>
              <a:t>Σύστημα:</a:t>
            </a:r>
          </a:p>
          <a:p>
            <a:pPr marL="609600" indent="-609600">
              <a:lnSpc>
                <a:spcPct val="80000"/>
              </a:lnSpc>
              <a:buFont typeface="Wingdings" pitchFamily="2" charset="2"/>
              <a:buAutoNum type="arabicPeriod"/>
            </a:pPr>
            <a:r>
              <a:rPr lang="el-GR" sz="2000"/>
              <a:t>Σύνολο στοιχείων που </a:t>
            </a:r>
            <a:r>
              <a:rPr lang="el-GR" sz="2000" b="1">
                <a:solidFill>
                  <a:srgbClr val="FF0000"/>
                </a:solidFill>
              </a:rPr>
              <a:t>αλληλεπιδρούν</a:t>
            </a:r>
            <a:r>
              <a:rPr lang="el-GR" sz="2000"/>
              <a:t> και </a:t>
            </a:r>
            <a:r>
              <a:rPr lang="el-GR" sz="2000" b="1">
                <a:solidFill>
                  <a:srgbClr val="FF0000"/>
                </a:solidFill>
              </a:rPr>
              <a:t>αλληλεξαρτώνται</a:t>
            </a:r>
            <a:r>
              <a:rPr lang="el-GR" sz="2000"/>
              <a:t> με βάση </a:t>
            </a:r>
            <a:r>
              <a:rPr lang="el-GR" sz="2000" b="1">
                <a:solidFill>
                  <a:srgbClr val="FF0000"/>
                </a:solidFill>
              </a:rPr>
              <a:t>καθορισμένους κανόνες</a:t>
            </a:r>
          </a:p>
          <a:p>
            <a:pPr marL="609600" indent="-609600">
              <a:lnSpc>
                <a:spcPct val="80000"/>
              </a:lnSpc>
              <a:buFont typeface="Wingdings" pitchFamily="2" charset="2"/>
              <a:buAutoNum type="arabicPeriod"/>
            </a:pPr>
            <a:r>
              <a:rPr lang="el-GR" sz="2000"/>
              <a:t>Σύνολο οργάνων που </a:t>
            </a:r>
            <a:r>
              <a:rPr lang="el-GR" sz="2000" b="1">
                <a:solidFill>
                  <a:srgbClr val="FF0000"/>
                </a:solidFill>
              </a:rPr>
              <a:t>επιτελούν από κοινού μια ή περισσότερες λειτουργίες</a:t>
            </a:r>
          </a:p>
          <a:p>
            <a:pPr marL="609600" indent="-609600">
              <a:lnSpc>
                <a:spcPct val="80000"/>
              </a:lnSpc>
              <a:buFont typeface="Wingdings" pitchFamily="2" charset="2"/>
              <a:buAutoNum type="arabicPeriod"/>
            </a:pPr>
            <a:r>
              <a:rPr lang="el-GR" sz="2000"/>
              <a:t>Σύνολο σωμάτων που τείνουν προς ή βρίσκονται </a:t>
            </a:r>
            <a:r>
              <a:rPr lang="el-GR" sz="2000" b="1">
                <a:solidFill>
                  <a:srgbClr val="FF0000"/>
                </a:solidFill>
              </a:rPr>
              <a:t>σε ισορροπία</a:t>
            </a:r>
          </a:p>
          <a:p>
            <a:pPr marL="609600" indent="-609600">
              <a:lnSpc>
                <a:spcPct val="80000"/>
              </a:lnSpc>
              <a:buFont typeface="Wingdings" pitchFamily="2" charset="2"/>
              <a:buAutoNum type="arabicPeriod"/>
            </a:pPr>
            <a:r>
              <a:rPr lang="el-GR" sz="2000"/>
              <a:t>Σύνολο δύο ή περισσοτέρων σωμάτων που συνδέονται λόγω </a:t>
            </a:r>
            <a:r>
              <a:rPr lang="el-GR" sz="2000" b="1">
                <a:solidFill>
                  <a:srgbClr val="FF0000"/>
                </a:solidFill>
              </a:rPr>
              <a:t>κοινής καταγωγής</a:t>
            </a:r>
            <a:r>
              <a:rPr lang="el-GR" sz="2000"/>
              <a:t> και εξ αιτίας της έλξης που ασκεί το ένα στο άλλο και τα οποία βρίσκονται </a:t>
            </a:r>
            <a:r>
              <a:rPr lang="el-GR" sz="2000" b="1">
                <a:solidFill>
                  <a:srgbClr val="FF0000"/>
                </a:solidFill>
              </a:rPr>
              <a:t>σε τροχιά γύρω από ένα κέντρο βάρους</a:t>
            </a:r>
          </a:p>
          <a:p>
            <a:pPr marL="609600" indent="-609600">
              <a:lnSpc>
                <a:spcPct val="80000"/>
              </a:lnSpc>
              <a:buFont typeface="Wingdings" pitchFamily="2" charset="2"/>
              <a:buAutoNum type="arabicPeriod"/>
            </a:pPr>
            <a:r>
              <a:rPr lang="el-GR" sz="2000" u="sng"/>
              <a:t>Σύνολο </a:t>
            </a:r>
            <a:r>
              <a:rPr lang="el-GR" sz="2000" b="1" u="sng">
                <a:solidFill>
                  <a:srgbClr val="FF0000"/>
                </a:solidFill>
              </a:rPr>
              <a:t>μηχανισμών ή οργάνωση πραγμάτων</a:t>
            </a:r>
            <a:r>
              <a:rPr lang="el-GR" sz="2000" u="sng"/>
              <a:t> που σχηματίζει </a:t>
            </a:r>
            <a:r>
              <a:rPr lang="el-GR" sz="2000" b="1" u="sng">
                <a:solidFill>
                  <a:srgbClr val="FF0000"/>
                </a:solidFill>
              </a:rPr>
              <a:t>δίκτυο</a:t>
            </a:r>
            <a:r>
              <a:rPr lang="el-GR" sz="2000" b="1" u="sng"/>
              <a:t> </a:t>
            </a:r>
            <a:r>
              <a:rPr lang="el-GR" sz="2000" u="sng"/>
              <a:t>για τη </a:t>
            </a:r>
            <a:r>
              <a:rPr lang="el-GR" sz="2000" b="1" u="sng">
                <a:solidFill>
                  <a:srgbClr val="FF0000"/>
                </a:solidFill>
              </a:rPr>
              <a:t>διανομή αγαθών</a:t>
            </a:r>
            <a:r>
              <a:rPr lang="el-GR" sz="2000" u="sng"/>
              <a:t> ή για την </a:t>
            </a:r>
            <a:r>
              <a:rPr lang="el-GR" sz="2000" b="1" u="sng">
                <a:solidFill>
                  <a:srgbClr val="FF0000"/>
                </a:solidFill>
              </a:rPr>
              <a:t>εξυπηρέτηση ενός κοινωφελούς σκοπού</a:t>
            </a:r>
          </a:p>
          <a:p>
            <a:pPr marL="609600" indent="-609600">
              <a:lnSpc>
                <a:spcPct val="80000"/>
              </a:lnSpc>
              <a:buFont typeface="Wingdings" pitchFamily="2" charset="2"/>
              <a:buAutoNum type="arabicPeriod"/>
            </a:pPr>
            <a:endParaRPr lang="el-GR" sz="2000" u="sng"/>
          </a:p>
          <a:p>
            <a:pPr marL="609600" indent="-609600" algn="r">
              <a:lnSpc>
                <a:spcPct val="80000"/>
              </a:lnSpc>
              <a:buNone/>
            </a:pPr>
            <a:r>
              <a:rPr lang="el-GR" sz="2000" i="1"/>
              <a:t>Γ. Μπαμπινιώτης: Λεξικό της Νέας Ελληνικής Γλώσσας, Αθήνα 1998</a:t>
            </a:r>
            <a:endParaRPr lang="en-GB" sz="2000" i="1"/>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1981200" y="115889"/>
            <a:ext cx="8229600" cy="1152525"/>
          </a:xfrm>
        </p:spPr>
        <p:txBody>
          <a:bodyPr>
            <a:normAutofit fontScale="90000"/>
          </a:bodyPr>
          <a:lstStyle/>
          <a:p>
            <a:pPr>
              <a:defRPr/>
            </a:pPr>
            <a:r>
              <a:rPr lang="el-GR" b="1">
                <a:solidFill>
                  <a:schemeClr val="tx2">
                    <a:satMod val="200000"/>
                  </a:schemeClr>
                </a:solidFill>
              </a:rPr>
              <a:t>Εμπόδια στη διασύνδεση των Υ.Ψ.Υ στην Ελλάδα Ι</a:t>
            </a:r>
            <a:endParaRPr lang="en-GB" b="1">
              <a:solidFill>
                <a:schemeClr val="tx2">
                  <a:satMod val="200000"/>
                </a:schemeClr>
              </a:solidFill>
            </a:endParaRPr>
          </a:p>
        </p:txBody>
      </p:sp>
      <p:sp>
        <p:nvSpPr>
          <p:cNvPr id="77826" name="Rectangle 3"/>
          <p:cNvSpPr>
            <a:spLocks noGrp="1" noChangeArrowheads="1"/>
          </p:cNvSpPr>
          <p:nvPr>
            <p:ph type="body" idx="1"/>
          </p:nvPr>
        </p:nvSpPr>
        <p:spPr>
          <a:xfrm>
            <a:off x="2135188" y="1557338"/>
            <a:ext cx="8229600" cy="5300662"/>
          </a:xfrm>
        </p:spPr>
        <p:txBody>
          <a:bodyPr/>
          <a:lstStyle/>
          <a:p>
            <a:r>
              <a:rPr lang="el-GR" b="1"/>
              <a:t>Η οργάνωση του συστήματος υγείας – Νοσοκομειοκεντρικό σύστημα – κάθετη οργάνωση του συστήματος υγείας</a:t>
            </a:r>
          </a:p>
          <a:p>
            <a:r>
              <a:rPr lang="el-GR" b="1"/>
              <a:t>Απουσία συστήματος Π.Φ.Υ.</a:t>
            </a:r>
          </a:p>
          <a:p>
            <a:r>
              <a:rPr lang="el-GR" b="1"/>
              <a:t>Η οργάνωση των Υ.Ψ.Υ., ρόλος του διευθυντή</a:t>
            </a:r>
          </a:p>
          <a:p>
            <a:r>
              <a:rPr lang="el-GR" b="1"/>
              <a:t>Η απουσία κανόνων – υποχρεώσεων κοινοτικής εμπλοκής</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pPr>
              <a:defRPr/>
            </a:pPr>
            <a:r>
              <a:rPr lang="el-GR" b="1">
                <a:solidFill>
                  <a:schemeClr val="tx2">
                    <a:satMod val="200000"/>
                  </a:schemeClr>
                </a:solidFill>
              </a:rPr>
              <a:t>Εμπόδια στη διασύνδεση των Υ.Ψ.Υ στην Ελλάδα ΙΙ</a:t>
            </a:r>
            <a:endParaRPr lang="en-GB" b="1">
              <a:solidFill>
                <a:schemeClr val="tx2">
                  <a:satMod val="200000"/>
                </a:schemeClr>
              </a:solidFill>
            </a:endParaRPr>
          </a:p>
        </p:txBody>
      </p:sp>
      <p:sp>
        <p:nvSpPr>
          <p:cNvPr id="19459" name="Rectangle 3"/>
          <p:cNvSpPr>
            <a:spLocks noGrp="1" noChangeArrowheads="1"/>
          </p:cNvSpPr>
          <p:nvPr>
            <p:ph type="body" idx="1"/>
          </p:nvPr>
        </p:nvSpPr>
        <p:spPr/>
        <p:txBody>
          <a:bodyPr>
            <a:normAutofit/>
          </a:bodyPr>
          <a:lstStyle/>
          <a:p>
            <a:pPr marL="411480">
              <a:buFont typeface="Wingdings"/>
              <a:buChar char=""/>
              <a:defRPr/>
            </a:pPr>
            <a:r>
              <a:rPr lang="el-GR" b="1" dirty="0"/>
              <a:t>Η έλλειψη ιδεολογίας κοινοτικής ψυχιατρικής και υπευθυνότητας απέναντι στον </a:t>
            </a:r>
            <a:r>
              <a:rPr lang="el-GR" b="1" dirty="0" err="1"/>
              <a:t>Το.Ψ.Υ</a:t>
            </a:r>
            <a:r>
              <a:rPr lang="el-GR" b="1" dirty="0"/>
              <a:t>.</a:t>
            </a:r>
          </a:p>
          <a:p>
            <a:pPr marL="411480">
              <a:buFont typeface="Wingdings"/>
              <a:buChar char=""/>
              <a:defRPr/>
            </a:pPr>
            <a:r>
              <a:rPr lang="el-GR" b="1" dirty="0"/>
              <a:t>Η αδυναμία των Τ.Ε.Ψ.Υ. να παίξουν ουσιαστικό ρόλο (συμβουλευτικός – γνωμοδοτικός χαρακτήρας)</a:t>
            </a:r>
          </a:p>
          <a:p>
            <a:pPr marL="411480">
              <a:buFont typeface="Wingdings"/>
              <a:buChar char=""/>
              <a:defRPr/>
            </a:pPr>
            <a:r>
              <a:rPr lang="el-GR" b="1" dirty="0"/>
              <a:t>Η έλλειψη στοιχείων (επιδημιολογικών – χρήσης υπηρεσιών) για τις ανάγκες ψυχικής υγείας (σε εθνικό, περιφερειακό, τοπικό επίπεδο)</a:t>
            </a:r>
          </a:p>
          <a:p>
            <a:pPr marL="411480">
              <a:buFont typeface="Wingdings"/>
              <a:buChar char=""/>
              <a:defRPr/>
            </a:pPr>
            <a:r>
              <a:rPr lang="el-GR" b="1" dirty="0"/>
              <a:t>Η ανεπαρκής ανάπτυξη του κινήματος «καταναλωτών» και οικογενειών ασθενών στην Ελλάδα</a:t>
            </a:r>
          </a:p>
          <a:p>
            <a:pPr marL="411480">
              <a:buFont typeface="Wingdings"/>
              <a:buChar char=""/>
              <a:defRPr/>
            </a:pPr>
            <a:endParaRPr lang="en-GB" b="1" dirty="0"/>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1919289" y="292100"/>
            <a:ext cx="8497887" cy="1384300"/>
          </a:xfrm>
        </p:spPr>
        <p:txBody>
          <a:bodyPr vert="horz" wrap="square" lIns="91440" tIns="45720" rIns="91440" bIns="45720" numCol="1" rtlCol="0" anchor="ctr" anchorCtr="0" compatLnSpc="1">
            <a:prstTxWarp prst="textNoShape">
              <a:avLst/>
            </a:prstTxWarp>
            <a:normAutofit fontScale="90000"/>
          </a:bodyPr>
          <a:lstStyle/>
          <a:p>
            <a:r>
              <a:rPr lang="el-GR" sz="3600" b="1"/>
              <a:t>ΠΙΘΑΝΗ ΔΙΑΡΘΡΩΣΗ ΕΝΟΣ «ΑΠΟΚΕΝΤΡΩΜΕΝΟΥ» ΣΥΣΤΗΜΑΤΟΣ ΨΥΧΙΚΗΣ ΥΓΕΙΑΣ ΣΤΗΝ ΕΛΛΑΔΑ</a:t>
            </a:r>
            <a:endParaRPr lang="en-GB" sz="3600" b="1"/>
          </a:p>
        </p:txBody>
      </p:sp>
      <p:sp>
        <p:nvSpPr>
          <p:cNvPr id="118786" name="Rectangle 3"/>
          <p:cNvSpPr>
            <a:spLocks noGrp="1" noChangeArrowheads="1"/>
          </p:cNvSpPr>
          <p:nvPr>
            <p:ph type="body" idx="1"/>
          </p:nvPr>
        </p:nvSpPr>
        <p:spPr>
          <a:xfrm>
            <a:off x="1981200" y="1905000"/>
            <a:ext cx="8229600" cy="4764088"/>
          </a:xfrm>
        </p:spPr>
        <p:txBody>
          <a:bodyPr/>
          <a:lstStyle/>
          <a:p>
            <a:r>
              <a:rPr lang="el-GR" b="1" u="sng" dirty="0"/>
              <a:t>Κεντρικό Επίπεδο (Υ.Υ./Δ.Ψ.Υ.)</a:t>
            </a:r>
          </a:p>
          <a:p>
            <a:r>
              <a:rPr lang="el-GR" b="1" u="sng" dirty="0"/>
              <a:t>Π</a:t>
            </a:r>
            <a:r>
              <a:rPr lang="en-US" b="1" u="sng" dirty="0" err="1"/>
              <a:t>εριφερειακό</a:t>
            </a:r>
            <a:r>
              <a:rPr lang="en-US" b="1" u="sng" dirty="0"/>
              <a:t> </a:t>
            </a:r>
            <a:r>
              <a:rPr lang="en-US" b="1" u="sng" dirty="0" err="1"/>
              <a:t>επίπεδο</a:t>
            </a:r>
            <a:r>
              <a:rPr lang="en-US" b="1" u="sng" dirty="0"/>
              <a:t> (ΠΕ.Ψ.Υ./ Π.Σ.Ψ.Υ.)</a:t>
            </a:r>
            <a:r>
              <a:rPr lang="en-US" b="1" dirty="0"/>
              <a:t>. </a:t>
            </a:r>
            <a:endParaRPr lang="el-GR" b="1" dirty="0"/>
          </a:p>
          <a:p>
            <a:pPr lvl="1"/>
            <a:r>
              <a:rPr lang="en-US" b="1" dirty="0" err="1"/>
              <a:t>Περιφέρεια</a:t>
            </a:r>
            <a:r>
              <a:rPr lang="en-US" b="1" dirty="0"/>
              <a:t> </a:t>
            </a:r>
            <a:r>
              <a:rPr lang="en-US" b="1" dirty="0" err="1"/>
              <a:t>Ψυχικής</a:t>
            </a:r>
            <a:r>
              <a:rPr lang="en-US" b="1" dirty="0"/>
              <a:t> </a:t>
            </a:r>
            <a:r>
              <a:rPr lang="en-US" b="1" dirty="0" err="1"/>
              <a:t>Υγείας</a:t>
            </a:r>
            <a:r>
              <a:rPr lang="en-US" b="1" dirty="0"/>
              <a:t> (ΠΕ.Ψ.Υ.)</a:t>
            </a:r>
            <a:r>
              <a:rPr lang="en-US" dirty="0"/>
              <a:t> </a:t>
            </a:r>
            <a:endParaRPr lang="el-GR" dirty="0"/>
          </a:p>
          <a:p>
            <a:pPr lvl="1"/>
            <a:r>
              <a:rPr lang="en-US" b="1" dirty="0" err="1"/>
              <a:t>Περιφερειακό</a:t>
            </a:r>
            <a:r>
              <a:rPr lang="en-US" b="1" dirty="0"/>
              <a:t> </a:t>
            </a:r>
            <a:r>
              <a:rPr lang="en-US" b="1" dirty="0" err="1"/>
              <a:t>Συμβούλιο</a:t>
            </a:r>
            <a:r>
              <a:rPr lang="en-US" b="1" dirty="0"/>
              <a:t> </a:t>
            </a:r>
            <a:r>
              <a:rPr lang="en-US" b="1" dirty="0" err="1"/>
              <a:t>Ψυχικής</a:t>
            </a:r>
            <a:r>
              <a:rPr lang="en-US" b="1" dirty="0"/>
              <a:t> </a:t>
            </a:r>
            <a:r>
              <a:rPr lang="en-US" b="1" dirty="0" err="1"/>
              <a:t>Υγείας</a:t>
            </a:r>
            <a:r>
              <a:rPr lang="en-US" b="1" dirty="0"/>
              <a:t> (Π.Σ.Ψ.Υ.).</a:t>
            </a:r>
            <a:r>
              <a:rPr lang="en-US" dirty="0"/>
              <a:t> </a:t>
            </a:r>
            <a:endParaRPr lang="el-GR" dirty="0"/>
          </a:p>
          <a:p>
            <a:r>
              <a:rPr lang="en-US" b="1" u="sng" dirty="0" err="1"/>
              <a:t>Τοπικό</a:t>
            </a:r>
            <a:r>
              <a:rPr lang="en-US" b="1" u="sng" dirty="0"/>
              <a:t> (</a:t>
            </a:r>
            <a:r>
              <a:rPr lang="en-US" b="1" u="sng" dirty="0" err="1"/>
              <a:t>τομεακό</a:t>
            </a:r>
            <a:r>
              <a:rPr lang="en-US" b="1" u="sng" dirty="0"/>
              <a:t>) </a:t>
            </a:r>
            <a:r>
              <a:rPr lang="en-US" b="1" u="sng" dirty="0" err="1"/>
              <a:t>επίπεδο</a:t>
            </a:r>
            <a:r>
              <a:rPr lang="en-US" b="1" u="sng" dirty="0"/>
              <a:t> (ΤΟ.Ψ.Υ./ Τ.Ε.Ψ.Υ</a:t>
            </a:r>
            <a:r>
              <a:rPr lang="el-GR" dirty="0"/>
              <a:t>.)</a:t>
            </a:r>
          </a:p>
          <a:p>
            <a:r>
              <a:rPr lang="el-GR" b="1" u="sng" dirty="0"/>
              <a:t>Επίπεδο υπηρεσίας (ΜΟ.Ψ.Υ.)</a:t>
            </a:r>
            <a:endParaRPr lang="en-GB" b="1" u="sng" dirty="0"/>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1774826" y="277814"/>
            <a:ext cx="8893175" cy="1139825"/>
          </a:xfrm>
        </p:spPr>
        <p:txBody>
          <a:bodyPr/>
          <a:lstStyle/>
          <a:p>
            <a:pPr>
              <a:defRPr/>
            </a:pPr>
            <a:r>
              <a:rPr lang="el-GR" sz="3600" b="1">
                <a:solidFill>
                  <a:schemeClr val="tx2">
                    <a:satMod val="200000"/>
                  </a:schemeClr>
                </a:solidFill>
              </a:rPr>
              <a:t>Πλεονεκτήματα του «Αποκεντρωμένου» Συστήματος Ψυχικής Υγείας</a:t>
            </a:r>
            <a:endParaRPr lang="en-GB" sz="3600" b="1">
              <a:solidFill>
                <a:schemeClr val="tx2">
                  <a:satMod val="200000"/>
                </a:schemeClr>
              </a:solidFill>
            </a:endParaRPr>
          </a:p>
        </p:txBody>
      </p:sp>
      <p:sp>
        <p:nvSpPr>
          <p:cNvPr id="124930" name="Rectangle 3"/>
          <p:cNvSpPr>
            <a:spLocks noGrp="1" noChangeArrowheads="1"/>
          </p:cNvSpPr>
          <p:nvPr>
            <p:ph type="body" idx="1"/>
          </p:nvPr>
        </p:nvSpPr>
        <p:spPr/>
        <p:txBody>
          <a:bodyPr/>
          <a:lstStyle/>
          <a:p>
            <a:pPr>
              <a:lnSpc>
                <a:spcPct val="90000"/>
              </a:lnSpc>
            </a:pPr>
            <a:r>
              <a:rPr lang="el-GR" dirty="0"/>
              <a:t>Σαφήνεια στη διοίκηση και </a:t>
            </a:r>
            <a:r>
              <a:rPr lang="en-US" dirty="0"/>
              <a:t>management </a:t>
            </a:r>
            <a:r>
              <a:rPr lang="el-GR" dirty="0"/>
              <a:t>του συστήματος</a:t>
            </a:r>
          </a:p>
          <a:p>
            <a:pPr>
              <a:lnSpc>
                <a:spcPct val="90000"/>
              </a:lnSpc>
            </a:pPr>
            <a:r>
              <a:rPr lang="el-GR" dirty="0"/>
              <a:t>Υπευθυνότητα απέναντι στην κοινότητα</a:t>
            </a:r>
          </a:p>
          <a:p>
            <a:pPr>
              <a:lnSpc>
                <a:spcPct val="90000"/>
              </a:lnSpc>
            </a:pPr>
            <a:r>
              <a:rPr lang="el-GR" dirty="0"/>
              <a:t>Περιορισμός των προβλημάτων επικοινωνίας</a:t>
            </a:r>
          </a:p>
          <a:p>
            <a:pPr>
              <a:lnSpc>
                <a:spcPct val="90000"/>
              </a:lnSpc>
            </a:pPr>
            <a:r>
              <a:rPr lang="el-GR" dirty="0"/>
              <a:t>Περιορισμός των «ιδιοτελών κινήτρων» και «ανιδιοτελών» πρωτοβουλιών</a:t>
            </a:r>
            <a:endParaRPr lang="en-US" dirty="0"/>
          </a:p>
          <a:p>
            <a:pPr algn="r">
              <a:lnSpc>
                <a:spcPct val="90000"/>
              </a:lnSpc>
              <a:buFont typeface="Wingdings" pitchFamily="2" charset="2"/>
              <a:buNone/>
            </a:pPr>
            <a:r>
              <a:rPr lang="en-US" sz="2400" i="1" dirty="0"/>
              <a:t>(Jenkins et al 2002)</a:t>
            </a:r>
            <a:endParaRPr lang="en-GB" sz="2400" i="1" dirty="0"/>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1952626" y="277814"/>
            <a:ext cx="8715375" cy="1139825"/>
          </a:xfrm>
        </p:spPr>
        <p:txBody>
          <a:bodyPr/>
          <a:lstStyle/>
          <a:p>
            <a:pPr>
              <a:defRPr/>
            </a:pPr>
            <a:r>
              <a:rPr lang="el-GR" sz="3600" b="1" dirty="0">
                <a:solidFill>
                  <a:schemeClr val="tx2">
                    <a:satMod val="200000"/>
                  </a:schemeClr>
                </a:solidFill>
              </a:rPr>
              <a:t>ΑΝΑΓΚΑΙΕΣ ΣΥΝΕΡΓΑΣΙΕΣ ΤΩΝ Υ.Ψ.Υ.</a:t>
            </a:r>
            <a:endParaRPr lang="en-GB" sz="3600" b="1" dirty="0">
              <a:solidFill>
                <a:schemeClr val="tx2">
                  <a:satMod val="200000"/>
                </a:schemeClr>
              </a:solidFill>
            </a:endParaRPr>
          </a:p>
        </p:txBody>
      </p:sp>
      <p:sp>
        <p:nvSpPr>
          <p:cNvPr id="133122" name="Rectangle 3"/>
          <p:cNvSpPr>
            <a:spLocks noGrp="1" noChangeArrowheads="1"/>
          </p:cNvSpPr>
          <p:nvPr>
            <p:ph type="body" idx="1"/>
          </p:nvPr>
        </p:nvSpPr>
        <p:spPr>
          <a:xfrm>
            <a:off x="1981200" y="1600200"/>
            <a:ext cx="8229600" cy="5257800"/>
          </a:xfrm>
        </p:spPr>
        <p:txBody>
          <a:bodyPr/>
          <a:lstStyle/>
          <a:p>
            <a:pPr marL="609600" indent="-609600"/>
            <a:r>
              <a:rPr lang="el-GR" sz="2400" b="1"/>
              <a:t>Μεταξύ των Υ.Ψ.Υ., τομεοποίηση, «οριζοντιοποίηση» του συστήματος</a:t>
            </a:r>
          </a:p>
          <a:p>
            <a:pPr marL="609600" indent="-609600"/>
            <a:r>
              <a:rPr lang="el-GR" sz="2400" b="1"/>
              <a:t>Με τις υπόλοιπες υπηρεσίες του συστήματος υγείας</a:t>
            </a:r>
          </a:p>
          <a:p>
            <a:pPr marL="609600" indent="-609600"/>
            <a:r>
              <a:rPr lang="el-GR" sz="2400" b="1"/>
              <a:t>Με φορείς εκτός του συστήματος υγείας, δημόσιους και μη</a:t>
            </a:r>
          </a:p>
          <a:p>
            <a:pPr marL="609600" indent="-609600"/>
            <a:r>
              <a:rPr lang="el-GR" sz="2400" b="1"/>
              <a:t>Τρόποι συνεργασίας:</a:t>
            </a:r>
          </a:p>
          <a:p>
            <a:pPr marL="990600" lvl="1" indent="-533400">
              <a:buFont typeface="Wingdings" pitchFamily="2" charset="2"/>
              <a:buAutoNum type="alphaLcParenR"/>
            </a:pPr>
            <a:r>
              <a:rPr lang="el-GR" sz="2000" b="1"/>
              <a:t>Βασικό επίπεδο:</a:t>
            </a:r>
            <a:r>
              <a:rPr lang="el-GR" sz="2000"/>
              <a:t> αμοιβαία ανταλλαγή στοιχείων και πληροφοριών</a:t>
            </a:r>
          </a:p>
          <a:p>
            <a:pPr marL="990600" lvl="1" indent="-533400">
              <a:buFont typeface="Wingdings" pitchFamily="2" charset="2"/>
              <a:buAutoNum type="alphaLcParenR"/>
            </a:pPr>
            <a:r>
              <a:rPr lang="el-GR" sz="2000" b="1"/>
              <a:t>Μέτρια υψηλό επίπεδο:</a:t>
            </a:r>
            <a:r>
              <a:rPr lang="el-GR" sz="2000"/>
              <a:t> συμβουλευτική και σχεδιασμός</a:t>
            </a:r>
          </a:p>
          <a:p>
            <a:pPr marL="990600" lvl="1" indent="-533400">
              <a:buFont typeface="Wingdings" pitchFamily="2" charset="2"/>
              <a:buAutoNum type="alphaLcParenR"/>
            </a:pPr>
            <a:r>
              <a:rPr lang="el-GR" sz="2000" b="1"/>
              <a:t>Υψηλό επίπεδο:</a:t>
            </a:r>
            <a:r>
              <a:rPr lang="el-GR" sz="2000"/>
              <a:t> Κοινός σχεδιασμός και παροχή νέων υπηρεσιών</a:t>
            </a:r>
          </a:p>
          <a:p>
            <a:pPr marL="990600" lvl="1" indent="-533400">
              <a:buFont typeface="Wingdings" pitchFamily="2" charset="2"/>
              <a:buAutoNum type="alphaLcParenR"/>
            </a:pPr>
            <a:r>
              <a:rPr lang="el-GR" sz="2000" b="1"/>
              <a:t>Πολύ υψηλό επίπεδο:</a:t>
            </a:r>
            <a:r>
              <a:rPr lang="el-GR" sz="2000"/>
              <a:t> Από κοινού διαδικασίες χρηματοδότησης και διοίκησης</a:t>
            </a:r>
            <a:endParaRPr lang="en-GB" sz="2000" b="1"/>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2438400" y="214313"/>
            <a:ext cx="7772400" cy="1212850"/>
          </a:xfrm>
        </p:spPr>
        <p:txBody>
          <a:bodyPr/>
          <a:lstStyle/>
          <a:p>
            <a:pPr>
              <a:defRPr/>
            </a:pPr>
            <a:r>
              <a:rPr lang="el-GR" sz="3600" b="1" dirty="0">
                <a:solidFill>
                  <a:schemeClr val="tx2">
                    <a:satMod val="200000"/>
                  </a:schemeClr>
                </a:solidFill>
              </a:rPr>
              <a:t>Γιατί χρειάζεται η διασύνδεση των υπηρεσιών ψυχικής υγείας;</a:t>
            </a:r>
            <a:endParaRPr lang="en-GB" sz="3600" b="1" dirty="0">
              <a:solidFill>
                <a:schemeClr val="tx2">
                  <a:satMod val="200000"/>
                </a:schemeClr>
              </a:solidFill>
            </a:endParaRPr>
          </a:p>
        </p:txBody>
      </p:sp>
      <p:sp>
        <p:nvSpPr>
          <p:cNvPr id="135170" name="Rectangle 3"/>
          <p:cNvSpPr>
            <a:spLocks noGrp="1" noChangeArrowheads="1"/>
          </p:cNvSpPr>
          <p:nvPr>
            <p:ph type="body" idx="1"/>
          </p:nvPr>
        </p:nvSpPr>
        <p:spPr>
          <a:xfrm>
            <a:off x="1703388" y="1600200"/>
            <a:ext cx="8964612" cy="5257800"/>
          </a:xfrm>
        </p:spPr>
        <p:txBody>
          <a:bodyPr/>
          <a:lstStyle/>
          <a:p>
            <a:pPr>
              <a:lnSpc>
                <a:spcPct val="90000"/>
              </a:lnSpc>
            </a:pPr>
            <a:r>
              <a:rPr lang="el-GR" sz="2400"/>
              <a:t>Οι ψυχικά ασθενείς έχουν διαφορετικές ανάγκες που δεν μπορούν να καλυφθούν μόνο από μια υπηρεσία</a:t>
            </a:r>
          </a:p>
          <a:p>
            <a:pPr lvl="1">
              <a:lnSpc>
                <a:spcPct val="90000"/>
              </a:lnSpc>
            </a:pPr>
            <a:r>
              <a:rPr lang="el-GR" sz="2000"/>
              <a:t>Ανάγκες φαρμακευτικής θεραπείας</a:t>
            </a:r>
          </a:p>
          <a:p>
            <a:pPr lvl="1">
              <a:lnSpc>
                <a:spcPct val="90000"/>
              </a:lnSpc>
            </a:pPr>
            <a:r>
              <a:rPr lang="el-GR" sz="2000"/>
              <a:t>Ανάγκες ψυχοθεραπείας/ συμβουλευτικής/ υποστήριξης</a:t>
            </a:r>
          </a:p>
          <a:p>
            <a:pPr lvl="1">
              <a:lnSpc>
                <a:spcPct val="90000"/>
              </a:lnSpc>
            </a:pPr>
            <a:r>
              <a:rPr lang="el-GR" sz="2000"/>
              <a:t>Ανάγκες νοσηλείας</a:t>
            </a:r>
          </a:p>
          <a:p>
            <a:pPr lvl="1">
              <a:lnSpc>
                <a:spcPct val="90000"/>
              </a:lnSpc>
            </a:pPr>
            <a:r>
              <a:rPr lang="el-GR" sz="2000"/>
              <a:t>Ανάγκες ιατρικής παρακολούθησης</a:t>
            </a:r>
          </a:p>
          <a:p>
            <a:pPr lvl="1">
              <a:lnSpc>
                <a:spcPct val="90000"/>
              </a:lnSpc>
            </a:pPr>
            <a:r>
              <a:rPr lang="el-GR" sz="2000"/>
              <a:t>Ανάγκες κοινωνικής ένταξης/ επανένταξης</a:t>
            </a:r>
          </a:p>
          <a:p>
            <a:pPr lvl="1">
              <a:lnSpc>
                <a:spcPct val="90000"/>
              </a:lnSpc>
            </a:pPr>
            <a:r>
              <a:rPr lang="el-GR" sz="2000"/>
              <a:t>Ανάγκες ψυχοκοινωνικής αποκατάστασης</a:t>
            </a:r>
          </a:p>
          <a:p>
            <a:pPr lvl="1">
              <a:lnSpc>
                <a:spcPct val="90000"/>
              </a:lnSpc>
            </a:pPr>
            <a:r>
              <a:rPr lang="el-GR" sz="2000"/>
              <a:t>Ανάγκες στέγασης</a:t>
            </a:r>
          </a:p>
          <a:p>
            <a:pPr>
              <a:lnSpc>
                <a:spcPct val="90000"/>
              </a:lnSpc>
            </a:pPr>
            <a:r>
              <a:rPr lang="el-GR" sz="2400"/>
              <a:t>Η «καριέρα» των ασθενών στη διάρκεια του χρόνου δημιουργεί διαφορετικές ανάγκες – συνέχεια στη φροντίδα</a:t>
            </a:r>
          </a:p>
          <a:p>
            <a:pPr>
              <a:lnSpc>
                <a:spcPct val="90000"/>
              </a:lnSpc>
            </a:pPr>
            <a:r>
              <a:rPr lang="el-GR" sz="2400"/>
              <a:t>Αποφεύγεται η σπατάλη πόρων (οικονομικών και ανθρώπινων)</a:t>
            </a:r>
          </a:p>
          <a:p>
            <a:pPr>
              <a:lnSpc>
                <a:spcPct val="90000"/>
              </a:lnSpc>
            </a:pPr>
            <a:r>
              <a:rPr lang="el-GR" sz="2400"/>
              <a:t>Επιτυγχάνεται η «ολιστική» αντιμετώπιση των ασθενών</a:t>
            </a:r>
            <a:endParaRPr lang="en-GB" sz="2400"/>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1981200" y="1"/>
            <a:ext cx="8686800" cy="1196975"/>
          </a:xfrm>
        </p:spPr>
        <p:txBody>
          <a:bodyPr/>
          <a:lstStyle/>
          <a:p>
            <a:pPr>
              <a:defRPr/>
            </a:pPr>
            <a:r>
              <a:rPr lang="el-GR" sz="3600" b="1" dirty="0">
                <a:solidFill>
                  <a:schemeClr val="tx2">
                    <a:satMod val="200000"/>
                  </a:schemeClr>
                </a:solidFill>
              </a:rPr>
              <a:t>Ποιες είναι οι βασικές αρχές μιας επιτυχημένης διασύνδεσης; Ι</a:t>
            </a:r>
            <a:endParaRPr lang="en-GB" sz="3600" b="1" dirty="0">
              <a:solidFill>
                <a:schemeClr val="tx2">
                  <a:satMod val="200000"/>
                </a:schemeClr>
              </a:solidFill>
            </a:endParaRPr>
          </a:p>
        </p:txBody>
      </p:sp>
      <p:sp>
        <p:nvSpPr>
          <p:cNvPr id="137218" name="Rectangle 3"/>
          <p:cNvSpPr>
            <a:spLocks noGrp="1" noChangeArrowheads="1"/>
          </p:cNvSpPr>
          <p:nvPr>
            <p:ph type="body" idx="1"/>
          </p:nvPr>
        </p:nvSpPr>
        <p:spPr>
          <a:xfrm>
            <a:off x="1774825" y="1268414"/>
            <a:ext cx="8713788" cy="5761037"/>
          </a:xfrm>
        </p:spPr>
        <p:txBody>
          <a:bodyPr/>
          <a:lstStyle/>
          <a:p>
            <a:pPr>
              <a:lnSpc>
                <a:spcPct val="80000"/>
              </a:lnSpc>
              <a:buFont typeface="Wingdings" pitchFamily="2" charset="2"/>
              <a:buNone/>
            </a:pPr>
            <a:r>
              <a:rPr lang="el-GR" b="1" dirty="0">
                <a:solidFill>
                  <a:srgbClr val="FF0000"/>
                </a:solidFill>
              </a:rPr>
              <a:t>Κοινή φιλοσοφία – ιδεολογία των υπηρεσιών ψυχικής υγείας/ Γνώση της «αποστολής» τους/ Έμφαση στην ποιότητα</a:t>
            </a:r>
          </a:p>
          <a:p>
            <a:pPr>
              <a:lnSpc>
                <a:spcPct val="80000"/>
              </a:lnSpc>
            </a:pPr>
            <a:r>
              <a:rPr lang="el-GR" dirty="0"/>
              <a:t>Ενιαίο διοικητικό πλαίσιο – δημιουργία κοινής διοίκησης των ψυχιατρικών υπηρεσιών</a:t>
            </a:r>
          </a:p>
          <a:p>
            <a:pPr>
              <a:lnSpc>
                <a:spcPct val="80000"/>
              </a:lnSpc>
            </a:pPr>
            <a:r>
              <a:rPr lang="el-GR" dirty="0"/>
              <a:t>Προσδιορισμός περιοχής ευθύνης</a:t>
            </a:r>
          </a:p>
          <a:p>
            <a:pPr>
              <a:lnSpc>
                <a:spcPct val="80000"/>
              </a:lnSpc>
            </a:pPr>
            <a:r>
              <a:rPr lang="el-GR" dirty="0"/>
              <a:t>Επικέντρωση στις ανάγκες των ασθενών και όχι στις ανάγκες των υπηρεσιών</a:t>
            </a:r>
          </a:p>
          <a:p>
            <a:pPr>
              <a:lnSpc>
                <a:spcPct val="80000"/>
              </a:lnSpc>
            </a:pPr>
            <a:r>
              <a:rPr lang="el-GR" dirty="0"/>
              <a:t>Απουσία του «πατριωτισμού» του ιδρύματος</a:t>
            </a:r>
          </a:p>
          <a:p>
            <a:pPr>
              <a:lnSpc>
                <a:spcPct val="80000"/>
              </a:lnSpc>
            </a:pPr>
            <a:r>
              <a:rPr lang="el-GR" dirty="0"/>
              <a:t>Σαφής προσδιορισμός των ρόλων και ορίων των υπηρεσιών Ψ.Υ./ Κανονισμοί λειτουργίας των υπηρεσιών</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1952626" y="285751"/>
            <a:ext cx="8715375" cy="1141413"/>
          </a:xfrm>
        </p:spPr>
        <p:txBody>
          <a:bodyPr/>
          <a:lstStyle/>
          <a:p>
            <a:pPr>
              <a:defRPr/>
            </a:pPr>
            <a:r>
              <a:rPr lang="el-GR" sz="3600" b="1" dirty="0">
                <a:solidFill>
                  <a:schemeClr val="tx2">
                    <a:satMod val="200000"/>
                  </a:schemeClr>
                </a:solidFill>
              </a:rPr>
              <a:t>Ποιες είναι οι βασικές αρχές μιας επιτυχημένης διασύνδεσης; ΙΙ</a:t>
            </a:r>
            <a:endParaRPr lang="en-GB" sz="3600" b="1" dirty="0">
              <a:solidFill>
                <a:schemeClr val="tx2">
                  <a:satMod val="200000"/>
                </a:schemeClr>
              </a:solidFill>
            </a:endParaRPr>
          </a:p>
        </p:txBody>
      </p:sp>
      <p:sp>
        <p:nvSpPr>
          <p:cNvPr id="139266" name="Rectangle 3"/>
          <p:cNvSpPr>
            <a:spLocks noGrp="1" noChangeArrowheads="1"/>
          </p:cNvSpPr>
          <p:nvPr>
            <p:ph type="body" idx="1"/>
          </p:nvPr>
        </p:nvSpPr>
        <p:spPr>
          <a:xfrm>
            <a:off x="1981201" y="1600200"/>
            <a:ext cx="8507413" cy="5257800"/>
          </a:xfrm>
        </p:spPr>
        <p:txBody>
          <a:bodyPr/>
          <a:lstStyle/>
          <a:p>
            <a:pPr>
              <a:lnSpc>
                <a:spcPct val="90000"/>
              </a:lnSpc>
            </a:pPr>
            <a:r>
              <a:rPr lang="el-GR"/>
              <a:t>Ευελιξία στην κάλυψη των αναγκών</a:t>
            </a:r>
          </a:p>
          <a:p>
            <a:pPr>
              <a:lnSpc>
                <a:spcPct val="90000"/>
              </a:lnSpc>
            </a:pPr>
            <a:r>
              <a:rPr lang="el-GR"/>
              <a:t>Προσδιορισμός της «υπευθυνότητας» των Υ.Ψ.Υ.</a:t>
            </a:r>
          </a:p>
          <a:p>
            <a:pPr>
              <a:lnSpc>
                <a:spcPct val="90000"/>
              </a:lnSpc>
            </a:pPr>
            <a:r>
              <a:rPr lang="el-GR"/>
              <a:t>Προσδιορισμός των υπευθύνων των υπηρεσιών – προσδιορισμός των ανατιθέμενων ρόλων</a:t>
            </a:r>
          </a:p>
          <a:p>
            <a:pPr>
              <a:lnSpc>
                <a:spcPct val="90000"/>
              </a:lnSpc>
            </a:pPr>
            <a:r>
              <a:rPr lang="el-GR"/>
              <a:t>Συνεργασία με την Π.Φ.Υ.</a:t>
            </a:r>
          </a:p>
          <a:p>
            <a:pPr>
              <a:lnSpc>
                <a:spcPct val="90000"/>
              </a:lnSpc>
            </a:pPr>
            <a:r>
              <a:rPr lang="el-GR"/>
              <a:t>Ένταξη του τομέα της «αγοράς» - ιδιωτικού τομέα – Μ.Κ.Ο.</a:t>
            </a:r>
          </a:p>
          <a:p>
            <a:pPr>
              <a:lnSpc>
                <a:spcPct val="90000"/>
              </a:lnSpc>
            </a:pPr>
            <a:r>
              <a:rPr lang="el-GR"/>
              <a:t>Υιοθέτηση κοινών «κύκλων σχεδιασμού» και αξιολόγησης</a:t>
            </a:r>
          </a:p>
          <a:p>
            <a:pPr>
              <a:lnSpc>
                <a:spcPct val="90000"/>
              </a:lnSpc>
            </a:pPr>
            <a:r>
              <a:rPr lang="el-GR"/>
              <a:t>Κοινά πρωτόκολλα «καλών πρακτικών» και απαρτιωμένης φροντίδας</a:t>
            </a:r>
          </a:p>
          <a:p>
            <a:pPr>
              <a:lnSpc>
                <a:spcPct val="90000"/>
              </a:lnSpc>
            </a:pPr>
            <a:endParaRPr lang="en-GB" sz="240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2">
            <a:extLst>
              <a:ext uri="{FF2B5EF4-FFF2-40B4-BE49-F238E27FC236}">
                <a16:creationId xmlns:a16="http://schemas.microsoft.com/office/drawing/2014/main" id="{2C32A122-0D6B-492E-A13F-9F26AB59ADBA}"/>
              </a:ext>
            </a:extLst>
          </p:cNvPr>
          <p:cNvSpPr>
            <a:spLocks noGrp="1" noChangeArrowheads="1"/>
          </p:cNvSpPr>
          <p:nvPr>
            <p:ph type="title"/>
          </p:nvPr>
        </p:nvSpPr>
        <p:spPr>
          <a:xfrm>
            <a:off x="1676400" y="609600"/>
            <a:ext cx="8991600" cy="1143000"/>
          </a:xfrm>
        </p:spPr>
        <p:txBody>
          <a:bodyPr>
            <a:normAutofit fontScale="90000"/>
          </a:bodyPr>
          <a:lstStyle/>
          <a:p>
            <a:r>
              <a:rPr lang="el-GR" altLang="el-GR" b="1"/>
              <a:t>ΠΡΟΤΥΠΑ ΕΚΤΙΜΗΣΗΣ ΤΩΝ ΑΝΑΓΚΩΝ ΤΩΝ ΨΥΧΙΚΑ ΑΣΘΕΝΩΝ</a:t>
            </a:r>
          </a:p>
        </p:txBody>
      </p:sp>
      <p:sp>
        <p:nvSpPr>
          <p:cNvPr id="161795" name="Rectangle 3">
            <a:extLst>
              <a:ext uri="{FF2B5EF4-FFF2-40B4-BE49-F238E27FC236}">
                <a16:creationId xmlns:a16="http://schemas.microsoft.com/office/drawing/2014/main" id="{4DAAABE0-A895-46ED-B1B6-AF2A0ACA8C04}"/>
              </a:ext>
            </a:extLst>
          </p:cNvPr>
          <p:cNvSpPr>
            <a:spLocks noGrp="1" noChangeArrowheads="1"/>
          </p:cNvSpPr>
          <p:nvPr>
            <p:ph type="body" idx="1"/>
          </p:nvPr>
        </p:nvSpPr>
        <p:spPr>
          <a:xfrm>
            <a:off x="2209800" y="2209800"/>
            <a:ext cx="7772400" cy="4419600"/>
          </a:xfrm>
        </p:spPr>
        <p:txBody>
          <a:bodyPr>
            <a:normAutofit lnSpcReduction="10000"/>
          </a:bodyPr>
          <a:lstStyle/>
          <a:p>
            <a:pPr>
              <a:lnSpc>
                <a:spcPct val="90000"/>
              </a:lnSpc>
              <a:buFont typeface="Wingdings" panose="05000000000000000000" pitchFamily="2" charset="2"/>
              <a:buNone/>
            </a:pPr>
            <a:r>
              <a:rPr lang="el-GR" altLang="el-GR" b="1" u="sng"/>
              <a:t>Επίπεδο ασθενούς</a:t>
            </a:r>
            <a:r>
              <a:rPr lang="en-US" altLang="el-GR" b="1" u="sng"/>
              <a:t>:</a:t>
            </a:r>
          </a:p>
          <a:p>
            <a:pPr lvl="1">
              <a:lnSpc>
                <a:spcPct val="90000"/>
              </a:lnSpc>
            </a:pPr>
            <a:r>
              <a:rPr lang="el-GR" altLang="el-GR"/>
              <a:t>Μετρήσεις διάγνωσης και ψυχοπαθολογίας</a:t>
            </a:r>
            <a:r>
              <a:rPr lang="en-US" altLang="el-GR"/>
              <a:t> (</a:t>
            </a:r>
            <a:r>
              <a:rPr lang="el-GR" altLang="el-GR"/>
              <a:t>π</a:t>
            </a:r>
            <a:r>
              <a:rPr lang="en-US" altLang="el-GR"/>
              <a:t>.</a:t>
            </a:r>
            <a:r>
              <a:rPr lang="el-GR" altLang="el-GR"/>
              <a:t>χ</a:t>
            </a:r>
            <a:r>
              <a:rPr lang="en-US" altLang="el-GR"/>
              <a:t>. SCAN, PANSS, </a:t>
            </a:r>
            <a:r>
              <a:rPr lang="el-GR" altLang="el-GR"/>
              <a:t>κ</a:t>
            </a:r>
            <a:r>
              <a:rPr lang="en-US" altLang="el-GR"/>
              <a:t>.</a:t>
            </a:r>
            <a:r>
              <a:rPr lang="el-GR" altLang="el-GR"/>
              <a:t>λπ.</a:t>
            </a:r>
            <a:r>
              <a:rPr lang="en-US" altLang="el-GR"/>
              <a:t>)</a:t>
            </a:r>
          </a:p>
          <a:p>
            <a:pPr lvl="1">
              <a:lnSpc>
                <a:spcPct val="90000"/>
              </a:lnSpc>
            </a:pPr>
            <a:r>
              <a:rPr lang="el-GR" altLang="el-GR"/>
              <a:t>Μετρήσεις αναπηρίας</a:t>
            </a:r>
            <a:endParaRPr lang="en-US" altLang="el-GR"/>
          </a:p>
          <a:p>
            <a:pPr lvl="2">
              <a:lnSpc>
                <a:spcPct val="90000"/>
              </a:lnSpc>
            </a:pPr>
            <a:r>
              <a:rPr lang="el-GR" altLang="el-GR"/>
              <a:t>Γενικές</a:t>
            </a:r>
            <a:r>
              <a:rPr lang="en-US" altLang="el-GR"/>
              <a:t> (</a:t>
            </a:r>
            <a:r>
              <a:rPr lang="el-GR" altLang="el-GR"/>
              <a:t>π.</a:t>
            </a:r>
            <a:r>
              <a:rPr lang="en-US" altLang="el-GR"/>
              <a:t>.</a:t>
            </a:r>
            <a:r>
              <a:rPr lang="el-GR" altLang="el-GR"/>
              <a:t>χ</a:t>
            </a:r>
            <a:r>
              <a:rPr lang="en-US" altLang="el-GR"/>
              <a:t>. WHODAS-II)</a:t>
            </a:r>
          </a:p>
          <a:p>
            <a:pPr lvl="2">
              <a:lnSpc>
                <a:spcPct val="90000"/>
              </a:lnSpc>
            </a:pPr>
            <a:r>
              <a:rPr lang="el-GR" altLang="el-GR"/>
              <a:t>Ειδικές</a:t>
            </a:r>
            <a:r>
              <a:rPr lang="en-US" altLang="el-GR"/>
              <a:t> (</a:t>
            </a:r>
            <a:r>
              <a:rPr lang="el-GR" altLang="el-GR"/>
              <a:t>π.χ</a:t>
            </a:r>
            <a:r>
              <a:rPr lang="en-US" altLang="el-GR"/>
              <a:t>. REHAB, WHODAS-I)</a:t>
            </a:r>
          </a:p>
          <a:p>
            <a:pPr lvl="1">
              <a:lnSpc>
                <a:spcPct val="90000"/>
              </a:lnSpc>
            </a:pPr>
            <a:r>
              <a:rPr lang="el-GR" altLang="el-GR"/>
              <a:t>Μετρήσεις Π.Ζ.</a:t>
            </a:r>
            <a:endParaRPr lang="en-US" altLang="el-GR"/>
          </a:p>
          <a:p>
            <a:pPr lvl="2">
              <a:lnSpc>
                <a:spcPct val="90000"/>
              </a:lnSpc>
            </a:pPr>
            <a:r>
              <a:rPr lang="el-GR" altLang="el-GR"/>
              <a:t>Γενικές</a:t>
            </a:r>
            <a:r>
              <a:rPr lang="en-US" altLang="el-GR"/>
              <a:t> (</a:t>
            </a:r>
            <a:r>
              <a:rPr lang="el-GR" altLang="el-GR"/>
              <a:t>π</a:t>
            </a:r>
            <a:r>
              <a:rPr lang="en-US" altLang="el-GR"/>
              <a:t>.</a:t>
            </a:r>
            <a:r>
              <a:rPr lang="el-GR" altLang="el-GR"/>
              <a:t>χ</a:t>
            </a:r>
            <a:r>
              <a:rPr lang="en-US" altLang="el-GR"/>
              <a:t>. WHOQOL)</a:t>
            </a:r>
          </a:p>
          <a:p>
            <a:pPr lvl="2">
              <a:lnSpc>
                <a:spcPct val="90000"/>
              </a:lnSpc>
            </a:pPr>
            <a:r>
              <a:rPr lang="el-GR" altLang="el-GR"/>
              <a:t>Ειδικές</a:t>
            </a:r>
            <a:r>
              <a:rPr lang="en-US" altLang="el-GR"/>
              <a:t> (</a:t>
            </a:r>
            <a:r>
              <a:rPr lang="el-GR" altLang="el-GR"/>
              <a:t>π</a:t>
            </a:r>
            <a:r>
              <a:rPr lang="en-US" altLang="el-GR"/>
              <a:t>.</a:t>
            </a:r>
            <a:r>
              <a:rPr lang="el-GR" altLang="el-GR"/>
              <a:t>χ</a:t>
            </a:r>
            <a:r>
              <a:rPr lang="en-US" altLang="el-GR"/>
              <a:t>. QLS)</a:t>
            </a:r>
          </a:p>
          <a:p>
            <a:pPr lvl="1">
              <a:lnSpc>
                <a:spcPct val="90000"/>
              </a:lnSpc>
            </a:pPr>
            <a:r>
              <a:rPr lang="el-GR" altLang="el-GR"/>
              <a:t>Μετρήσεις αναγκών για φροντίδα</a:t>
            </a:r>
            <a:r>
              <a:rPr lang="en-US" altLang="el-GR"/>
              <a:t> (</a:t>
            </a:r>
            <a:r>
              <a:rPr lang="el-GR" altLang="el-GR"/>
              <a:t>π</a:t>
            </a:r>
            <a:r>
              <a:rPr lang="en-US" altLang="el-GR"/>
              <a:t>.</a:t>
            </a:r>
            <a:r>
              <a:rPr lang="el-GR" altLang="el-GR"/>
              <a:t>χ</a:t>
            </a:r>
            <a:r>
              <a:rPr lang="en-US" altLang="el-GR"/>
              <a:t>. CAN)</a:t>
            </a:r>
          </a:p>
          <a:p>
            <a:pPr lvl="1">
              <a:lnSpc>
                <a:spcPct val="90000"/>
              </a:lnSpc>
            </a:pPr>
            <a:r>
              <a:rPr lang="el-GR" altLang="el-GR"/>
              <a:t>Άλλες μετρήσεις</a:t>
            </a:r>
            <a:r>
              <a:rPr lang="en-US" altLang="el-GR"/>
              <a:t> (</a:t>
            </a:r>
            <a:r>
              <a:rPr lang="el-GR" altLang="el-GR"/>
              <a:t>π</a:t>
            </a:r>
            <a:r>
              <a:rPr lang="en-US" altLang="el-GR"/>
              <a:t>.</a:t>
            </a:r>
            <a:r>
              <a:rPr lang="el-GR" altLang="el-GR"/>
              <a:t>χ</a:t>
            </a:r>
            <a:r>
              <a:rPr lang="en-US" altLang="el-GR"/>
              <a:t>. </a:t>
            </a:r>
            <a:r>
              <a:rPr lang="el-GR" altLang="el-GR"/>
              <a:t>επιβάρυνση οικογένειας</a:t>
            </a:r>
            <a:r>
              <a:rPr lang="en-US" altLang="el-GR"/>
              <a:t>,</a:t>
            </a:r>
            <a:r>
              <a:rPr lang="el-GR" altLang="el-GR"/>
              <a:t> εκφραζόμενο συναίσθημα</a:t>
            </a:r>
            <a:r>
              <a:rPr lang="en-US" altLang="el-GR"/>
              <a:t>, </a:t>
            </a:r>
            <a:r>
              <a:rPr lang="el-GR" altLang="el-GR"/>
              <a:t>ικανοποίηση από τη φροντίδα, κ.λπ.</a:t>
            </a:r>
            <a:r>
              <a:rPr lang="en-US" altLang="el-GR"/>
              <a:t>)</a:t>
            </a:r>
            <a:endParaRPr lang="el-GR" altLang="el-G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1952626" y="285751"/>
            <a:ext cx="8715375" cy="1141413"/>
          </a:xfrm>
        </p:spPr>
        <p:txBody>
          <a:bodyPr/>
          <a:lstStyle/>
          <a:p>
            <a:pPr>
              <a:defRPr/>
            </a:pPr>
            <a:r>
              <a:rPr lang="el-GR" sz="3600" b="1" dirty="0">
                <a:solidFill>
                  <a:schemeClr val="tx2">
                    <a:satMod val="200000"/>
                  </a:schemeClr>
                </a:solidFill>
              </a:rPr>
              <a:t>Ποιες είναι οι βασικές αρχές μιας επιτυχημένης διασύνδεσης; ΙΙΙ</a:t>
            </a:r>
            <a:endParaRPr lang="en-GB" sz="3600" b="1" dirty="0">
              <a:solidFill>
                <a:schemeClr val="tx2">
                  <a:satMod val="200000"/>
                </a:schemeClr>
              </a:solidFill>
            </a:endParaRPr>
          </a:p>
        </p:txBody>
      </p:sp>
      <p:sp>
        <p:nvSpPr>
          <p:cNvPr id="141314" name="Rectangle 3"/>
          <p:cNvSpPr>
            <a:spLocks noGrp="1" noChangeArrowheads="1"/>
          </p:cNvSpPr>
          <p:nvPr>
            <p:ph type="body" idx="1"/>
          </p:nvPr>
        </p:nvSpPr>
        <p:spPr>
          <a:xfrm>
            <a:off x="1981200" y="1600200"/>
            <a:ext cx="8229600" cy="5257800"/>
          </a:xfrm>
        </p:spPr>
        <p:txBody>
          <a:bodyPr/>
          <a:lstStyle/>
          <a:p>
            <a:pPr>
              <a:lnSpc>
                <a:spcPct val="90000"/>
              </a:lnSpc>
            </a:pPr>
            <a:r>
              <a:rPr lang="el-GR"/>
              <a:t>Πληροφοριακό σύστημα</a:t>
            </a:r>
          </a:p>
          <a:p>
            <a:pPr>
              <a:lnSpc>
                <a:spcPct val="90000"/>
              </a:lnSpc>
            </a:pPr>
            <a:r>
              <a:rPr lang="el-GR"/>
              <a:t>Συστήματα χρηματοδότησης</a:t>
            </a:r>
          </a:p>
          <a:p>
            <a:pPr>
              <a:lnSpc>
                <a:spcPct val="90000"/>
              </a:lnSpc>
            </a:pPr>
            <a:r>
              <a:rPr lang="el-GR"/>
              <a:t>Θέσπιση κοινών δραστηριοτήτων – συναντήσεων</a:t>
            </a:r>
          </a:p>
          <a:p>
            <a:pPr lvl="1">
              <a:lnSpc>
                <a:spcPct val="90000"/>
              </a:lnSpc>
            </a:pPr>
            <a:r>
              <a:rPr lang="el-GR"/>
              <a:t>Κλινικών</a:t>
            </a:r>
          </a:p>
          <a:p>
            <a:pPr lvl="1">
              <a:lnSpc>
                <a:spcPct val="90000"/>
              </a:lnSpc>
            </a:pPr>
            <a:r>
              <a:rPr lang="el-GR"/>
              <a:t>Επιστημονικών</a:t>
            </a:r>
          </a:p>
          <a:p>
            <a:pPr lvl="1">
              <a:lnSpc>
                <a:spcPct val="90000"/>
              </a:lnSpc>
            </a:pPr>
            <a:r>
              <a:rPr lang="el-GR"/>
              <a:t>Εκπαιδευτικών</a:t>
            </a:r>
          </a:p>
          <a:p>
            <a:pPr lvl="1">
              <a:lnSpc>
                <a:spcPct val="90000"/>
              </a:lnSpc>
            </a:pPr>
            <a:r>
              <a:rPr lang="el-GR"/>
              <a:t>Διαχείρισης</a:t>
            </a:r>
          </a:p>
          <a:p>
            <a:pPr lvl="1">
              <a:lnSpc>
                <a:spcPct val="90000"/>
              </a:lnSpc>
            </a:pPr>
            <a:r>
              <a:rPr lang="el-GR"/>
              <a:t>Ανατροφοδότησης</a:t>
            </a:r>
            <a:endParaRPr lang="en-GB"/>
          </a:p>
          <a:p>
            <a:pPr algn="r">
              <a:lnSpc>
                <a:spcPct val="90000"/>
              </a:lnSpc>
              <a:buFont typeface="Wingdings" pitchFamily="2" charset="2"/>
              <a:buNone/>
            </a:pPr>
            <a:endParaRPr lang="el-GR" sz="2000" i="1"/>
          </a:p>
          <a:p>
            <a:pPr algn="r">
              <a:lnSpc>
                <a:spcPct val="90000"/>
              </a:lnSpc>
              <a:buFont typeface="Wingdings" pitchFamily="2" charset="2"/>
              <a:buNone/>
            </a:pPr>
            <a:r>
              <a:rPr lang="en-US" sz="2000" i="1"/>
              <a:t>Jenkins et al 2002 </a:t>
            </a:r>
            <a:r>
              <a:rPr lang="el-GR" sz="2000" i="1"/>
              <a:t>(προσαρμοσμένο)</a:t>
            </a:r>
            <a:endParaRPr lang="en-GB" sz="2000" i="1"/>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2438400" y="260649"/>
            <a:ext cx="7772400" cy="1008112"/>
          </a:xfrm>
        </p:spPr>
        <p:txBody>
          <a:bodyPr>
            <a:normAutofit fontScale="90000"/>
          </a:bodyPr>
          <a:lstStyle/>
          <a:p>
            <a:pPr eaLnBrk="1" hangingPunct="1">
              <a:defRPr/>
            </a:pPr>
            <a:r>
              <a:rPr lang="el-GR" b="1" dirty="0">
                <a:solidFill>
                  <a:srgbClr val="FF0000"/>
                </a:solidFill>
              </a:rPr>
              <a:t>ΣΥΝΕΡΓΑΤΙΚΗ ΦΡΟΝΤΙΔΑ</a:t>
            </a:r>
            <a:br>
              <a:rPr lang="el-GR" b="1" dirty="0">
                <a:solidFill>
                  <a:srgbClr val="FF0000"/>
                </a:solidFill>
              </a:rPr>
            </a:br>
            <a:r>
              <a:rPr lang="en-US" b="1" dirty="0">
                <a:solidFill>
                  <a:srgbClr val="FF0000"/>
                </a:solidFill>
              </a:rPr>
              <a:t>(Collaborative Care)</a:t>
            </a:r>
            <a:endParaRPr lang="el-GR" b="1" dirty="0">
              <a:solidFill>
                <a:srgbClr val="FF0000"/>
              </a:solidFill>
            </a:endParaRPr>
          </a:p>
        </p:txBody>
      </p:sp>
      <p:sp>
        <p:nvSpPr>
          <p:cNvPr id="3" name="2 - Θέση περιεχομένου"/>
          <p:cNvSpPr>
            <a:spLocks noGrp="1"/>
          </p:cNvSpPr>
          <p:nvPr>
            <p:ph idx="1"/>
          </p:nvPr>
        </p:nvSpPr>
        <p:spPr>
          <a:xfrm>
            <a:off x="1981200" y="1600200"/>
            <a:ext cx="8229600" cy="4997450"/>
          </a:xfrm>
        </p:spPr>
        <p:txBody>
          <a:bodyPr/>
          <a:lstStyle/>
          <a:p>
            <a:pPr eaLnBrk="1" hangingPunct="1">
              <a:defRPr/>
            </a:pPr>
            <a:r>
              <a:rPr lang="en-US" b="1" dirty="0">
                <a:solidFill>
                  <a:srgbClr val="FF0000"/>
                </a:solidFill>
              </a:rPr>
              <a:t>Patient-centered medical homes (PCMH)</a:t>
            </a:r>
          </a:p>
          <a:p>
            <a:pPr lvl="1" eaLnBrk="1" hangingPunct="1">
              <a:defRPr/>
            </a:pPr>
            <a:r>
              <a:rPr lang="el-GR" dirty="0"/>
              <a:t>Φροντίδα ασθενών με χρόνιες ψυχικές διαταραχές</a:t>
            </a:r>
          </a:p>
          <a:p>
            <a:pPr lvl="1" eaLnBrk="1" hangingPunct="1">
              <a:defRPr/>
            </a:pPr>
            <a:r>
              <a:rPr lang="el-GR" dirty="0"/>
              <a:t>Συντονισμός σωματικής και ψυχιατρικής φροντίδας</a:t>
            </a:r>
          </a:p>
          <a:p>
            <a:pPr lvl="1" eaLnBrk="1" hangingPunct="1">
              <a:defRPr/>
            </a:pPr>
            <a:r>
              <a:rPr lang="el-GR" dirty="0"/>
              <a:t>Παροχή ποικιλίας υπηρεσιών</a:t>
            </a:r>
          </a:p>
          <a:p>
            <a:pPr lvl="1" eaLnBrk="1" hangingPunct="1">
              <a:defRPr/>
            </a:pPr>
            <a:r>
              <a:rPr lang="el-GR" dirty="0"/>
              <a:t>Ενδιάμεση φροντίδα από το ψυχιατρείο στην κοινότητα</a:t>
            </a:r>
          </a:p>
          <a:p>
            <a:pPr lvl="1" eaLnBrk="1" hangingPunct="1">
              <a:defRPr/>
            </a:pPr>
            <a:r>
              <a:rPr lang="el-GR" dirty="0" err="1"/>
              <a:t>Ψυχοεκπαίδευση</a:t>
            </a:r>
            <a:r>
              <a:rPr lang="el-GR" dirty="0"/>
              <a:t> της οικογένειας</a:t>
            </a:r>
          </a:p>
          <a:p>
            <a:pPr lvl="1" eaLnBrk="1" hangingPunct="1">
              <a:defRPr/>
            </a:pPr>
            <a:r>
              <a:rPr lang="el-GR" dirty="0"/>
              <a:t>Συνδέσεις με την κοινότητα</a:t>
            </a:r>
          </a:p>
          <a:p>
            <a:pPr lvl="1" eaLnBrk="1" hangingPunct="1">
              <a:defRPr/>
            </a:pPr>
            <a:r>
              <a:rPr lang="en-US" dirty="0"/>
              <a:t>Peer</a:t>
            </a:r>
            <a:r>
              <a:rPr lang="el-GR" dirty="0"/>
              <a:t>-</a:t>
            </a:r>
            <a:r>
              <a:rPr lang="en-US" dirty="0"/>
              <a:t>support</a:t>
            </a:r>
            <a:endParaRPr lang="el-GR" dirty="0"/>
          </a:p>
          <a:p>
            <a:pPr lvl="1" eaLnBrk="1" hangingPunct="1">
              <a:defRPr/>
            </a:pPr>
            <a:r>
              <a:rPr lang="el-GR" dirty="0"/>
              <a:t>Εφαρμογές πληροφορικής</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2438400" y="214313"/>
            <a:ext cx="7772400" cy="1212850"/>
          </a:xfrm>
        </p:spPr>
        <p:txBody>
          <a:bodyPr>
            <a:normAutofit fontScale="90000"/>
          </a:bodyPr>
          <a:lstStyle/>
          <a:p>
            <a:pPr>
              <a:defRPr/>
            </a:pPr>
            <a:r>
              <a:rPr lang="el-GR" b="1" dirty="0">
                <a:solidFill>
                  <a:schemeClr val="tx2">
                    <a:satMod val="200000"/>
                  </a:schemeClr>
                </a:solidFill>
                <a:effectLst>
                  <a:outerShdw blurRad="38100" dist="38100" dir="2700000" algn="tl">
                    <a:srgbClr val="000000">
                      <a:alpha val="43137"/>
                    </a:srgbClr>
                  </a:outerShdw>
                </a:effectLst>
              </a:rPr>
              <a:t>ΠΟΙΟΝ ΔΡΟΜΟ ΠΡΕΠΕΙ ΝΑ ΑΚΟΛΟΥΘΗΣΥΜΕ ΣΤΟ ΜΕΛΛΟΝ;</a:t>
            </a:r>
          </a:p>
        </p:txBody>
      </p:sp>
      <p:sp>
        <p:nvSpPr>
          <p:cNvPr id="3" name="2 - Θέση περιεχομένου"/>
          <p:cNvSpPr>
            <a:spLocks noGrp="1"/>
          </p:cNvSpPr>
          <p:nvPr>
            <p:ph idx="1"/>
          </p:nvPr>
        </p:nvSpPr>
        <p:spPr>
          <a:xfrm>
            <a:off x="2024064" y="1557338"/>
            <a:ext cx="8643937" cy="5300662"/>
          </a:xfrm>
        </p:spPr>
        <p:txBody>
          <a:bodyPr>
            <a:normAutofit lnSpcReduction="10000"/>
          </a:bodyPr>
          <a:lstStyle/>
          <a:p>
            <a:pPr marL="582613" indent="-514350">
              <a:lnSpc>
                <a:spcPct val="80000"/>
              </a:lnSpc>
              <a:buFont typeface="Consolas" pitchFamily="49" charset="0"/>
              <a:buAutoNum type="arabicPeriod"/>
            </a:pPr>
            <a:r>
              <a:rPr lang="el-GR" sz="2600" b="1" u="sng"/>
              <a:t>Σύστημα</a:t>
            </a:r>
            <a:r>
              <a:rPr lang="el-GR" sz="2600" b="1"/>
              <a:t> υπηρεσιών ψυχικής υγείας σύμφωνα με τις ανάγκες των ασθενών και όχι τις ανάγκες του προσωπικού</a:t>
            </a:r>
          </a:p>
          <a:p>
            <a:pPr marL="582613" indent="-514350">
              <a:lnSpc>
                <a:spcPct val="80000"/>
              </a:lnSpc>
              <a:buFont typeface="Consolas" pitchFamily="49" charset="0"/>
              <a:buAutoNum type="arabicPeriod"/>
            </a:pPr>
            <a:r>
              <a:rPr lang="el-GR" sz="2600" b="1"/>
              <a:t>Αποκέντρωση του συστήματος</a:t>
            </a:r>
          </a:p>
          <a:p>
            <a:pPr marL="582613" indent="-514350">
              <a:lnSpc>
                <a:spcPct val="80000"/>
              </a:lnSpc>
              <a:buFont typeface="Consolas" pitchFamily="49" charset="0"/>
              <a:buAutoNum type="arabicPeriod"/>
            </a:pPr>
            <a:r>
              <a:rPr lang="el-GR" sz="2600" b="1"/>
              <a:t>Παροχή τουλάχιστον των αναγκαίων ψυχιατρικών υπηρεσιών με βάση τη φροντίδα στην κοινότητα</a:t>
            </a:r>
          </a:p>
          <a:p>
            <a:pPr marL="582613" indent="-514350">
              <a:lnSpc>
                <a:spcPct val="80000"/>
              </a:lnSpc>
              <a:buFont typeface="Consolas" pitchFamily="49" charset="0"/>
              <a:buAutoNum type="arabicPeriod"/>
            </a:pPr>
            <a:r>
              <a:rPr lang="el-GR" sz="2600" b="1"/>
              <a:t>Περιορισμός της αλληλλοκάλυψης/ σπατάλης πόρων</a:t>
            </a:r>
          </a:p>
          <a:p>
            <a:pPr marL="582613" indent="-514350">
              <a:lnSpc>
                <a:spcPct val="80000"/>
              </a:lnSpc>
              <a:buFont typeface="Consolas" pitchFamily="49" charset="0"/>
              <a:buAutoNum type="arabicPeriod"/>
            </a:pPr>
            <a:r>
              <a:rPr lang="el-GR" sz="2600" b="1"/>
              <a:t>Χρήση των δυνατοτήτων της πληροφορικής/ ενιαίος ηλεκτρονικός φάκελος ασθενούς</a:t>
            </a:r>
          </a:p>
          <a:p>
            <a:pPr marL="582613" indent="-514350">
              <a:lnSpc>
                <a:spcPct val="80000"/>
              </a:lnSpc>
              <a:buFont typeface="Consolas" pitchFamily="49" charset="0"/>
              <a:buAutoNum type="arabicPeriod"/>
            </a:pPr>
            <a:r>
              <a:rPr lang="el-GR" sz="2600" b="1"/>
              <a:t>Καθιέρωση δεικτών εκβάσεων</a:t>
            </a:r>
          </a:p>
          <a:p>
            <a:pPr marL="582613" indent="-514350">
              <a:lnSpc>
                <a:spcPct val="80000"/>
              </a:lnSpc>
              <a:buFont typeface="Consolas" pitchFamily="49" charset="0"/>
              <a:buAutoNum type="arabicPeriod"/>
            </a:pPr>
            <a:r>
              <a:rPr lang="el-GR" sz="2600" b="1"/>
              <a:t>Σχεδιασμός και αξιολόγηση</a:t>
            </a:r>
          </a:p>
          <a:p>
            <a:pPr marL="582613" indent="-514350">
              <a:lnSpc>
                <a:spcPct val="80000"/>
              </a:lnSpc>
              <a:buFont typeface="Consolas" pitchFamily="49" charset="0"/>
              <a:buAutoNum type="arabicPeriod"/>
            </a:pPr>
            <a:r>
              <a:rPr lang="el-GR" sz="2600" b="1"/>
              <a:t>Κοινωνική λογοδοσία</a:t>
            </a:r>
          </a:p>
          <a:p>
            <a:pPr marL="582613" indent="-514350">
              <a:lnSpc>
                <a:spcPct val="80000"/>
              </a:lnSpc>
              <a:buFont typeface="Consolas" pitchFamily="49" charset="0"/>
              <a:buAutoNum type="arabicPeriod"/>
            </a:pPr>
            <a:r>
              <a:rPr lang="el-GR" sz="2600" b="1"/>
              <a:t>Χρήση όλων των πόρων της κοινότητας – μη επίσημης φροντίδας ψυχικής υγείας</a:t>
            </a:r>
          </a:p>
          <a:p>
            <a:pPr marL="582613" indent="-514350">
              <a:lnSpc>
                <a:spcPct val="80000"/>
              </a:lnSpc>
              <a:buFont typeface="Consolas" pitchFamily="49" charset="0"/>
              <a:buAutoNum type="arabicPeriod"/>
            </a:pPr>
            <a:endParaRPr lang="el-GR" sz="2600" b="1"/>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448656" y="274638"/>
            <a:ext cx="9039832" cy="778098"/>
          </a:xfrm>
          <a:solidFill>
            <a:schemeClr val="accent4">
              <a:lumMod val="20000"/>
              <a:lumOff val="80000"/>
            </a:schemeClr>
          </a:solidFill>
          <a:ln w="28575">
            <a:solidFill>
              <a:schemeClr val="tx1"/>
            </a:solidFill>
          </a:ln>
        </p:spPr>
        <p:txBody>
          <a:bodyPr/>
          <a:lstStyle/>
          <a:p>
            <a:pPr algn="ctr"/>
            <a:r>
              <a:rPr lang="en-US" b="1" dirty="0">
                <a:solidFill>
                  <a:srgbClr val="C00000"/>
                </a:solidFill>
              </a:rPr>
              <a:t>The Development of MMHUs in Greece</a:t>
            </a:r>
            <a:endParaRPr lang="el-GR" b="1" dirty="0">
              <a:solidFill>
                <a:srgbClr val="C00000"/>
              </a:solidFill>
            </a:endParaRPr>
          </a:p>
        </p:txBody>
      </p:sp>
      <p:sp>
        <p:nvSpPr>
          <p:cNvPr id="3" name="2 - Θέση περιεχομένου"/>
          <p:cNvSpPr>
            <a:spLocks noGrp="1"/>
          </p:cNvSpPr>
          <p:nvPr>
            <p:ph sz="quarter" idx="1"/>
          </p:nvPr>
        </p:nvSpPr>
        <p:spPr>
          <a:xfrm>
            <a:off x="1524000" y="1052736"/>
            <a:ext cx="8964488" cy="5805264"/>
          </a:xfrm>
        </p:spPr>
        <p:txBody>
          <a:bodyPr>
            <a:normAutofit lnSpcReduction="10000"/>
          </a:bodyPr>
          <a:lstStyle/>
          <a:p>
            <a:r>
              <a:rPr lang="en-US" b="1" dirty="0"/>
              <a:t>First MMHU (</a:t>
            </a:r>
            <a:r>
              <a:rPr lang="en-US" b="1" dirty="0" err="1"/>
              <a:t>Fokida</a:t>
            </a:r>
            <a:r>
              <a:rPr lang="en-US" b="1" dirty="0"/>
              <a:t> Prefecture): 1979</a:t>
            </a:r>
          </a:p>
          <a:p>
            <a:r>
              <a:rPr lang="en-US" b="1" dirty="0"/>
              <a:t>Purpose: the provision of psychiatric care to rural populations where access to “traditional standard” psychiatric services is limited</a:t>
            </a:r>
          </a:p>
          <a:p>
            <a:r>
              <a:rPr lang="en-US" b="1" dirty="0"/>
              <a:t>Working through multi-disciplinary teams</a:t>
            </a:r>
          </a:p>
          <a:p>
            <a:r>
              <a:rPr lang="en-US" b="1" dirty="0"/>
              <a:t>Comprehensive psychiatric care</a:t>
            </a:r>
          </a:p>
          <a:p>
            <a:r>
              <a:rPr lang="en-US" b="1" dirty="0"/>
              <a:t>Collaboration with other mental health and health services</a:t>
            </a:r>
          </a:p>
          <a:p>
            <a:r>
              <a:rPr lang="en-US" b="1" dirty="0"/>
              <a:t>Aims:</a:t>
            </a:r>
          </a:p>
          <a:p>
            <a:pPr marL="777240" lvl="1" indent="-457200">
              <a:buFont typeface="+mj-lt"/>
              <a:buAutoNum type="arabicPeriod"/>
            </a:pPr>
            <a:r>
              <a:rPr lang="en-US" b="1" dirty="0"/>
              <a:t>Early diagnosis, treatment, prevention of relapse</a:t>
            </a:r>
          </a:p>
          <a:p>
            <a:pPr marL="777240" lvl="1" indent="-457200">
              <a:buFont typeface="+mj-lt"/>
              <a:buAutoNum type="arabicPeriod"/>
            </a:pPr>
            <a:r>
              <a:rPr lang="en-US" b="1" dirty="0"/>
              <a:t>Crisis intervention, home treatment and follow-up</a:t>
            </a:r>
          </a:p>
          <a:p>
            <a:pPr marL="777240" lvl="1" indent="-457200">
              <a:buFont typeface="+mj-lt"/>
              <a:buAutoNum type="arabicPeriod"/>
            </a:pPr>
            <a:r>
              <a:rPr lang="en-US" b="1" dirty="0"/>
              <a:t>Psychosocial interventions &amp; social support,  support and psycho-education to families of patients</a:t>
            </a:r>
          </a:p>
          <a:p>
            <a:pPr marL="777240" lvl="1" indent="-457200">
              <a:buFont typeface="+mj-lt"/>
              <a:buAutoNum type="arabicPeriod"/>
            </a:pPr>
            <a:r>
              <a:rPr lang="en-US" b="1" dirty="0"/>
              <a:t>Anti-stigma &amp; public education, mental health promotion</a:t>
            </a:r>
          </a:p>
          <a:p>
            <a:endParaRPr lang="el-GR" b="1" dirty="0"/>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703512" y="188640"/>
            <a:ext cx="8784976" cy="1080120"/>
          </a:xfrm>
          <a:solidFill>
            <a:schemeClr val="accent4">
              <a:lumMod val="20000"/>
              <a:lumOff val="80000"/>
            </a:schemeClr>
          </a:solidFill>
          <a:ln w="28575">
            <a:solidFill>
              <a:schemeClr val="tx1"/>
            </a:solidFill>
          </a:ln>
        </p:spPr>
        <p:txBody>
          <a:bodyPr>
            <a:normAutofit fontScale="90000"/>
          </a:bodyPr>
          <a:lstStyle/>
          <a:p>
            <a:pPr algn="ctr"/>
            <a:r>
              <a:rPr lang="en-US" b="1" dirty="0">
                <a:solidFill>
                  <a:srgbClr val="C00000"/>
                </a:solidFill>
              </a:rPr>
              <a:t>The </a:t>
            </a:r>
            <a:r>
              <a:rPr lang="en-US" b="1" dirty="0" err="1">
                <a:solidFill>
                  <a:srgbClr val="C00000"/>
                </a:solidFill>
              </a:rPr>
              <a:t>Ioannina</a:t>
            </a:r>
            <a:r>
              <a:rPr lang="en-US" b="1" dirty="0">
                <a:solidFill>
                  <a:srgbClr val="C00000"/>
                </a:solidFill>
              </a:rPr>
              <a:t>/</a:t>
            </a:r>
            <a:r>
              <a:rPr lang="en-US" b="1" dirty="0" err="1">
                <a:solidFill>
                  <a:srgbClr val="C00000"/>
                </a:solidFill>
              </a:rPr>
              <a:t>Thesprotia</a:t>
            </a:r>
            <a:r>
              <a:rPr lang="en-US" b="1" dirty="0">
                <a:solidFill>
                  <a:srgbClr val="C00000"/>
                </a:solidFill>
              </a:rPr>
              <a:t> Mobile Mental Health Unit (I/T-MMHU)</a:t>
            </a:r>
            <a:endParaRPr lang="el-GR" b="1" dirty="0">
              <a:solidFill>
                <a:srgbClr val="C00000"/>
              </a:solidFill>
            </a:endParaRPr>
          </a:p>
        </p:txBody>
      </p:sp>
      <p:sp>
        <p:nvSpPr>
          <p:cNvPr id="3" name="2 - Θέση περιεχομένου"/>
          <p:cNvSpPr>
            <a:spLocks noGrp="1"/>
          </p:cNvSpPr>
          <p:nvPr>
            <p:ph sz="quarter" idx="1"/>
          </p:nvPr>
        </p:nvSpPr>
        <p:spPr>
          <a:xfrm>
            <a:off x="1703512" y="1268760"/>
            <a:ext cx="8784976" cy="5589240"/>
          </a:xfrm>
        </p:spPr>
        <p:txBody>
          <a:bodyPr>
            <a:normAutofit fontScale="92500" lnSpcReduction="20000"/>
          </a:bodyPr>
          <a:lstStyle/>
          <a:p>
            <a:r>
              <a:rPr lang="en-US" b="1" dirty="0"/>
              <a:t>Established in 2007</a:t>
            </a:r>
          </a:p>
          <a:p>
            <a:r>
              <a:rPr lang="en-US" b="1" dirty="0"/>
              <a:t>Operated by the N.G.O. “Epirus Association for Mental Health Promotion” (E.A.M.H.P.)</a:t>
            </a:r>
          </a:p>
          <a:p>
            <a:r>
              <a:rPr lang="en-US" b="1" dirty="0"/>
              <a:t>Population covered: 100.000</a:t>
            </a:r>
          </a:p>
          <a:p>
            <a:r>
              <a:rPr lang="en-US" b="1" dirty="0"/>
              <a:t>Serving a mainly mountainous area with communication problems during the winter</a:t>
            </a:r>
          </a:p>
          <a:p>
            <a:r>
              <a:rPr lang="en-US" b="1" dirty="0"/>
              <a:t>Collaborates with PHC centers and local medical offices, the rest of the mental health system of the area and the social services of the area, especially the “Home Care” services</a:t>
            </a:r>
          </a:p>
          <a:p>
            <a:r>
              <a:rPr lang="en-US" b="1" dirty="0"/>
              <a:t>Provides evidence-based psychiatric and psychosocial care through the multi-disciplinary team</a:t>
            </a:r>
          </a:p>
          <a:p>
            <a:r>
              <a:rPr lang="en-US" b="1" dirty="0"/>
              <a:t>Divided into two groups visiting PCH centers and making home visits</a:t>
            </a:r>
          </a:p>
          <a:p>
            <a:r>
              <a:rPr lang="en-US" b="1" u="sng" dirty="0"/>
              <a:t>Staff</a:t>
            </a:r>
            <a:r>
              <a:rPr lang="en-US" b="1" dirty="0"/>
              <a:t> </a:t>
            </a:r>
            <a:r>
              <a:rPr lang="en-US" b="1"/>
              <a:t>(12): Psychiatrist (1), Psychologists (2), Social Workers (2), </a:t>
            </a:r>
            <a:r>
              <a:rPr lang="en-US" b="1" dirty="0"/>
              <a:t>Nurses (2), Health </a:t>
            </a:r>
            <a:r>
              <a:rPr lang="en-US" b="1"/>
              <a:t>Visitors (2), </a:t>
            </a:r>
            <a:r>
              <a:rPr lang="en-US" b="1" dirty="0"/>
              <a:t>Drivers (2), Administration (1)</a:t>
            </a:r>
          </a:p>
          <a:p>
            <a:endParaRPr lang="el-GR" b="1" dirty="0"/>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l-GR"/>
          </a:p>
        </p:txBody>
      </p:sp>
      <p:sp>
        <p:nvSpPr>
          <p:cNvPr id="3" name="2 - Θέση περιεχομένου"/>
          <p:cNvSpPr>
            <a:spLocks noGrp="1"/>
          </p:cNvSpPr>
          <p:nvPr>
            <p:ph sz="quarter" idx="1"/>
          </p:nvPr>
        </p:nvSpPr>
        <p:spPr/>
        <p:txBody>
          <a:bodyPr/>
          <a:lstStyle/>
          <a:p>
            <a:endParaRPr lang="el-GR"/>
          </a:p>
        </p:txBody>
      </p:sp>
      <p:pic>
        <p:nvPicPr>
          <p:cNvPr id="6146" name="Picture 2" descr="C:\Users\MAVREAS\Desktop\index_1.gif"/>
          <p:cNvPicPr>
            <a:picLocks noChangeAspect="1" noChangeArrowheads="1"/>
          </p:cNvPicPr>
          <p:nvPr/>
        </p:nvPicPr>
        <p:blipFill>
          <a:blip r:embed="rId2" cstate="print"/>
          <a:srcRect/>
          <a:stretch>
            <a:fillRect/>
          </a:stretch>
        </p:blipFill>
        <p:spPr bwMode="auto">
          <a:xfrm>
            <a:off x="2351584" y="0"/>
            <a:ext cx="7560840" cy="6858000"/>
          </a:xfrm>
          <a:prstGeom prst="rect">
            <a:avLst/>
          </a:prstGeom>
          <a:noFill/>
        </p:spPr>
      </p:pic>
      <p:sp>
        <p:nvSpPr>
          <p:cNvPr id="6" name="5 - Ορθογώνιο"/>
          <p:cNvSpPr/>
          <p:nvPr/>
        </p:nvSpPr>
        <p:spPr>
          <a:xfrm>
            <a:off x="4439816" y="3429000"/>
            <a:ext cx="2736304" cy="432048"/>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0000"/>
                </a:solidFill>
              </a:rPr>
              <a:t>Region of EPIRUS</a:t>
            </a:r>
            <a:endParaRPr lang="el-GR" sz="2000" b="1" dirty="0">
              <a:solidFill>
                <a:srgbClr val="FF0000"/>
              </a:solidFill>
            </a:endParaRP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775520" y="274638"/>
            <a:ext cx="8640960" cy="1143000"/>
          </a:xfrm>
          <a:solidFill>
            <a:schemeClr val="accent4">
              <a:lumMod val="20000"/>
              <a:lumOff val="80000"/>
            </a:schemeClr>
          </a:solidFill>
          <a:ln w="28575">
            <a:solidFill>
              <a:schemeClr val="tx1"/>
            </a:solidFill>
          </a:ln>
        </p:spPr>
        <p:txBody>
          <a:bodyPr>
            <a:normAutofit/>
          </a:bodyPr>
          <a:lstStyle/>
          <a:p>
            <a:pPr algn="ctr"/>
            <a:r>
              <a:rPr lang="en-US" b="1" dirty="0">
                <a:solidFill>
                  <a:srgbClr val="C00000"/>
                </a:solidFill>
              </a:rPr>
              <a:t>Region of Epirus: </a:t>
            </a:r>
            <a:r>
              <a:rPr lang="en-US" b="1" dirty="0" err="1">
                <a:solidFill>
                  <a:srgbClr val="C00000"/>
                </a:solidFill>
              </a:rPr>
              <a:t>Demograpics</a:t>
            </a:r>
            <a:r>
              <a:rPr lang="en-US" b="1" dirty="0">
                <a:solidFill>
                  <a:srgbClr val="C00000"/>
                </a:solidFill>
              </a:rPr>
              <a:t> </a:t>
            </a:r>
            <a:br>
              <a:rPr lang="en-US" b="1" dirty="0">
                <a:solidFill>
                  <a:srgbClr val="C00000"/>
                </a:solidFill>
              </a:rPr>
            </a:br>
            <a:r>
              <a:rPr lang="en-US" sz="2700" i="1" dirty="0">
                <a:solidFill>
                  <a:srgbClr val="C00000"/>
                </a:solidFill>
              </a:rPr>
              <a:t>(2011 census)</a:t>
            </a:r>
            <a:endParaRPr lang="el-GR" sz="2700" b="1" dirty="0">
              <a:solidFill>
                <a:srgbClr val="C00000"/>
              </a:solidFill>
            </a:endParaRPr>
          </a:p>
        </p:txBody>
      </p:sp>
      <p:sp>
        <p:nvSpPr>
          <p:cNvPr id="3" name="2 - Θέση περιεχομένου"/>
          <p:cNvSpPr>
            <a:spLocks noGrp="1"/>
          </p:cNvSpPr>
          <p:nvPr>
            <p:ph sz="quarter" idx="1"/>
          </p:nvPr>
        </p:nvSpPr>
        <p:spPr>
          <a:xfrm>
            <a:off x="1524000" y="1447800"/>
            <a:ext cx="9144000" cy="5077544"/>
          </a:xfrm>
        </p:spPr>
        <p:txBody>
          <a:bodyPr/>
          <a:lstStyle/>
          <a:p>
            <a:r>
              <a:rPr lang="en-US" b="1" dirty="0"/>
              <a:t>Population: 336.856</a:t>
            </a:r>
          </a:p>
          <a:p>
            <a:r>
              <a:rPr lang="en-US" b="1" dirty="0"/>
              <a:t>Gender</a:t>
            </a:r>
            <a:r>
              <a:rPr lang="en-US" b="1" i="1" dirty="0"/>
              <a:t>: </a:t>
            </a:r>
          </a:p>
          <a:p>
            <a:pPr lvl="1">
              <a:buFont typeface="Wingdings" pitchFamily="2" charset="2"/>
              <a:buChar char="Ø"/>
            </a:pPr>
            <a:r>
              <a:rPr lang="en-US" sz="2600" b="1" dirty="0"/>
              <a:t>Males: 							49.2%</a:t>
            </a:r>
          </a:p>
          <a:p>
            <a:pPr lvl="1">
              <a:buFont typeface="Wingdings" pitchFamily="2" charset="2"/>
              <a:buChar char="Ø"/>
            </a:pPr>
            <a:r>
              <a:rPr lang="en-US" sz="2600" b="1" dirty="0"/>
              <a:t>Females: 							50.8%</a:t>
            </a:r>
          </a:p>
          <a:p>
            <a:r>
              <a:rPr lang="en-US" b="1" dirty="0"/>
              <a:t>Age:</a:t>
            </a:r>
          </a:p>
          <a:p>
            <a:pPr lvl="1">
              <a:buFont typeface="Wingdings" pitchFamily="2" charset="2"/>
              <a:buChar char="Ø"/>
            </a:pPr>
            <a:r>
              <a:rPr lang="en-US" sz="2600" b="1" dirty="0"/>
              <a:t>  0-18:							17.9%</a:t>
            </a:r>
          </a:p>
          <a:p>
            <a:pPr lvl="1">
              <a:buFont typeface="Wingdings" pitchFamily="2" charset="2"/>
              <a:buChar char="Ø"/>
            </a:pPr>
            <a:r>
              <a:rPr lang="en-US" sz="2600" b="1" dirty="0"/>
              <a:t>19-64:							60.1%</a:t>
            </a:r>
          </a:p>
          <a:p>
            <a:pPr lvl="1">
              <a:buFont typeface="Wingdings" pitchFamily="2" charset="2"/>
              <a:buChar char="Ø"/>
            </a:pPr>
            <a:r>
              <a:rPr lang="en-US" sz="2600" b="1" dirty="0"/>
              <a:t>65+							22.0%</a:t>
            </a:r>
          </a:p>
          <a:p>
            <a:r>
              <a:rPr lang="en-US" b="1" dirty="0"/>
              <a:t>Mean Age: 44.2 years </a:t>
            </a:r>
            <a:r>
              <a:rPr lang="en-US" dirty="0"/>
              <a:t>(Attica: 41.3, Crete: 40.0, S. </a:t>
            </a:r>
            <a:r>
              <a:rPr lang="en-US" dirty="0" err="1"/>
              <a:t>Agean</a:t>
            </a:r>
            <a:r>
              <a:rPr lang="en-US" dirty="0"/>
              <a:t>: 39.8)</a:t>
            </a:r>
          </a:p>
          <a:p>
            <a:endParaRPr lang="en-US" b="1" dirty="0"/>
          </a:p>
          <a:p>
            <a:endParaRPr lang="el-GR" b="1" dirty="0"/>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4"/>
          <p:cNvPicPr>
            <a:picLocks noChangeAspect="1" noChangeArrowheads="1"/>
          </p:cNvPicPr>
          <p:nvPr/>
        </p:nvPicPr>
        <p:blipFill>
          <a:blip r:embed="rId2" cstate="print"/>
          <a:srcRect/>
          <a:stretch>
            <a:fillRect/>
          </a:stretch>
        </p:blipFill>
        <p:spPr bwMode="auto">
          <a:xfrm>
            <a:off x="2495601" y="1395413"/>
            <a:ext cx="7416823" cy="4481859"/>
          </a:xfrm>
          <a:prstGeom prst="rect">
            <a:avLst/>
          </a:prstGeom>
          <a:noFill/>
          <a:ln w="12700">
            <a:noFill/>
            <a:miter lim="800000"/>
            <a:headEnd/>
            <a:tailEnd/>
          </a:ln>
        </p:spPr>
      </p:pic>
      <p:sp>
        <p:nvSpPr>
          <p:cNvPr id="17411" name="Text Box 5"/>
          <p:cNvSpPr txBox="1">
            <a:spLocks noChangeArrowheads="1"/>
          </p:cNvSpPr>
          <p:nvPr/>
        </p:nvSpPr>
        <p:spPr bwMode="auto">
          <a:xfrm>
            <a:off x="4038601" y="1052513"/>
            <a:ext cx="1376363" cy="284162"/>
          </a:xfrm>
          <a:prstGeom prst="rect">
            <a:avLst/>
          </a:prstGeom>
          <a:solidFill>
            <a:srgbClr val="00B0F0"/>
          </a:solidFill>
          <a:ln w="9525">
            <a:solidFill>
              <a:srgbClr val="FF0000"/>
            </a:solidFill>
            <a:miter lim="800000"/>
            <a:headEnd/>
            <a:tailEnd/>
          </a:ln>
        </p:spPr>
        <p:txBody>
          <a:bodyPr>
            <a:spAutoFit/>
          </a:bodyPr>
          <a:lstStyle/>
          <a:p>
            <a:pPr>
              <a:spcBef>
                <a:spcPct val="50000"/>
              </a:spcBef>
            </a:pPr>
            <a:r>
              <a:rPr lang="en-US" sz="1200" b="1" dirty="0">
                <a:latin typeface="Arial" charset="0"/>
              </a:rPr>
              <a:t>E.A.M.H.P.</a:t>
            </a:r>
            <a:endParaRPr lang="el-GR" sz="1200" b="1" dirty="0">
              <a:latin typeface="Arial" charset="0"/>
            </a:endParaRPr>
          </a:p>
        </p:txBody>
      </p:sp>
      <p:sp>
        <p:nvSpPr>
          <p:cNvPr id="17412" name="Text Box 6"/>
          <p:cNvSpPr txBox="1">
            <a:spLocks noChangeArrowheads="1"/>
          </p:cNvSpPr>
          <p:nvPr/>
        </p:nvSpPr>
        <p:spPr bwMode="auto">
          <a:xfrm>
            <a:off x="5715000" y="981076"/>
            <a:ext cx="2349500" cy="276999"/>
          </a:xfrm>
          <a:prstGeom prst="rect">
            <a:avLst/>
          </a:prstGeom>
          <a:solidFill>
            <a:srgbClr val="00B0F0"/>
          </a:solidFill>
          <a:ln w="9525">
            <a:solidFill>
              <a:srgbClr val="FF0000"/>
            </a:solidFill>
            <a:miter lim="800000"/>
            <a:headEnd/>
            <a:tailEnd/>
          </a:ln>
        </p:spPr>
        <p:txBody>
          <a:bodyPr>
            <a:spAutoFit/>
          </a:bodyPr>
          <a:lstStyle/>
          <a:p>
            <a:pPr>
              <a:spcBef>
                <a:spcPct val="50000"/>
              </a:spcBef>
            </a:pPr>
            <a:r>
              <a:rPr lang="en-US" sz="1200" b="1" dirty="0">
                <a:latin typeface="Arial" charset="0"/>
              </a:rPr>
              <a:t>Hostels</a:t>
            </a:r>
            <a:r>
              <a:rPr lang="el-GR" sz="1200" b="1" dirty="0">
                <a:latin typeface="Arial" charset="0"/>
              </a:rPr>
              <a:t> (2) &amp; </a:t>
            </a:r>
            <a:r>
              <a:rPr lang="en-US" sz="1200" b="1" dirty="0" err="1">
                <a:latin typeface="Arial" charset="0"/>
              </a:rPr>
              <a:t>Appartments</a:t>
            </a:r>
            <a:r>
              <a:rPr lang="en-US" sz="1200" b="1" dirty="0">
                <a:latin typeface="Arial" charset="0"/>
              </a:rPr>
              <a:t> (2)</a:t>
            </a:r>
            <a:endParaRPr lang="el-GR" sz="1200" b="1" dirty="0">
              <a:latin typeface="Arial" charset="0"/>
            </a:endParaRPr>
          </a:p>
        </p:txBody>
      </p:sp>
      <p:sp>
        <p:nvSpPr>
          <p:cNvPr id="17413" name="Text Box 7"/>
          <p:cNvSpPr txBox="1">
            <a:spLocks noChangeArrowheads="1"/>
          </p:cNvSpPr>
          <p:nvPr/>
        </p:nvSpPr>
        <p:spPr bwMode="auto">
          <a:xfrm>
            <a:off x="9525001" y="3352801"/>
            <a:ext cx="892175" cy="276225"/>
          </a:xfrm>
          <a:prstGeom prst="rect">
            <a:avLst/>
          </a:prstGeom>
          <a:solidFill>
            <a:srgbClr val="FFFF00"/>
          </a:solidFill>
          <a:ln w="9525">
            <a:solidFill>
              <a:srgbClr val="FF0000"/>
            </a:solidFill>
            <a:miter lim="800000"/>
            <a:headEnd/>
            <a:tailEnd/>
          </a:ln>
        </p:spPr>
        <p:txBody>
          <a:bodyPr>
            <a:spAutoFit/>
          </a:bodyPr>
          <a:lstStyle/>
          <a:p>
            <a:pPr algn="l">
              <a:spcBef>
                <a:spcPct val="50000"/>
              </a:spcBef>
            </a:pPr>
            <a:r>
              <a:rPr lang="en-US" sz="1200" b="1" dirty="0">
                <a:latin typeface="Arial" charset="0"/>
              </a:rPr>
              <a:t>C.M.H.C.</a:t>
            </a:r>
            <a:endParaRPr lang="el-GR" sz="1200" b="1" dirty="0">
              <a:latin typeface="Arial" charset="0"/>
            </a:endParaRPr>
          </a:p>
        </p:txBody>
      </p:sp>
      <p:sp>
        <p:nvSpPr>
          <p:cNvPr id="17414" name="Text Box 8"/>
          <p:cNvSpPr txBox="1">
            <a:spLocks noChangeArrowheads="1"/>
          </p:cNvSpPr>
          <p:nvPr/>
        </p:nvSpPr>
        <p:spPr bwMode="auto">
          <a:xfrm>
            <a:off x="5943601" y="2971800"/>
            <a:ext cx="244475" cy="336550"/>
          </a:xfrm>
          <a:prstGeom prst="rect">
            <a:avLst/>
          </a:prstGeom>
          <a:noFill/>
          <a:ln w="9525">
            <a:noFill/>
            <a:miter lim="800000"/>
            <a:headEnd/>
            <a:tailEnd/>
          </a:ln>
        </p:spPr>
        <p:txBody>
          <a:bodyPr>
            <a:spAutoFit/>
          </a:bodyPr>
          <a:lstStyle/>
          <a:p>
            <a:pPr algn="l">
              <a:spcBef>
                <a:spcPct val="50000"/>
              </a:spcBef>
            </a:pPr>
            <a:r>
              <a:rPr lang="el-GR" sz="1600">
                <a:solidFill>
                  <a:srgbClr val="E00000"/>
                </a:solidFill>
                <a:latin typeface="Arial" charset="0"/>
                <a:cs typeface="Arial" charset="0"/>
              </a:rPr>
              <a:t>●</a:t>
            </a:r>
          </a:p>
        </p:txBody>
      </p:sp>
      <p:sp>
        <p:nvSpPr>
          <p:cNvPr id="17415" name="Text Box 9"/>
          <p:cNvSpPr txBox="1">
            <a:spLocks noChangeArrowheads="1"/>
          </p:cNvSpPr>
          <p:nvPr/>
        </p:nvSpPr>
        <p:spPr bwMode="auto">
          <a:xfrm>
            <a:off x="5486401" y="2895600"/>
            <a:ext cx="244475" cy="336550"/>
          </a:xfrm>
          <a:prstGeom prst="rect">
            <a:avLst/>
          </a:prstGeom>
          <a:noFill/>
          <a:ln w="9525">
            <a:noFill/>
            <a:miter lim="800000"/>
            <a:headEnd/>
            <a:tailEnd/>
          </a:ln>
        </p:spPr>
        <p:txBody>
          <a:bodyPr>
            <a:spAutoFit/>
          </a:bodyPr>
          <a:lstStyle/>
          <a:p>
            <a:pPr algn="l">
              <a:spcBef>
                <a:spcPct val="50000"/>
              </a:spcBef>
            </a:pPr>
            <a:r>
              <a:rPr lang="el-GR" sz="1600">
                <a:solidFill>
                  <a:srgbClr val="E00000"/>
                </a:solidFill>
                <a:latin typeface="Arial" charset="0"/>
                <a:cs typeface="Arial" charset="0"/>
              </a:rPr>
              <a:t>●</a:t>
            </a:r>
          </a:p>
        </p:txBody>
      </p:sp>
      <p:sp>
        <p:nvSpPr>
          <p:cNvPr id="17416" name="Line 10"/>
          <p:cNvSpPr>
            <a:spLocks noChangeShapeType="1"/>
          </p:cNvSpPr>
          <p:nvPr/>
        </p:nvSpPr>
        <p:spPr bwMode="auto">
          <a:xfrm flipH="1">
            <a:off x="6023992" y="1340768"/>
            <a:ext cx="936104" cy="1872208"/>
          </a:xfrm>
          <a:prstGeom prst="line">
            <a:avLst/>
          </a:prstGeom>
          <a:noFill/>
          <a:ln w="15875">
            <a:solidFill>
              <a:srgbClr val="FF0000"/>
            </a:solidFill>
            <a:round/>
            <a:headEnd/>
            <a:tailEnd type="triangle" w="med" len="lg"/>
          </a:ln>
        </p:spPr>
        <p:txBody>
          <a:bodyPr/>
          <a:lstStyle/>
          <a:p>
            <a:endParaRPr lang="el-GR"/>
          </a:p>
        </p:txBody>
      </p:sp>
      <p:sp>
        <p:nvSpPr>
          <p:cNvPr id="17417" name="Line 11"/>
          <p:cNvSpPr>
            <a:spLocks noChangeShapeType="1"/>
          </p:cNvSpPr>
          <p:nvPr/>
        </p:nvSpPr>
        <p:spPr bwMode="auto">
          <a:xfrm flipH="1">
            <a:off x="5879976" y="1484314"/>
            <a:ext cx="1008187" cy="1368623"/>
          </a:xfrm>
          <a:prstGeom prst="line">
            <a:avLst/>
          </a:prstGeom>
          <a:noFill/>
          <a:ln w="15875">
            <a:solidFill>
              <a:srgbClr val="FF0000"/>
            </a:solidFill>
            <a:round/>
            <a:headEnd/>
            <a:tailEnd type="triangle" w="med" len="lg"/>
          </a:ln>
        </p:spPr>
        <p:txBody>
          <a:bodyPr/>
          <a:lstStyle/>
          <a:p>
            <a:endParaRPr lang="el-GR"/>
          </a:p>
        </p:txBody>
      </p:sp>
      <p:sp>
        <p:nvSpPr>
          <p:cNvPr id="17418" name="Line 12"/>
          <p:cNvSpPr>
            <a:spLocks noChangeShapeType="1"/>
          </p:cNvSpPr>
          <p:nvPr/>
        </p:nvSpPr>
        <p:spPr bwMode="auto">
          <a:xfrm>
            <a:off x="4655841" y="1340768"/>
            <a:ext cx="1152525" cy="1799530"/>
          </a:xfrm>
          <a:prstGeom prst="line">
            <a:avLst/>
          </a:prstGeom>
          <a:noFill/>
          <a:ln w="15875">
            <a:solidFill>
              <a:srgbClr val="FF0000"/>
            </a:solidFill>
            <a:round/>
            <a:headEnd/>
            <a:tailEnd type="triangle" w="med" len="lg"/>
          </a:ln>
        </p:spPr>
        <p:txBody>
          <a:bodyPr/>
          <a:lstStyle/>
          <a:p>
            <a:endParaRPr lang="el-GR"/>
          </a:p>
        </p:txBody>
      </p:sp>
      <p:sp>
        <p:nvSpPr>
          <p:cNvPr id="17419" name="Text Box 13"/>
          <p:cNvSpPr txBox="1">
            <a:spLocks noChangeArrowheads="1"/>
          </p:cNvSpPr>
          <p:nvPr/>
        </p:nvSpPr>
        <p:spPr bwMode="auto">
          <a:xfrm>
            <a:off x="6223001" y="3860800"/>
            <a:ext cx="244475" cy="336550"/>
          </a:xfrm>
          <a:prstGeom prst="rect">
            <a:avLst/>
          </a:prstGeom>
          <a:noFill/>
          <a:ln w="9525">
            <a:noFill/>
            <a:miter lim="800000"/>
            <a:headEnd/>
            <a:tailEnd/>
          </a:ln>
        </p:spPr>
        <p:txBody>
          <a:bodyPr>
            <a:spAutoFit/>
          </a:bodyPr>
          <a:lstStyle/>
          <a:p>
            <a:pPr algn="l">
              <a:spcBef>
                <a:spcPct val="50000"/>
              </a:spcBef>
            </a:pPr>
            <a:r>
              <a:rPr lang="el-GR" sz="1600">
                <a:solidFill>
                  <a:srgbClr val="E00000"/>
                </a:solidFill>
                <a:latin typeface="Arial" charset="0"/>
                <a:cs typeface="Arial" charset="0"/>
              </a:rPr>
              <a:t>●</a:t>
            </a:r>
          </a:p>
        </p:txBody>
      </p:sp>
      <p:sp>
        <p:nvSpPr>
          <p:cNvPr id="17420" name="Line 14"/>
          <p:cNvSpPr>
            <a:spLocks noChangeShapeType="1"/>
          </p:cNvSpPr>
          <p:nvPr/>
        </p:nvSpPr>
        <p:spPr bwMode="auto">
          <a:xfrm>
            <a:off x="3359696" y="2708920"/>
            <a:ext cx="2016224" cy="720080"/>
          </a:xfrm>
          <a:prstGeom prst="line">
            <a:avLst/>
          </a:prstGeom>
          <a:noFill/>
          <a:ln w="15875">
            <a:solidFill>
              <a:srgbClr val="FF0000"/>
            </a:solidFill>
            <a:round/>
            <a:headEnd/>
            <a:tailEnd type="triangle" w="med" len="lg"/>
          </a:ln>
        </p:spPr>
        <p:txBody>
          <a:bodyPr/>
          <a:lstStyle/>
          <a:p>
            <a:endParaRPr lang="el-GR"/>
          </a:p>
        </p:txBody>
      </p:sp>
      <p:sp>
        <p:nvSpPr>
          <p:cNvPr id="17421" name="Line 15"/>
          <p:cNvSpPr>
            <a:spLocks noChangeShapeType="1"/>
          </p:cNvSpPr>
          <p:nvPr/>
        </p:nvSpPr>
        <p:spPr bwMode="auto">
          <a:xfrm flipV="1">
            <a:off x="4224338" y="4005263"/>
            <a:ext cx="1943100" cy="647700"/>
          </a:xfrm>
          <a:prstGeom prst="line">
            <a:avLst/>
          </a:prstGeom>
          <a:noFill/>
          <a:ln w="15875">
            <a:solidFill>
              <a:srgbClr val="FF0000"/>
            </a:solidFill>
            <a:round/>
            <a:headEnd/>
            <a:tailEnd type="triangle" w="med" len="lg"/>
          </a:ln>
        </p:spPr>
        <p:txBody>
          <a:bodyPr/>
          <a:lstStyle/>
          <a:p>
            <a:endParaRPr lang="el-GR"/>
          </a:p>
        </p:txBody>
      </p:sp>
      <p:sp>
        <p:nvSpPr>
          <p:cNvPr id="17422" name="Line 16"/>
          <p:cNvSpPr>
            <a:spLocks noChangeShapeType="1"/>
          </p:cNvSpPr>
          <p:nvPr/>
        </p:nvSpPr>
        <p:spPr bwMode="auto">
          <a:xfrm flipH="1" flipV="1">
            <a:off x="6528048" y="3501008"/>
            <a:ext cx="2376264" cy="1152128"/>
          </a:xfrm>
          <a:prstGeom prst="line">
            <a:avLst/>
          </a:prstGeom>
          <a:noFill/>
          <a:ln w="15875">
            <a:solidFill>
              <a:srgbClr val="FF0000"/>
            </a:solidFill>
            <a:round/>
            <a:headEnd/>
            <a:tailEnd type="triangle" w="med" len="lg"/>
          </a:ln>
        </p:spPr>
        <p:txBody>
          <a:bodyPr/>
          <a:lstStyle/>
          <a:p>
            <a:endParaRPr lang="el-GR"/>
          </a:p>
        </p:txBody>
      </p:sp>
      <p:sp>
        <p:nvSpPr>
          <p:cNvPr id="17423" name="Line 17"/>
          <p:cNvSpPr>
            <a:spLocks noChangeShapeType="1"/>
          </p:cNvSpPr>
          <p:nvPr/>
        </p:nvSpPr>
        <p:spPr bwMode="auto">
          <a:xfrm flipH="1">
            <a:off x="6384032" y="1556793"/>
            <a:ext cx="2808312" cy="1584449"/>
          </a:xfrm>
          <a:prstGeom prst="line">
            <a:avLst/>
          </a:prstGeom>
          <a:noFill/>
          <a:ln w="15875">
            <a:solidFill>
              <a:srgbClr val="FF0000"/>
            </a:solidFill>
            <a:round/>
            <a:headEnd/>
            <a:tailEnd type="triangle" w="med" len="lg"/>
          </a:ln>
        </p:spPr>
        <p:txBody>
          <a:bodyPr/>
          <a:lstStyle/>
          <a:p>
            <a:endParaRPr lang="el-GR"/>
          </a:p>
        </p:txBody>
      </p:sp>
      <p:sp>
        <p:nvSpPr>
          <p:cNvPr id="17424" name="Text Box 18"/>
          <p:cNvSpPr txBox="1">
            <a:spLocks noChangeArrowheads="1"/>
          </p:cNvSpPr>
          <p:nvPr/>
        </p:nvSpPr>
        <p:spPr bwMode="auto">
          <a:xfrm>
            <a:off x="6248401" y="3124200"/>
            <a:ext cx="244475" cy="336550"/>
          </a:xfrm>
          <a:prstGeom prst="rect">
            <a:avLst/>
          </a:prstGeom>
          <a:noFill/>
          <a:ln w="9525">
            <a:noFill/>
            <a:miter lim="800000"/>
            <a:headEnd/>
            <a:tailEnd/>
          </a:ln>
        </p:spPr>
        <p:txBody>
          <a:bodyPr>
            <a:spAutoFit/>
          </a:bodyPr>
          <a:lstStyle/>
          <a:p>
            <a:pPr algn="l">
              <a:spcBef>
                <a:spcPct val="50000"/>
              </a:spcBef>
            </a:pPr>
            <a:r>
              <a:rPr lang="el-GR" sz="1600">
                <a:solidFill>
                  <a:srgbClr val="E00000"/>
                </a:solidFill>
                <a:latin typeface="Arial" charset="0"/>
                <a:cs typeface="Arial" charset="0"/>
              </a:rPr>
              <a:t>●</a:t>
            </a:r>
          </a:p>
        </p:txBody>
      </p:sp>
      <p:sp>
        <p:nvSpPr>
          <p:cNvPr id="17425" name="Text Box 20"/>
          <p:cNvSpPr txBox="1">
            <a:spLocks noChangeArrowheads="1"/>
          </p:cNvSpPr>
          <p:nvPr/>
        </p:nvSpPr>
        <p:spPr bwMode="auto">
          <a:xfrm>
            <a:off x="6240463" y="2924175"/>
            <a:ext cx="246062" cy="336550"/>
          </a:xfrm>
          <a:prstGeom prst="rect">
            <a:avLst/>
          </a:prstGeom>
          <a:noFill/>
          <a:ln w="9525">
            <a:noFill/>
            <a:miter lim="800000"/>
            <a:headEnd/>
            <a:tailEnd/>
          </a:ln>
        </p:spPr>
        <p:txBody>
          <a:bodyPr>
            <a:spAutoFit/>
          </a:bodyPr>
          <a:lstStyle/>
          <a:p>
            <a:pPr algn="l">
              <a:spcBef>
                <a:spcPct val="50000"/>
              </a:spcBef>
            </a:pPr>
            <a:r>
              <a:rPr lang="el-GR" sz="1600">
                <a:solidFill>
                  <a:srgbClr val="E00000"/>
                </a:solidFill>
                <a:latin typeface="Arial" charset="0"/>
                <a:cs typeface="Arial" charset="0"/>
              </a:rPr>
              <a:t>●</a:t>
            </a:r>
          </a:p>
        </p:txBody>
      </p:sp>
      <p:sp>
        <p:nvSpPr>
          <p:cNvPr id="17426" name="Text Box 21"/>
          <p:cNvSpPr txBox="1">
            <a:spLocks noChangeArrowheads="1"/>
          </p:cNvSpPr>
          <p:nvPr/>
        </p:nvSpPr>
        <p:spPr bwMode="auto">
          <a:xfrm>
            <a:off x="5638801" y="2954338"/>
            <a:ext cx="244475" cy="336550"/>
          </a:xfrm>
          <a:prstGeom prst="rect">
            <a:avLst/>
          </a:prstGeom>
          <a:noFill/>
          <a:ln w="9525">
            <a:noFill/>
            <a:miter lim="800000"/>
            <a:headEnd/>
            <a:tailEnd/>
          </a:ln>
        </p:spPr>
        <p:txBody>
          <a:bodyPr>
            <a:spAutoFit/>
          </a:bodyPr>
          <a:lstStyle/>
          <a:p>
            <a:pPr algn="l">
              <a:spcBef>
                <a:spcPct val="50000"/>
              </a:spcBef>
            </a:pPr>
            <a:r>
              <a:rPr lang="el-GR" sz="1600">
                <a:solidFill>
                  <a:srgbClr val="E00000"/>
                </a:solidFill>
                <a:latin typeface="Arial" charset="0"/>
                <a:cs typeface="Arial" charset="0"/>
              </a:rPr>
              <a:t>●</a:t>
            </a:r>
          </a:p>
        </p:txBody>
      </p:sp>
      <p:sp>
        <p:nvSpPr>
          <p:cNvPr id="17427" name="Text Box 22"/>
          <p:cNvSpPr txBox="1">
            <a:spLocks noChangeArrowheads="1"/>
          </p:cNvSpPr>
          <p:nvPr/>
        </p:nvSpPr>
        <p:spPr bwMode="auto">
          <a:xfrm>
            <a:off x="5791201" y="3182938"/>
            <a:ext cx="244475" cy="336550"/>
          </a:xfrm>
          <a:prstGeom prst="rect">
            <a:avLst/>
          </a:prstGeom>
          <a:noFill/>
          <a:ln w="9525">
            <a:noFill/>
            <a:miter lim="800000"/>
            <a:headEnd/>
            <a:tailEnd/>
          </a:ln>
        </p:spPr>
        <p:txBody>
          <a:bodyPr>
            <a:spAutoFit/>
          </a:bodyPr>
          <a:lstStyle/>
          <a:p>
            <a:pPr algn="l">
              <a:spcBef>
                <a:spcPct val="50000"/>
              </a:spcBef>
            </a:pPr>
            <a:r>
              <a:rPr lang="el-GR" sz="1600">
                <a:solidFill>
                  <a:srgbClr val="E00000"/>
                </a:solidFill>
                <a:latin typeface="Arial" charset="0"/>
                <a:cs typeface="Arial" charset="0"/>
              </a:rPr>
              <a:t>●</a:t>
            </a:r>
          </a:p>
        </p:txBody>
      </p:sp>
      <p:sp>
        <p:nvSpPr>
          <p:cNvPr id="17428" name="Text Box 23"/>
          <p:cNvSpPr txBox="1">
            <a:spLocks noChangeArrowheads="1"/>
          </p:cNvSpPr>
          <p:nvPr/>
        </p:nvSpPr>
        <p:spPr bwMode="auto">
          <a:xfrm>
            <a:off x="5980114" y="3787775"/>
            <a:ext cx="244475" cy="336550"/>
          </a:xfrm>
          <a:prstGeom prst="rect">
            <a:avLst/>
          </a:prstGeom>
          <a:noFill/>
          <a:ln w="9525">
            <a:noFill/>
            <a:miter lim="800000"/>
            <a:headEnd/>
            <a:tailEnd/>
          </a:ln>
        </p:spPr>
        <p:txBody>
          <a:bodyPr>
            <a:spAutoFit/>
          </a:bodyPr>
          <a:lstStyle/>
          <a:p>
            <a:pPr algn="l">
              <a:spcBef>
                <a:spcPct val="50000"/>
              </a:spcBef>
            </a:pPr>
            <a:r>
              <a:rPr lang="el-GR" sz="1600">
                <a:solidFill>
                  <a:srgbClr val="E00000"/>
                </a:solidFill>
                <a:latin typeface="Arial" charset="0"/>
                <a:cs typeface="Arial" charset="0"/>
              </a:rPr>
              <a:t>●</a:t>
            </a:r>
          </a:p>
        </p:txBody>
      </p:sp>
      <p:sp>
        <p:nvSpPr>
          <p:cNvPr id="17429" name="Text Box 24"/>
          <p:cNvSpPr txBox="1">
            <a:spLocks noChangeArrowheads="1"/>
          </p:cNvSpPr>
          <p:nvPr/>
        </p:nvSpPr>
        <p:spPr bwMode="auto">
          <a:xfrm>
            <a:off x="5232401" y="3235325"/>
            <a:ext cx="244475" cy="336550"/>
          </a:xfrm>
          <a:prstGeom prst="rect">
            <a:avLst/>
          </a:prstGeom>
          <a:noFill/>
          <a:ln w="9525">
            <a:noFill/>
            <a:miter lim="800000"/>
            <a:headEnd/>
            <a:tailEnd/>
          </a:ln>
        </p:spPr>
        <p:txBody>
          <a:bodyPr>
            <a:spAutoFit/>
          </a:bodyPr>
          <a:lstStyle/>
          <a:p>
            <a:pPr algn="l">
              <a:spcBef>
                <a:spcPct val="50000"/>
              </a:spcBef>
            </a:pPr>
            <a:r>
              <a:rPr lang="el-GR" sz="1600">
                <a:solidFill>
                  <a:srgbClr val="E00000"/>
                </a:solidFill>
                <a:latin typeface="Arial" charset="0"/>
                <a:cs typeface="Arial" charset="0"/>
              </a:rPr>
              <a:t>●</a:t>
            </a:r>
          </a:p>
        </p:txBody>
      </p:sp>
      <p:sp>
        <p:nvSpPr>
          <p:cNvPr id="17430" name="Text Box 25"/>
          <p:cNvSpPr txBox="1">
            <a:spLocks noChangeArrowheads="1"/>
          </p:cNvSpPr>
          <p:nvPr/>
        </p:nvSpPr>
        <p:spPr bwMode="auto">
          <a:xfrm>
            <a:off x="6383339" y="3284538"/>
            <a:ext cx="244475" cy="336550"/>
          </a:xfrm>
          <a:prstGeom prst="rect">
            <a:avLst/>
          </a:prstGeom>
          <a:noFill/>
          <a:ln w="9525">
            <a:noFill/>
            <a:miter lim="800000"/>
            <a:headEnd/>
            <a:tailEnd/>
          </a:ln>
        </p:spPr>
        <p:txBody>
          <a:bodyPr>
            <a:spAutoFit/>
          </a:bodyPr>
          <a:lstStyle/>
          <a:p>
            <a:pPr algn="l">
              <a:spcBef>
                <a:spcPct val="50000"/>
              </a:spcBef>
            </a:pPr>
            <a:r>
              <a:rPr lang="el-GR" sz="1600">
                <a:solidFill>
                  <a:srgbClr val="E00000"/>
                </a:solidFill>
                <a:latin typeface="Arial" charset="0"/>
                <a:cs typeface="Arial" charset="0"/>
              </a:rPr>
              <a:t>●</a:t>
            </a:r>
          </a:p>
        </p:txBody>
      </p:sp>
      <p:sp>
        <p:nvSpPr>
          <p:cNvPr id="17431" name="Text Box 26"/>
          <p:cNvSpPr txBox="1">
            <a:spLocks noChangeArrowheads="1"/>
          </p:cNvSpPr>
          <p:nvPr/>
        </p:nvSpPr>
        <p:spPr bwMode="auto">
          <a:xfrm>
            <a:off x="5735639" y="2708920"/>
            <a:ext cx="144338" cy="338554"/>
          </a:xfrm>
          <a:prstGeom prst="rect">
            <a:avLst/>
          </a:prstGeom>
          <a:noFill/>
          <a:ln w="9525">
            <a:noFill/>
            <a:miter lim="800000"/>
            <a:headEnd/>
            <a:tailEnd/>
          </a:ln>
        </p:spPr>
        <p:txBody>
          <a:bodyPr wrap="square">
            <a:spAutoFit/>
          </a:bodyPr>
          <a:lstStyle/>
          <a:p>
            <a:pPr algn="l">
              <a:spcBef>
                <a:spcPct val="50000"/>
              </a:spcBef>
            </a:pPr>
            <a:r>
              <a:rPr lang="el-GR" sz="1600" dirty="0">
                <a:solidFill>
                  <a:srgbClr val="E00000"/>
                </a:solidFill>
                <a:latin typeface="Arial" charset="0"/>
                <a:cs typeface="Arial" charset="0"/>
              </a:rPr>
              <a:t>●</a:t>
            </a:r>
          </a:p>
        </p:txBody>
      </p:sp>
      <p:sp>
        <p:nvSpPr>
          <p:cNvPr id="17432" name="Text Box 27"/>
          <p:cNvSpPr txBox="1">
            <a:spLocks noChangeArrowheads="1"/>
          </p:cNvSpPr>
          <p:nvPr/>
        </p:nvSpPr>
        <p:spPr bwMode="auto">
          <a:xfrm>
            <a:off x="6384033" y="3645024"/>
            <a:ext cx="244475" cy="336550"/>
          </a:xfrm>
          <a:prstGeom prst="rect">
            <a:avLst/>
          </a:prstGeom>
          <a:noFill/>
          <a:ln w="9525">
            <a:noFill/>
            <a:miter lim="800000"/>
            <a:headEnd/>
            <a:tailEnd/>
          </a:ln>
        </p:spPr>
        <p:txBody>
          <a:bodyPr>
            <a:spAutoFit/>
          </a:bodyPr>
          <a:lstStyle/>
          <a:p>
            <a:pPr algn="l">
              <a:spcBef>
                <a:spcPct val="50000"/>
              </a:spcBef>
            </a:pPr>
            <a:r>
              <a:rPr lang="el-GR" sz="1600">
                <a:solidFill>
                  <a:srgbClr val="E00000"/>
                </a:solidFill>
                <a:latin typeface="Arial" charset="0"/>
                <a:cs typeface="Arial" charset="0"/>
              </a:rPr>
              <a:t>●</a:t>
            </a:r>
          </a:p>
        </p:txBody>
      </p:sp>
      <p:sp>
        <p:nvSpPr>
          <p:cNvPr id="17434" name="Line 29"/>
          <p:cNvSpPr>
            <a:spLocks noChangeShapeType="1"/>
          </p:cNvSpPr>
          <p:nvPr/>
        </p:nvSpPr>
        <p:spPr bwMode="auto">
          <a:xfrm flipV="1">
            <a:off x="3719514" y="3429000"/>
            <a:ext cx="2232471" cy="576263"/>
          </a:xfrm>
          <a:prstGeom prst="line">
            <a:avLst/>
          </a:prstGeom>
          <a:noFill/>
          <a:ln w="15875">
            <a:solidFill>
              <a:srgbClr val="FF0000"/>
            </a:solidFill>
            <a:round/>
            <a:headEnd/>
            <a:tailEnd type="triangle" w="med" len="lg"/>
          </a:ln>
        </p:spPr>
        <p:txBody>
          <a:bodyPr/>
          <a:lstStyle/>
          <a:p>
            <a:endParaRPr lang="el-GR"/>
          </a:p>
        </p:txBody>
      </p:sp>
      <p:sp>
        <p:nvSpPr>
          <p:cNvPr id="17435" name="Line 30"/>
          <p:cNvSpPr>
            <a:spLocks noChangeShapeType="1"/>
          </p:cNvSpPr>
          <p:nvPr/>
        </p:nvSpPr>
        <p:spPr bwMode="auto">
          <a:xfrm flipH="1" flipV="1">
            <a:off x="6312025" y="3356992"/>
            <a:ext cx="3168351" cy="72008"/>
          </a:xfrm>
          <a:prstGeom prst="line">
            <a:avLst/>
          </a:prstGeom>
          <a:noFill/>
          <a:ln w="15875">
            <a:solidFill>
              <a:srgbClr val="FF0000"/>
            </a:solidFill>
            <a:round/>
            <a:headEnd/>
            <a:tailEnd type="triangle" w="med" len="lg"/>
          </a:ln>
        </p:spPr>
        <p:txBody>
          <a:bodyPr/>
          <a:lstStyle/>
          <a:p>
            <a:endParaRPr lang="el-GR"/>
          </a:p>
        </p:txBody>
      </p:sp>
      <p:sp>
        <p:nvSpPr>
          <p:cNvPr id="17437" name="Line 32"/>
          <p:cNvSpPr>
            <a:spLocks noChangeShapeType="1"/>
          </p:cNvSpPr>
          <p:nvPr/>
        </p:nvSpPr>
        <p:spPr bwMode="auto">
          <a:xfrm>
            <a:off x="3287689" y="1412777"/>
            <a:ext cx="2375669" cy="1656655"/>
          </a:xfrm>
          <a:prstGeom prst="line">
            <a:avLst/>
          </a:prstGeom>
          <a:noFill/>
          <a:ln w="15875">
            <a:solidFill>
              <a:srgbClr val="FF0000"/>
            </a:solidFill>
            <a:round/>
            <a:headEnd/>
            <a:tailEnd type="triangle" w="med" len="lg"/>
          </a:ln>
        </p:spPr>
        <p:txBody>
          <a:bodyPr/>
          <a:lstStyle/>
          <a:p>
            <a:endParaRPr lang="el-GR"/>
          </a:p>
        </p:txBody>
      </p:sp>
      <p:sp>
        <p:nvSpPr>
          <p:cNvPr id="17439" name="Text Box 77"/>
          <p:cNvSpPr txBox="1">
            <a:spLocks noChangeArrowheads="1"/>
          </p:cNvSpPr>
          <p:nvPr/>
        </p:nvSpPr>
        <p:spPr bwMode="auto">
          <a:xfrm>
            <a:off x="1775522" y="332657"/>
            <a:ext cx="8712967" cy="466725"/>
          </a:xfrm>
          <a:prstGeom prst="rect">
            <a:avLst/>
          </a:prstGeom>
          <a:solidFill>
            <a:schemeClr val="accent4">
              <a:lumMod val="20000"/>
              <a:lumOff val="80000"/>
            </a:schemeClr>
          </a:solidFill>
          <a:ln w="28575">
            <a:solidFill>
              <a:schemeClr val="tx1"/>
            </a:solidFill>
            <a:miter lim="800000"/>
            <a:headEnd/>
            <a:tailEnd/>
          </a:ln>
        </p:spPr>
        <p:txBody>
          <a:bodyPr wrap="square">
            <a:spAutoFit/>
          </a:bodyPr>
          <a:lstStyle/>
          <a:p>
            <a:pPr algn="ctr"/>
            <a:r>
              <a:rPr lang="en-US" sz="2400" b="1" dirty="0">
                <a:solidFill>
                  <a:srgbClr val="C00000"/>
                </a:solidFill>
              </a:rPr>
              <a:t>MENTAL</a:t>
            </a:r>
            <a:r>
              <a:rPr lang="en-US" sz="2400" b="1" dirty="0"/>
              <a:t> </a:t>
            </a:r>
            <a:r>
              <a:rPr lang="en-US" sz="2400" b="1" dirty="0">
                <a:solidFill>
                  <a:srgbClr val="C00000"/>
                </a:solidFill>
              </a:rPr>
              <a:t>HEALTH</a:t>
            </a:r>
            <a:r>
              <a:rPr lang="en-US" sz="2400" b="1" dirty="0"/>
              <a:t> </a:t>
            </a:r>
            <a:r>
              <a:rPr lang="en-US" sz="2400" b="1" dirty="0">
                <a:solidFill>
                  <a:srgbClr val="C00000"/>
                </a:solidFill>
              </a:rPr>
              <a:t>NETWORK</a:t>
            </a:r>
            <a:r>
              <a:rPr lang="en-US" sz="2400" b="1" dirty="0"/>
              <a:t> </a:t>
            </a:r>
            <a:r>
              <a:rPr lang="en-US" sz="2400" b="1" dirty="0">
                <a:solidFill>
                  <a:srgbClr val="C00000"/>
                </a:solidFill>
              </a:rPr>
              <a:t>OF</a:t>
            </a:r>
            <a:r>
              <a:rPr lang="en-US" sz="2400" b="1" dirty="0"/>
              <a:t> </a:t>
            </a:r>
            <a:r>
              <a:rPr lang="en-US" sz="2400" b="1" dirty="0">
                <a:solidFill>
                  <a:srgbClr val="C00000"/>
                </a:solidFill>
              </a:rPr>
              <a:t>IOANNINA</a:t>
            </a:r>
            <a:endParaRPr lang="el-GR" sz="2400" b="1" dirty="0">
              <a:solidFill>
                <a:srgbClr val="C00000"/>
              </a:solidFill>
            </a:endParaRPr>
          </a:p>
        </p:txBody>
      </p:sp>
      <p:sp>
        <p:nvSpPr>
          <p:cNvPr id="17440" name="Text Box 78"/>
          <p:cNvSpPr txBox="1">
            <a:spLocks noChangeArrowheads="1"/>
          </p:cNvSpPr>
          <p:nvPr/>
        </p:nvSpPr>
        <p:spPr bwMode="auto">
          <a:xfrm>
            <a:off x="2279651" y="1125538"/>
            <a:ext cx="1535113" cy="284162"/>
          </a:xfrm>
          <a:prstGeom prst="rect">
            <a:avLst/>
          </a:prstGeom>
          <a:solidFill>
            <a:srgbClr val="FFFF00"/>
          </a:solidFill>
          <a:ln w="9525">
            <a:solidFill>
              <a:srgbClr val="FF0000"/>
            </a:solidFill>
            <a:miter lim="800000"/>
            <a:headEnd/>
            <a:tailEnd/>
          </a:ln>
        </p:spPr>
        <p:txBody>
          <a:bodyPr>
            <a:spAutoFit/>
          </a:bodyPr>
          <a:lstStyle/>
          <a:p>
            <a:pPr>
              <a:spcBef>
                <a:spcPct val="50000"/>
              </a:spcBef>
            </a:pPr>
            <a:r>
              <a:rPr lang="en-US" sz="1200" b="1" dirty="0" err="1">
                <a:latin typeface="Arial" charset="0"/>
              </a:rPr>
              <a:t>Hadjicosta</a:t>
            </a:r>
            <a:r>
              <a:rPr lang="en-US" sz="1200" b="1" dirty="0">
                <a:latin typeface="Arial" charset="0"/>
              </a:rPr>
              <a:t> G.H.</a:t>
            </a:r>
            <a:endParaRPr lang="el-GR" sz="1200" b="1" dirty="0">
              <a:latin typeface="Arial" charset="0"/>
            </a:endParaRPr>
          </a:p>
        </p:txBody>
      </p:sp>
      <p:sp>
        <p:nvSpPr>
          <p:cNvPr id="17441" name="Text Box 79"/>
          <p:cNvSpPr txBox="1">
            <a:spLocks noChangeArrowheads="1"/>
          </p:cNvSpPr>
          <p:nvPr/>
        </p:nvSpPr>
        <p:spPr bwMode="auto">
          <a:xfrm>
            <a:off x="2279651" y="2420939"/>
            <a:ext cx="1368425" cy="276999"/>
          </a:xfrm>
          <a:prstGeom prst="rect">
            <a:avLst/>
          </a:prstGeom>
          <a:solidFill>
            <a:srgbClr val="00B0F0"/>
          </a:solidFill>
          <a:ln w="9525">
            <a:solidFill>
              <a:srgbClr val="FF0000"/>
            </a:solidFill>
            <a:miter lim="800000"/>
            <a:headEnd/>
            <a:tailEnd/>
          </a:ln>
        </p:spPr>
        <p:txBody>
          <a:bodyPr>
            <a:spAutoFit/>
          </a:bodyPr>
          <a:lstStyle/>
          <a:p>
            <a:pPr algn="l">
              <a:spcBef>
                <a:spcPct val="50000"/>
              </a:spcBef>
            </a:pPr>
            <a:r>
              <a:rPr lang="en-US" sz="1200" b="1" dirty="0">
                <a:latin typeface="Arial" charset="0"/>
              </a:rPr>
              <a:t>Day Hospital</a:t>
            </a:r>
          </a:p>
        </p:txBody>
      </p:sp>
      <p:sp>
        <p:nvSpPr>
          <p:cNvPr id="17442" name="Text Box 80"/>
          <p:cNvSpPr txBox="1">
            <a:spLocks noChangeArrowheads="1"/>
          </p:cNvSpPr>
          <p:nvPr/>
        </p:nvSpPr>
        <p:spPr bwMode="auto">
          <a:xfrm>
            <a:off x="1631951" y="3908426"/>
            <a:ext cx="2232025" cy="276999"/>
          </a:xfrm>
          <a:prstGeom prst="rect">
            <a:avLst/>
          </a:prstGeom>
          <a:solidFill>
            <a:srgbClr val="00B0F0"/>
          </a:solidFill>
          <a:ln w="9525">
            <a:solidFill>
              <a:srgbClr val="FF0000"/>
            </a:solidFill>
            <a:miter lim="800000"/>
            <a:headEnd/>
            <a:tailEnd/>
          </a:ln>
        </p:spPr>
        <p:txBody>
          <a:bodyPr>
            <a:spAutoFit/>
          </a:bodyPr>
          <a:lstStyle/>
          <a:p>
            <a:pPr>
              <a:spcBef>
                <a:spcPct val="50000"/>
              </a:spcBef>
            </a:pPr>
            <a:r>
              <a:rPr lang="en-US" sz="1200" b="1" u="sng" dirty="0">
                <a:solidFill>
                  <a:srgbClr val="FF0000"/>
                </a:solidFill>
                <a:latin typeface="Arial" charset="0"/>
              </a:rPr>
              <a:t>I/T- MMHU</a:t>
            </a:r>
            <a:endParaRPr lang="el-GR" sz="1200" b="1" u="sng" dirty="0">
              <a:solidFill>
                <a:srgbClr val="FF0000"/>
              </a:solidFill>
              <a:latin typeface="Arial" charset="0"/>
            </a:endParaRPr>
          </a:p>
        </p:txBody>
      </p:sp>
      <p:sp>
        <p:nvSpPr>
          <p:cNvPr id="17443" name="Text Box 81"/>
          <p:cNvSpPr txBox="1">
            <a:spLocks noChangeArrowheads="1"/>
          </p:cNvSpPr>
          <p:nvPr/>
        </p:nvSpPr>
        <p:spPr bwMode="auto">
          <a:xfrm>
            <a:off x="1774826" y="4652963"/>
            <a:ext cx="2511425" cy="284162"/>
          </a:xfrm>
          <a:prstGeom prst="rect">
            <a:avLst/>
          </a:prstGeom>
          <a:solidFill>
            <a:srgbClr val="00B0F0"/>
          </a:solidFill>
          <a:ln w="9525">
            <a:solidFill>
              <a:srgbClr val="FF0000"/>
            </a:solidFill>
            <a:miter lim="800000"/>
            <a:headEnd/>
            <a:tailEnd/>
          </a:ln>
        </p:spPr>
        <p:txBody>
          <a:bodyPr>
            <a:spAutoFit/>
          </a:bodyPr>
          <a:lstStyle/>
          <a:p>
            <a:pPr algn="l">
              <a:spcBef>
                <a:spcPct val="50000"/>
              </a:spcBef>
            </a:pPr>
            <a:r>
              <a:rPr lang="en-US" sz="1200" b="1" dirty="0">
                <a:latin typeface="Arial" charset="0"/>
              </a:rPr>
              <a:t>Boarding Home</a:t>
            </a:r>
            <a:endParaRPr lang="el-GR" sz="1200" b="1" dirty="0">
              <a:latin typeface="Arial" charset="0"/>
            </a:endParaRPr>
          </a:p>
        </p:txBody>
      </p:sp>
      <p:sp>
        <p:nvSpPr>
          <p:cNvPr id="17444" name="Text Box 82"/>
          <p:cNvSpPr txBox="1">
            <a:spLocks noChangeArrowheads="1"/>
          </p:cNvSpPr>
          <p:nvPr/>
        </p:nvSpPr>
        <p:spPr bwMode="auto">
          <a:xfrm>
            <a:off x="8424863" y="4581526"/>
            <a:ext cx="2208212" cy="461665"/>
          </a:xfrm>
          <a:prstGeom prst="rect">
            <a:avLst/>
          </a:prstGeom>
          <a:solidFill>
            <a:srgbClr val="92D050"/>
          </a:solidFill>
          <a:ln w="9525">
            <a:solidFill>
              <a:srgbClr val="FF0000"/>
            </a:solidFill>
            <a:miter lim="800000"/>
            <a:headEnd/>
            <a:tailEnd/>
          </a:ln>
        </p:spPr>
        <p:txBody>
          <a:bodyPr>
            <a:spAutoFit/>
          </a:bodyPr>
          <a:lstStyle/>
          <a:p>
            <a:pPr algn="l">
              <a:spcBef>
                <a:spcPct val="50000"/>
              </a:spcBef>
            </a:pPr>
            <a:r>
              <a:rPr lang="en-US" sz="1200" b="1" dirty="0">
                <a:latin typeface="Arial" charset="0"/>
              </a:rPr>
              <a:t>Children &amp; Adolescents M.H.C.</a:t>
            </a:r>
            <a:endParaRPr lang="el-GR" sz="1200" b="1" dirty="0">
              <a:latin typeface="Arial" charset="0"/>
            </a:endParaRPr>
          </a:p>
        </p:txBody>
      </p:sp>
      <p:sp>
        <p:nvSpPr>
          <p:cNvPr id="17445" name="Text Box 83"/>
          <p:cNvSpPr txBox="1">
            <a:spLocks noChangeArrowheads="1"/>
          </p:cNvSpPr>
          <p:nvPr/>
        </p:nvSpPr>
        <p:spPr bwMode="auto">
          <a:xfrm>
            <a:off x="8885238" y="4005264"/>
            <a:ext cx="1782762" cy="461665"/>
          </a:xfrm>
          <a:prstGeom prst="rect">
            <a:avLst/>
          </a:prstGeom>
          <a:solidFill>
            <a:srgbClr val="FFC000"/>
          </a:solidFill>
          <a:ln w="9525">
            <a:solidFill>
              <a:srgbClr val="FF0000"/>
            </a:solidFill>
            <a:miter lim="800000"/>
            <a:headEnd/>
            <a:tailEnd/>
          </a:ln>
        </p:spPr>
        <p:txBody>
          <a:bodyPr>
            <a:spAutoFit/>
          </a:bodyPr>
          <a:lstStyle/>
          <a:p>
            <a:pPr algn="l">
              <a:spcBef>
                <a:spcPct val="50000"/>
              </a:spcBef>
            </a:pPr>
            <a:r>
              <a:rPr lang="el-GR" sz="1200" b="1" dirty="0">
                <a:latin typeface="Arial" charset="0"/>
              </a:rPr>
              <a:t> Τ.Α.</a:t>
            </a:r>
            <a:r>
              <a:rPr lang="en-US" sz="1200" b="1" dirty="0">
                <a:latin typeface="Arial" charset="0"/>
              </a:rPr>
              <a:t>C</a:t>
            </a:r>
            <a:r>
              <a:rPr lang="el-GR" sz="1200" b="1" dirty="0">
                <a:latin typeface="Arial" charset="0"/>
              </a:rPr>
              <a:t>.Τ.</a:t>
            </a:r>
            <a:r>
              <a:rPr lang="en-US" sz="1200" b="1" dirty="0">
                <a:latin typeface="Arial" charset="0"/>
              </a:rPr>
              <a:t> Boarding Home</a:t>
            </a:r>
            <a:endParaRPr lang="el-GR" sz="1200" b="1" dirty="0">
              <a:latin typeface="Arial" charset="0"/>
            </a:endParaRPr>
          </a:p>
        </p:txBody>
      </p:sp>
      <p:sp>
        <p:nvSpPr>
          <p:cNvPr id="17447" name="Text Box 86"/>
          <p:cNvSpPr txBox="1">
            <a:spLocks noChangeArrowheads="1"/>
          </p:cNvSpPr>
          <p:nvPr/>
        </p:nvSpPr>
        <p:spPr bwMode="auto">
          <a:xfrm>
            <a:off x="8305801" y="1052514"/>
            <a:ext cx="2187575" cy="461665"/>
          </a:xfrm>
          <a:prstGeom prst="rect">
            <a:avLst/>
          </a:prstGeom>
          <a:solidFill>
            <a:srgbClr val="FFFF00"/>
          </a:solidFill>
          <a:ln w="9525">
            <a:solidFill>
              <a:srgbClr val="FF0000"/>
            </a:solidFill>
            <a:miter lim="800000"/>
            <a:headEnd/>
            <a:tailEnd/>
          </a:ln>
        </p:spPr>
        <p:txBody>
          <a:bodyPr>
            <a:spAutoFit/>
          </a:bodyPr>
          <a:lstStyle/>
          <a:p>
            <a:pPr>
              <a:spcBef>
                <a:spcPct val="50000"/>
              </a:spcBef>
            </a:pPr>
            <a:r>
              <a:rPr lang="en-US" sz="1200" b="1" dirty="0">
                <a:latin typeface="Arial" charset="0"/>
              </a:rPr>
              <a:t>Hostels (2)</a:t>
            </a:r>
            <a:r>
              <a:rPr lang="el-GR" sz="1200" b="1" dirty="0">
                <a:latin typeface="Arial" charset="0"/>
              </a:rPr>
              <a:t> &amp; </a:t>
            </a:r>
            <a:r>
              <a:rPr lang="en-US" sz="1200" b="1" dirty="0">
                <a:latin typeface="Arial" charset="0"/>
              </a:rPr>
              <a:t>Pre-vocational  Training</a:t>
            </a:r>
            <a:endParaRPr lang="el-GR" sz="1200" b="1" dirty="0">
              <a:latin typeface="Arial" charset="0"/>
            </a:endParaRPr>
          </a:p>
        </p:txBody>
      </p:sp>
      <p:sp>
        <p:nvSpPr>
          <p:cNvPr id="17449" name="Line 88"/>
          <p:cNvSpPr>
            <a:spLocks noChangeShapeType="1"/>
          </p:cNvSpPr>
          <p:nvPr/>
        </p:nvSpPr>
        <p:spPr bwMode="auto">
          <a:xfrm flipV="1">
            <a:off x="6240464" y="4076701"/>
            <a:ext cx="71437" cy="576263"/>
          </a:xfrm>
          <a:prstGeom prst="line">
            <a:avLst/>
          </a:prstGeom>
          <a:noFill/>
          <a:ln w="9525">
            <a:solidFill>
              <a:srgbClr val="FF0000"/>
            </a:solidFill>
            <a:round/>
            <a:headEnd/>
            <a:tailEnd type="triangle" w="med" len="med"/>
          </a:ln>
        </p:spPr>
        <p:txBody>
          <a:bodyPr/>
          <a:lstStyle/>
          <a:p>
            <a:endParaRPr lang="el-GR"/>
          </a:p>
        </p:txBody>
      </p:sp>
      <p:sp>
        <p:nvSpPr>
          <p:cNvPr id="17450" name="Line 89"/>
          <p:cNvSpPr>
            <a:spLocks noChangeShapeType="1"/>
          </p:cNvSpPr>
          <p:nvPr/>
        </p:nvSpPr>
        <p:spPr bwMode="auto">
          <a:xfrm flipH="1" flipV="1">
            <a:off x="6600056" y="3861048"/>
            <a:ext cx="2232247" cy="216024"/>
          </a:xfrm>
          <a:prstGeom prst="line">
            <a:avLst/>
          </a:prstGeom>
          <a:noFill/>
          <a:ln w="15875">
            <a:solidFill>
              <a:srgbClr val="FF0000"/>
            </a:solidFill>
            <a:round/>
            <a:headEnd/>
            <a:tailEnd type="triangle" w="med" len="lg"/>
          </a:ln>
        </p:spPr>
        <p:txBody>
          <a:bodyPr/>
          <a:lstStyle/>
          <a:p>
            <a:endParaRPr lang="el-GR"/>
          </a:p>
        </p:txBody>
      </p:sp>
      <p:sp>
        <p:nvSpPr>
          <p:cNvPr id="131162" name="Text Box 90"/>
          <p:cNvSpPr txBox="1">
            <a:spLocks noChangeArrowheads="1"/>
          </p:cNvSpPr>
          <p:nvPr/>
        </p:nvSpPr>
        <p:spPr bwMode="auto">
          <a:xfrm>
            <a:off x="4511825" y="4653136"/>
            <a:ext cx="3806825" cy="307456"/>
          </a:xfrm>
          <a:prstGeom prst="rect">
            <a:avLst/>
          </a:prstGeom>
          <a:solidFill>
            <a:srgbClr val="92D050"/>
          </a:solidFill>
          <a:ln w="9525">
            <a:solidFill>
              <a:srgbClr val="FF0000"/>
            </a:solidFill>
            <a:miter lim="800000"/>
            <a:headEnd/>
            <a:tailEnd/>
          </a:ln>
          <a:effectLst/>
        </p:spPr>
        <p:txBody>
          <a:bodyPr>
            <a:spAutoFit/>
          </a:bodyPr>
          <a:lstStyle/>
          <a:p>
            <a:pPr>
              <a:lnSpc>
                <a:spcPct val="130000"/>
              </a:lnSpc>
              <a:spcBef>
                <a:spcPct val="50000"/>
              </a:spcBef>
              <a:defRPr/>
            </a:pPr>
            <a:r>
              <a:rPr lang="en-US" sz="1200" b="1" dirty="0">
                <a:effectLst>
                  <a:outerShdw blurRad="38100" dist="38100" dir="2700000" algn="tl">
                    <a:srgbClr val="FFFFFF"/>
                  </a:outerShdw>
                </a:effectLst>
                <a:latin typeface="Arial" charset="0"/>
              </a:rPr>
              <a:t>Dept. of Psychiatry – University Hospital</a:t>
            </a:r>
            <a:endParaRPr lang="el-GR" sz="1200" b="1" dirty="0">
              <a:effectLst>
                <a:outerShdw blurRad="38100" dist="38100" dir="2700000" algn="tl">
                  <a:srgbClr val="FFFFFF"/>
                </a:outerShdw>
              </a:effectLst>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31162"/>
                                        </p:tgtEl>
                                        <p:attrNameLst>
                                          <p:attrName>style.visibility</p:attrName>
                                        </p:attrNameLst>
                                      </p:cBhvr>
                                      <p:to>
                                        <p:strVal val="visible"/>
                                      </p:to>
                                    </p:set>
                                    <p:animEffect transition="in" filter="blinds(horizontal)">
                                      <p:cBhvr>
                                        <p:cTn id="7" dur="500"/>
                                        <p:tgtEl>
                                          <p:spTgt spid="1311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162" grpId="0" animBg="1" autoUpdateAnimBg="0"/>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775520" y="274638"/>
            <a:ext cx="8640960" cy="1143000"/>
          </a:xfrm>
          <a:solidFill>
            <a:schemeClr val="accent4">
              <a:lumMod val="20000"/>
              <a:lumOff val="80000"/>
            </a:schemeClr>
          </a:solidFill>
          <a:ln w="28575">
            <a:solidFill>
              <a:schemeClr val="tx1"/>
            </a:solidFill>
          </a:ln>
        </p:spPr>
        <p:txBody>
          <a:bodyPr>
            <a:normAutofit fontScale="90000"/>
          </a:bodyPr>
          <a:lstStyle/>
          <a:p>
            <a:pPr algn="ctr"/>
            <a:r>
              <a:rPr lang="en-US" b="1" dirty="0">
                <a:solidFill>
                  <a:srgbClr val="C00000"/>
                </a:solidFill>
              </a:rPr>
              <a:t>Area covered by  the </a:t>
            </a:r>
            <a:r>
              <a:rPr lang="en-US" b="1" dirty="0" err="1">
                <a:solidFill>
                  <a:srgbClr val="C00000"/>
                </a:solidFill>
              </a:rPr>
              <a:t>Ioannina</a:t>
            </a:r>
            <a:r>
              <a:rPr lang="en-US" b="1" dirty="0">
                <a:solidFill>
                  <a:srgbClr val="C00000"/>
                </a:solidFill>
              </a:rPr>
              <a:t> – </a:t>
            </a:r>
            <a:r>
              <a:rPr lang="en-US" b="1" dirty="0" err="1">
                <a:solidFill>
                  <a:srgbClr val="C00000"/>
                </a:solidFill>
              </a:rPr>
              <a:t>Thesprotia</a:t>
            </a:r>
            <a:r>
              <a:rPr lang="en-US" b="1" dirty="0">
                <a:solidFill>
                  <a:srgbClr val="C00000"/>
                </a:solidFill>
              </a:rPr>
              <a:t> MMHU (I/T-MMHU)</a:t>
            </a:r>
            <a:endParaRPr lang="el-GR" b="1" dirty="0">
              <a:solidFill>
                <a:srgbClr val="C00000"/>
              </a:solidFill>
            </a:endParaRPr>
          </a:p>
        </p:txBody>
      </p:sp>
      <p:pic>
        <p:nvPicPr>
          <p:cNvPr id="1027" name="Picture 3"/>
          <p:cNvPicPr>
            <a:picLocks noGrp="1" noChangeAspect="1" noChangeArrowheads="1"/>
          </p:cNvPicPr>
          <p:nvPr>
            <p:ph sz="quarter" idx="1"/>
          </p:nvPr>
        </p:nvPicPr>
        <p:blipFill>
          <a:blip r:embed="rId2" cstate="print"/>
          <a:srcRect/>
          <a:stretch>
            <a:fillRect/>
          </a:stretch>
        </p:blipFill>
        <p:spPr bwMode="auto">
          <a:xfrm>
            <a:off x="1524000" y="1447800"/>
            <a:ext cx="9144000" cy="5410200"/>
          </a:xfrm>
          <a:prstGeom prst="rect">
            <a:avLst/>
          </a:prstGeom>
          <a:noFill/>
          <a:ln w="9525">
            <a:noFill/>
            <a:miter lim="800000"/>
            <a:headEnd/>
            <a:tailEnd/>
          </a:ln>
        </p:spPr>
      </p:pic>
      <p:sp>
        <p:nvSpPr>
          <p:cNvPr id="6" name="5 - Ορθογώνιο"/>
          <p:cNvSpPr/>
          <p:nvPr/>
        </p:nvSpPr>
        <p:spPr>
          <a:xfrm>
            <a:off x="4871864" y="2348880"/>
            <a:ext cx="2808312" cy="576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Epirus Northern Part</a:t>
            </a:r>
            <a:endParaRPr lang="el-GR" b="1" dirty="0"/>
          </a:p>
        </p:txBody>
      </p:sp>
      <p:sp>
        <p:nvSpPr>
          <p:cNvPr id="7" name="6 - Ορθογώνιο"/>
          <p:cNvSpPr/>
          <p:nvPr/>
        </p:nvSpPr>
        <p:spPr>
          <a:xfrm>
            <a:off x="5807968" y="6021288"/>
            <a:ext cx="2736304" cy="576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Epirus Southern Part</a:t>
            </a:r>
            <a:endParaRPr lang="el-GR" b="1" dirty="0"/>
          </a:p>
        </p:txBody>
      </p:sp>
      <p:sp>
        <p:nvSpPr>
          <p:cNvPr id="8" name="7 - Ορθογώνιο"/>
          <p:cNvSpPr/>
          <p:nvPr/>
        </p:nvSpPr>
        <p:spPr>
          <a:xfrm>
            <a:off x="5519936" y="3501008"/>
            <a:ext cx="1584176" cy="36004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srgbClr val="0070C0"/>
                </a:solidFill>
              </a:rPr>
              <a:t>Ioannina</a:t>
            </a:r>
            <a:endParaRPr lang="el-GR" b="1" dirty="0">
              <a:solidFill>
                <a:srgbClr val="0070C0"/>
              </a:solidFill>
            </a:endParaRPr>
          </a:p>
        </p:txBody>
      </p:sp>
      <p:sp>
        <p:nvSpPr>
          <p:cNvPr id="9" name="8 - Ορθογώνιο"/>
          <p:cNvSpPr/>
          <p:nvPr/>
        </p:nvSpPr>
        <p:spPr>
          <a:xfrm>
            <a:off x="1524000" y="5373216"/>
            <a:ext cx="1691680" cy="288032"/>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srgbClr val="0070C0"/>
                </a:solidFill>
              </a:rPr>
              <a:t>Igoumenitsa</a:t>
            </a:r>
            <a:endParaRPr lang="el-GR" b="1" dirty="0">
              <a:solidFill>
                <a:srgbClr val="0070C0"/>
              </a:solidFill>
            </a:endParaRPr>
          </a:p>
        </p:txBody>
      </p:sp>
      <p:sp>
        <p:nvSpPr>
          <p:cNvPr id="11" name="10 - Ορθογώνιο"/>
          <p:cNvSpPr/>
          <p:nvPr/>
        </p:nvSpPr>
        <p:spPr>
          <a:xfrm>
            <a:off x="1524000" y="2564904"/>
            <a:ext cx="2051720" cy="432048"/>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ALBANIA</a:t>
            </a:r>
            <a:endParaRPr lang="el-GR" b="1" dirty="0"/>
          </a:p>
        </p:txBody>
      </p:sp>
      <p:sp>
        <p:nvSpPr>
          <p:cNvPr id="10" name="9 - Έλλειψη"/>
          <p:cNvSpPr/>
          <p:nvPr/>
        </p:nvSpPr>
        <p:spPr>
          <a:xfrm>
            <a:off x="4151784" y="4365104"/>
            <a:ext cx="4104456" cy="504056"/>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t>8.261 </a:t>
            </a:r>
            <a:r>
              <a:rPr lang="en-US" b="1" dirty="0"/>
              <a:t>sq Km</a:t>
            </a:r>
            <a:endParaRPr lang="el-GR" b="1" dirty="0"/>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703512" y="274638"/>
            <a:ext cx="8712968" cy="1143000"/>
          </a:xfrm>
        </p:spPr>
        <p:txBody>
          <a:bodyPr/>
          <a:lstStyle/>
          <a:p>
            <a:pPr algn="ctr"/>
            <a:endParaRPr lang="el-GR" b="1" dirty="0"/>
          </a:p>
        </p:txBody>
      </p:sp>
      <p:pic>
        <p:nvPicPr>
          <p:cNvPr id="1026" name="Picture 2"/>
          <p:cNvPicPr>
            <a:picLocks noGrp="1" noChangeAspect="1" noChangeArrowheads="1"/>
          </p:cNvPicPr>
          <p:nvPr>
            <p:ph sz="quarter" idx="1"/>
          </p:nvPr>
        </p:nvPicPr>
        <p:blipFill>
          <a:blip r:embed="rId2" cstate="print"/>
          <a:srcRect/>
          <a:stretch>
            <a:fillRect/>
          </a:stretch>
        </p:blipFill>
        <p:spPr bwMode="auto">
          <a:xfrm>
            <a:off x="3215680" y="0"/>
            <a:ext cx="5688632" cy="6858000"/>
          </a:xfrm>
          <a:prstGeom prst="rect">
            <a:avLst/>
          </a:prstGeom>
          <a:solidFill>
            <a:srgbClr val="FF0000"/>
          </a:solidFill>
          <a:ln w="9525">
            <a:solidFill>
              <a:srgbClr val="FF0000"/>
            </a:solidFill>
            <a:miter lim="800000"/>
            <a:headEnd/>
            <a:tailEnd/>
          </a:ln>
        </p:spPr>
      </p:pic>
      <p:sp>
        <p:nvSpPr>
          <p:cNvPr id="5" name="4 - Στρογγυλεμένο ορθογώνιο"/>
          <p:cNvSpPr/>
          <p:nvPr/>
        </p:nvSpPr>
        <p:spPr>
          <a:xfrm>
            <a:off x="3503712" y="332656"/>
            <a:ext cx="2160240" cy="79208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ALBANIA</a:t>
            </a:r>
            <a:endParaRPr lang="el-GR" sz="2000" b="1"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a:xfrm>
            <a:off x="1919288" y="1"/>
            <a:ext cx="8367712" cy="1700213"/>
          </a:xfrm>
        </p:spPr>
        <p:txBody>
          <a:bodyPr/>
          <a:lstStyle/>
          <a:p>
            <a:r>
              <a:rPr lang="el-GR" sz="3600" b="1" dirty="0"/>
              <a:t>Ο ΚΥΚΛΟΣ ΣΧΕΔΙΑΣΜΟΥ ΥΠΗΡΕΣΙΩΝ &amp; ΑΞΙΟΛΟΓΗΣΗΣ</a:t>
            </a:r>
            <a:br>
              <a:rPr lang="el-GR" sz="2800" b="1" dirty="0"/>
            </a:br>
            <a:r>
              <a:rPr lang="en-US" sz="2800" i="1" dirty="0"/>
              <a:t>(</a:t>
            </a:r>
            <a:r>
              <a:rPr lang="en-US" sz="2800" i="1" dirty="0" err="1"/>
              <a:t>Thornicroft</a:t>
            </a:r>
            <a:r>
              <a:rPr lang="en-US" sz="2800" i="1" dirty="0"/>
              <a:t> &amp; </a:t>
            </a:r>
            <a:r>
              <a:rPr lang="en-US" sz="2800" i="1" dirty="0" err="1"/>
              <a:t>Tansella</a:t>
            </a:r>
            <a:r>
              <a:rPr lang="en-US" sz="2800" i="1" dirty="0"/>
              <a:t> 1999)</a:t>
            </a:r>
            <a:endParaRPr lang="el-GR" sz="2800" b="1" dirty="0"/>
          </a:p>
        </p:txBody>
      </p:sp>
      <p:sp>
        <p:nvSpPr>
          <p:cNvPr id="77827" name="Rectangle 3"/>
          <p:cNvSpPr>
            <a:spLocks noGrp="1" noChangeArrowheads="1"/>
          </p:cNvSpPr>
          <p:nvPr>
            <p:ph type="body" idx="1"/>
          </p:nvPr>
        </p:nvSpPr>
        <p:spPr>
          <a:xfrm>
            <a:off x="1981200" y="2204864"/>
            <a:ext cx="8229600" cy="3891136"/>
          </a:xfrm>
        </p:spPr>
        <p:txBody>
          <a:bodyPr>
            <a:normAutofit fontScale="92500"/>
          </a:bodyPr>
          <a:lstStyle/>
          <a:p>
            <a:pPr marL="609600" indent="-609600">
              <a:buClr>
                <a:schemeClr val="tx1"/>
              </a:buClr>
              <a:buFont typeface="Wingdings" pitchFamily="2" charset="2"/>
              <a:buAutoNum type="arabicPeriod"/>
            </a:pPr>
            <a:r>
              <a:rPr lang="el-GR" sz="2400" dirty="0"/>
              <a:t>Κ</a:t>
            </a:r>
            <a:r>
              <a:rPr lang="el-GR" sz="2400" dirty="0">
                <a:cs typeface="Times New Roman" pitchFamily="18" charset="0"/>
              </a:rPr>
              <a:t>αθιέρωση της πολιτικής και των αρχών του συστήματος.</a:t>
            </a:r>
            <a:r>
              <a:rPr lang="el-GR" sz="2400" dirty="0"/>
              <a:t> </a:t>
            </a:r>
          </a:p>
          <a:p>
            <a:pPr marL="609600" indent="-609600">
              <a:buClr>
                <a:schemeClr val="tx1"/>
              </a:buClr>
              <a:buFont typeface="Wingdings" pitchFamily="2" charset="2"/>
              <a:buAutoNum type="arabicPeriod"/>
            </a:pPr>
            <a:r>
              <a:rPr lang="el-GR" sz="2400" dirty="0"/>
              <a:t>Π</a:t>
            </a:r>
            <a:r>
              <a:rPr lang="el-GR" sz="2400" dirty="0">
                <a:cs typeface="Times New Roman" pitchFamily="18" charset="0"/>
              </a:rPr>
              <a:t>ροσδιορισμό</a:t>
            </a:r>
            <a:r>
              <a:rPr lang="el-GR" sz="2400" dirty="0"/>
              <a:t>ς</a:t>
            </a:r>
            <a:r>
              <a:rPr lang="el-GR" sz="2400" dirty="0">
                <a:cs typeface="Times New Roman" pitchFamily="18" charset="0"/>
              </a:rPr>
              <a:t> των ορίων του συστήματος και των δομών του. </a:t>
            </a:r>
            <a:endParaRPr lang="el-GR" sz="2400" dirty="0"/>
          </a:p>
          <a:p>
            <a:pPr marL="609600" indent="-609600">
              <a:buClr>
                <a:schemeClr val="tx1"/>
              </a:buClr>
              <a:buFont typeface="Wingdings" pitchFamily="2" charset="2"/>
              <a:buAutoNum type="arabicPeriod"/>
            </a:pPr>
            <a:r>
              <a:rPr lang="el-GR" sz="2400" dirty="0"/>
              <a:t>Ε</a:t>
            </a:r>
            <a:r>
              <a:rPr lang="el-GR" sz="2400" dirty="0">
                <a:cs typeface="Times New Roman" pitchFamily="18" charset="0"/>
              </a:rPr>
              <a:t>κτίμηση των αναγκών του πληθυσμού που εξυπηρετείται από το σύστημα υπηρεσιών </a:t>
            </a:r>
            <a:endParaRPr lang="el-GR" sz="2400" dirty="0"/>
          </a:p>
          <a:p>
            <a:pPr marL="609600" indent="-609600">
              <a:buClr>
                <a:schemeClr val="tx1"/>
              </a:buClr>
              <a:buFont typeface="Wingdings" pitchFamily="2" charset="2"/>
              <a:buAutoNum type="arabicPeriod"/>
            </a:pPr>
            <a:r>
              <a:rPr lang="el-GR" sz="2400" dirty="0"/>
              <a:t>Ε</a:t>
            </a:r>
            <a:r>
              <a:rPr lang="el-GR" sz="2400" dirty="0">
                <a:cs typeface="Times New Roman" pitchFamily="18" charset="0"/>
              </a:rPr>
              <a:t>κτίμηση της παροχής υπηρεσιών από τις μονάδες ψυχικής υγείας </a:t>
            </a:r>
            <a:endParaRPr lang="el-GR" sz="2400" dirty="0"/>
          </a:p>
          <a:p>
            <a:pPr marL="609600" indent="-609600">
              <a:buClr>
                <a:schemeClr val="tx1"/>
              </a:buClr>
              <a:buFont typeface="Wingdings" pitchFamily="2" charset="2"/>
              <a:buAutoNum type="arabicPeriod"/>
            </a:pPr>
            <a:r>
              <a:rPr lang="el-GR" sz="2400" dirty="0"/>
              <a:t>Κ</a:t>
            </a:r>
            <a:r>
              <a:rPr lang="el-GR" sz="2400" dirty="0">
                <a:cs typeface="Times New Roman" pitchFamily="18" charset="0"/>
              </a:rPr>
              <a:t>ατάρτιση του στρατηγικού σχεδίου ανάπτυξης των υπηρεσιών. </a:t>
            </a:r>
            <a:endParaRPr lang="el-GR" sz="2400" dirty="0"/>
          </a:p>
          <a:p>
            <a:pPr marL="609600" indent="-609600">
              <a:buClr>
                <a:schemeClr val="tx1"/>
              </a:buClr>
              <a:buFont typeface="Wingdings" pitchFamily="2" charset="2"/>
              <a:buAutoNum type="arabicPeriod"/>
            </a:pPr>
            <a:r>
              <a:rPr lang="el-GR" sz="2400" dirty="0"/>
              <a:t>Ε</a:t>
            </a:r>
            <a:r>
              <a:rPr lang="el-GR" sz="2400" dirty="0">
                <a:cs typeface="Times New Roman" pitchFamily="18" charset="0"/>
              </a:rPr>
              <a:t>φαρμογή του στρατηγικού σχεδίου</a:t>
            </a:r>
            <a:r>
              <a:rPr lang="el-GR" sz="2400" dirty="0"/>
              <a:t> </a:t>
            </a:r>
          </a:p>
          <a:p>
            <a:pPr marL="609600" indent="-609600">
              <a:buClr>
                <a:schemeClr val="tx1"/>
              </a:buClr>
              <a:buFont typeface="Wingdings" pitchFamily="2" charset="2"/>
              <a:buAutoNum type="arabicPeriod"/>
            </a:pPr>
            <a:r>
              <a:rPr lang="el-GR" sz="2400" dirty="0"/>
              <a:t>Π</a:t>
            </a:r>
            <a:r>
              <a:rPr lang="el-GR" sz="2400" dirty="0">
                <a:cs typeface="Times New Roman" pitchFamily="18" charset="0"/>
              </a:rPr>
              <a:t>αρακολούθηση και </a:t>
            </a:r>
            <a:r>
              <a:rPr lang="el-GR" sz="2400" dirty="0"/>
              <a:t>α</a:t>
            </a:r>
            <a:r>
              <a:rPr lang="el-GR" sz="2400" dirty="0">
                <a:cs typeface="Times New Roman" pitchFamily="18" charset="0"/>
              </a:rPr>
              <a:t>νασκόπηση της ανάπτυξης του σχεδίου</a:t>
            </a:r>
            <a:r>
              <a:rPr lang="el-GR" sz="2400" dirty="0"/>
              <a:t> </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703512" y="274638"/>
            <a:ext cx="8784976" cy="1143000"/>
          </a:xfrm>
          <a:solidFill>
            <a:schemeClr val="accent4">
              <a:lumMod val="20000"/>
              <a:lumOff val="80000"/>
            </a:schemeClr>
          </a:solidFill>
          <a:ln w="28575">
            <a:solidFill>
              <a:schemeClr val="tx1"/>
            </a:solidFill>
          </a:ln>
        </p:spPr>
        <p:txBody>
          <a:bodyPr>
            <a:noAutofit/>
          </a:bodyPr>
          <a:lstStyle/>
          <a:p>
            <a:pPr algn="ctr"/>
            <a:r>
              <a:rPr lang="en-US" sz="3200" b="1" dirty="0">
                <a:solidFill>
                  <a:srgbClr val="C00000"/>
                </a:solidFill>
              </a:rPr>
              <a:t>Active Patients of the I/T-MMHU</a:t>
            </a:r>
            <a:br>
              <a:rPr lang="en-US" sz="3200" b="1" dirty="0">
                <a:solidFill>
                  <a:srgbClr val="C00000"/>
                </a:solidFill>
              </a:rPr>
            </a:br>
            <a:r>
              <a:rPr lang="en-US" sz="3200" b="1" dirty="0">
                <a:solidFill>
                  <a:srgbClr val="C00000"/>
                </a:solidFill>
              </a:rPr>
              <a:t> (2007-2013)</a:t>
            </a:r>
            <a:endParaRPr lang="el-GR" sz="3200" b="1" dirty="0">
              <a:solidFill>
                <a:srgbClr val="C00000"/>
              </a:solidFill>
            </a:endParaRPr>
          </a:p>
        </p:txBody>
      </p:sp>
      <p:sp>
        <p:nvSpPr>
          <p:cNvPr id="3" name="2 - Θέση περιεχομένου"/>
          <p:cNvSpPr>
            <a:spLocks noGrp="1"/>
          </p:cNvSpPr>
          <p:nvPr>
            <p:ph sz="quarter" idx="1"/>
          </p:nvPr>
        </p:nvSpPr>
        <p:spPr>
          <a:xfrm>
            <a:off x="1703512" y="1447800"/>
            <a:ext cx="8784976" cy="5221560"/>
          </a:xfrm>
        </p:spPr>
        <p:txBody>
          <a:bodyPr>
            <a:normAutofit lnSpcReduction="10000"/>
          </a:bodyPr>
          <a:lstStyle/>
          <a:p>
            <a:r>
              <a:rPr lang="en-US" b="1" dirty="0"/>
              <a:t>Total number of patients seen:</a:t>
            </a:r>
            <a:r>
              <a:rPr lang="en-US" b="1" dirty="0">
                <a:solidFill>
                  <a:srgbClr val="FF0000"/>
                </a:solidFill>
              </a:rPr>
              <a:t> 1264</a:t>
            </a:r>
          </a:p>
          <a:p>
            <a:r>
              <a:rPr lang="en-US" b="1" dirty="0"/>
              <a:t>Total number of visits: </a:t>
            </a:r>
            <a:r>
              <a:rPr lang="en-US" b="1" dirty="0">
                <a:solidFill>
                  <a:srgbClr val="FF0000"/>
                </a:solidFill>
              </a:rPr>
              <a:t>10.016</a:t>
            </a:r>
          </a:p>
          <a:p>
            <a:r>
              <a:rPr lang="en-US" b="1" dirty="0"/>
              <a:t>Number of active patients: 2013:</a:t>
            </a:r>
            <a:r>
              <a:rPr lang="en-US" b="1" i="1" dirty="0"/>
              <a:t> </a:t>
            </a:r>
            <a:r>
              <a:rPr lang="en-US" b="1" dirty="0">
                <a:solidFill>
                  <a:srgbClr val="FF0000"/>
                </a:solidFill>
              </a:rPr>
              <a:t>264 (137 &gt;65)</a:t>
            </a:r>
            <a:r>
              <a:rPr lang="en-US" b="1" dirty="0"/>
              <a:t>, 2015: </a:t>
            </a:r>
            <a:r>
              <a:rPr lang="en-US" b="1" dirty="0">
                <a:solidFill>
                  <a:srgbClr val="FF0000"/>
                </a:solidFill>
              </a:rPr>
              <a:t>305</a:t>
            </a:r>
          </a:p>
          <a:p>
            <a:pPr>
              <a:buNone/>
            </a:pPr>
            <a:r>
              <a:rPr lang="en-US" b="1" i="1" dirty="0">
                <a:solidFill>
                  <a:srgbClr val="0070C0"/>
                </a:solidFill>
              </a:rPr>
              <a:t>Diagnostic Classification of Active Patients (2013):</a:t>
            </a:r>
          </a:p>
          <a:p>
            <a:pPr>
              <a:buFont typeface="Wingdings" pitchFamily="2" charset="2"/>
              <a:buChar char="Ø"/>
            </a:pPr>
            <a:r>
              <a:rPr lang="en-US" b="1" dirty="0"/>
              <a:t>Organic Mental Disorders:				</a:t>
            </a:r>
            <a:r>
              <a:rPr lang="en-US" b="1" dirty="0">
                <a:solidFill>
                  <a:srgbClr val="FF0000"/>
                </a:solidFill>
              </a:rPr>
              <a:t>11.6%</a:t>
            </a:r>
          </a:p>
          <a:p>
            <a:pPr>
              <a:buFont typeface="Wingdings" pitchFamily="2" charset="2"/>
              <a:buChar char="Ø"/>
            </a:pPr>
            <a:r>
              <a:rPr lang="en-US" b="1" dirty="0"/>
              <a:t>Schizophrenia &amp; Other Psychoses:			</a:t>
            </a:r>
            <a:r>
              <a:rPr lang="en-US" b="1" dirty="0">
                <a:solidFill>
                  <a:srgbClr val="FF0000"/>
                </a:solidFill>
              </a:rPr>
              <a:t>22.8%</a:t>
            </a:r>
          </a:p>
          <a:p>
            <a:pPr>
              <a:buFont typeface="Wingdings" pitchFamily="2" charset="2"/>
              <a:buChar char="Ø"/>
            </a:pPr>
            <a:r>
              <a:rPr lang="en-US" b="1" dirty="0"/>
              <a:t>Affective Disorders:					</a:t>
            </a:r>
            <a:r>
              <a:rPr lang="en-US" b="1" dirty="0">
                <a:solidFill>
                  <a:srgbClr val="FF0000"/>
                </a:solidFill>
              </a:rPr>
              <a:t>42.6%</a:t>
            </a:r>
          </a:p>
          <a:p>
            <a:pPr>
              <a:buFont typeface="Wingdings" pitchFamily="2" charset="2"/>
              <a:buChar char="Ø"/>
            </a:pPr>
            <a:r>
              <a:rPr lang="en-US" b="1" dirty="0"/>
              <a:t>Anxiety Disorders:			</a:t>
            </a:r>
            <a:r>
              <a:rPr lang="en-US" b="1" dirty="0">
                <a:solidFill>
                  <a:srgbClr val="FF0000"/>
                </a:solidFill>
              </a:rPr>
              <a:t>  		  8.1%</a:t>
            </a:r>
          </a:p>
          <a:p>
            <a:pPr>
              <a:buFont typeface="Wingdings" pitchFamily="2" charset="2"/>
              <a:buChar char="Ø"/>
            </a:pPr>
            <a:r>
              <a:rPr lang="en-US" b="1" dirty="0"/>
              <a:t>Other Mental Disorders:				</a:t>
            </a:r>
            <a:r>
              <a:rPr lang="en-US" b="1" dirty="0">
                <a:solidFill>
                  <a:srgbClr val="FF0000"/>
                </a:solidFill>
              </a:rPr>
              <a:t>14.9%</a:t>
            </a:r>
          </a:p>
          <a:p>
            <a:pPr>
              <a:buNone/>
            </a:pPr>
            <a:r>
              <a:rPr lang="en-US" b="1" dirty="0"/>
              <a:t>		</a:t>
            </a:r>
            <a:endParaRPr lang="el-GR" b="1" dirty="0"/>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775520" y="274638"/>
            <a:ext cx="8640960" cy="1143000"/>
          </a:xfrm>
          <a:solidFill>
            <a:schemeClr val="accent4">
              <a:lumMod val="20000"/>
              <a:lumOff val="80000"/>
            </a:schemeClr>
          </a:solidFill>
          <a:ln w="28575">
            <a:solidFill>
              <a:schemeClr val="tx1"/>
            </a:solidFill>
          </a:ln>
        </p:spPr>
        <p:txBody>
          <a:bodyPr>
            <a:normAutofit fontScale="90000"/>
          </a:bodyPr>
          <a:lstStyle/>
          <a:p>
            <a:pPr algn="ctr"/>
            <a:r>
              <a:rPr lang="en-US" b="1" dirty="0">
                <a:solidFill>
                  <a:srgbClr val="C00000"/>
                </a:solidFill>
              </a:rPr>
              <a:t>Numbers of patient visits (2007-2013)</a:t>
            </a:r>
            <a:br>
              <a:rPr lang="en-US" b="1" dirty="0">
                <a:solidFill>
                  <a:srgbClr val="C00000"/>
                </a:solidFill>
              </a:rPr>
            </a:br>
            <a:r>
              <a:rPr lang="en-US" b="1" dirty="0">
                <a:solidFill>
                  <a:srgbClr val="C00000"/>
                </a:solidFill>
              </a:rPr>
              <a:t> </a:t>
            </a:r>
            <a:r>
              <a:rPr lang="en-US" i="1" dirty="0">
                <a:solidFill>
                  <a:srgbClr val="C00000"/>
                </a:solidFill>
              </a:rPr>
              <a:t>(six-month intervals)</a:t>
            </a:r>
            <a:endParaRPr lang="el-GR" i="1" dirty="0">
              <a:solidFill>
                <a:srgbClr val="C00000"/>
              </a:solidFill>
            </a:endParaRPr>
          </a:p>
        </p:txBody>
      </p:sp>
      <p:pic>
        <p:nvPicPr>
          <p:cNvPr id="2051" name="Picture 3"/>
          <p:cNvPicPr>
            <a:picLocks noGrp="1" noChangeAspect="1" noChangeArrowheads="1"/>
          </p:cNvPicPr>
          <p:nvPr>
            <p:ph sz="quarter" idx="1"/>
          </p:nvPr>
        </p:nvPicPr>
        <p:blipFill>
          <a:blip r:embed="rId2" cstate="print"/>
          <a:srcRect/>
          <a:stretch>
            <a:fillRect/>
          </a:stretch>
        </p:blipFill>
        <p:spPr bwMode="auto">
          <a:xfrm>
            <a:off x="1524002" y="1556792"/>
            <a:ext cx="9143999" cy="4968552"/>
          </a:xfrm>
          <a:prstGeom prst="rect">
            <a:avLst/>
          </a:prstGeom>
          <a:noFill/>
          <a:ln w="9525">
            <a:noFill/>
            <a:miter lim="800000"/>
            <a:headEnd/>
            <a:tailEnd/>
          </a:ln>
        </p:spPr>
      </p:pic>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703512" y="548680"/>
            <a:ext cx="8784976" cy="868958"/>
          </a:xfrm>
          <a:solidFill>
            <a:schemeClr val="accent4">
              <a:lumMod val="20000"/>
              <a:lumOff val="80000"/>
            </a:schemeClr>
          </a:solidFill>
          <a:ln w="28575">
            <a:solidFill>
              <a:schemeClr val="tx1"/>
            </a:solidFill>
          </a:ln>
        </p:spPr>
        <p:txBody>
          <a:bodyPr/>
          <a:lstStyle/>
          <a:p>
            <a:pPr algn="ctr"/>
            <a:r>
              <a:rPr lang="en-US" b="1" dirty="0">
                <a:solidFill>
                  <a:srgbClr val="C00000"/>
                </a:solidFill>
              </a:rPr>
              <a:t>Activity of the I/T-MMHU 2014-2015</a:t>
            </a:r>
            <a:endParaRPr lang="el-GR" b="1" dirty="0">
              <a:solidFill>
                <a:srgbClr val="C00000"/>
              </a:solidFill>
            </a:endParaRPr>
          </a:p>
        </p:txBody>
      </p:sp>
      <p:sp>
        <p:nvSpPr>
          <p:cNvPr id="3" name="2 - Θέση περιεχομένου"/>
          <p:cNvSpPr>
            <a:spLocks noGrp="1"/>
          </p:cNvSpPr>
          <p:nvPr>
            <p:ph sz="quarter" idx="1"/>
          </p:nvPr>
        </p:nvSpPr>
        <p:spPr>
          <a:xfrm>
            <a:off x="1703512" y="1447800"/>
            <a:ext cx="8784976" cy="5149552"/>
          </a:xfrm>
        </p:spPr>
        <p:txBody>
          <a:bodyPr/>
          <a:lstStyle/>
          <a:p>
            <a:endParaRPr lang="en-US" b="1" dirty="0"/>
          </a:p>
          <a:p>
            <a:r>
              <a:rPr lang="en-US" b="1" dirty="0"/>
              <a:t>Total number of visits:</a:t>
            </a:r>
          </a:p>
          <a:p>
            <a:pPr lvl="1">
              <a:buFont typeface="Wingdings" pitchFamily="2" charset="2"/>
              <a:buChar char="Ø"/>
            </a:pPr>
            <a:r>
              <a:rPr lang="en-US" sz="2600" b="1" dirty="0"/>
              <a:t>2014:							4,816</a:t>
            </a:r>
          </a:p>
          <a:p>
            <a:pPr lvl="1">
              <a:buFont typeface="Wingdings" pitchFamily="2" charset="2"/>
              <a:buChar char="Ø"/>
            </a:pPr>
            <a:r>
              <a:rPr lang="en-US" sz="2600" b="1" dirty="0"/>
              <a:t>2015 (Jan-Sept):					4,759</a:t>
            </a:r>
          </a:p>
          <a:p>
            <a:r>
              <a:rPr lang="en-US" b="1" dirty="0"/>
              <a:t>Home visits:</a:t>
            </a:r>
          </a:p>
          <a:p>
            <a:pPr lvl="1">
              <a:buFont typeface="Wingdings" pitchFamily="2" charset="2"/>
              <a:buChar char="Ø"/>
            </a:pPr>
            <a:r>
              <a:rPr lang="en-US" sz="2600" b="1" dirty="0"/>
              <a:t>2014:							26.1%</a:t>
            </a:r>
          </a:p>
          <a:p>
            <a:pPr lvl="1">
              <a:buFont typeface="Wingdings" pitchFamily="2" charset="2"/>
              <a:buChar char="Ø"/>
            </a:pPr>
            <a:r>
              <a:rPr lang="en-US" sz="2600" b="1" dirty="0"/>
              <a:t>2015 (Jan-Sept):					24.0%</a:t>
            </a:r>
          </a:p>
          <a:p>
            <a:r>
              <a:rPr lang="en-US" b="1" dirty="0"/>
              <a:t>Costs:</a:t>
            </a:r>
          </a:p>
          <a:p>
            <a:pPr lvl="1">
              <a:buFont typeface="Wingdings" pitchFamily="2" charset="2"/>
              <a:buChar char="Ø"/>
            </a:pPr>
            <a:r>
              <a:rPr lang="en-US" sz="2600" b="1" dirty="0"/>
              <a:t>2014:						235,152.08€</a:t>
            </a:r>
          </a:p>
          <a:p>
            <a:pPr lvl="1">
              <a:buFont typeface="Wingdings" pitchFamily="2" charset="2"/>
              <a:buChar char="Ø"/>
            </a:pPr>
            <a:r>
              <a:rPr lang="en-US" sz="2600" b="1" dirty="0"/>
              <a:t>2015 (Jan-Sept):				187,983.70€ </a:t>
            </a:r>
            <a:endParaRPr lang="el-GR" sz="2600" b="1" dirty="0"/>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703512" y="274638"/>
            <a:ext cx="8712968" cy="634082"/>
          </a:xfrm>
          <a:solidFill>
            <a:schemeClr val="accent4">
              <a:lumMod val="20000"/>
              <a:lumOff val="80000"/>
            </a:schemeClr>
          </a:solidFill>
          <a:ln w="28575">
            <a:solidFill>
              <a:schemeClr val="tx1"/>
            </a:solidFill>
          </a:ln>
        </p:spPr>
        <p:txBody>
          <a:bodyPr>
            <a:normAutofit fontScale="90000"/>
          </a:bodyPr>
          <a:lstStyle/>
          <a:p>
            <a:pPr algn="ctr"/>
            <a:r>
              <a:rPr lang="en-US" b="1" dirty="0">
                <a:solidFill>
                  <a:srgbClr val="C00000"/>
                </a:solidFill>
              </a:rPr>
              <a:t>Care Delivery to Active Psychotic Patients</a:t>
            </a:r>
            <a:endParaRPr lang="el-GR" b="1" dirty="0">
              <a:solidFill>
                <a:srgbClr val="C00000"/>
              </a:solidFill>
            </a:endParaRPr>
          </a:p>
        </p:txBody>
      </p:sp>
      <p:sp>
        <p:nvSpPr>
          <p:cNvPr id="3" name="2 - Θέση περιεχομένου"/>
          <p:cNvSpPr>
            <a:spLocks noGrp="1"/>
          </p:cNvSpPr>
          <p:nvPr>
            <p:ph sz="quarter" idx="1"/>
          </p:nvPr>
        </p:nvSpPr>
        <p:spPr>
          <a:xfrm>
            <a:off x="1703512" y="1124744"/>
            <a:ext cx="8712968" cy="5733256"/>
          </a:xfrm>
        </p:spPr>
        <p:txBody>
          <a:bodyPr>
            <a:normAutofit fontScale="92500"/>
          </a:bodyPr>
          <a:lstStyle/>
          <a:p>
            <a:r>
              <a:rPr lang="en-US" b="1" dirty="0"/>
              <a:t>Patients receiving home visits: 				</a:t>
            </a:r>
            <a:r>
              <a:rPr lang="en-US" b="1" dirty="0">
                <a:solidFill>
                  <a:srgbClr val="FF0000"/>
                </a:solidFill>
              </a:rPr>
              <a:t>22%</a:t>
            </a:r>
          </a:p>
          <a:p>
            <a:r>
              <a:rPr lang="en-US" b="1" dirty="0"/>
              <a:t>Psychotic patients receiving home visits:	            </a:t>
            </a:r>
            <a:r>
              <a:rPr lang="en-US" b="1" dirty="0">
                <a:solidFill>
                  <a:srgbClr val="FF0000"/>
                </a:solidFill>
              </a:rPr>
              <a:t>39.6%</a:t>
            </a:r>
            <a:endParaRPr lang="en-US" b="1" dirty="0"/>
          </a:p>
          <a:p>
            <a:r>
              <a:rPr lang="en-US" b="1" dirty="0"/>
              <a:t>Reduction of hospitalizations of chronic psychotic</a:t>
            </a:r>
          </a:p>
          <a:p>
            <a:pPr>
              <a:buNone/>
            </a:pPr>
            <a:r>
              <a:rPr lang="en-US" b="1" dirty="0"/>
              <a:t>	patients:							</a:t>
            </a:r>
            <a:r>
              <a:rPr lang="en-US" b="1" dirty="0">
                <a:solidFill>
                  <a:srgbClr val="FF0000"/>
                </a:solidFill>
              </a:rPr>
              <a:t>30%</a:t>
            </a:r>
          </a:p>
          <a:p>
            <a:r>
              <a:rPr lang="en-US" b="1" dirty="0"/>
              <a:t>Treatment engagement of chronic psychotic</a:t>
            </a:r>
          </a:p>
          <a:p>
            <a:pPr>
              <a:buNone/>
            </a:pPr>
            <a:r>
              <a:rPr lang="en-US" b="1" dirty="0"/>
              <a:t>	patients (5 years):					</a:t>
            </a:r>
            <a:r>
              <a:rPr lang="en-US" b="1" dirty="0">
                <a:solidFill>
                  <a:srgbClr val="FF0000"/>
                </a:solidFill>
              </a:rPr>
              <a:t>67.2%</a:t>
            </a:r>
          </a:p>
          <a:p>
            <a:r>
              <a:rPr lang="en-US" b="1" dirty="0"/>
              <a:t>Psychotic patients on long-acting medication:	</a:t>
            </a:r>
            <a:r>
              <a:rPr lang="en-US" b="1" dirty="0">
                <a:solidFill>
                  <a:srgbClr val="FF0000"/>
                </a:solidFill>
              </a:rPr>
              <a:t>24.3%</a:t>
            </a:r>
          </a:p>
          <a:p>
            <a:r>
              <a:rPr lang="en-US" b="1" dirty="0"/>
              <a:t>Disengaged psychotic patients:</a:t>
            </a:r>
          </a:p>
          <a:p>
            <a:pPr lvl="1">
              <a:buFont typeface="Wingdings" pitchFamily="2" charset="2"/>
              <a:buChar char="Ø"/>
            </a:pPr>
            <a:r>
              <a:rPr lang="en-US" b="1" dirty="0"/>
              <a:t>On refill for antipsychotics in PHC:			</a:t>
            </a:r>
            <a:r>
              <a:rPr lang="en-US" b="1" dirty="0">
                <a:solidFill>
                  <a:srgbClr val="002060"/>
                </a:solidFill>
              </a:rPr>
              <a:t>23.8%</a:t>
            </a:r>
          </a:p>
          <a:p>
            <a:pPr lvl="1">
              <a:buFont typeface="Wingdings" pitchFamily="2" charset="2"/>
              <a:buChar char="Ø"/>
            </a:pPr>
            <a:r>
              <a:rPr lang="en-US" b="1" dirty="0"/>
              <a:t>Hospitalized:						</a:t>
            </a:r>
            <a:r>
              <a:rPr lang="en-US" b="1" dirty="0">
                <a:solidFill>
                  <a:srgbClr val="002060"/>
                </a:solidFill>
              </a:rPr>
              <a:t> 19%</a:t>
            </a:r>
          </a:p>
          <a:p>
            <a:pPr lvl="1">
              <a:buFont typeface="Wingdings" pitchFamily="2" charset="2"/>
              <a:buChar char="Ø"/>
            </a:pPr>
            <a:r>
              <a:rPr lang="en-US" b="1" dirty="0"/>
              <a:t>Moved:							</a:t>
            </a:r>
            <a:r>
              <a:rPr lang="en-US" b="1" dirty="0">
                <a:solidFill>
                  <a:srgbClr val="002060"/>
                </a:solidFill>
              </a:rPr>
              <a:t> 4.8%</a:t>
            </a:r>
          </a:p>
          <a:p>
            <a:pPr lvl="1">
              <a:buFont typeface="Wingdings" pitchFamily="2" charset="2"/>
              <a:buChar char="Ø"/>
            </a:pPr>
            <a:r>
              <a:rPr lang="en-US" b="1" dirty="0"/>
              <a:t>Not in contact with any service:				</a:t>
            </a:r>
            <a:r>
              <a:rPr lang="en-US" b="1" dirty="0">
                <a:solidFill>
                  <a:srgbClr val="002060"/>
                </a:solidFill>
              </a:rPr>
              <a:t>52.4%</a:t>
            </a:r>
            <a:r>
              <a:rPr lang="en-US" sz="2800" b="1" dirty="0"/>
              <a:t>				</a:t>
            </a:r>
          </a:p>
          <a:p>
            <a:endParaRPr lang="en-US" b="1" dirty="0">
              <a:solidFill>
                <a:srgbClr val="FF0000"/>
              </a:solidFill>
            </a:endParaRPr>
          </a:p>
          <a:p>
            <a:endParaRPr lang="el-GR" b="1" dirty="0">
              <a:solidFill>
                <a:srgbClr val="FF0000"/>
              </a:solidFill>
            </a:endParaRP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703512" y="188640"/>
            <a:ext cx="8712968" cy="1228998"/>
          </a:xfrm>
          <a:solidFill>
            <a:schemeClr val="accent4">
              <a:lumMod val="20000"/>
              <a:lumOff val="80000"/>
            </a:schemeClr>
          </a:solidFill>
          <a:ln w="28575">
            <a:solidFill>
              <a:schemeClr val="tx1"/>
            </a:solidFill>
          </a:ln>
        </p:spPr>
        <p:txBody>
          <a:bodyPr>
            <a:normAutofit fontScale="90000"/>
          </a:bodyPr>
          <a:lstStyle/>
          <a:p>
            <a:pPr algn="ctr"/>
            <a:br>
              <a:rPr lang="en-US" b="1" dirty="0"/>
            </a:br>
            <a:br>
              <a:rPr lang="en-US" b="1" dirty="0"/>
            </a:br>
            <a:r>
              <a:rPr lang="en-US" b="1" dirty="0">
                <a:solidFill>
                  <a:srgbClr val="C00000"/>
                </a:solidFill>
              </a:rPr>
              <a:t>Care for the elderly (&gt;65</a:t>
            </a:r>
            <a:r>
              <a:rPr lang="en-US" b="1" dirty="0"/>
              <a:t>)</a:t>
            </a:r>
            <a:br>
              <a:rPr lang="en-US" b="1" dirty="0"/>
            </a:br>
            <a:endParaRPr lang="el-GR" dirty="0"/>
          </a:p>
        </p:txBody>
      </p:sp>
      <p:sp>
        <p:nvSpPr>
          <p:cNvPr id="3" name="2 - Θέση περιεχομένου"/>
          <p:cNvSpPr>
            <a:spLocks noGrp="1"/>
          </p:cNvSpPr>
          <p:nvPr>
            <p:ph sz="quarter" idx="1"/>
          </p:nvPr>
        </p:nvSpPr>
        <p:spPr>
          <a:xfrm>
            <a:off x="1703512" y="1628800"/>
            <a:ext cx="8712968" cy="4896544"/>
          </a:xfrm>
        </p:spPr>
        <p:txBody>
          <a:bodyPr>
            <a:normAutofit/>
          </a:bodyPr>
          <a:lstStyle/>
          <a:p>
            <a:pPr lvl="1"/>
            <a:r>
              <a:rPr lang="en-US" sz="3200" b="1" dirty="0"/>
              <a:t>% Women					         </a:t>
            </a:r>
            <a:r>
              <a:rPr lang="en-US" sz="3200" b="1" dirty="0">
                <a:solidFill>
                  <a:srgbClr val="FF0000"/>
                </a:solidFill>
              </a:rPr>
              <a:t>68%</a:t>
            </a:r>
          </a:p>
          <a:p>
            <a:pPr lvl="1"/>
            <a:r>
              <a:rPr lang="en-US" sz="3200" b="1" dirty="0"/>
              <a:t>Mean age:				               </a:t>
            </a:r>
            <a:r>
              <a:rPr lang="en-US" sz="3200" b="1" dirty="0">
                <a:solidFill>
                  <a:srgbClr val="FF0000"/>
                </a:solidFill>
              </a:rPr>
              <a:t>76.8 years</a:t>
            </a:r>
          </a:p>
          <a:p>
            <a:pPr lvl="1"/>
            <a:r>
              <a:rPr lang="en-US" sz="3200" b="1" dirty="0"/>
              <a:t>Home visits:</a:t>
            </a:r>
          </a:p>
          <a:p>
            <a:pPr lvl="2">
              <a:buFont typeface="Wingdings" pitchFamily="2" charset="2"/>
              <a:buChar char="Ø"/>
            </a:pPr>
            <a:r>
              <a:rPr lang="en-US" sz="2800" b="1" dirty="0"/>
              <a:t>Dementia						</a:t>
            </a:r>
            <a:r>
              <a:rPr lang="en-US" sz="2800" b="1" dirty="0">
                <a:solidFill>
                  <a:srgbClr val="FF0000"/>
                </a:solidFill>
              </a:rPr>
              <a:t>55%</a:t>
            </a:r>
          </a:p>
          <a:p>
            <a:pPr lvl="2">
              <a:buFont typeface="Wingdings" pitchFamily="2" charset="2"/>
              <a:buChar char="Ø"/>
            </a:pPr>
            <a:r>
              <a:rPr lang="en-US" sz="2800" b="1" dirty="0"/>
              <a:t>Psychosis						</a:t>
            </a:r>
            <a:r>
              <a:rPr lang="en-US" sz="2800" b="1" dirty="0">
                <a:solidFill>
                  <a:srgbClr val="FF0000"/>
                </a:solidFill>
              </a:rPr>
              <a:t>39%</a:t>
            </a:r>
          </a:p>
          <a:p>
            <a:pPr lvl="2">
              <a:buFont typeface="Wingdings" pitchFamily="2" charset="2"/>
              <a:buChar char="Ø"/>
            </a:pPr>
            <a:r>
              <a:rPr lang="en-US" sz="2800" b="1" dirty="0"/>
              <a:t>Mood Disorders					</a:t>
            </a:r>
            <a:r>
              <a:rPr lang="en-US" sz="2800" b="1" dirty="0">
                <a:solidFill>
                  <a:srgbClr val="FF0000"/>
                </a:solidFill>
              </a:rPr>
              <a:t>18%</a:t>
            </a:r>
          </a:p>
          <a:p>
            <a:pPr lvl="2">
              <a:buFont typeface="Wingdings" pitchFamily="2" charset="2"/>
              <a:buChar char="Ø"/>
            </a:pPr>
            <a:r>
              <a:rPr lang="en-US" sz="2800" b="1" dirty="0"/>
              <a:t>Other Mental Disorders				</a:t>
            </a:r>
            <a:r>
              <a:rPr lang="en-US" sz="2800" b="1" dirty="0">
                <a:solidFill>
                  <a:srgbClr val="FF0000"/>
                </a:solidFill>
              </a:rPr>
              <a:t>24%</a:t>
            </a:r>
            <a:endParaRPr lang="el-GR" sz="2800" dirty="0"/>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C6892689-13FE-4B21-9751-4A2B3392956D}"/>
              </a:ext>
            </a:extLst>
          </p:cNvPr>
          <p:cNvPicPr>
            <a:picLocks noChangeAspect="1"/>
          </p:cNvPicPr>
          <p:nvPr/>
        </p:nvPicPr>
        <p:blipFill>
          <a:blip r:embed="rId2"/>
          <a:stretch>
            <a:fillRect/>
          </a:stretch>
        </p:blipFill>
        <p:spPr>
          <a:xfrm>
            <a:off x="0" y="189185"/>
            <a:ext cx="12192000" cy="6584731"/>
          </a:xfrm>
          <a:prstGeom prst="rect">
            <a:avLst/>
          </a:prstGeom>
        </p:spPr>
      </p:pic>
      <p:sp>
        <p:nvSpPr>
          <p:cNvPr id="3" name="Ορθογώνιο: Στρογγύλεμα γωνιών 2">
            <a:extLst>
              <a:ext uri="{FF2B5EF4-FFF2-40B4-BE49-F238E27FC236}">
                <a16:creationId xmlns:a16="http://schemas.microsoft.com/office/drawing/2014/main" id="{35E2D36E-22C1-4824-9FE0-6E3FC4FF8B4F}"/>
              </a:ext>
            </a:extLst>
          </p:cNvPr>
          <p:cNvSpPr/>
          <p:nvPr/>
        </p:nvSpPr>
        <p:spPr>
          <a:xfrm>
            <a:off x="10268607" y="6400800"/>
            <a:ext cx="1692165" cy="37311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1" dirty="0"/>
              <a:t>WHO 2017</a:t>
            </a:r>
            <a:endParaRPr lang="el-GR" b="1" i="1" dirty="0"/>
          </a:p>
        </p:txBody>
      </p:sp>
    </p:spTree>
    <p:extLst>
      <p:ext uri="{BB962C8B-B14F-4D97-AF65-F5344CB8AC3E}">
        <p14:creationId xmlns:p14="http://schemas.microsoft.com/office/powerpoint/2010/main" val="2883872474"/>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E8A166DE-E050-48E2-8CF6-10226A9C08A9}"/>
              </a:ext>
            </a:extLst>
          </p:cNvPr>
          <p:cNvPicPr>
            <a:picLocks noChangeAspect="1"/>
          </p:cNvPicPr>
          <p:nvPr/>
        </p:nvPicPr>
        <p:blipFill>
          <a:blip r:embed="rId2"/>
          <a:stretch>
            <a:fillRect/>
          </a:stretch>
        </p:blipFill>
        <p:spPr>
          <a:xfrm>
            <a:off x="0" y="126124"/>
            <a:ext cx="12192000" cy="6731876"/>
          </a:xfrm>
          <a:prstGeom prst="rect">
            <a:avLst/>
          </a:prstGeom>
        </p:spPr>
      </p:pic>
      <p:sp>
        <p:nvSpPr>
          <p:cNvPr id="3" name="Ορθογώνιο: Στρογγύλεμα γωνιών 2">
            <a:extLst>
              <a:ext uri="{FF2B5EF4-FFF2-40B4-BE49-F238E27FC236}">
                <a16:creationId xmlns:a16="http://schemas.microsoft.com/office/drawing/2014/main" id="{B2D1D18E-07FD-4C3C-9B77-F78142BA41BD}"/>
              </a:ext>
            </a:extLst>
          </p:cNvPr>
          <p:cNvSpPr/>
          <p:nvPr/>
        </p:nvSpPr>
        <p:spPr>
          <a:xfrm>
            <a:off x="9974317" y="998483"/>
            <a:ext cx="1860331" cy="48347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1" dirty="0"/>
              <a:t>WHO 2017</a:t>
            </a:r>
            <a:endParaRPr lang="el-GR" b="1" i="1" dirty="0"/>
          </a:p>
        </p:txBody>
      </p:sp>
    </p:spTree>
    <p:extLst>
      <p:ext uri="{BB962C8B-B14F-4D97-AF65-F5344CB8AC3E}">
        <p14:creationId xmlns:p14="http://schemas.microsoft.com/office/powerpoint/2010/main" val="4002210225"/>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1703512" y="609600"/>
            <a:ext cx="8784976" cy="1143000"/>
          </a:xfrm>
        </p:spPr>
        <p:txBody>
          <a:bodyPr>
            <a:normAutofit fontScale="90000"/>
          </a:bodyPr>
          <a:lstStyle/>
          <a:p>
            <a:pPr algn="ctr"/>
            <a:r>
              <a:rPr lang="el-GR" sz="4000" b="1" dirty="0"/>
              <a:t>Ποιότητα Ζωής και Αναπηρία/Λειτουργικότητα: Εννοιολογικές Διαφορές</a:t>
            </a:r>
            <a:endParaRPr lang="en-US" sz="4000" b="1" dirty="0"/>
          </a:p>
        </p:txBody>
      </p:sp>
      <p:sp>
        <p:nvSpPr>
          <p:cNvPr id="8195" name="Rectangle 3"/>
          <p:cNvSpPr>
            <a:spLocks noGrp="1" noChangeArrowheads="1"/>
          </p:cNvSpPr>
          <p:nvPr>
            <p:ph type="body" idx="1"/>
          </p:nvPr>
        </p:nvSpPr>
        <p:spPr>
          <a:xfrm>
            <a:off x="1919536" y="1981200"/>
            <a:ext cx="8352928" cy="4572000"/>
          </a:xfrm>
        </p:spPr>
        <p:txBody>
          <a:bodyPr>
            <a:normAutofit/>
          </a:bodyPr>
          <a:lstStyle/>
          <a:p>
            <a:pPr>
              <a:lnSpc>
                <a:spcPct val="90000"/>
              </a:lnSpc>
            </a:pPr>
            <a:r>
              <a:rPr lang="el-GR" b="1" u="sng" dirty="0"/>
              <a:t>Σχετιζόμενη με την Υγεία Π.Ζ.</a:t>
            </a:r>
            <a:r>
              <a:rPr lang="en-US" b="1" u="sng" dirty="0"/>
              <a:t>:</a:t>
            </a:r>
            <a:r>
              <a:rPr lang="en-US" b="1" dirty="0"/>
              <a:t> </a:t>
            </a:r>
            <a:r>
              <a:rPr lang="el-GR" b="1" dirty="0"/>
              <a:t>Αφορά στην υποκειμενική κατάσταση του ατόμου σχετικά με την κατάσταση «ευεξίας» του σε σχέση με την κατάσταση της υγείας του</a:t>
            </a:r>
            <a:endParaRPr lang="en-US" b="1" dirty="0"/>
          </a:p>
          <a:p>
            <a:pPr>
              <a:lnSpc>
                <a:spcPct val="90000"/>
              </a:lnSpc>
            </a:pPr>
            <a:r>
              <a:rPr lang="el-GR" b="1" u="sng" dirty="0"/>
              <a:t>Αναπηρία/Λειτουργικότητα</a:t>
            </a:r>
            <a:r>
              <a:rPr lang="en-US" b="1" u="sng" dirty="0"/>
              <a:t>:</a:t>
            </a:r>
            <a:r>
              <a:rPr lang="en-US" b="1" dirty="0"/>
              <a:t> </a:t>
            </a:r>
            <a:r>
              <a:rPr lang="el-GR" b="1" dirty="0"/>
              <a:t>Αφορά στην αντικειμενική κατάσταση της λειτουργικότητας του ατόμου στο περιβάλλον του, σε σχέση με την κατάσταση της υγείας του</a:t>
            </a:r>
            <a:endParaRPr lang="en-US" b="1" u="sng" dirty="0"/>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algn="ctr"/>
            <a:r>
              <a:rPr lang="el-GR" b="1" dirty="0"/>
              <a:t>Προέλευση των δύο εννοιών</a:t>
            </a:r>
            <a:endParaRPr lang="en-US" b="1" dirty="0"/>
          </a:p>
        </p:txBody>
      </p:sp>
      <p:sp>
        <p:nvSpPr>
          <p:cNvPr id="9219" name="Rectangle 3"/>
          <p:cNvSpPr>
            <a:spLocks noGrp="1" noChangeArrowheads="1"/>
          </p:cNvSpPr>
          <p:nvPr>
            <p:ph type="body" idx="1"/>
          </p:nvPr>
        </p:nvSpPr>
        <p:spPr>
          <a:xfrm>
            <a:off x="1847528" y="1981200"/>
            <a:ext cx="8424936" cy="4648200"/>
          </a:xfrm>
        </p:spPr>
        <p:txBody>
          <a:bodyPr>
            <a:normAutofit/>
          </a:bodyPr>
          <a:lstStyle/>
          <a:p>
            <a:r>
              <a:rPr lang="el-GR" b="1" u="sng" dirty="0"/>
              <a:t>Σχετιζόμενη με την υγεία Π.Ζ.</a:t>
            </a:r>
            <a:r>
              <a:rPr lang="en-US" b="1" u="sng" dirty="0"/>
              <a:t>:</a:t>
            </a:r>
            <a:r>
              <a:rPr lang="en-US" b="1" dirty="0"/>
              <a:t> </a:t>
            </a:r>
            <a:r>
              <a:rPr lang="el-GR" b="1" dirty="0"/>
              <a:t>αναπτύχθηκε ως μέτρηση (δείκτης) έκβασης προκειμένου να εκτιμηθεί η επίδραση των θεραπειών στην υποκειμενική κατάσταση σωματικών ασθενών</a:t>
            </a:r>
            <a:endParaRPr lang="en-US" b="1" dirty="0"/>
          </a:p>
          <a:p>
            <a:r>
              <a:rPr lang="el-GR" b="1" u="sng" dirty="0"/>
              <a:t>Αναπηρία/Λειτουργικότητα</a:t>
            </a:r>
            <a:r>
              <a:rPr lang="en-US" b="1" u="sng" dirty="0"/>
              <a:t>:</a:t>
            </a:r>
            <a:r>
              <a:rPr lang="en-US" b="1" dirty="0"/>
              <a:t> </a:t>
            </a:r>
            <a:r>
              <a:rPr lang="el-GR" b="1" dirty="0"/>
              <a:t>αναπτύχθηκε προκειμένου να εκτιμάται η ικανότητα/ δυνατότητα του ατόμου να επιτελεί διάφορους ρόλους στην καθημερινή του ζωή για χρήση σε διάφορους τομείς </a:t>
            </a:r>
            <a:r>
              <a:rPr lang="en-US" b="1" dirty="0"/>
              <a:t>(</a:t>
            </a:r>
            <a:r>
              <a:rPr lang="el-GR" b="1" dirty="0"/>
              <a:t>παρεμβάσεις, πολιτική, βοηθήματα, συντάξεις, κλπ</a:t>
            </a:r>
            <a:r>
              <a:rPr lang="en-US" b="1" dirty="0"/>
              <a:t>)</a:t>
            </a:r>
            <a:endParaRPr lang="en-US" b="1" u="sng" dirty="0"/>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1524001" y="277814"/>
            <a:ext cx="8748713" cy="1139825"/>
          </a:xfrm>
        </p:spPr>
        <p:txBody>
          <a:bodyPr>
            <a:normAutofit fontScale="90000"/>
          </a:bodyPr>
          <a:lstStyle/>
          <a:p>
            <a:r>
              <a:rPr lang="el-GR" sz="4000" b="1" dirty="0"/>
              <a:t>ΑΙΤΙΑ ΓΙΑ ΤΗΝ ΑΛΛΑΓΗ ΠΡΟΣ ΤΗ ΛΕΙΤΟΥΡΓΙΚΟΤΗΤΑ ΚΑΙ ΤΗΝ Π.Ζ. Ι</a:t>
            </a:r>
            <a:endParaRPr lang="en-GB" sz="4000" b="1" dirty="0"/>
          </a:p>
        </p:txBody>
      </p:sp>
      <p:sp>
        <p:nvSpPr>
          <p:cNvPr id="18435" name="Rectangle 3"/>
          <p:cNvSpPr>
            <a:spLocks noGrp="1" noChangeArrowheads="1"/>
          </p:cNvSpPr>
          <p:nvPr>
            <p:ph type="body" idx="1"/>
          </p:nvPr>
        </p:nvSpPr>
        <p:spPr>
          <a:xfrm>
            <a:off x="1981200" y="1600200"/>
            <a:ext cx="8229600" cy="5257800"/>
          </a:xfrm>
        </p:spPr>
        <p:txBody>
          <a:bodyPr/>
          <a:lstStyle/>
          <a:p>
            <a:pPr>
              <a:lnSpc>
                <a:spcPct val="80000"/>
              </a:lnSpc>
            </a:pPr>
            <a:r>
              <a:rPr lang="el-GR" u="sng"/>
              <a:t>Κράτος Πρόνοιας</a:t>
            </a:r>
          </a:p>
          <a:p>
            <a:pPr lvl="1">
              <a:lnSpc>
                <a:spcPct val="80000"/>
              </a:lnSpc>
            </a:pPr>
            <a:r>
              <a:rPr lang="el-GR"/>
              <a:t>Καθιέρωση στις περισσότερες δυτικές χώρες στις δεκαετίες ’40, ’50</a:t>
            </a:r>
          </a:p>
          <a:p>
            <a:pPr lvl="1">
              <a:lnSpc>
                <a:spcPct val="80000"/>
              </a:lnSpc>
            </a:pPr>
            <a:r>
              <a:rPr lang="el-GR"/>
              <a:t>Υπευθυνότητα της πολιτείας για  την υγεία των πολιτών, μέτρα πρόληψης των νόσων</a:t>
            </a:r>
          </a:p>
          <a:p>
            <a:pPr lvl="1">
              <a:lnSpc>
                <a:spcPct val="80000"/>
              </a:lnSpc>
            </a:pPr>
            <a:r>
              <a:rPr lang="el-GR"/>
              <a:t>Παροχή της ιατρικής φροντίδας από το κράτος</a:t>
            </a:r>
          </a:p>
          <a:p>
            <a:pPr lvl="1">
              <a:lnSpc>
                <a:spcPct val="80000"/>
              </a:lnSpc>
            </a:pPr>
            <a:r>
              <a:rPr lang="el-GR"/>
              <a:t>Συνεργασία ιατρικής και κοινωνικής φροντίδας</a:t>
            </a:r>
          </a:p>
          <a:p>
            <a:pPr lvl="1">
              <a:lnSpc>
                <a:spcPct val="80000"/>
              </a:lnSpc>
            </a:pPr>
            <a:r>
              <a:rPr lang="el-GR"/>
              <a:t>Βελτίωση των συνθηκών διαβίωσης</a:t>
            </a:r>
          </a:p>
          <a:p>
            <a:pPr lvl="1">
              <a:lnSpc>
                <a:spcPct val="80000"/>
              </a:lnSpc>
            </a:pPr>
            <a:r>
              <a:rPr lang="el-GR"/>
              <a:t>Οι χώρες με κράτος πρόνοιας ευρίσκονται στις πρώτες θέσεις στις διεθνείς στατιστικές υγείας, όπως το προσδόκιμο επιβίωσης</a:t>
            </a:r>
          </a:p>
          <a:p>
            <a:pPr lvl="1">
              <a:lnSpc>
                <a:spcPct val="80000"/>
              </a:lnSpc>
            </a:pPr>
            <a:r>
              <a:rPr lang="el-GR"/>
              <a:t>Ανάπτυξη υπηρεσιών αποκατάστασης και φροντίδας για τις χρόνιες νόσους</a:t>
            </a:r>
          </a:p>
          <a:p>
            <a:pPr lvl="1">
              <a:lnSpc>
                <a:spcPct val="80000"/>
              </a:lnSpc>
            </a:pPr>
            <a:r>
              <a:rPr lang="el-GR"/>
              <a:t>Αυξημένες απαιτήσεις των πολιτών από το κράτος</a:t>
            </a:r>
          </a:p>
          <a:p>
            <a:pPr lvl="1">
              <a:lnSpc>
                <a:spcPct val="80000"/>
              </a:lnSpc>
            </a:pPr>
            <a:r>
              <a:rPr lang="el-GR"/>
              <a:t>Αίτημα: όχι μόνο ιατρική φροντίδα, αλλά και καλή Π.Ζ.</a:t>
            </a:r>
            <a:endParaRPr lang="en-GB"/>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a:extLst>
              <a:ext uri="{FF2B5EF4-FFF2-40B4-BE49-F238E27FC236}">
                <a16:creationId xmlns:a16="http://schemas.microsoft.com/office/drawing/2014/main" id="{A18D1D6E-84C0-4B31-9638-987200501BF6}"/>
              </a:ext>
            </a:extLst>
          </p:cNvPr>
          <p:cNvSpPr>
            <a:spLocks noGrp="1" noChangeArrowheads="1"/>
          </p:cNvSpPr>
          <p:nvPr>
            <p:ph type="title"/>
          </p:nvPr>
        </p:nvSpPr>
        <p:spPr>
          <a:xfrm>
            <a:off x="1905000" y="609600"/>
            <a:ext cx="8458200" cy="1143000"/>
          </a:xfrm>
        </p:spPr>
        <p:txBody>
          <a:bodyPr>
            <a:normAutofit fontScale="90000"/>
          </a:bodyPr>
          <a:lstStyle/>
          <a:p>
            <a:r>
              <a:rPr lang="el-GR" altLang="el-GR" b="1"/>
              <a:t>ΤΟ ΜΟΝΤΕΛΟ «ΜΑΤΡΙΞ» ΤΩΝ ΨΥΧΙΑΤΡΙΚΩΝ ΥΠΗΡΕΣΙΩΝ</a:t>
            </a:r>
          </a:p>
        </p:txBody>
      </p:sp>
      <p:sp>
        <p:nvSpPr>
          <p:cNvPr id="162819" name="Rectangle 3">
            <a:extLst>
              <a:ext uri="{FF2B5EF4-FFF2-40B4-BE49-F238E27FC236}">
                <a16:creationId xmlns:a16="http://schemas.microsoft.com/office/drawing/2014/main" id="{281233EF-D70F-4DF3-A7B0-DBE8477F46FB}"/>
              </a:ext>
            </a:extLst>
          </p:cNvPr>
          <p:cNvSpPr>
            <a:spLocks noGrp="1" noChangeArrowheads="1"/>
          </p:cNvSpPr>
          <p:nvPr>
            <p:ph type="body" idx="1"/>
          </p:nvPr>
        </p:nvSpPr>
        <p:spPr/>
        <p:txBody>
          <a:bodyPr/>
          <a:lstStyle/>
          <a:p>
            <a:endParaRPr lang="el-GR" altLang="el-GR"/>
          </a:p>
        </p:txBody>
      </p:sp>
      <p:graphicFrame>
        <p:nvGraphicFramePr>
          <p:cNvPr id="162891" name="Group 75">
            <a:extLst>
              <a:ext uri="{FF2B5EF4-FFF2-40B4-BE49-F238E27FC236}">
                <a16:creationId xmlns:a16="http://schemas.microsoft.com/office/drawing/2014/main" id="{9D696C2F-471F-415C-AF06-8304229F8695}"/>
              </a:ext>
            </a:extLst>
          </p:cNvPr>
          <p:cNvGraphicFramePr>
            <a:graphicFrameLocks noGrp="1"/>
          </p:cNvGraphicFramePr>
          <p:nvPr/>
        </p:nvGraphicFramePr>
        <p:xfrm>
          <a:off x="1524000" y="1981200"/>
          <a:ext cx="8991600" cy="4767263"/>
        </p:xfrm>
        <a:graphic>
          <a:graphicData uri="http://schemas.openxmlformats.org/drawingml/2006/table">
            <a:tbl>
              <a:tblPr/>
              <a:tblGrid>
                <a:gridCol w="2051050">
                  <a:extLst>
                    <a:ext uri="{9D8B030D-6E8A-4147-A177-3AD203B41FA5}">
                      <a16:colId xmlns:a16="http://schemas.microsoft.com/office/drawing/2014/main" val="60946430"/>
                    </a:ext>
                  </a:extLst>
                </a:gridCol>
                <a:gridCol w="2368550">
                  <a:extLst>
                    <a:ext uri="{9D8B030D-6E8A-4147-A177-3AD203B41FA5}">
                      <a16:colId xmlns:a16="http://schemas.microsoft.com/office/drawing/2014/main" val="528057299"/>
                    </a:ext>
                  </a:extLst>
                </a:gridCol>
                <a:gridCol w="2324100">
                  <a:extLst>
                    <a:ext uri="{9D8B030D-6E8A-4147-A177-3AD203B41FA5}">
                      <a16:colId xmlns:a16="http://schemas.microsoft.com/office/drawing/2014/main" val="674273815"/>
                    </a:ext>
                  </a:extLst>
                </a:gridCol>
                <a:gridCol w="2247900">
                  <a:extLst>
                    <a:ext uri="{9D8B030D-6E8A-4147-A177-3AD203B41FA5}">
                      <a16:colId xmlns:a16="http://schemas.microsoft.com/office/drawing/2014/main" val="1392725093"/>
                    </a:ext>
                  </a:extLst>
                </a:gridCol>
              </a:tblGrid>
              <a:tr h="750888">
                <a:tc>
                  <a:txBody>
                    <a:bodyPr/>
                    <a:lstStyle>
                      <a:lvl1pPr>
                        <a:spcBef>
                          <a:spcPct val="20000"/>
                        </a:spcBef>
                        <a:buClr>
                          <a:schemeClr val="accent2"/>
                        </a:buClr>
                        <a:buSzPct val="80000"/>
                        <a:buFont typeface="Wingdings" panose="05000000000000000000" pitchFamily="2" charset="2"/>
                        <a:defRPr sz="2800">
                          <a:solidFill>
                            <a:schemeClr val="tx1"/>
                          </a:solidFill>
                          <a:latin typeface="Times New Roman" panose="02020603050405020304" pitchFamily="18" charset="0"/>
                        </a:defRPr>
                      </a:lvl1pPr>
                      <a:lvl2pPr>
                        <a:spcBef>
                          <a:spcPct val="20000"/>
                        </a:spcBef>
                        <a:buClr>
                          <a:schemeClr val="tx1"/>
                        </a:buClr>
                        <a:buSzPct val="90000"/>
                        <a:defRPr sz="2400">
                          <a:solidFill>
                            <a:schemeClr val="tx1"/>
                          </a:solidFill>
                          <a:latin typeface="Times New Roman" panose="02020603050405020304" pitchFamily="18" charset="0"/>
                        </a:defRPr>
                      </a:lvl2pPr>
                      <a:lvl3pPr>
                        <a:spcBef>
                          <a:spcPct val="20000"/>
                        </a:spcBef>
                        <a:buClr>
                          <a:schemeClr val="accent1"/>
                        </a:buClr>
                        <a:buSzPct val="60000"/>
                        <a:buFont typeface="Wingdings" panose="05000000000000000000" pitchFamily="2" charset="2"/>
                        <a:defRPr sz="2000">
                          <a:solidFill>
                            <a:schemeClr val="tx1"/>
                          </a:solidFill>
                          <a:latin typeface="Times New Roman" panose="02020603050405020304" pitchFamily="18" charset="0"/>
                        </a:defRPr>
                      </a:lvl3pPr>
                      <a:lvl4pPr>
                        <a:spcBef>
                          <a:spcPct val="20000"/>
                        </a:spcBef>
                        <a:buClr>
                          <a:schemeClr val="tx1"/>
                        </a:buClr>
                        <a:defRPr>
                          <a:solidFill>
                            <a:schemeClr val="tx1"/>
                          </a:solidFill>
                          <a:latin typeface="Times New Roman" panose="02020603050405020304" pitchFamily="18" charset="0"/>
                        </a:defRPr>
                      </a:lvl4pPr>
                      <a:lvl5pPr>
                        <a:spcBef>
                          <a:spcPct val="20000"/>
                        </a:spcBef>
                        <a:buClr>
                          <a:schemeClr val="accent1"/>
                        </a:buClr>
                        <a:defRPr>
                          <a:solidFill>
                            <a:schemeClr val="tx1"/>
                          </a:solidFill>
                          <a:latin typeface="Times New Roman" panose="02020603050405020304" pitchFamily="18" charset="0"/>
                        </a:defRPr>
                      </a:lvl5pPr>
                      <a:lvl6pPr fontAlgn="base">
                        <a:spcBef>
                          <a:spcPct val="20000"/>
                        </a:spcBef>
                        <a:spcAft>
                          <a:spcPct val="0"/>
                        </a:spcAft>
                        <a:buClr>
                          <a:schemeClr val="accent1"/>
                        </a:buClr>
                        <a:defRPr>
                          <a:solidFill>
                            <a:schemeClr val="tx1"/>
                          </a:solidFill>
                          <a:latin typeface="Times New Roman" panose="02020603050405020304" pitchFamily="18" charset="0"/>
                        </a:defRPr>
                      </a:lvl6pPr>
                      <a:lvl7pPr fontAlgn="base">
                        <a:spcBef>
                          <a:spcPct val="20000"/>
                        </a:spcBef>
                        <a:spcAft>
                          <a:spcPct val="0"/>
                        </a:spcAft>
                        <a:buClr>
                          <a:schemeClr val="accent1"/>
                        </a:buClr>
                        <a:defRPr>
                          <a:solidFill>
                            <a:schemeClr val="tx1"/>
                          </a:solidFill>
                          <a:latin typeface="Times New Roman" panose="02020603050405020304" pitchFamily="18" charset="0"/>
                        </a:defRPr>
                      </a:lvl7pPr>
                      <a:lvl8pPr fontAlgn="base">
                        <a:spcBef>
                          <a:spcPct val="20000"/>
                        </a:spcBef>
                        <a:spcAft>
                          <a:spcPct val="0"/>
                        </a:spcAft>
                        <a:buClr>
                          <a:schemeClr val="accent1"/>
                        </a:buClr>
                        <a:defRPr>
                          <a:solidFill>
                            <a:schemeClr val="tx1"/>
                          </a:solidFill>
                          <a:latin typeface="Times New Roman" panose="02020603050405020304" pitchFamily="18" charset="0"/>
                        </a:defRPr>
                      </a:lvl8pPr>
                      <a:lvl9pPr fontAlgn="base">
                        <a:spcBef>
                          <a:spcPct val="20000"/>
                        </a:spcBef>
                        <a:spcAft>
                          <a:spcPct val="0"/>
                        </a:spcAft>
                        <a:buClr>
                          <a:schemeClr val="accent1"/>
                        </a:buClr>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None/>
                        <a:tabLst/>
                      </a:pPr>
                      <a:endParaRPr kumimoji="0" lang="el-GR" altLang="el-GR" sz="2800" b="0" i="0" u="none" strike="noStrike" cap="none" normalizeH="0" baseline="0">
                        <a:ln>
                          <a:noFill/>
                        </a:ln>
                        <a:solidFill>
                          <a:schemeClr val="tx1"/>
                        </a:solidFill>
                        <a:effectLst/>
                        <a:latin typeface="Times New Roman" panose="02020603050405020304"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accent2"/>
                        </a:buClr>
                        <a:buSzPct val="80000"/>
                        <a:buFont typeface="Wingdings" panose="05000000000000000000" pitchFamily="2" charset="2"/>
                        <a:defRPr sz="2800">
                          <a:solidFill>
                            <a:schemeClr val="tx1"/>
                          </a:solidFill>
                          <a:latin typeface="Times New Roman" panose="02020603050405020304" pitchFamily="18" charset="0"/>
                        </a:defRPr>
                      </a:lvl1pPr>
                      <a:lvl2pPr>
                        <a:spcBef>
                          <a:spcPct val="20000"/>
                        </a:spcBef>
                        <a:buClr>
                          <a:schemeClr val="tx1"/>
                        </a:buClr>
                        <a:buSzPct val="90000"/>
                        <a:defRPr sz="2400">
                          <a:solidFill>
                            <a:schemeClr val="tx1"/>
                          </a:solidFill>
                          <a:latin typeface="Times New Roman" panose="02020603050405020304" pitchFamily="18" charset="0"/>
                        </a:defRPr>
                      </a:lvl2pPr>
                      <a:lvl3pPr>
                        <a:spcBef>
                          <a:spcPct val="20000"/>
                        </a:spcBef>
                        <a:buClr>
                          <a:schemeClr val="accent1"/>
                        </a:buClr>
                        <a:buSzPct val="60000"/>
                        <a:buFont typeface="Wingdings" panose="05000000000000000000" pitchFamily="2" charset="2"/>
                        <a:defRPr sz="2000">
                          <a:solidFill>
                            <a:schemeClr val="tx1"/>
                          </a:solidFill>
                          <a:latin typeface="Times New Roman" panose="02020603050405020304" pitchFamily="18" charset="0"/>
                        </a:defRPr>
                      </a:lvl3pPr>
                      <a:lvl4pPr>
                        <a:spcBef>
                          <a:spcPct val="20000"/>
                        </a:spcBef>
                        <a:buClr>
                          <a:schemeClr val="tx1"/>
                        </a:buClr>
                        <a:defRPr>
                          <a:solidFill>
                            <a:schemeClr val="tx1"/>
                          </a:solidFill>
                          <a:latin typeface="Times New Roman" panose="02020603050405020304" pitchFamily="18" charset="0"/>
                        </a:defRPr>
                      </a:lvl4pPr>
                      <a:lvl5pPr>
                        <a:spcBef>
                          <a:spcPct val="20000"/>
                        </a:spcBef>
                        <a:buClr>
                          <a:schemeClr val="accent1"/>
                        </a:buClr>
                        <a:defRPr>
                          <a:solidFill>
                            <a:schemeClr val="tx1"/>
                          </a:solidFill>
                          <a:latin typeface="Times New Roman" panose="02020603050405020304" pitchFamily="18" charset="0"/>
                        </a:defRPr>
                      </a:lvl5pPr>
                      <a:lvl6pPr fontAlgn="base">
                        <a:spcBef>
                          <a:spcPct val="20000"/>
                        </a:spcBef>
                        <a:spcAft>
                          <a:spcPct val="0"/>
                        </a:spcAft>
                        <a:buClr>
                          <a:schemeClr val="accent1"/>
                        </a:buClr>
                        <a:defRPr>
                          <a:solidFill>
                            <a:schemeClr val="tx1"/>
                          </a:solidFill>
                          <a:latin typeface="Times New Roman" panose="02020603050405020304" pitchFamily="18" charset="0"/>
                        </a:defRPr>
                      </a:lvl6pPr>
                      <a:lvl7pPr fontAlgn="base">
                        <a:spcBef>
                          <a:spcPct val="20000"/>
                        </a:spcBef>
                        <a:spcAft>
                          <a:spcPct val="0"/>
                        </a:spcAft>
                        <a:buClr>
                          <a:schemeClr val="accent1"/>
                        </a:buClr>
                        <a:defRPr>
                          <a:solidFill>
                            <a:schemeClr val="tx1"/>
                          </a:solidFill>
                          <a:latin typeface="Times New Roman" panose="02020603050405020304" pitchFamily="18" charset="0"/>
                        </a:defRPr>
                      </a:lvl7pPr>
                      <a:lvl8pPr fontAlgn="base">
                        <a:spcBef>
                          <a:spcPct val="20000"/>
                        </a:spcBef>
                        <a:spcAft>
                          <a:spcPct val="0"/>
                        </a:spcAft>
                        <a:buClr>
                          <a:schemeClr val="accent1"/>
                        </a:buClr>
                        <a:defRPr>
                          <a:solidFill>
                            <a:schemeClr val="tx1"/>
                          </a:solidFill>
                          <a:latin typeface="Times New Roman" panose="02020603050405020304" pitchFamily="18" charset="0"/>
                        </a:defRPr>
                      </a:lvl8pPr>
                      <a:lvl9pPr fontAlgn="base">
                        <a:spcBef>
                          <a:spcPct val="20000"/>
                        </a:spcBef>
                        <a:spcAft>
                          <a:spcPct val="0"/>
                        </a:spcAft>
                        <a:buClr>
                          <a:schemeClr val="accent1"/>
                        </a:buClr>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anose="05000000000000000000" pitchFamily="2" charset="2"/>
                        <a:buNone/>
                        <a:tabLst/>
                      </a:pPr>
                      <a:r>
                        <a:rPr kumimoji="0" lang="en-US" altLang="el-GR" sz="2000" b="1" i="0" u="none" strike="noStrike" cap="none" normalizeH="0" baseline="0">
                          <a:ln>
                            <a:noFill/>
                          </a:ln>
                          <a:solidFill>
                            <a:schemeClr val="hlink"/>
                          </a:solidFill>
                          <a:effectLst/>
                          <a:latin typeface="Times New Roman" panose="02020603050405020304" pitchFamily="18" charset="0"/>
                        </a:rPr>
                        <a:t>A. </a:t>
                      </a:r>
                      <a:r>
                        <a:rPr kumimoji="0" lang="el-GR" altLang="el-GR" sz="2000" b="1" i="0" u="none" strike="noStrike" cap="none" normalizeH="0" baseline="0">
                          <a:ln>
                            <a:noFill/>
                          </a:ln>
                          <a:solidFill>
                            <a:schemeClr val="hlink"/>
                          </a:solidFill>
                          <a:effectLst/>
                          <a:latin typeface="Times New Roman" panose="02020603050405020304" pitchFamily="18" charset="0"/>
                        </a:rPr>
                        <a:t>Φάση Εισαγωγής</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accent2"/>
                        </a:buClr>
                        <a:buSzPct val="80000"/>
                        <a:buFont typeface="Wingdings" panose="05000000000000000000" pitchFamily="2" charset="2"/>
                        <a:defRPr sz="2800">
                          <a:solidFill>
                            <a:schemeClr val="tx1"/>
                          </a:solidFill>
                          <a:latin typeface="Times New Roman" panose="02020603050405020304" pitchFamily="18" charset="0"/>
                        </a:defRPr>
                      </a:lvl1pPr>
                      <a:lvl2pPr>
                        <a:spcBef>
                          <a:spcPct val="20000"/>
                        </a:spcBef>
                        <a:buClr>
                          <a:schemeClr val="tx1"/>
                        </a:buClr>
                        <a:buSzPct val="90000"/>
                        <a:defRPr sz="2400">
                          <a:solidFill>
                            <a:schemeClr val="tx1"/>
                          </a:solidFill>
                          <a:latin typeface="Times New Roman" panose="02020603050405020304" pitchFamily="18" charset="0"/>
                        </a:defRPr>
                      </a:lvl2pPr>
                      <a:lvl3pPr>
                        <a:spcBef>
                          <a:spcPct val="20000"/>
                        </a:spcBef>
                        <a:buClr>
                          <a:schemeClr val="accent1"/>
                        </a:buClr>
                        <a:buSzPct val="60000"/>
                        <a:buFont typeface="Wingdings" panose="05000000000000000000" pitchFamily="2" charset="2"/>
                        <a:defRPr sz="2000">
                          <a:solidFill>
                            <a:schemeClr val="tx1"/>
                          </a:solidFill>
                          <a:latin typeface="Times New Roman" panose="02020603050405020304" pitchFamily="18" charset="0"/>
                        </a:defRPr>
                      </a:lvl3pPr>
                      <a:lvl4pPr>
                        <a:spcBef>
                          <a:spcPct val="20000"/>
                        </a:spcBef>
                        <a:buClr>
                          <a:schemeClr val="tx1"/>
                        </a:buClr>
                        <a:defRPr>
                          <a:solidFill>
                            <a:schemeClr val="tx1"/>
                          </a:solidFill>
                          <a:latin typeface="Times New Roman" panose="02020603050405020304" pitchFamily="18" charset="0"/>
                        </a:defRPr>
                      </a:lvl4pPr>
                      <a:lvl5pPr>
                        <a:spcBef>
                          <a:spcPct val="20000"/>
                        </a:spcBef>
                        <a:buClr>
                          <a:schemeClr val="accent1"/>
                        </a:buClr>
                        <a:defRPr>
                          <a:solidFill>
                            <a:schemeClr val="tx1"/>
                          </a:solidFill>
                          <a:latin typeface="Times New Roman" panose="02020603050405020304" pitchFamily="18" charset="0"/>
                        </a:defRPr>
                      </a:lvl5pPr>
                      <a:lvl6pPr fontAlgn="base">
                        <a:spcBef>
                          <a:spcPct val="20000"/>
                        </a:spcBef>
                        <a:spcAft>
                          <a:spcPct val="0"/>
                        </a:spcAft>
                        <a:buClr>
                          <a:schemeClr val="accent1"/>
                        </a:buClr>
                        <a:defRPr>
                          <a:solidFill>
                            <a:schemeClr val="tx1"/>
                          </a:solidFill>
                          <a:latin typeface="Times New Roman" panose="02020603050405020304" pitchFamily="18" charset="0"/>
                        </a:defRPr>
                      </a:lvl6pPr>
                      <a:lvl7pPr fontAlgn="base">
                        <a:spcBef>
                          <a:spcPct val="20000"/>
                        </a:spcBef>
                        <a:spcAft>
                          <a:spcPct val="0"/>
                        </a:spcAft>
                        <a:buClr>
                          <a:schemeClr val="accent1"/>
                        </a:buClr>
                        <a:defRPr>
                          <a:solidFill>
                            <a:schemeClr val="tx1"/>
                          </a:solidFill>
                          <a:latin typeface="Times New Roman" panose="02020603050405020304" pitchFamily="18" charset="0"/>
                        </a:defRPr>
                      </a:lvl7pPr>
                      <a:lvl8pPr fontAlgn="base">
                        <a:spcBef>
                          <a:spcPct val="20000"/>
                        </a:spcBef>
                        <a:spcAft>
                          <a:spcPct val="0"/>
                        </a:spcAft>
                        <a:buClr>
                          <a:schemeClr val="accent1"/>
                        </a:buClr>
                        <a:defRPr>
                          <a:solidFill>
                            <a:schemeClr val="tx1"/>
                          </a:solidFill>
                          <a:latin typeface="Times New Roman" panose="02020603050405020304" pitchFamily="18" charset="0"/>
                        </a:defRPr>
                      </a:lvl8pPr>
                      <a:lvl9pPr fontAlgn="base">
                        <a:spcBef>
                          <a:spcPct val="20000"/>
                        </a:spcBef>
                        <a:spcAft>
                          <a:spcPct val="0"/>
                        </a:spcAft>
                        <a:buClr>
                          <a:schemeClr val="accent1"/>
                        </a:buClr>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anose="05000000000000000000" pitchFamily="2" charset="2"/>
                        <a:buNone/>
                        <a:tabLst/>
                      </a:pPr>
                      <a:r>
                        <a:rPr kumimoji="0" lang="en-US" altLang="el-GR" sz="2000" b="1" i="0" u="none" strike="noStrike" cap="none" normalizeH="0" baseline="0">
                          <a:ln>
                            <a:noFill/>
                          </a:ln>
                          <a:solidFill>
                            <a:schemeClr val="hlink"/>
                          </a:solidFill>
                          <a:effectLst/>
                          <a:latin typeface="Times New Roman" panose="02020603050405020304" pitchFamily="18" charset="0"/>
                        </a:rPr>
                        <a:t>B. </a:t>
                      </a:r>
                      <a:r>
                        <a:rPr kumimoji="0" lang="el-GR" altLang="el-GR" sz="2000" b="1" i="0" u="none" strike="noStrike" cap="none" normalizeH="0" baseline="0">
                          <a:ln>
                            <a:noFill/>
                          </a:ln>
                          <a:solidFill>
                            <a:schemeClr val="hlink"/>
                          </a:solidFill>
                          <a:effectLst/>
                          <a:latin typeface="Times New Roman" panose="02020603050405020304" pitchFamily="18" charset="0"/>
                        </a:rPr>
                        <a:t>Φάση Διαδικασίας</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accent2"/>
                        </a:buClr>
                        <a:buSzPct val="80000"/>
                        <a:buFont typeface="Wingdings" panose="05000000000000000000" pitchFamily="2" charset="2"/>
                        <a:defRPr sz="2800">
                          <a:solidFill>
                            <a:schemeClr val="tx1"/>
                          </a:solidFill>
                          <a:latin typeface="Times New Roman" panose="02020603050405020304" pitchFamily="18" charset="0"/>
                        </a:defRPr>
                      </a:lvl1pPr>
                      <a:lvl2pPr>
                        <a:spcBef>
                          <a:spcPct val="20000"/>
                        </a:spcBef>
                        <a:buClr>
                          <a:schemeClr val="tx1"/>
                        </a:buClr>
                        <a:buSzPct val="90000"/>
                        <a:defRPr sz="2400">
                          <a:solidFill>
                            <a:schemeClr val="tx1"/>
                          </a:solidFill>
                          <a:latin typeface="Times New Roman" panose="02020603050405020304" pitchFamily="18" charset="0"/>
                        </a:defRPr>
                      </a:lvl2pPr>
                      <a:lvl3pPr>
                        <a:spcBef>
                          <a:spcPct val="20000"/>
                        </a:spcBef>
                        <a:buClr>
                          <a:schemeClr val="accent1"/>
                        </a:buClr>
                        <a:buSzPct val="60000"/>
                        <a:buFont typeface="Wingdings" panose="05000000000000000000" pitchFamily="2" charset="2"/>
                        <a:defRPr sz="2000">
                          <a:solidFill>
                            <a:schemeClr val="tx1"/>
                          </a:solidFill>
                          <a:latin typeface="Times New Roman" panose="02020603050405020304" pitchFamily="18" charset="0"/>
                        </a:defRPr>
                      </a:lvl3pPr>
                      <a:lvl4pPr>
                        <a:spcBef>
                          <a:spcPct val="20000"/>
                        </a:spcBef>
                        <a:buClr>
                          <a:schemeClr val="tx1"/>
                        </a:buClr>
                        <a:defRPr>
                          <a:solidFill>
                            <a:schemeClr val="tx1"/>
                          </a:solidFill>
                          <a:latin typeface="Times New Roman" panose="02020603050405020304" pitchFamily="18" charset="0"/>
                        </a:defRPr>
                      </a:lvl4pPr>
                      <a:lvl5pPr>
                        <a:spcBef>
                          <a:spcPct val="20000"/>
                        </a:spcBef>
                        <a:buClr>
                          <a:schemeClr val="accent1"/>
                        </a:buClr>
                        <a:defRPr>
                          <a:solidFill>
                            <a:schemeClr val="tx1"/>
                          </a:solidFill>
                          <a:latin typeface="Times New Roman" panose="02020603050405020304" pitchFamily="18" charset="0"/>
                        </a:defRPr>
                      </a:lvl5pPr>
                      <a:lvl6pPr fontAlgn="base">
                        <a:spcBef>
                          <a:spcPct val="20000"/>
                        </a:spcBef>
                        <a:spcAft>
                          <a:spcPct val="0"/>
                        </a:spcAft>
                        <a:buClr>
                          <a:schemeClr val="accent1"/>
                        </a:buClr>
                        <a:defRPr>
                          <a:solidFill>
                            <a:schemeClr val="tx1"/>
                          </a:solidFill>
                          <a:latin typeface="Times New Roman" panose="02020603050405020304" pitchFamily="18" charset="0"/>
                        </a:defRPr>
                      </a:lvl6pPr>
                      <a:lvl7pPr fontAlgn="base">
                        <a:spcBef>
                          <a:spcPct val="20000"/>
                        </a:spcBef>
                        <a:spcAft>
                          <a:spcPct val="0"/>
                        </a:spcAft>
                        <a:buClr>
                          <a:schemeClr val="accent1"/>
                        </a:buClr>
                        <a:defRPr>
                          <a:solidFill>
                            <a:schemeClr val="tx1"/>
                          </a:solidFill>
                          <a:latin typeface="Times New Roman" panose="02020603050405020304" pitchFamily="18" charset="0"/>
                        </a:defRPr>
                      </a:lvl7pPr>
                      <a:lvl8pPr fontAlgn="base">
                        <a:spcBef>
                          <a:spcPct val="20000"/>
                        </a:spcBef>
                        <a:spcAft>
                          <a:spcPct val="0"/>
                        </a:spcAft>
                        <a:buClr>
                          <a:schemeClr val="accent1"/>
                        </a:buClr>
                        <a:defRPr>
                          <a:solidFill>
                            <a:schemeClr val="tx1"/>
                          </a:solidFill>
                          <a:latin typeface="Times New Roman" panose="02020603050405020304" pitchFamily="18" charset="0"/>
                        </a:defRPr>
                      </a:lvl8pPr>
                      <a:lvl9pPr fontAlgn="base">
                        <a:spcBef>
                          <a:spcPct val="20000"/>
                        </a:spcBef>
                        <a:spcAft>
                          <a:spcPct val="0"/>
                        </a:spcAft>
                        <a:buClr>
                          <a:schemeClr val="accent1"/>
                        </a:buClr>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anose="05000000000000000000" pitchFamily="2" charset="2"/>
                        <a:buNone/>
                        <a:tabLst/>
                      </a:pPr>
                      <a:r>
                        <a:rPr kumimoji="0" lang="el-GR" altLang="el-GR" sz="2000" b="1" i="0" u="none" strike="noStrike" cap="none" normalizeH="0" baseline="0">
                          <a:ln>
                            <a:noFill/>
                          </a:ln>
                          <a:solidFill>
                            <a:schemeClr val="hlink"/>
                          </a:solidFill>
                          <a:effectLst/>
                          <a:latin typeface="Times New Roman" panose="02020603050405020304" pitchFamily="18" charset="0"/>
                        </a:rPr>
                        <a:t>Γ. Φάση Έκβασης</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312238901"/>
                  </a:ext>
                </a:extLst>
              </a:tr>
              <a:tr h="1274763">
                <a:tc>
                  <a:txBody>
                    <a:bodyPr/>
                    <a:lstStyle>
                      <a:lvl1pPr marL="533400" indent="-533400">
                        <a:spcBef>
                          <a:spcPct val="20000"/>
                        </a:spcBef>
                        <a:buClr>
                          <a:schemeClr val="accent2"/>
                        </a:buClr>
                        <a:buSzPct val="80000"/>
                        <a:buFont typeface="Wingdings" panose="05000000000000000000" pitchFamily="2" charset="2"/>
                        <a:defRPr sz="2800">
                          <a:solidFill>
                            <a:schemeClr val="tx1"/>
                          </a:solidFill>
                          <a:latin typeface="Times New Roman" panose="02020603050405020304" pitchFamily="18" charset="0"/>
                        </a:defRPr>
                      </a:lvl1pPr>
                      <a:lvl2pPr marL="914400" indent="-457200">
                        <a:spcBef>
                          <a:spcPct val="20000"/>
                        </a:spcBef>
                        <a:buClr>
                          <a:schemeClr val="tx1"/>
                        </a:buClr>
                        <a:buSzPct val="90000"/>
                        <a:defRPr sz="2400">
                          <a:solidFill>
                            <a:schemeClr val="tx1"/>
                          </a:solidFill>
                          <a:latin typeface="Times New Roman" panose="02020603050405020304" pitchFamily="18" charset="0"/>
                        </a:defRPr>
                      </a:lvl2pPr>
                      <a:lvl3pPr marL="1295400" indent="-381000">
                        <a:spcBef>
                          <a:spcPct val="20000"/>
                        </a:spcBef>
                        <a:buClr>
                          <a:schemeClr val="accent1"/>
                        </a:buClr>
                        <a:buSzPct val="60000"/>
                        <a:buFont typeface="Wingdings" panose="05000000000000000000" pitchFamily="2" charset="2"/>
                        <a:defRPr sz="2000">
                          <a:solidFill>
                            <a:schemeClr val="tx1"/>
                          </a:solidFill>
                          <a:latin typeface="Times New Roman" panose="02020603050405020304" pitchFamily="18" charset="0"/>
                        </a:defRPr>
                      </a:lvl3pPr>
                      <a:lvl4pPr marL="1714500" indent="-342900">
                        <a:spcBef>
                          <a:spcPct val="20000"/>
                        </a:spcBef>
                        <a:buClr>
                          <a:schemeClr val="tx1"/>
                        </a:buClr>
                        <a:defRPr>
                          <a:solidFill>
                            <a:schemeClr val="tx1"/>
                          </a:solidFill>
                          <a:latin typeface="Times New Roman" panose="02020603050405020304" pitchFamily="18" charset="0"/>
                        </a:defRPr>
                      </a:lvl4pPr>
                      <a:lvl5pPr marL="2171700" indent="-342900">
                        <a:spcBef>
                          <a:spcPct val="20000"/>
                        </a:spcBef>
                        <a:buClr>
                          <a:schemeClr val="accent1"/>
                        </a:buClr>
                        <a:defRPr>
                          <a:solidFill>
                            <a:schemeClr val="tx1"/>
                          </a:solidFill>
                          <a:latin typeface="Times New Roman" panose="02020603050405020304" pitchFamily="18" charset="0"/>
                        </a:defRPr>
                      </a:lvl5pPr>
                      <a:lvl6pPr marL="2628900" indent="-342900" fontAlgn="base">
                        <a:spcBef>
                          <a:spcPct val="20000"/>
                        </a:spcBef>
                        <a:spcAft>
                          <a:spcPct val="0"/>
                        </a:spcAft>
                        <a:buClr>
                          <a:schemeClr val="accent1"/>
                        </a:buClr>
                        <a:defRPr>
                          <a:solidFill>
                            <a:schemeClr val="tx1"/>
                          </a:solidFill>
                          <a:latin typeface="Times New Roman" panose="02020603050405020304" pitchFamily="18" charset="0"/>
                        </a:defRPr>
                      </a:lvl6pPr>
                      <a:lvl7pPr marL="3086100" indent="-342900" fontAlgn="base">
                        <a:spcBef>
                          <a:spcPct val="20000"/>
                        </a:spcBef>
                        <a:spcAft>
                          <a:spcPct val="0"/>
                        </a:spcAft>
                        <a:buClr>
                          <a:schemeClr val="accent1"/>
                        </a:buClr>
                        <a:defRPr>
                          <a:solidFill>
                            <a:schemeClr val="tx1"/>
                          </a:solidFill>
                          <a:latin typeface="Times New Roman" panose="02020603050405020304" pitchFamily="18" charset="0"/>
                        </a:defRPr>
                      </a:lvl7pPr>
                      <a:lvl8pPr marL="3543300" indent="-342900" fontAlgn="base">
                        <a:spcBef>
                          <a:spcPct val="20000"/>
                        </a:spcBef>
                        <a:spcAft>
                          <a:spcPct val="0"/>
                        </a:spcAft>
                        <a:buClr>
                          <a:schemeClr val="accent1"/>
                        </a:buClr>
                        <a:defRPr>
                          <a:solidFill>
                            <a:schemeClr val="tx1"/>
                          </a:solidFill>
                          <a:latin typeface="Times New Roman" panose="02020603050405020304" pitchFamily="18" charset="0"/>
                        </a:defRPr>
                      </a:lvl8pPr>
                      <a:lvl9pPr marL="4000500" indent="-342900" fontAlgn="base">
                        <a:spcBef>
                          <a:spcPct val="20000"/>
                        </a:spcBef>
                        <a:spcAft>
                          <a:spcPct val="0"/>
                        </a:spcAft>
                        <a:buClr>
                          <a:schemeClr val="accent1"/>
                        </a:buClr>
                        <a:defRPr>
                          <a:solidFill>
                            <a:schemeClr val="tx1"/>
                          </a:solidFill>
                          <a:latin typeface="Times New Roman" panose="02020603050405020304" pitchFamily="18" charset="0"/>
                        </a:defRPr>
                      </a:lvl9pPr>
                    </a:lstStyle>
                    <a:p>
                      <a:pPr marL="533400" marR="0" lvl="0" indent="-53340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AutoNum type="arabicPeriod"/>
                        <a:tabLst/>
                      </a:pPr>
                      <a:r>
                        <a:rPr kumimoji="0" lang="el-GR" altLang="el-GR" sz="2000" b="1" i="1" u="none" strike="noStrike" cap="none" normalizeH="0" baseline="0">
                          <a:ln>
                            <a:noFill/>
                          </a:ln>
                          <a:solidFill>
                            <a:schemeClr val="folHlink"/>
                          </a:solidFill>
                          <a:effectLst/>
                          <a:latin typeface="Times New Roman" panose="02020603050405020304" pitchFamily="18" charset="0"/>
                        </a:rPr>
                        <a:t>Επίπεδο Χώρας/ Περιφέρειας</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accent2"/>
                        </a:buClr>
                        <a:buSzPct val="80000"/>
                        <a:buFont typeface="Wingdings" panose="05000000000000000000" pitchFamily="2" charset="2"/>
                        <a:defRPr sz="2800">
                          <a:solidFill>
                            <a:schemeClr val="tx1"/>
                          </a:solidFill>
                          <a:latin typeface="Times New Roman" panose="02020603050405020304" pitchFamily="18" charset="0"/>
                        </a:defRPr>
                      </a:lvl1pPr>
                      <a:lvl2pPr>
                        <a:spcBef>
                          <a:spcPct val="20000"/>
                        </a:spcBef>
                        <a:buClr>
                          <a:schemeClr val="tx1"/>
                        </a:buClr>
                        <a:buSzPct val="90000"/>
                        <a:defRPr sz="2400">
                          <a:solidFill>
                            <a:schemeClr val="tx1"/>
                          </a:solidFill>
                          <a:latin typeface="Times New Roman" panose="02020603050405020304" pitchFamily="18" charset="0"/>
                        </a:defRPr>
                      </a:lvl2pPr>
                      <a:lvl3pPr>
                        <a:spcBef>
                          <a:spcPct val="20000"/>
                        </a:spcBef>
                        <a:buClr>
                          <a:schemeClr val="accent1"/>
                        </a:buClr>
                        <a:buSzPct val="60000"/>
                        <a:buFont typeface="Wingdings" panose="05000000000000000000" pitchFamily="2" charset="2"/>
                        <a:defRPr sz="2000">
                          <a:solidFill>
                            <a:schemeClr val="tx1"/>
                          </a:solidFill>
                          <a:latin typeface="Times New Roman" panose="02020603050405020304" pitchFamily="18" charset="0"/>
                        </a:defRPr>
                      </a:lvl3pPr>
                      <a:lvl4pPr>
                        <a:spcBef>
                          <a:spcPct val="20000"/>
                        </a:spcBef>
                        <a:buClr>
                          <a:schemeClr val="tx1"/>
                        </a:buClr>
                        <a:defRPr>
                          <a:solidFill>
                            <a:schemeClr val="tx1"/>
                          </a:solidFill>
                          <a:latin typeface="Times New Roman" panose="02020603050405020304" pitchFamily="18" charset="0"/>
                        </a:defRPr>
                      </a:lvl4pPr>
                      <a:lvl5pPr>
                        <a:spcBef>
                          <a:spcPct val="20000"/>
                        </a:spcBef>
                        <a:buClr>
                          <a:schemeClr val="accent1"/>
                        </a:buClr>
                        <a:defRPr>
                          <a:solidFill>
                            <a:schemeClr val="tx1"/>
                          </a:solidFill>
                          <a:latin typeface="Times New Roman" panose="02020603050405020304" pitchFamily="18" charset="0"/>
                        </a:defRPr>
                      </a:lvl5pPr>
                      <a:lvl6pPr fontAlgn="base">
                        <a:spcBef>
                          <a:spcPct val="20000"/>
                        </a:spcBef>
                        <a:spcAft>
                          <a:spcPct val="0"/>
                        </a:spcAft>
                        <a:buClr>
                          <a:schemeClr val="accent1"/>
                        </a:buClr>
                        <a:defRPr>
                          <a:solidFill>
                            <a:schemeClr val="tx1"/>
                          </a:solidFill>
                          <a:latin typeface="Times New Roman" panose="02020603050405020304" pitchFamily="18" charset="0"/>
                        </a:defRPr>
                      </a:lvl6pPr>
                      <a:lvl7pPr fontAlgn="base">
                        <a:spcBef>
                          <a:spcPct val="20000"/>
                        </a:spcBef>
                        <a:spcAft>
                          <a:spcPct val="0"/>
                        </a:spcAft>
                        <a:buClr>
                          <a:schemeClr val="accent1"/>
                        </a:buClr>
                        <a:defRPr>
                          <a:solidFill>
                            <a:schemeClr val="tx1"/>
                          </a:solidFill>
                          <a:latin typeface="Times New Roman" panose="02020603050405020304" pitchFamily="18" charset="0"/>
                        </a:defRPr>
                      </a:lvl7pPr>
                      <a:lvl8pPr fontAlgn="base">
                        <a:spcBef>
                          <a:spcPct val="20000"/>
                        </a:spcBef>
                        <a:spcAft>
                          <a:spcPct val="0"/>
                        </a:spcAft>
                        <a:buClr>
                          <a:schemeClr val="accent1"/>
                        </a:buClr>
                        <a:defRPr>
                          <a:solidFill>
                            <a:schemeClr val="tx1"/>
                          </a:solidFill>
                          <a:latin typeface="Times New Roman" panose="02020603050405020304" pitchFamily="18" charset="0"/>
                        </a:defRPr>
                      </a:lvl8pPr>
                      <a:lvl9pPr fontAlgn="base">
                        <a:spcBef>
                          <a:spcPct val="20000"/>
                        </a:spcBef>
                        <a:spcAft>
                          <a:spcPct val="0"/>
                        </a:spcAft>
                        <a:buClr>
                          <a:schemeClr val="accent1"/>
                        </a:buClr>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anose="05000000000000000000" pitchFamily="2" charset="2"/>
                        <a:buNone/>
                        <a:tabLst/>
                      </a:pPr>
                      <a:r>
                        <a:rPr kumimoji="0" lang="en-US" altLang="el-GR" sz="2000" b="1" i="0" u="none" strike="noStrike" cap="none" normalizeH="0" baseline="0">
                          <a:ln>
                            <a:noFill/>
                          </a:ln>
                          <a:solidFill>
                            <a:schemeClr val="tx1"/>
                          </a:solidFill>
                          <a:effectLst/>
                          <a:latin typeface="Times New Roman" panose="02020603050405020304" pitchFamily="18" charset="0"/>
                        </a:rPr>
                        <a:t>1A.</a:t>
                      </a:r>
                    </a:p>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anose="05000000000000000000" pitchFamily="2" charset="2"/>
                        <a:buNone/>
                        <a:tabLst/>
                      </a:pPr>
                      <a:r>
                        <a:rPr kumimoji="0" lang="el-GR" altLang="el-GR" sz="2000" b="1" i="0" u="none" strike="noStrike" cap="none" normalizeH="0" baseline="0">
                          <a:ln>
                            <a:noFill/>
                          </a:ln>
                          <a:solidFill>
                            <a:schemeClr val="tx1"/>
                          </a:solidFill>
                          <a:effectLst/>
                          <a:latin typeface="Times New Roman" panose="02020603050405020304" pitchFamily="18" charset="0"/>
                        </a:rPr>
                        <a:t>π</a:t>
                      </a:r>
                      <a:r>
                        <a:rPr kumimoji="0" lang="en-US" altLang="el-GR" sz="2000" b="1" i="0" u="none" strike="noStrike" cap="none" normalizeH="0" baseline="0">
                          <a:ln>
                            <a:noFill/>
                          </a:ln>
                          <a:solidFill>
                            <a:schemeClr val="tx1"/>
                          </a:solidFill>
                          <a:effectLst/>
                          <a:latin typeface="Times New Roman" panose="02020603050405020304" pitchFamily="18" charset="0"/>
                        </a:rPr>
                        <a:t>.</a:t>
                      </a:r>
                      <a:r>
                        <a:rPr kumimoji="0" lang="el-GR" altLang="el-GR" sz="2000" b="1" i="0" u="none" strike="noStrike" cap="none" normalizeH="0" baseline="0">
                          <a:ln>
                            <a:noFill/>
                          </a:ln>
                          <a:solidFill>
                            <a:schemeClr val="tx1"/>
                          </a:solidFill>
                          <a:effectLst/>
                          <a:latin typeface="Times New Roman" panose="02020603050405020304" pitchFamily="18" charset="0"/>
                        </a:rPr>
                        <a:t>χ</a:t>
                      </a:r>
                      <a:r>
                        <a:rPr kumimoji="0" lang="en-US" altLang="el-GR" sz="2000" b="1" i="0" u="none" strike="noStrike" cap="none" normalizeH="0" baseline="0">
                          <a:ln>
                            <a:noFill/>
                          </a:ln>
                          <a:solidFill>
                            <a:schemeClr val="tx1"/>
                          </a:solidFill>
                          <a:effectLst/>
                          <a:latin typeface="Times New Roman" panose="02020603050405020304" pitchFamily="18" charset="0"/>
                        </a:rPr>
                        <a:t>. </a:t>
                      </a:r>
                      <a:r>
                        <a:rPr kumimoji="0" lang="el-GR" altLang="el-GR" sz="2000" b="1" i="0" u="none" strike="noStrike" cap="none" normalizeH="0" baseline="0">
                          <a:ln>
                            <a:noFill/>
                          </a:ln>
                          <a:solidFill>
                            <a:schemeClr val="tx1"/>
                          </a:solidFill>
                          <a:effectLst/>
                          <a:latin typeface="Times New Roman" panose="02020603050405020304" pitchFamily="18" charset="0"/>
                        </a:rPr>
                        <a:t>Προϋπολογισμός υπηρεσιών</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accent2"/>
                        </a:buClr>
                        <a:buSzPct val="80000"/>
                        <a:buFont typeface="Wingdings" panose="05000000000000000000" pitchFamily="2" charset="2"/>
                        <a:defRPr sz="2800">
                          <a:solidFill>
                            <a:schemeClr val="tx1"/>
                          </a:solidFill>
                          <a:latin typeface="Times New Roman" panose="02020603050405020304" pitchFamily="18" charset="0"/>
                        </a:defRPr>
                      </a:lvl1pPr>
                      <a:lvl2pPr>
                        <a:spcBef>
                          <a:spcPct val="20000"/>
                        </a:spcBef>
                        <a:buClr>
                          <a:schemeClr val="tx1"/>
                        </a:buClr>
                        <a:buSzPct val="90000"/>
                        <a:defRPr sz="2400">
                          <a:solidFill>
                            <a:schemeClr val="tx1"/>
                          </a:solidFill>
                          <a:latin typeface="Times New Roman" panose="02020603050405020304" pitchFamily="18" charset="0"/>
                        </a:defRPr>
                      </a:lvl2pPr>
                      <a:lvl3pPr>
                        <a:spcBef>
                          <a:spcPct val="20000"/>
                        </a:spcBef>
                        <a:buClr>
                          <a:schemeClr val="accent1"/>
                        </a:buClr>
                        <a:buSzPct val="60000"/>
                        <a:buFont typeface="Wingdings" panose="05000000000000000000" pitchFamily="2" charset="2"/>
                        <a:defRPr sz="2000">
                          <a:solidFill>
                            <a:schemeClr val="tx1"/>
                          </a:solidFill>
                          <a:latin typeface="Times New Roman" panose="02020603050405020304" pitchFamily="18" charset="0"/>
                        </a:defRPr>
                      </a:lvl3pPr>
                      <a:lvl4pPr>
                        <a:spcBef>
                          <a:spcPct val="20000"/>
                        </a:spcBef>
                        <a:buClr>
                          <a:schemeClr val="tx1"/>
                        </a:buClr>
                        <a:defRPr>
                          <a:solidFill>
                            <a:schemeClr val="tx1"/>
                          </a:solidFill>
                          <a:latin typeface="Times New Roman" panose="02020603050405020304" pitchFamily="18" charset="0"/>
                        </a:defRPr>
                      </a:lvl4pPr>
                      <a:lvl5pPr>
                        <a:spcBef>
                          <a:spcPct val="20000"/>
                        </a:spcBef>
                        <a:buClr>
                          <a:schemeClr val="accent1"/>
                        </a:buClr>
                        <a:defRPr>
                          <a:solidFill>
                            <a:schemeClr val="tx1"/>
                          </a:solidFill>
                          <a:latin typeface="Times New Roman" panose="02020603050405020304" pitchFamily="18" charset="0"/>
                        </a:defRPr>
                      </a:lvl5pPr>
                      <a:lvl6pPr fontAlgn="base">
                        <a:spcBef>
                          <a:spcPct val="20000"/>
                        </a:spcBef>
                        <a:spcAft>
                          <a:spcPct val="0"/>
                        </a:spcAft>
                        <a:buClr>
                          <a:schemeClr val="accent1"/>
                        </a:buClr>
                        <a:defRPr>
                          <a:solidFill>
                            <a:schemeClr val="tx1"/>
                          </a:solidFill>
                          <a:latin typeface="Times New Roman" panose="02020603050405020304" pitchFamily="18" charset="0"/>
                        </a:defRPr>
                      </a:lvl6pPr>
                      <a:lvl7pPr fontAlgn="base">
                        <a:spcBef>
                          <a:spcPct val="20000"/>
                        </a:spcBef>
                        <a:spcAft>
                          <a:spcPct val="0"/>
                        </a:spcAft>
                        <a:buClr>
                          <a:schemeClr val="accent1"/>
                        </a:buClr>
                        <a:defRPr>
                          <a:solidFill>
                            <a:schemeClr val="tx1"/>
                          </a:solidFill>
                          <a:latin typeface="Times New Roman" panose="02020603050405020304" pitchFamily="18" charset="0"/>
                        </a:defRPr>
                      </a:lvl7pPr>
                      <a:lvl8pPr fontAlgn="base">
                        <a:spcBef>
                          <a:spcPct val="20000"/>
                        </a:spcBef>
                        <a:spcAft>
                          <a:spcPct val="0"/>
                        </a:spcAft>
                        <a:buClr>
                          <a:schemeClr val="accent1"/>
                        </a:buClr>
                        <a:defRPr>
                          <a:solidFill>
                            <a:schemeClr val="tx1"/>
                          </a:solidFill>
                          <a:latin typeface="Times New Roman" panose="02020603050405020304" pitchFamily="18" charset="0"/>
                        </a:defRPr>
                      </a:lvl8pPr>
                      <a:lvl9pPr fontAlgn="base">
                        <a:spcBef>
                          <a:spcPct val="20000"/>
                        </a:spcBef>
                        <a:spcAft>
                          <a:spcPct val="0"/>
                        </a:spcAft>
                        <a:buClr>
                          <a:schemeClr val="accent1"/>
                        </a:buClr>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anose="05000000000000000000" pitchFamily="2" charset="2"/>
                        <a:buNone/>
                        <a:tabLst/>
                      </a:pPr>
                      <a:r>
                        <a:rPr kumimoji="0" lang="en-US" altLang="el-GR" sz="2000" b="1" i="0" u="none" strike="noStrike" cap="none" normalizeH="0" baseline="0">
                          <a:ln>
                            <a:noFill/>
                          </a:ln>
                          <a:solidFill>
                            <a:schemeClr val="tx1"/>
                          </a:solidFill>
                          <a:effectLst/>
                          <a:latin typeface="Times New Roman" panose="02020603050405020304" pitchFamily="18" charset="0"/>
                        </a:rPr>
                        <a:t>1B.</a:t>
                      </a:r>
                    </a:p>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anose="05000000000000000000" pitchFamily="2" charset="2"/>
                        <a:buNone/>
                        <a:tabLst/>
                      </a:pPr>
                      <a:r>
                        <a:rPr kumimoji="0" lang="el-GR" altLang="el-GR" sz="1600" b="1" i="0" u="none" strike="noStrike" cap="none" normalizeH="0" baseline="0">
                          <a:ln>
                            <a:noFill/>
                          </a:ln>
                          <a:solidFill>
                            <a:schemeClr val="tx1"/>
                          </a:solidFill>
                          <a:effectLst/>
                          <a:latin typeface="Times New Roman" panose="02020603050405020304" pitchFamily="18" charset="0"/>
                        </a:rPr>
                        <a:t>π</a:t>
                      </a:r>
                      <a:r>
                        <a:rPr kumimoji="0" lang="en-US" altLang="el-GR" sz="1600" b="1" i="0" u="none" strike="noStrike" cap="none" normalizeH="0" baseline="0">
                          <a:ln>
                            <a:noFill/>
                          </a:ln>
                          <a:solidFill>
                            <a:schemeClr val="tx1"/>
                          </a:solidFill>
                          <a:effectLst/>
                          <a:latin typeface="Times New Roman" panose="02020603050405020304" pitchFamily="18" charset="0"/>
                        </a:rPr>
                        <a:t>.</a:t>
                      </a:r>
                      <a:r>
                        <a:rPr kumimoji="0" lang="el-GR" altLang="el-GR" sz="1600" b="1" i="0" u="none" strike="noStrike" cap="none" normalizeH="0" baseline="0">
                          <a:ln>
                            <a:noFill/>
                          </a:ln>
                          <a:solidFill>
                            <a:schemeClr val="tx1"/>
                          </a:solidFill>
                          <a:effectLst/>
                          <a:latin typeface="Times New Roman" panose="02020603050405020304" pitchFamily="18" charset="0"/>
                        </a:rPr>
                        <a:t>χ</a:t>
                      </a:r>
                      <a:r>
                        <a:rPr kumimoji="0" lang="en-US" altLang="el-GR" sz="1600" b="1" i="0" u="none" strike="noStrike" cap="none" normalizeH="0" baseline="0">
                          <a:ln>
                            <a:noFill/>
                          </a:ln>
                          <a:solidFill>
                            <a:schemeClr val="tx1"/>
                          </a:solidFill>
                          <a:effectLst/>
                          <a:latin typeface="Times New Roman" panose="02020603050405020304" pitchFamily="18" charset="0"/>
                        </a:rPr>
                        <a:t>. </a:t>
                      </a:r>
                      <a:r>
                        <a:rPr kumimoji="0" lang="el-GR" altLang="el-GR" sz="1600" b="1" i="0" u="none" strike="noStrike" cap="none" normalizeH="0" baseline="0">
                          <a:ln>
                            <a:noFill/>
                          </a:ln>
                          <a:solidFill>
                            <a:schemeClr val="tx1"/>
                          </a:solidFill>
                          <a:effectLst/>
                          <a:latin typeface="Times New Roman" panose="02020603050405020304" pitchFamily="18" charset="0"/>
                        </a:rPr>
                        <a:t>δείκτες απόδοσης/ δραστηριότητας, π.χ. συχνότητα εισαγωγών</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accent2"/>
                        </a:buClr>
                        <a:buSzPct val="80000"/>
                        <a:buFont typeface="Wingdings" panose="05000000000000000000" pitchFamily="2" charset="2"/>
                        <a:defRPr sz="2800">
                          <a:solidFill>
                            <a:schemeClr val="tx1"/>
                          </a:solidFill>
                          <a:latin typeface="Times New Roman" panose="02020603050405020304" pitchFamily="18" charset="0"/>
                        </a:defRPr>
                      </a:lvl1pPr>
                      <a:lvl2pPr>
                        <a:spcBef>
                          <a:spcPct val="20000"/>
                        </a:spcBef>
                        <a:buClr>
                          <a:schemeClr val="tx1"/>
                        </a:buClr>
                        <a:buSzPct val="90000"/>
                        <a:defRPr sz="2400">
                          <a:solidFill>
                            <a:schemeClr val="tx1"/>
                          </a:solidFill>
                          <a:latin typeface="Times New Roman" panose="02020603050405020304" pitchFamily="18" charset="0"/>
                        </a:defRPr>
                      </a:lvl2pPr>
                      <a:lvl3pPr>
                        <a:spcBef>
                          <a:spcPct val="20000"/>
                        </a:spcBef>
                        <a:buClr>
                          <a:schemeClr val="accent1"/>
                        </a:buClr>
                        <a:buSzPct val="60000"/>
                        <a:buFont typeface="Wingdings" panose="05000000000000000000" pitchFamily="2" charset="2"/>
                        <a:defRPr sz="2000">
                          <a:solidFill>
                            <a:schemeClr val="tx1"/>
                          </a:solidFill>
                          <a:latin typeface="Times New Roman" panose="02020603050405020304" pitchFamily="18" charset="0"/>
                        </a:defRPr>
                      </a:lvl3pPr>
                      <a:lvl4pPr>
                        <a:spcBef>
                          <a:spcPct val="20000"/>
                        </a:spcBef>
                        <a:buClr>
                          <a:schemeClr val="tx1"/>
                        </a:buClr>
                        <a:defRPr>
                          <a:solidFill>
                            <a:schemeClr val="tx1"/>
                          </a:solidFill>
                          <a:latin typeface="Times New Roman" panose="02020603050405020304" pitchFamily="18" charset="0"/>
                        </a:defRPr>
                      </a:lvl4pPr>
                      <a:lvl5pPr>
                        <a:spcBef>
                          <a:spcPct val="20000"/>
                        </a:spcBef>
                        <a:buClr>
                          <a:schemeClr val="accent1"/>
                        </a:buClr>
                        <a:defRPr>
                          <a:solidFill>
                            <a:schemeClr val="tx1"/>
                          </a:solidFill>
                          <a:latin typeface="Times New Roman" panose="02020603050405020304" pitchFamily="18" charset="0"/>
                        </a:defRPr>
                      </a:lvl5pPr>
                      <a:lvl6pPr fontAlgn="base">
                        <a:spcBef>
                          <a:spcPct val="20000"/>
                        </a:spcBef>
                        <a:spcAft>
                          <a:spcPct val="0"/>
                        </a:spcAft>
                        <a:buClr>
                          <a:schemeClr val="accent1"/>
                        </a:buClr>
                        <a:defRPr>
                          <a:solidFill>
                            <a:schemeClr val="tx1"/>
                          </a:solidFill>
                          <a:latin typeface="Times New Roman" panose="02020603050405020304" pitchFamily="18" charset="0"/>
                        </a:defRPr>
                      </a:lvl6pPr>
                      <a:lvl7pPr fontAlgn="base">
                        <a:spcBef>
                          <a:spcPct val="20000"/>
                        </a:spcBef>
                        <a:spcAft>
                          <a:spcPct val="0"/>
                        </a:spcAft>
                        <a:buClr>
                          <a:schemeClr val="accent1"/>
                        </a:buClr>
                        <a:defRPr>
                          <a:solidFill>
                            <a:schemeClr val="tx1"/>
                          </a:solidFill>
                          <a:latin typeface="Times New Roman" panose="02020603050405020304" pitchFamily="18" charset="0"/>
                        </a:defRPr>
                      </a:lvl7pPr>
                      <a:lvl8pPr fontAlgn="base">
                        <a:spcBef>
                          <a:spcPct val="20000"/>
                        </a:spcBef>
                        <a:spcAft>
                          <a:spcPct val="0"/>
                        </a:spcAft>
                        <a:buClr>
                          <a:schemeClr val="accent1"/>
                        </a:buClr>
                        <a:defRPr>
                          <a:solidFill>
                            <a:schemeClr val="tx1"/>
                          </a:solidFill>
                          <a:latin typeface="Times New Roman" panose="02020603050405020304" pitchFamily="18" charset="0"/>
                        </a:defRPr>
                      </a:lvl8pPr>
                      <a:lvl9pPr fontAlgn="base">
                        <a:spcBef>
                          <a:spcPct val="20000"/>
                        </a:spcBef>
                        <a:spcAft>
                          <a:spcPct val="0"/>
                        </a:spcAft>
                        <a:buClr>
                          <a:schemeClr val="accent1"/>
                        </a:buClr>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anose="05000000000000000000" pitchFamily="2" charset="2"/>
                        <a:buNone/>
                        <a:tabLst/>
                      </a:pPr>
                      <a:r>
                        <a:rPr kumimoji="0" lang="en-US" altLang="el-GR" sz="2000" b="1" i="0" u="none" strike="noStrike" cap="none" normalizeH="0" baseline="0">
                          <a:ln>
                            <a:noFill/>
                          </a:ln>
                          <a:solidFill>
                            <a:schemeClr val="tx1"/>
                          </a:solidFill>
                          <a:effectLst/>
                          <a:latin typeface="Times New Roman" panose="02020603050405020304" pitchFamily="18" charset="0"/>
                        </a:rPr>
                        <a:t>1</a:t>
                      </a:r>
                      <a:r>
                        <a:rPr kumimoji="0" lang="el-GR" altLang="el-GR" sz="2000" b="1" i="0" u="none" strike="noStrike" cap="none" normalizeH="0" baseline="0">
                          <a:ln>
                            <a:noFill/>
                          </a:ln>
                          <a:solidFill>
                            <a:schemeClr val="tx1"/>
                          </a:solidFill>
                          <a:effectLst/>
                          <a:latin typeface="Times New Roman" panose="02020603050405020304" pitchFamily="18" charset="0"/>
                        </a:rPr>
                        <a:t>Γ</a:t>
                      </a:r>
                      <a:r>
                        <a:rPr kumimoji="0" lang="en-US" altLang="el-GR" sz="2000" b="1" i="0" u="none" strike="noStrike" cap="none" normalizeH="0" baseline="0">
                          <a:ln>
                            <a:noFill/>
                          </a:ln>
                          <a:solidFill>
                            <a:schemeClr val="tx1"/>
                          </a:solidFill>
                          <a:effectLst/>
                          <a:latin typeface="Times New Roman" panose="02020603050405020304" pitchFamily="18" charset="0"/>
                        </a:rPr>
                        <a:t>.</a:t>
                      </a:r>
                    </a:p>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anose="05000000000000000000" pitchFamily="2" charset="2"/>
                        <a:buNone/>
                        <a:tabLst/>
                      </a:pPr>
                      <a:r>
                        <a:rPr kumimoji="0" lang="el-GR" altLang="el-GR" sz="2000" b="1" i="0" u="none" strike="noStrike" cap="none" normalizeH="0" baseline="0">
                          <a:ln>
                            <a:noFill/>
                          </a:ln>
                          <a:solidFill>
                            <a:schemeClr val="tx1"/>
                          </a:solidFill>
                          <a:effectLst/>
                          <a:latin typeface="Times New Roman" panose="02020603050405020304" pitchFamily="18" charset="0"/>
                        </a:rPr>
                        <a:t>π.χ. συχνότητα αυτοκτονιών</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454431431"/>
                  </a:ext>
                </a:extLst>
              </a:tr>
              <a:tr h="1273175">
                <a:tc>
                  <a:txBody>
                    <a:bodyPr/>
                    <a:lstStyle>
                      <a:lvl1pPr marL="533400" indent="-533400">
                        <a:spcBef>
                          <a:spcPct val="20000"/>
                        </a:spcBef>
                        <a:buClr>
                          <a:schemeClr val="accent2"/>
                        </a:buClr>
                        <a:buSzPct val="80000"/>
                        <a:buFont typeface="Wingdings" panose="05000000000000000000" pitchFamily="2" charset="2"/>
                        <a:defRPr sz="2800">
                          <a:solidFill>
                            <a:schemeClr val="tx1"/>
                          </a:solidFill>
                          <a:latin typeface="Times New Roman" panose="02020603050405020304" pitchFamily="18" charset="0"/>
                        </a:defRPr>
                      </a:lvl1pPr>
                      <a:lvl2pPr marL="914400" indent="-457200">
                        <a:spcBef>
                          <a:spcPct val="20000"/>
                        </a:spcBef>
                        <a:buClr>
                          <a:schemeClr val="tx1"/>
                        </a:buClr>
                        <a:buSzPct val="90000"/>
                        <a:defRPr sz="2400">
                          <a:solidFill>
                            <a:schemeClr val="tx1"/>
                          </a:solidFill>
                          <a:latin typeface="Times New Roman" panose="02020603050405020304" pitchFamily="18" charset="0"/>
                        </a:defRPr>
                      </a:lvl2pPr>
                      <a:lvl3pPr marL="1295400" indent="-381000">
                        <a:spcBef>
                          <a:spcPct val="20000"/>
                        </a:spcBef>
                        <a:buClr>
                          <a:schemeClr val="accent1"/>
                        </a:buClr>
                        <a:buSzPct val="60000"/>
                        <a:buFont typeface="Wingdings" panose="05000000000000000000" pitchFamily="2" charset="2"/>
                        <a:defRPr sz="2000">
                          <a:solidFill>
                            <a:schemeClr val="tx1"/>
                          </a:solidFill>
                          <a:latin typeface="Times New Roman" panose="02020603050405020304" pitchFamily="18" charset="0"/>
                        </a:defRPr>
                      </a:lvl3pPr>
                      <a:lvl4pPr marL="1714500" indent="-342900">
                        <a:spcBef>
                          <a:spcPct val="20000"/>
                        </a:spcBef>
                        <a:buClr>
                          <a:schemeClr val="tx1"/>
                        </a:buClr>
                        <a:defRPr>
                          <a:solidFill>
                            <a:schemeClr val="tx1"/>
                          </a:solidFill>
                          <a:latin typeface="Times New Roman" panose="02020603050405020304" pitchFamily="18" charset="0"/>
                        </a:defRPr>
                      </a:lvl4pPr>
                      <a:lvl5pPr marL="2171700" indent="-342900">
                        <a:spcBef>
                          <a:spcPct val="20000"/>
                        </a:spcBef>
                        <a:buClr>
                          <a:schemeClr val="accent1"/>
                        </a:buClr>
                        <a:defRPr>
                          <a:solidFill>
                            <a:schemeClr val="tx1"/>
                          </a:solidFill>
                          <a:latin typeface="Times New Roman" panose="02020603050405020304" pitchFamily="18" charset="0"/>
                        </a:defRPr>
                      </a:lvl5pPr>
                      <a:lvl6pPr marL="2628900" indent="-342900" fontAlgn="base">
                        <a:spcBef>
                          <a:spcPct val="20000"/>
                        </a:spcBef>
                        <a:spcAft>
                          <a:spcPct val="0"/>
                        </a:spcAft>
                        <a:buClr>
                          <a:schemeClr val="accent1"/>
                        </a:buClr>
                        <a:defRPr>
                          <a:solidFill>
                            <a:schemeClr val="tx1"/>
                          </a:solidFill>
                          <a:latin typeface="Times New Roman" panose="02020603050405020304" pitchFamily="18" charset="0"/>
                        </a:defRPr>
                      </a:lvl6pPr>
                      <a:lvl7pPr marL="3086100" indent="-342900" fontAlgn="base">
                        <a:spcBef>
                          <a:spcPct val="20000"/>
                        </a:spcBef>
                        <a:spcAft>
                          <a:spcPct val="0"/>
                        </a:spcAft>
                        <a:buClr>
                          <a:schemeClr val="accent1"/>
                        </a:buClr>
                        <a:defRPr>
                          <a:solidFill>
                            <a:schemeClr val="tx1"/>
                          </a:solidFill>
                          <a:latin typeface="Times New Roman" panose="02020603050405020304" pitchFamily="18" charset="0"/>
                        </a:defRPr>
                      </a:lvl7pPr>
                      <a:lvl8pPr marL="3543300" indent="-342900" fontAlgn="base">
                        <a:spcBef>
                          <a:spcPct val="20000"/>
                        </a:spcBef>
                        <a:spcAft>
                          <a:spcPct val="0"/>
                        </a:spcAft>
                        <a:buClr>
                          <a:schemeClr val="accent1"/>
                        </a:buClr>
                        <a:defRPr>
                          <a:solidFill>
                            <a:schemeClr val="tx1"/>
                          </a:solidFill>
                          <a:latin typeface="Times New Roman" panose="02020603050405020304" pitchFamily="18" charset="0"/>
                        </a:defRPr>
                      </a:lvl8pPr>
                      <a:lvl9pPr marL="4000500" indent="-342900" fontAlgn="base">
                        <a:spcBef>
                          <a:spcPct val="20000"/>
                        </a:spcBef>
                        <a:spcAft>
                          <a:spcPct val="0"/>
                        </a:spcAft>
                        <a:buClr>
                          <a:schemeClr val="accent1"/>
                        </a:buClr>
                        <a:defRPr>
                          <a:solidFill>
                            <a:schemeClr val="tx1"/>
                          </a:solidFill>
                          <a:latin typeface="Times New Roman" panose="02020603050405020304" pitchFamily="18" charset="0"/>
                        </a:defRPr>
                      </a:lvl9pPr>
                    </a:lstStyle>
                    <a:p>
                      <a:pPr marL="533400" marR="0" lvl="0" indent="-53340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AutoNum type="arabicPeriod" startAt="2"/>
                        <a:tabLst/>
                      </a:pPr>
                      <a:r>
                        <a:rPr kumimoji="0" lang="el-GR" altLang="el-GR" sz="2000" b="1" i="1" u="none" strike="noStrike" cap="none" normalizeH="0" baseline="0">
                          <a:ln>
                            <a:noFill/>
                          </a:ln>
                          <a:solidFill>
                            <a:schemeClr val="folHlink"/>
                          </a:solidFill>
                          <a:effectLst/>
                          <a:latin typeface="Times New Roman" panose="02020603050405020304" pitchFamily="18" charset="0"/>
                        </a:rPr>
                        <a:t>Τοπικό Επίπεδο</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accent2"/>
                        </a:buClr>
                        <a:buSzPct val="80000"/>
                        <a:buFont typeface="Wingdings" panose="05000000000000000000" pitchFamily="2" charset="2"/>
                        <a:defRPr sz="2800">
                          <a:solidFill>
                            <a:schemeClr val="tx1"/>
                          </a:solidFill>
                          <a:latin typeface="Times New Roman" panose="02020603050405020304" pitchFamily="18" charset="0"/>
                        </a:defRPr>
                      </a:lvl1pPr>
                      <a:lvl2pPr>
                        <a:spcBef>
                          <a:spcPct val="20000"/>
                        </a:spcBef>
                        <a:buClr>
                          <a:schemeClr val="tx1"/>
                        </a:buClr>
                        <a:buSzPct val="90000"/>
                        <a:defRPr sz="2400">
                          <a:solidFill>
                            <a:schemeClr val="tx1"/>
                          </a:solidFill>
                          <a:latin typeface="Times New Roman" panose="02020603050405020304" pitchFamily="18" charset="0"/>
                        </a:defRPr>
                      </a:lvl2pPr>
                      <a:lvl3pPr>
                        <a:spcBef>
                          <a:spcPct val="20000"/>
                        </a:spcBef>
                        <a:buClr>
                          <a:schemeClr val="accent1"/>
                        </a:buClr>
                        <a:buSzPct val="60000"/>
                        <a:buFont typeface="Wingdings" panose="05000000000000000000" pitchFamily="2" charset="2"/>
                        <a:defRPr sz="2000">
                          <a:solidFill>
                            <a:schemeClr val="tx1"/>
                          </a:solidFill>
                          <a:latin typeface="Times New Roman" panose="02020603050405020304" pitchFamily="18" charset="0"/>
                        </a:defRPr>
                      </a:lvl3pPr>
                      <a:lvl4pPr>
                        <a:spcBef>
                          <a:spcPct val="20000"/>
                        </a:spcBef>
                        <a:buClr>
                          <a:schemeClr val="tx1"/>
                        </a:buClr>
                        <a:defRPr>
                          <a:solidFill>
                            <a:schemeClr val="tx1"/>
                          </a:solidFill>
                          <a:latin typeface="Times New Roman" panose="02020603050405020304" pitchFamily="18" charset="0"/>
                        </a:defRPr>
                      </a:lvl4pPr>
                      <a:lvl5pPr>
                        <a:spcBef>
                          <a:spcPct val="20000"/>
                        </a:spcBef>
                        <a:buClr>
                          <a:schemeClr val="accent1"/>
                        </a:buClr>
                        <a:defRPr>
                          <a:solidFill>
                            <a:schemeClr val="tx1"/>
                          </a:solidFill>
                          <a:latin typeface="Times New Roman" panose="02020603050405020304" pitchFamily="18" charset="0"/>
                        </a:defRPr>
                      </a:lvl5pPr>
                      <a:lvl6pPr fontAlgn="base">
                        <a:spcBef>
                          <a:spcPct val="20000"/>
                        </a:spcBef>
                        <a:spcAft>
                          <a:spcPct val="0"/>
                        </a:spcAft>
                        <a:buClr>
                          <a:schemeClr val="accent1"/>
                        </a:buClr>
                        <a:defRPr>
                          <a:solidFill>
                            <a:schemeClr val="tx1"/>
                          </a:solidFill>
                          <a:latin typeface="Times New Roman" panose="02020603050405020304" pitchFamily="18" charset="0"/>
                        </a:defRPr>
                      </a:lvl6pPr>
                      <a:lvl7pPr fontAlgn="base">
                        <a:spcBef>
                          <a:spcPct val="20000"/>
                        </a:spcBef>
                        <a:spcAft>
                          <a:spcPct val="0"/>
                        </a:spcAft>
                        <a:buClr>
                          <a:schemeClr val="accent1"/>
                        </a:buClr>
                        <a:defRPr>
                          <a:solidFill>
                            <a:schemeClr val="tx1"/>
                          </a:solidFill>
                          <a:latin typeface="Times New Roman" panose="02020603050405020304" pitchFamily="18" charset="0"/>
                        </a:defRPr>
                      </a:lvl7pPr>
                      <a:lvl8pPr fontAlgn="base">
                        <a:spcBef>
                          <a:spcPct val="20000"/>
                        </a:spcBef>
                        <a:spcAft>
                          <a:spcPct val="0"/>
                        </a:spcAft>
                        <a:buClr>
                          <a:schemeClr val="accent1"/>
                        </a:buClr>
                        <a:defRPr>
                          <a:solidFill>
                            <a:schemeClr val="tx1"/>
                          </a:solidFill>
                          <a:latin typeface="Times New Roman" panose="02020603050405020304" pitchFamily="18" charset="0"/>
                        </a:defRPr>
                      </a:lvl8pPr>
                      <a:lvl9pPr fontAlgn="base">
                        <a:spcBef>
                          <a:spcPct val="20000"/>
                        </a:spcBef>
                        <a:spcAft>
                          <a:spcPct val="0"/>
                        </a:spcAft>
                        <a:buClr>
                          <a:schemeClr val="accent1"/>
                        </a:buClr>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anose="05000000000000000000" pitchFamily="2" charset="2"/>
                        <a:buNone/>
                        <a:tabLst/>
                      </a:pPr>
                      <a:r>
                        <a:rPr kumimoji="0" lang="en-US" altLang="el-GR" sz="2000" b="1" i="0" u="none" strike="noStrike" cap="none" normalizeH="0" baseline="0">
                          <a:ln>
                            <a:noFill/>
                          </a:ln>
                          <a:solidFill>
                            <a:schemeClr val="tx1"/>
                          </a:solidFill>
                          <a:effectLst/>
                          <a:latin typeface="Times New Roman" panose="02020603050405020304" pitchFamily="18" charset="0"/>
                        </a:rPr>
                        <a:t>2A.</a:t>
                      </a:r>
                    </a:p>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anose="05000000000000000000" pitchFamily="2" charset="2"/>
                        <a:buNone/>
                        <a:tabLst/>
                      </a:pPr>
                      <a:r>
                        <a:rPr kumimoji="0" lang="el-GR" altLang="el-GR" sz="2000" b="1" i="0" u="none" strike="noStrike" cap="none" normalizeH="0" baseline="0">
                          <a:ln>
                            <a:noFill/>
                          </a:ln>
                          <a:solidFill>
                            <a:schemeClr val="tx1"/>
                          </a:solidFill>
                          <a:effectLst/>
                          <a:latin typeface="Times New Roman" panose="02020603050405020304" pitchFamily="18" charset="0"/>
                        </a:rPr>
                        <a:t>π.χ. ανθρώπινοι πόροι</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accent2"/>
                        </a:buClr>
                        <a:buSzPct val="80000"/>
                        <a:buFont typeface="Wingdings" panose="05000000000000000000" pitchFamily="2" charset="2"/>
                        <a:defRPr sz="2800">
                          <a:solidFill>
                            <a:schemeClr val="tx1"/>
                          </a:solidFill>
                          <a:latin typeface="Times New Roman" panose="02020603050405020304" pitchFamily="18" charset="0"/>
                        </a:defRPr>
                      </a:lvl1pPr>
                      <a:lvl2pPr>
                        <a:spcBef>
                          <a:spcPct val="20000"/>
                        </a:spcBef>
                        <a:buClr>
                          <a:schemeClr val="tx1"/>
                        </a:buClr>
                        <a:buSzPct val="90000"/>
                        <a:defRPr sz="2400">
                          <a:solidFill>
                            <a:schemeClr val="tx1"/>
                          </a:solidFill>
                          <a:latin typeface="Times New Roman" panose="02020603050405020304" pitchFamily="18" charset="0"/>
                        </a:defRPr>
                      </a:lvl2pPr>
                      <a:lvl3pPr>
                        <a:spcBef>
                          <a:spcPct val="20000"/>
                        </a:spcBef>
                        <a:buClr>
                          <a:schemeClr val="accent1"/>
                        </a:buClr>
                        <a:buSzPct val="60000"/>
                        <a:buFont typeface="Wingdings" panose="05000000000000000000" pitchFamily="2" charset="2"/>
                        <a:defRPr sz="2000">
                          <a:solidFill>
                            <a:schemeClr val="tx1"/>
                          </a:solidFill>
                          <a:latin typeface="Times New Roman" panose="02020603050405020304" pitchFamily="18" charset="0"/>
                        </a:defRPr>
                      </a:lvl3pPr>
                      <a:lvl4pPr>
                        <a:spcBef>
                          <a:spcPct val="20000"/>
                        </a:spcBef>
                        <a:buClr>
                          <a:schemeClr val="tx1"/>
                        </a:buClr>
                        <a:defRPr>
                          <a:solidFill>
                            <a:schemeClr val="tx1"/>
                          </a:solidFill>
                          <a:latin typeface="Times New Roman" panose="02020603050405020304" pitchFamily="18" charset="0"/>
                        </a:defRPr>
                      </a:lvl4pPr>
                      <a:lvl5pPr>
                        <a:spcBef>
                          <a:spcPct val="20000"/>
                        </a:spcBef>
                        <a:buClr>
                          <a:schemeClr val="accent1"/>
                        </a:buClr>
                        <a:defRPr>
                          <a:solidFill>
                            <a:schemeClr val="tx1"/>
                          </a:solidFill>
                          <a:latin typeface="Times New Roman" panose="02020603050405020304" pitchFamily="18" charset="0"/>
                        </a:defRPr>
                      </a:lvl5pPr>
                      <a:lvl6pPr fontAlgn="base">
                        <a:spcBef>
                          <a:spcPct val="20000"/>
                        </a:spcBef>
                        <a:spcAft>
                          <a:spcPct val="0"/>
                        </a:spcAft>
                        <a:buClr>
                          <a:schemeClr val="accent1"/>
                        </a:buClr>
                        <a:defRPr>
                          <a:solidFill>
                            <a:schemeClr val="tx1"/>
                          </a:solidFill>
                          <a:latin typeface="Times New Roman" panose="02020603050405020304" pitchFamily="18" charset="0"/>
                        </a:defRPr>
                      </a:lvl6pPr>
                      <a:lvl7pPr fontAlgn="base">
                        <a:spcBef>
                          <a:spcPct val="20000"/>
                        </a:spcBef>
                        <a:spcAft>
                          <a:spcPct val="0"/>
                        </a:spcAft>
                        <a:buClr>
                          <a:schemeClr val="accent1"/>
                        </a:buClr>
                        <a:defRPr>
                          <a:solidFill>
                            <a:schemeClr val="tx1"/>
                          </a:solidFill>
                          <a:latin typeface="Times New Roman" panose="02020603050405020304" pitchFamily="18" charset="0"/>
                        </a:defRPr>
                      </a:lvl7pPr>
                      <a:lvl8pPr fontAlgn="base">
                        <a:spcBef>
                          <a:spcPct val="20000"/>
                        </a:spcBef>
                        <a:spcAft>
                          <a:spcPct val="0"/>
                        </a:spcAft>
                        <a:buClr>
                          <a:schemeClr val="accent1"/>
                        </a:buClr>
                        <a:defRPr>
                          <a:solidFill>
                            <a:schemeClr val="tx1"/>
                          </a:solidFill>
                          <a:latin typeface="Times New Roman" panose="02020603050405020304" pitchFamily="18" charset="0"/>
                        </a:defRPr>
                      </a:lvl8pPr>
                      <a:lvl9pPr fontAlgn="base">
                        <a:spcBef>
                          <a:spcPct val="20000"/>
                        </a:spcBef>
                        <a:spcAft>
                          <a:spcPct val="0"/>
                        </a:spcAft>
                        <a:buClr>
                          <a:schemeClr val="accent1"/>
                        </a:buClr>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anose="05000000000000000000" pitchFamily="2" charset="2"/>
                        <a:buNone/>
                        <a:tabLst/>
                      </a:pPr>
                      <a:r>
                        <a:rPr kumimoji="0" lang="en-US" altLang="el-GR" sz="2000" b="1" i="0" u="none" strike="noStrike" cap="none" normalizeH="0" baseline="0">
                          <a:ln>
                            <a:noFill/>
                          </a:ln>
                          <a:solidFill>
                            <a:schemeClr val="tx1"/>
                          </a:solidFill>
                          <a:effectLst/>
                          <a:latin typeface="Times New Roman" panose="02020603050405020304" pitchFamily="18" charset="0"/>
                        </a:rPr>
                        <a:t>2B.</a:t>
                      </a:r>
                    </a:p>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anose="05000000000000000000" pitchFamily="2" charset="2"/>
                        <a:buNone/>
                        <a:tabLst/>
                      </a:pPr>
                      <a:r>
                        <a:rPr kumimoji="0" lang="el-GR" altLang="el-GR" sz="2000" b="1" i="0" u="none" strike="noStrike" cap="none" normalizeH="0" baseline="0">
                          <a:ln>
                            <a:noFill/>
                          </a:ln>
                          <a:solidFill>
                            <a:schemeClr val="tx1"/>
                          </a:solidFill>
                          <a:effectLst/>
                          <a:latin typeface="Times New Roman" panose="02020603050405020304" pitchFamily="18" charset="0"/>
                        </a:rPr>
                        <a:t>π.χ. χειρισμός του φόρτου εργασίας</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accent2"/>
                        </a:buClr>
                        <a:buSzPct val="80000"/>
                        <a:buFont typeface="Wingdings" panose="05000000000000000000" pitchFamily="2" charset="2"/>
                        <a:defRPr sz="2800">
                          <a:solidFill>
                            <a:schemeClr val="tx1"/>
                          </a:solidFill>
                          <a:latin typeface="Times New Roman" panose="02020603050405020304" pitchFamily="18" charset="0"/>
                        </a:defRPr>
                      </a:lvl1pPr>
                      <a:lvl2pPr>
                        <a:spcBef>
                          <a:spcPct val="20000"/>
                        </a:spcBef>
                        <a:buClr>
                          <a:schemeClr val="tx1"/>
                        </a:buClr>
                        <a:buSzPct val="90000"/>
                        <a:defRPr sz="2400">
                          <a:solidFill>
                            <a:schemeClr val="tx1"/>
                          </a:solidFill>
                          <a:latin typeface="Times New Roman" panose="02020603050405020304" pitchFamily="18" charset="0"/>
                        </a:defRPr>
                      </a:lvl2pPr>
                      <a:lvl3pPr>
                        <a:spcBef>
                          <a:spcPct val="20000"/>
                        </a:spcBef>
                        <a:buClr>
                          <a:schemeClr val="accent1"/>
                        </a:buClr>
                        <a:buSzPct val="60000"/>
                        <a:buFont typeface="Wingdings" panose="05000000000000000000" pitchFamily="2" charset="2"/>
                        <a:defRPr sz="2000">
                          <a:solidFill>
                            <a:schemeClr val="tx1"/>
                          </a:solidFill>
                          <a:latin typeface="Times New Roman" panose="02020603050405020304" pitchFamily="18" charset="0"/>
                        </a:defRPr>
                      </a:lvl3pPr>
                      <a:lvl4pPr>
                        <a:spcBef>
                          <a:spcPct val="20000"/>
                        </a:spcBef>
                        <a:buClr>
                          <a:schemeClr val="tx1"/>
                        </a:buClr>
                        <a:defRPr>
                          <a:solidFill>
                            <a:schemeClr val="tx1"/>
                          </a:solidFill>
                          <a:latin typeface="Times New Roman" panose="02020603050405020304" pitchFamily="18" charset="0"/>
                        </a:defRPr>
                      </a:lvl4pPr>
                      <a:lvl5pPr>
                        <a:spcBef>
                          <a:spcPct val="20000"/>
                        </a:spcBef>
                        <a:buClr>
                          <a:schemeClr val="accent1"/>
                        </a:buClr>
                        <a:defRPr>
                          <a:solidFill>
                            <a:schemeClr val="tx1"/>
                          </a:solidFill>
                          <a:latin typeface="Times New Roman" panose="02020603050405020304" pitchFamily="18" charset="0"/>
                        </a:defRPr>
                      </a:lvl5pPr>
                      <a:lvl6pPr fontAlgn="base">
                        <a:spcBef>
                          <a:spcPct val="20000"/>
                        </a:spcBef>
                        <a:spcAft>
                          <a:spcPct val="0"/>
                        </a:spcAft>
                        <a:buClr>
                          <a:schemeClr val="accent1"/>
                        </a:buClr>
                        <a:defRPr>
                          <a:solidFill>
                            <a:schemeClr val="tx1"/>
                          </a:solidFill>
                          <a:latin typeface="Times New Roman" panose="02020603050405020304" pitchFamily="18" charset="0"/>
                        </a:defRPr>
                      </a:lvl6pPr>
                      <a:lvl7pPr fontAlgn="base">
                        <a:spcBef>
                          <a:spcPct val="20000"/>
                        </a:spcBef>
                        <a:spcAft>
                          <a:spcPct val="0"/>
                        </a:spcAft>
                        <a:buClr>
                          <a:schemeClr val="accent1"/>
                        </a:buClr>
                        <a:defRPr>
                          <a:solidFill>
                            <a:schemeClr val="tx1"/>
                          </a:solidFill>
                          <a:latin typeface="Times New Roman" panose="02020603050405020304" pitchFamily="18" charset="0"/>
                        </a:defRPr>
                      </a:lvl7pPr>
                      <a:lvl8pPr fontAlgn="base">
                        <a:spcBef>
                          <a:spcPct val="20000"/>
                        </a:spcBef>
                        <a:spcAft>
                          <a:spcPct val="0"/>
                        </a:spcAft>
                        <a:buClr>
                          <a:schemeClr val="accent1"/>
                        </a:buClr>
                        <a:defRPr>
                          <a:solidFill>
                            <a:schemeClr val="tx1"/>
                          </a:solidFill>
                          <a:latin typeface="Times New Roman" panose="02020603050405020304" pitchFamily="18" charset="0"/>
                        </a:defRPr>
                      </a:lvl8pPr>
                      <a:lvl9pPr fontAlgn="base">
                        <a:spcBef>
                          <a:spcPct val="20000"/>
                        </a:spcBef>
                        <a:spcAft>
                          <a:spcPct val="0"/>
                        </a:spcAft>
                        <a:buClr>
                          <a:schemeClr val="accent1"/>
                        </a:buClr>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anose="05000000000000000000" pitchFamily="2" charset="2"/>
                        <a:buNone/>
                        <a:tabLst/>
                      </a:pPr>
                      <a:r>
                        <a:rPr kumimoji="0" lang="en-US" altLang="el-GR" sz="2000" b="1" i="0" u="none" strike="noStrike" cap="none" normalizeH="0" baseline="0">
                          <a:ln>
                            <a:noFill/>
                          </a:ln>
                          <a:solidFill>
                            <a:schemeClr val="tx1"/>
                          </a:solidFill>
                          <a:effectLst/>
                          <a:latin typeface="Times New Roman" panose="02020603050405020304" pitchFamily="18" charset="0"/>
                        </a:rPr>
                        <a:t>2</a:t>
                      </a:r>
                      <a:r>
                        <a:rPr kumimoji="0" lang="el-GR" altLang="el-GR" sz="2000" b="1" i="0" u="none" strike="noStrike" cap="none" normalizeH="0" baseline="0">
                          <a:ln>
                            <a:noFill/>
                          </a:ln>
                          <a:solidFill>
                            <a:schemeClr val="tx1"/>
                          </a:solidFill>
                          <a:effectLst/>
                          <a:latin typeface="Times New Roman" panose="02020603050405020304" pitchFamily="18" charset="0"/>
                        </a:rPr>
                        <a:t>Γ</a:t>
                      </a:r>
                      <a:r>
                        <a:rPr kumimoji="0" lang="en-US" altLang="el-GR" sz="2000" b="1" i="0" u="none" strike="noStrike" cap="none" normalizeH="0" baseline="0">
                          <a:ln>
                            <a:noFill/>
                          </a:ln>
                          <a:solidFill>
                            <a:schemeClr val="tx1"/>
                          </a:solidFill>
                          <a:effectLst/>
                          <a:latin typeface="Times New Roman" panose="02020603050405020304" pitchFamily="18" charset="0"/>
                        </a:rPr>
                        <a:t>.</a:t>
                      </a:r>
                    </a:p>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anose="05000000000000000000" pitchFamily="2" charset="2"/>
                        <a:buNone/>
                        <a:tabLst/>
                      </a:pPr>
                      <a:r>
                        <a:rPr kumimoji="0" lang="el-GR" altLang="el-GR" sz="2000" b="1" i="0" u="none" strike="noStrike" cap="none" normalizeH="0" baseline="0">
                          <a:ln>
                            <a:noFill/>
                          </a:ln>
                          <a:solidFill>
                            <a:schemeClr val="tx1"/>
                          </a:solidFill>
                          <a:effectLst/>
                          <a:latin typeface="Times New Roman" panose="02020603050405020304" pitchFamily="18" charset="0"/>
                        </a:rPr>
                        <a:t>π.χ</a:t>
                      </a:r>
                      <a:r>
                        <a:rPr kumimoji="0" lang="en-US" altLang="el-GR" sz="2000" b="1" i="0" u="none" strike="noStrike" cap="none" normalizeH="0" baseline="0">
                          <a:ln>
                            <a:noFill/>
                          </a:ln>
                          <a:solidFill>
                            <a:schemeClr val="tx1"/>
                          </a:solidFill>
                          <a:effectLst/>
                          <a:latin typeface="Times New Roman" panose="02020603050405020304" pitchFamily="18" charset="0"/>
                        </a:rPr>
                        <a:t>. </a:t>
                      </a:r>
                      <a:r>
                        <a:rPr kumimoji="0" lang="el-GR" altLang="el-GR" sz="2000" b="1" i="0" u="none" strike="noStrike" cap="none" normalizeH="0" baseline="0">
                          <a:ln>
                            <a:noFill/>
                          </a:ln>
                          <a:solidFill>
                            <a:schemeClr val="tx1"/>
                          </a:solidFill>
                          <a:effectLst/>
                          <a:latin typeface="Times New Roman" panose="02020603050405020304" pitchFamily="18" charset="0"/>
                        </a:rPr>
                        <a:t>εκβάσεις ομάδων χρηστών των υπηρεσιών</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680854235"/>
                  </a:ext>
                </a:extLst>
              </a:tr>
              <a:tr h="1273175">
                <a:tc>
                  <a:txBody>
                    <a:bodyPr/>
                    <a:lstStyle>
                      <a:lvl1pPr marL="533400" indent="-533400">
                        <a:spcBef>
                          <a:spcPct val="20000"/>
                        </a:spcBef>
                        <a:buClr>
                          <a:schemeClr val="accent2"/>
                        </a:buClr>
                        <a:buSzPct val="80000"/>
                        <a:buFont typeface="Wingdings" panose="05000000000000000000" pitchFamily="2" charset="2"/>
                        <a:defRPr sz="2800">
                          <a:solidFill>
                            <a:schemeClr val="tx1"/>
                          </a:solidFill>
                          <a:latin typeface="Times New Roman" panose="02020603050405020304" pitchFamily="18" charset="0"/>
                        </a:defRPr>
                      </a:lvl1pPr>
                      <a:lvl2pPr marL="914400" indent="-457200">
                        <a:spcBef>
                          <a:spcPct val="20000"/>
                        </a:spcBef>
                        <a:buClr>
                          <a:schemeClr val="tx1"/>
                        </a:buClr>
                        <a:buSzPct val="90000"/>
                        <a:defRPr sz="2400">
                          <a:solidFill>
                            <a:schemeClr val="tx1"/>
                          </a:solidFill>
                          <a:latin typeface="Times New Roman" panose="02020603050405020304" pitchFamily="18" charset="0"/>
                        </a:defRPr>
                      </a:lvl2pPr>
                      <a:lvl3pPr marL="1295400" indent="-381000">
                        <a:spcBef>
                          <a:spcPct val="20000"/>
                        </a:spcBef>
                        <a:buClr>
                          <a:schemeClr val="accent1"/>
                        </a:buClr>
                        <a:buSzPct val="60000"/>
                        <a:buFont typeface="Wingdings" panose="05000000000000000000" pitchFamily="2" charset="2"/>
                        <a:defRPr sz="2000">
                          <a:solidFill>
                            <a:schemeClr val="tx1"/>
                          </a:solidFill>
                          <a:latin typeface="Times New Roman" panose="02020603050405020304" pitchFamily="18" charset="0"/>
                        </a:defRPr>
                      </a:lvl3pPr>
                      <a:lvl4pPr marL="1714500" indent="-342900">
                        <a:spcBef>
                          <a:spcPct val="20000"/>
                        </a:spcBef>
                        <a:buClr>
                          <a:schemeClr val="tx1"/>
                        </a:buClr>
                        <a:defRPr>
                          <a:solidFill>
                            <a:schemeClr val="tx1"/>
                          </a:solidFill>
                          <a:latin typeface="Times New Roman" panose="02020603050405020304" pitchFamily="18" charset="0"/>
                        </a:defRPr>
                      </a:lvl4pPr>
                      <a:lvl5pPr marL="2171700" indent="-342900">
                        <a:spcBef>
                          <a:spcPct val="20000"/>
                        </a:spcBef>
                        <a:buClr>
                          <a:schemeClr val="accent1"/>
                        </a:buClr>
                        <a:defRPr>
                          <a:solidFill>
                            <a:schemeClr val="tx1"/>
                          </a:solidFill>
                          <a:latin typeface="Times New Roman" panose="02020603050405020304" pitchFamily="18" charset="0"/>
                        </a:defRPr>
                      </a:lvl5pPr>
                      <a:lvl6pPr marL="2628900" indent="-342900" fontAlgn="base">
                        <a:spcBef>
                          <a:spcPct val="20000"/>
                        </a:spcBef>
                        <a:spcAft>
                          <a:spcPct val="0"/>
                        </a:spcAft>
                        <a:buClr>
                          <a:schemeClr val="accent1"/>
                        </a:buClr>
                        <a:defRPr>
                          <a:solidFill>
                            <a:schemeClr val="tx1"/>
                          </a:solidFill>
                          <a:latin typeface="Times New Roman" panose="02020603050405020304" pitchFamily="18" charset="0"/>
                        </a:defRPr>
                      </a:lvl6pPr>
                      <a:lvl7pPr marL="3086100" indent="-342900" fontAlgn="base">
                        <a:spcBef>
                          <a:spcPct val="20000"/>
                        </a:spcBef>
                        <a:spcAft>
                          <a:spcPct val="0"/>
                        </a:spcAft>
                        <a:buClr>
                          <a:schemeClr val="accent1"/>
                        </a:buClr>
                        <a:defRPr>
                          <a:solidFill>
                            <a:schemeClr val="tx1"/>
                          </a:solidFill>
                          <a:latin typeface="Times New Roman" panose="02020603050405020304" pitchFamily="18" charset="0"/>
                        </a:defRPr>
                      </a:lvl7pPr>
                      <a:lvl8pPr marL="3543300" indent="-342900" fontAlgn="base">
                        <a:spcBef>
                          <a:spcPct val="20000"/>
                        </a:spcBef>
                        <a:spcAft>
                          <a:spcPct val="0"/>
                        </a:spcAft>
                        <a:buClr>
                          <a:schemeClr val="accent1"/>
                        </a:buClr>
                        <a:defRPr>
                          <a:solidFill>
                            <a:schemeClr val="tx1"/>
                          </a:solidFill>
                          <a:latin typeface="Times New Roman" panose="02020603050405020304" pitchFamily="18" charset="0"/>
                        </a:defRPr>
                      </a:lvl8pPr>
                      <a:lvl9pPr marL="4000500" indent="-342900" fontAlgn="base">
                        <a:spcBef>
                          <a:spcPct val="20000"/>
                        </a:spcBef>
                        <a:spcAft>
                          <a:spcPct val="0"/>
                        </a:spcAft>
                        <a:buClr>
                          <a:schemeClr val="accent1"/>
                        </a:buClr>
                        <a:defRPr>
                          <a:solidFill>
                            <a:schemeClr val="tx1"/>
                          </a:solidFill>
                          <a:latin typeface="Times New Roman" panose="02020603050405020304" pitchFamily="18" charset="0"/>
                        </a:defRPr>
                      </a:lvl9pPr>
                    </a:lstStyle>
                    <a:p>
                      <a:pPr marL="533400" marR="0" lvl="0" indent="-533400" algn="l" defTabSz="914400" rtl="0" eaLnBrk="1" fontAlgn="base" latinLnBrk="0" hangingPunct="1">
                        <a:lnSpc>
                          <a:spcPct val="100000"/>
                        </a:lnSpc>
                        <a:spcBef>
                          <a:spcPct val="20000"/>
                        </a:spcBef>
                        <a:spcAft>
                          <a:spcPct val="0"/>
                        </a:spcAft>
                        <a:buClr>
                          <a:schemeClr val="hlink"/>
                        </a:buClr>
                        <a:buSzPct val="80000"/>
                        <a:buFont typeface="Wingdings" panose="05000000000000000000" pitchFamily="2" charset="2"/>
                        <a:buAutoNum type="arabicPeriod" startAt="3"/>
                        <a:tabLst/>
                      </a:pPr>
                      <a:r>
                        <a:rPr kumimoji="0" lang="el-GR" altLang="el-GR" sz="2000" b="1" i="1" u="none" strike="noStrike" cap="none" normalizeH="0" baseline="0">
                          <a:ln>
                            <a:noFill/>
                          </a:ln>
                          <a:solidFill>
                            <a:schemeClr val="folHlink"/>
                          </a:solidFill>
                          <a:effectLst/>
                          <a:latin typeface="Times New Roman" panose="02020603050405020304" pitchFamily="18" charset="0"/>
                        </a:rPr>
                        <a:t>Επίπεδο Χρήστη της Υπηρεσίας</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accent2"/>
                        </a:buClr>
                        <a:buSzPct val="80000"/>
                        <a:buFont typeface="Wingdings" panose="05000000000000000000" pitchFamily="2" charset="2"/>
                        <a:defRPr sz="2800">
                          <a:solidFill>
                            <a:schemeClr val="tx1"/>
                          </a:solidFill>
                          <a:latin typeface="Times New Roman" panose="02020603050405020304" pitchFamily="18" charset="0"/>
                        </a:defRPr>
                      </a:lvl1pPr>
                      <a:lvl2pPr>
                        <a:spcBef>
                          <a:spcPct val="20000"/>
                        </a:spcBef>
                        <a:buClr>
                          <a:schemeClr val="tx1"/>
                        </a:buClr>
                        <a:buSzPct val="90000"/>
                        <a:defRPr sz="2400">
                          <a:solidFill>
                            <a:schemeClr val="tx1"/>
                          </a:solidFill>
                          <a:latin typeface="Times New Roman" panose="02020603050405020304" pitchFamily="18" charset="0"/>
                        </a:defRPr>
                      </a:lvl2pPr>
                      <a:lvl3pPr>
                        <a:spcBef>
                          <a:spcPct val="20000"/>
                        </a:spcBef>
                        <a:buClr>
                          <a:schemeClr val="accent1"/>
                        </a:buClr>
                        <a:buSzPct val="60000"/>
                        <a:buFont typeface="Wingdings" panose="05000000000000000000" pitchFamily="2" charset="2"/>
                        <a:defRPr sz="2000">
                          <a:solidFill>
                            <a:schemeClr val="tx1"/>
                          </a:solidFill>
                          <a:latin typeface="Times New Roman" panose="02020603050405020304" pitchFamily="18" charset="0"/>
                        </a:defRPr>
                      </a:lvl3pPr>
                      <a:lvl4pPr>
                        <a:spcBef>
                          <a:spcPct val="20000"/>
                        </a:spcBef>
                        <a:buClr>
                          <a:schemeClr val="tx1"/>
                        </a:buClr>
                        <a:defRPr>
                          <a:solidFill>
                            <a:schemeClr val="tx1"/>
                          </a:solidFill>
                          <a:latin typeface="Times New Roman" panose="02020603050405020304" pitchFamily="18" charset="0"/>
                        </a:defRPr>
                      </a:lvl4pPr>
                      <a:lvl5pPr>
                        <a:spcBef>
                          <a:spcPct val="20000"/>
                        </a:spcBef>
                        <a:buClr>
                          <a:schemeClr val="accent1"/>
                        </a:buClr>
                        <a:defRPr>
                          <a:solidFill>
                            <a:schemeClr val="tx1"/>
                          </a:solidFill>
                          <a:latin typeface="Times New Roman" panose="02020603050405020304" pitchFamily="18" charset="0"/>
                        </a:defRPr>
                      </a:lvl5pPr>
                      <a:lvl6pPr fontAlgn="base">
                        <a:spcBef>
                          <a:spcPct val="20000"/>
                        </a:spcBef>
                        <a:spcAft>
                          <a:spcPct val="0"/>
                        </a:spcAft>
                        <a:buClr>
                          <a:schemeClr val="accent1"/>
                        </a:buClr>
                        <a:defRPr>
                          <a:solidFill>
                            <a:schemeClr val="tx1"/>
                          </a:solidFill>
                          <a:latin typeface="Times New Roman" panose="02020603050405020304" pitchFamily="18" charset="0"/>
                        </a:defRPr>
                      </a:lvl6pPr>
                      <a:lvl7pPr fontAlgn="base">
                        <a:spcBef>
                          <a:spcPct val="20000"/>
                        </a:spcBef>
                        <a:spcAft>
                          <a:spcPct val="0"/>
                        </a:spcAft>
                        <a:buClr>
                          <a:schemeClr val="accent1"/>
                        </a:buClr>
                        <a:defRPr>
                          <a:solidFill>
                            <a:schemeClr val="tx1"/>
                          </a:solidFill>
                          <a:latin typeface="Times New Roman" panose="02020603050405020304" pitchFamily="18" charset="0"/>
                        </a:defRPr>
                      </a:lvl7pPr>
                      <a:lvl8pPr fontAlgn="base">
                        <a:spcBef>
                          <a:spcPct val="20000"/>
                        </a:spcBef>
                        <a:spcAft>
                          <a:spcPct val="0"/>
                        </a:spcAft>
                        <a:buClr>
                          <a:schemeClr val="accent1"/>
                        </a:buClr>
                        <a:defRPr>
                          <a:solidFill>
                            <a:schemeClr val="tx1"/>
                          </a:solidFill>
                          <a:latin typeface="Times New Roman" panose="02020603050405020304" pitchFamily="18" charset="0"/>
                        </a:defRPr>
                      </a:lvl8pPr>
                      <a:lvl9pPr fontAlgn="base">
                        <a:spcBef>
                          <a:spcPct val="20000"/>
                        </a:spcBef>
                        <a:spcAft>
                          <a:spcPct val="0"/>
                        </a:spcAft>
                        <a:buClr>
                          <a:schemeClr val="accent1"/>
                        </a:buClr>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anose="05000000000000000000" pitchFamily="2" charset="2"/>
                        <a:buNone/>
                        <a:tabLst/>
                      </a:pPr>
                      <a:r>
                        <a:rPr kumimoji="0" lang="en-US" altLang="el-GR" sz="2000" b="1" i="0" u="none" strike="noStrike" cap="none" normalizeH="0" baseline="0">
                          <a:ln>
                            <a:noFill/>
                          </a:ln>
                          <a:solidFill>
                            <a:schemeClr val="tx1"/>
                          </a:solidFill>
                          <a:effectLst/>
                          <a:latin typeface="Times New Roman" panose="02020603050405020304" pitchFamily="18" charset="0"/>
                        </a:rPr>
                        <a:t>3A.</a:t>
                      </a:r>
                    </a:p>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anose="05000000000000000000" pitchFamily="2" charset="2"/>
                        <a:buNone/>
                        <a:tabLst/>
                      </a:pPr>
                      <a:r>
                        <a:rPr kumimoji="0" lang="el-GR" altLang="el-GR" sz="2000" b="1" i="0" u="none" strike="noStrike" cap="none" normalizeH="0" baseline="0">
                          <a:ln>
                            <a:noFill/>
                          </a:ln>
                          <a:solidFill>
                            <a:schemeClr val="tx1"/>
                          </a:solidFill>
                          <a:effectLst/>
                          <a:latin typeface="Times New Roman" panose="02020603050405020304" pitchFamily="18" charset="0"/>
                        </a:rPr>
                        <a:t>π.χ. Ατομικές θεραπείες</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accent2"/>
                        </a:buClr>
                        <a:buSzPct val="80000"/>
                        <a:buFont typeface="Wingdings" panose="05000000000000000000" pitchFamily="2" charset="2"/>
                        <a:defRPr sz="2800">
                          <a:solidFill>
                            <a:schemeClr val="tx1"/>
                          </a:solidFill>
                          <a:latin typeface="Times New Roman" panose="02020603050405020304" pitchFamily="18" charset="0"/>
                        </a:defRPr>
                      </a:lvl1pPr>
                      <a:lvl2pPr>
                        <a:spcBef>
                          <a:spcPct val="20000"/>
                        </a:spcBef>
                        <a:buClr>
                          <a:schemeClr val="tx1"/>
                        </a:buClr>
                        <a:buSzPct val="90000"/>
                        <a:defRPr sz="2400">
                          <a:solidFill>
                            <a:schemeClr val="tx1"/>
                          </a:solidFill>
                          <a:latin typeface="Times New Roman" panose="02020603050405020304" pitchFamily="18" charset="0"/>
                        </a:defRPr>
                      </a:lvl2pPr>
                      <a:lvl3pPr>
                        <a:spcBef>
                          <a:spcPct val="20000"/>
                        </a:spcBef>
                        <a:buClr>
                          <a:schemeClr val="accent1"/>
                        </a:buClr>
                        <a:buSzPct val="60000"/>
                        <a:buFont typeface="Wingdings" panose="05000000000000000000" pitchFamily="2" charset="2"/>
                        <a:defRPr sz="2000">
                          <a:solidFill>
                            <a:schemeClr val="tx1"/>
                          </a:solidFill>
                          <a:latin typeface="Times New Roman" panose="02020603050405020304" pitchFamily="18" charset="0"/>
                        </a:defRPr>
                      </a:lvl3pPr>
                      <a:lvl4pPr>
                        <a:spcBef>
                          <a:spcPct val="20000"/>
                        </a:spcBef>
                        <a:buClr>
                          <a:schemeClr val="tx1"/>
                        </a:buClr>
                        <a:defRPr>
                          <a:solidFill>
                            <a:schemeClr val="tx1"/>
                          </a:solidFill>
                          <a:latin typeface="Times New Roman" panose="02020603050405020304" pitchFamily="18" charset="0"/>
                        </a:defRPr>
                      </a:lvl4pPr>
                      <a:lvl5pPr>
                        <a:spcBef>
                          <a:spcPct val="20000"/>
                        </a:spcBef>
                        <a:buClr>
                          <a:schemeClr val="accent1"/>
                        </a:buClr>
                        <a:defRPr>
                          <a:solidFill>
                            <a:schemeClr val="tx1"/>
                          </a:solidFill>
                          <a:latin typeface="Times New Roman" panose="02020603050405020304" pitchFamily="18" charset="0"/>
                        </a:defRPr>
                      </a:lvl5pPr>
                      <a:lvl6pPr fontAlgn="base">
                        <a:spcBef>
                          <a:spcPct val="20000"/>
                        </a:spcBef>
                        <a:spcAft>
                          <a:spcPct val="0"/>
                        </a:spcAft>
                        <a:buClr>
                          <a:schemeClr val="accent1"/>
                        </a:buClr>
                        <a:defRPr>
                          <a:solidFill>
                            <a:schemeClr val="tx1"/>
                          </a:solidFill>
                          <a:latin typeface="Times New Roman" panose="02020603050405020304" pitchFamily="18" charset="0"/>
                        </a:defRPr>
                      </a:lvl6pPr>
                      <a:lvl7pPr fontAlgn="base">
                        <a:spcBef>
                          <a:spcPct val="20000"/>
                        </a:spcBef>
                        <a:spcAft>
                          <a:spcPct val="0"/>
                        </a:spcAft>
                        <a:buClr>
                          <a:schemeClr val="accent1"/>
                        </a:buClr>
                        <a:defRPr>
                          <a:solidFill>
                            <a:schemeClr val="tx1"/>
                          </a:solidFill>
                          <a:latin typeface="Times New Roman" panose="02020603050405020304" pitchFamily="18" charset="0"/>
                        </a:defRPr>
                      </a:lvl7pPr>
                      <a:lvl8pPr fontAlgn="base">
                        <a:spcBef>
                          <a:spcPct val="20000"/>
                        </a:spcBef>
                        <a:spcAft>
                          <a:spcPct val="0"/>
                        </a:spcAft>
                        <a:buClr>
                          <a:schemeClr val="accent1"/>
                        </a:buClr>
                        <a:defRPr>
                          <a:solidFill>
                            <a:schemeClr val="tx1"/>
                          </a:solidFill>
                          <a:latin typeface="Times New Roman" panose="02020603050405020304" pitchFamily="18" charset="0"/>
                        </a:defRPr>
                      </a:lvl8pPr>
                      <a:lvl9pPr fontAlgn="base">
                        <a:spcBef>
                          <a:spcPct val="20000"/>
                        </a:spcBef>
                        <a:spcAft>
                          <a:spcPct val="0"/>
                        </a:spcAft>
                        <a:buClr>
                          <a:schemeClr val="accent1"/>
                        </a:buClr>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anose="05000000000000000000" pitchFamily="2" charset="2"/>
                        <a:buNone/>
                        <a:tabLst/>
                      </a:pPr>
                      <a:r>
                        <a:rPr kumimoji="0" lang="en-US" altLang="el-GR" sz="2000" b="1" i="0" u="none" strike="noStrike" cap="none" normalizeH="0" baseline="0">
                          <a:ln>
                            <a:noFill/>
                          </a:ln>
                          <a:solidFill>
                            <a:schemeClr val="tx1"/>
                          </a:solidFill>
                          <a:effectLst/>
                          <a:latin typeface="Times New Roman" panose="02020603050405020304" pitchFamily="18" charset="0"/>
                        </a:rPr>
                        <a:t>3B.</a:t>
                      </a:r>
                    </a:p>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anose="05000000000000000000" pitchFamily="2" charset="2"/>
                        <a:buNone/>
                        <a:tabLst/>
                      </a:pPr>
                      <a:r>
                        <a:rPr kumimoji="0" lang="el-GR" altLang="el-GR" sz="2000" b="1" i="0" u="none" strike="noStrike" cap="none" normalizeH="0" baseline="0">
                          <a:ln>
                            <a:noFill/>
                          </a:ln>
                          <a:solidFill>
                            <a:schemeClr val="tx1"/>
                          </a:solidFill>
                          <a:effectLst/>
                          <a:latin typeface="Times New Roman" panose="02020603050405020304" pitchFamily="18" charset="0"/>
                        </a:rPr>
                        <a:t>π.χ</a:t>
                      </a:r>
                      <a:r>
                        <a:rPr kumimoji="0" lang="en-US" altLang="el-GR" sz="2000" b="1" i="0" u="none" strike="noStrike" cap="none" normalizeH="0" baseline="0">
                          <a:ln>
                            <a:noFill/>
                          </a:ln>
                          <a:solidFill>
                            <a:schemeClr val="tx1"/>
                          </a:solidFill>
                          <a:effectLst/>
                          <a:latin typeface="Times New Roman" panose="02020603050405020304" pitchFamily="18" charset="0"/>
                        </a:rPr>
                        <a:t>. </a:t>
                      </a:r>
                      <a:r>
                        <a:rPr kumimoji="0" lang="el-GR" altLang="el-GR" sz="2000" b="1" i="0" u="none" strike="noStrike" cap="none" normalizeH="0" baseline="0">
                          <a:ln>
                            <a:noFill/>
                          </a:ln>
                          <a:solidFill>
                            <a:schemeClr val="tx1"/>
                          </a:solidFill>
                          <a:effectLst/>
                          <a:latin typeface="Times New Roman" panose="02020603050405020304" pitchFamily="18" charset="0"/>
                        </a:rPr>
                        <a:t>συνέχεια στη φροντίδα</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accent2"/>
                        </a:buClr>
                        <a:buSzPct val="80000"/>
                        <a:buFont typeface="Wingdings" panose="05000000000000000000" pitchFamily="2" charset="2"/>
                        <a:defRPr sz="2800">
                          <a:solidFill>
                            <a:schemeClr val="tx1"/>
                          </a:solidFill>
                          <a:latin typeface="Times New Roman" panose="02020603050405020304" pitchFamily="18" charset="0"/>
                        </a:defRPr>
                      </a:lvl1pPr>
                      <a:lvl2pPr>
                        <a:spcBef>
                          <a:spcPct val="20000"/>
                        </a:spcBef>
                        <a:buClr>
                          <a:schemeClr val="tx1"/>
                        </a:buClr>
                        <a:buSzPct val="90000"/>
                        <a:defRPr sz="2400">
                          <a:solidFill>
                            <a:schemeClr val="tx1"/>
                          </a:solidFill>
                          <a:latin typeface="Times New Roman" panose="02020603050405020304" pitchFamily="18" charset="0"/>
                        </a:defRPr>
                      </a:lvl2pPr>
                      <a:lvl3pPr>
                        <a:spcBef>
                          <a:spcPct val="20000"/>
                        </a:spcBef>
                        <a:buClr>
                          <a:schemeClr val="accent1"/>
                        </a:buClr>
                        <a:buSzPct val="60000"/>
                        <a:buFont typeface="Wingdings" panose="05000000000000000000" pitchFamily="2" charset="2"/>
                        <a:defRPr sz="2000">
                          <a:solidFill>
                            <a:schemeClr val="tx1"/>
                          </a:solidFill>
                          <a:latin typeface="Times New Roman" panose="02020603050405020304" pitchFamily="18" charset="0"/>
                        </a:defRPr>
                      </a:lvl3pPr>
                      <a:lvl4pPr>
                        <a:spcBef>
                          <a:spcPct val="20000"/>
                        </a:spcBef>
                        <a:buClr>
                          <a:schemeClr val="tx1"/>
                        </a:buClr>
                        <a:defRPr>
                          <a:solidFill>
                            <a:schemeClr val="tx1"/>
                          </a:solidFill>
                          <a:latin typeface="Times New Roman" panose="02020603050405020304" pitchFamily="18" charset="0"/>
                        </a:defRPr>
                      </a:lvl4pPr>
                      <a:lvl5pPr>
                        <a:spcBef>
                          <a:spcPct val="20000"/>
                        </a:spcBef>
                        <a:buClr>
                          <a:schemeClr val="accent1"/>
                        </a:buClr>
                        <a:defRPr>
                          <a:solidFill>
                            <a:schemeClr val="tx1"/>
                          </a:solidFill>
                          <a:latin typeface="Times New Roman" panose="02020603050405020304" pitchFamily="18" charset="0"/>
                        </a:defRPr>
                      </a:lvl5pPr>
                      <a:lvl6pPr fontAlgn="base">
                        <a:spcBef>
                          <a:spcPct val="20000"/>
                        </a:spcBef>
                        <a:spcAft>
                          <a:spcPct val="0"/>
                        </a:spcAft>
                        <a:buClr>
                          <a:schemeClr val="accent1"/>
                        </a:buClr>
                        <a:defRPr>
                          <a:solidFill>
                            <a:schemeClr val="tx1"/>
                          </a:solidFill>
                          <a:latin typeface="Times New Roman" panose="02020603050405020304" pitchFamily="18" charset="0"/>
                        </a:defRPr>
                      </a:lvl6pPr>
                      <a:lvl7pPr fontAlgn="base">
                        <a:spcBef>
                          <a:spcPct val="20000"/>
                        </a:spcBef>
                        <a:spcAft>
                          <a:spcPct val="0"/>
                        </a:spcAft>
                        <a:buClr>
                          <a:schemeClr val="accent1"/>
                        </a:buClr>
                        <a:defRPr>
                          <a:solidFill>
                            <a:schemeClr val="tx1"/>
                          </a:solidFill>
                          <a:latin typeface="Times New Roman" panose="02020603050405020304" pitchFamily="18" charset="0"/>
                        </a:defRPr>
                      </a:lvl7pPr>
                      <a:lvl8pPr fontAlgn="base">
                        <a:spcBef>
                          <a:spcPct val="20000"/>
                        </a:spcBef>
                        <a:spcAft>
                          <a:spcPct val="0"/>
                        </a:spcAft>
                        <a:buClr>
                          <a:schemeClr val="accent1"/>
                        </a:buClr>
                        <a:defRPr>
                          <a:solidFill>
                            <a:schemeClr val="tx1"/>
                          </a:solidFill>
                          <a:latin typeface="Times New Roman" panose="02020603050405020304" pitchFamily="18" charset="0"/>
                        </a:defRPr>
                      </a:lvl8pPr>
                      <a:lvl9pPr fontAlgn="base">
                        <a:spcBef>
                          <a:spcPct val="20000"/>
                        </a:spcBef>
                        <a:spcAft>
                          <a:spcPct val="0"/>
                        </a:spcAft>
                        <a:buClr>
                          <a:schemeClr val="accent1"/>
                        </a:buClr>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anose="05000000000000000000" pitchFamily="2" charset="2"/>
                        <a:buNone/>
                        <a:tabLst/>
                      </a:pPr>
                      <a:r>
                        <a:rPr kumimoji="0" lang="en-US" altLang="el-GR" sz="2000" b="1" i="0" u="none" strike="noStrike" cap="none" normalizeH="0" baseline="0">
                          <a:ln>
                            <a:noFill/>
                          </a:ln>
                          <a:solidFill>
                            <a:schemeClr val="tx1"/>
                          </a:solidFill>
                          <a:effectLst/>
                          <a:latin typeface="Times New Roman" panose="02020603050405020304" pitchFamily="18" charset="0"/>
                        </a:rPr>
                        <a:t>3</a:t>
                      </a:r>
                      <a:r>
                        <a:rPr kumimoji="0" lang="el-GR" altLang="el-GR" sz="2000" b="1" i="0" u="none" strike="noStrike" cap="none" normalizeH="0" baseline="0">
                          <a:ln>
                            <a:noFill/>
                          </a:ln>
                          <a:solidFill>
                            <a:schemeClr val="tx1"/>
                          </a:solidFill>
                          <a:effectLst/>
                          <a:latin typeface="Times New Roman" panose="02020603050405020304" pitchFamily="18" charset="0"/>
                        </a:rPr>
                        <a:t>Γ</a:t>
                      </a:r>
                      <a:r>
                        <a:rPr kumimoji="0" lang="en-US" altLang="el-GR" sz="2000" b="1" i="0" u="none" strike="noStrike" cap="none" normalizeH="0" baseline="0">
                          <a:ln>
                            <a:noFill/>
                          </a:ln>
                          <a:solidFill>
                            <a:schemeClr val="tx1"/>
                          </a:solidFill>
                          <a:effectLst/>
                          <a:latin typeface="Times New Roman" panose="02020603050405020304" pitchFamily="18" charset="0"/>
                        </a:rPr>
                        <a:t>.</a:t>
                      </a:r>
                    </a:p>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anose="05000000000000000000" pitchFamily="2" charset="2"/>
                        <a:buNone/>
                        <a:tabLst/>
                      </a:pPr>
                      <a:r>
                        <a:rPr kumimoji="0" lang="el-GR" altLang="el-GR" sz="2000" b="1" i="0" u="none" strike="noStrike" cap="none" normalizeH="0" baseline="0">
                          <a:ln>
                            <a:noFill/>
                          </a:ln>
                          <a:solidFill>
                            <a:schemeClr val="tx1"/>
                          </a:solidFill>
                          <a:effectLst/>
                          <a:latin typeface="Times New Roman" panose="02020603050405020304" pitchFamily="18" charset="0"/>
                        </a:rPr>
                        <a:t>π.χ.</a:t>
                      </a:r>
                      <a:r>
                        <a:rPr kumimoji="0" lang="en-US" altLang="el-GR" sz="2000" b="1" i="0" u="none" strike="noStrike" cap="none" normalizeH="0" baseline="0">
                          <a:ln>
                            <a:noFill/>
                          </a:ln>
                          <a:solidFill>
                            <a:schemeClr val="tx1"/>
                          </a:solidFill>
                          <a:effectLst/>
                          <a:latin typeface="Times New Roman" panose="02020603050405020304" pitchFamily="18" charset="0"/>
                        </a:rPr>
                        <a:t> </a:t>
                      </a:r>
                      <a:r>
                        <a:rPr kumimoji="0" lang="el-GR" altLang="el-GR" sz="2000" b="1" i="0" u="none" strike="noStrike" cap="none" normalizeH="0" baseline="0">
                          <a:ln>
                            <a:noFill/>
                          </a:ln>
                          <a:solidFill>
                            <a:schemeClr val="tx1"/>
                          </a:solidFill>
                          <a:effectLst/>
                          <a:latin typeface="Times New Roman" panose="02020603050405020304" pitchFamily="18" charset="0"/>
                        </a:rPr>
                        <a:t>Συμπτώματα, ικανοποίηση</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328108303"/>
                  </a:ext>
                </a:extLst>
              </a:tr>
            </a:tbl>
          </a:graphicData>
        </a:graphic>
      </p:graphicFrame>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1524000" y="277814"/>
            <a:ext cx="9144000" cy="1139825"/>
          </a:xfrm>
        </p:spPr>
        <p:txBody>
          <a:bodyPr>
            <a:normAutofit fontScale="90000"/>
          </a:bodyPr>
          <a:lstStyle/>
          <a:p>
            <a:r>
              <a:rPr lang="el-GR" sz="4000" b="1"/>
              <a:t>ΑΙΤΙΑ ΓΙΑ ΤΗΝ ΑΛΛΑΓΗ ΠΡΟΣ ΤΗ ΛΕΙΤΟΥΡΓΙΚΟΤΗΤΑ ΚΑΙ ΤΗΝ Π.Ζ. ΙΙ</a:t>
            </a:r>
            <a:endParaRPr lang="en-GB" sz="4000" b="1"/>
          </a:p>
        </p:txBody>
      </p:sp>
      <p:sp>
        <p:nvSpPr>
          <p:cNvPr id="19459" name="Rectangle 3"/>
          <p:cNvSpPr>
            <a:spLocks noGrp="1" noChangeArrowheads="1"/>
          </p:cNvSpPr>
          <p:nvPr>
            <p:ph type="body" idx="1"/>
          </p:nvPr>
        </p:nvSpPr>
        <p:spPr/>
        <p:txBody>
          <a:bodyPr/>
          <a:lstStyle/>
          <a:p>
            <a:r>
              <a:rPr lang="el-GR" u="sng"/>
              <a:t>Πρόοδοι της ιατρικής:</a:t>
            </a:r>
          </a:p>
          <a:p>
            <a:pPr lvl="1"/>
            <a:r>
              <a:rPr lang="el-GR"/>
              <a:t>Κυρίως μετά τη δεκαετία του ’50</a:t>
            </a:r>
          </a:p>
          <a:p>
            <a:pPr lvl="1"/>
            <a:r>
              <a:rPr lang="el-GR"/>
              <a:t>Συνέπεια η βελτίωση της επιβίωσης ασθενών με σοβαρά νοσήματα</a:t>
            </a:r>
          </a:p>
          <a:p>
            <a:pPr lvl="1"/>
            <a:r>
              <a:rPr lang="el-GR"/>
              <a:t>Κόστος η μειωμένη λειτουργικότητα σε πολλές χρόνιες νόσους</a:t>
            </a:r>
          </a:p>
          <a:p>
            <a:pPr lvl="1"/>
            <a:r>
              <a:rPr lang="el-GR"/>
              <a:t>Ανάπτυξη άλλων επαγγελμάτων υγείας για την αναπηρία και τα προβλήματα λειτουργικότητας και την αποκατάστασή τους</a:t>
            </a:r>
            <a:endParaRPr lang="en-GB" u="sng"/>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1524000" y="277814"/>
            <a:ext cx="9144000" cy="1139825"/>
          </a:xfrm>
        </p:spPr>
        <p:txBody>
          <a:bodyPr>
            <a:normAutofit fontScale="90000"/>
          </a:bodyPr>
          <a:lstStyle/>
          <a:p>
            <a:r>
              <a:rPr lang="el-GR" sz="4000" b="1"/>
              <a:t>ΑΙΤΙΑ ΓΙΑ ΤΗΝ ΑΛΛΑΓΗ ΠΡΟΣ ΤΗ ΛΕΙΤΟΥΡΓΙΚΟΤΗΤΑ ΚΑΙ ΤΗΝ Π.Ζ. ΙΙΙ</a:t>
            </a:r>
            <a:endParaRPr lang="en-GB" sz="4000" b="1"/>
          </a:p>
        </p:txBody>
      </p:sp>
      <p:sp>
        <p:nvSpPr>
          <p:cNvPr id="20483" name="Rectangle 3"/>
          <p:cNvSpPr>
            <a:spLocks noGrp="1" noChangeArrowheads="1"/>
          </p:cNvSpPr>
          <p:nvPr>
            <p:ph type="body" idx="1"/>
          </p:nvPr>
        </p:nvSpPr>
        <p:spPr>
          <a:xfrm>
            <a:off x="1981200" y="1557338"/>
            <a:ext cx="8229600" cy="5300662"/>
          </a:xfrm>
        </p:spPr>
        <p:txBody>
          <a:bodyPr/>
          <a:lstStyle/>
          <a:p>
            <a:r>
              <a:rPr lang="el-GR" u="sng" dirty="0"/>
              <a:t>Αύξηση του προσδόκιμου επιβίωσης:</a:t>
            </a:r>
          </a:p>
          <a:p>
            <a:pPr lvl="1"/>
            <a:r>
              <a:rPr lang="el-GR" dirty="0"/>
              <a:t>Στις περισσότερες δυτικές χώρες το προσδόκιμο επιβίωσης κυμαίνεται από τα 76-80 έτη, με τάση περαιτέρω αύξησης</a:t>
            </a:r>
          </a:p>
          <a:p>
            <a:pPr lvl="1"/>
            <a:r>
              <a:rPr lang="el-GR" dirty="0"/>
              <a:t>Συνέπεια η αύξηση του αριθμού των ατόμων με χρόνια προβλήματα υγείας και μειωμένη λειτουργικότητα</a:t>
            </a:r>
            <a:endParaRPr lang="en-GB" dirty="0"/>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1524000" y="277814"/>
            <a:ext cx="9144000" cy="1139825"/>
          </a:xfrm>
        </p:spPr>
        <p:txBody>
          <a:bodyPr>
            <a:normAutofit fontScale="90000"/>
          </a:bodyPr>
          <a:lstStyle/>
          <a:p>
            <a:r>
              <a:rPr lang="el-GR" sz="4000" b="1"/>
              <a:t>ΑΙΤΙΑ ΓΙΑ ΤΗΝ ΑΛΛΑΓΗ ΠΡΟΣ ΤΗ ΛΕΙΤΟΥΡΓΙΚΟΤΗΤΑ ΚΑΙ ΤΗΝ Π.Ζ. Ι</a:t>
            </a:r>
            <a:r>
              <a:rPr lang="en-US" sz="4000" b="1"/>
              <a:t>V</a:t>
            </a:r>
            <a:endParaRPr lang="en-GB" sz="4000" b="1"/>
          </a:p>
        </p:txBody>
      </p:sp>
      <p:sp>
        <p:nvSpPr>
          <p:cNvPr id="21507" name="Rectangle 3"/>
          <p:cNvSpPr>
            <a:spLocks noGrp="1" noChangeArrowheads="1"/>
          </p:cNvSpPr>
          <p:nvPr>
            <p:ph type="body" idx="1"/>
          </p:nvPr>
        </p:nvSpPr>
        <p:spPr/>
        <p:txBody>
          <a:bodyPr/>
          <a:lstStyle/>
          <a:p>
            <a:r>
              <a:rPr lang="el-GR" u="sng"/>
              <a:t>Ανάπτυξη των κινημάτων «χρηστών» και «καταναλωτών» των υπηρεσιών υγείας</a:t>
            </a:r>
          </a:p>
          <a:p>
            <a:pPr lvl="1"/>
            <a:r>
              <a:rPr lang="el-GR"/>
              <a:t>Κύρια από ασθενείς με χρόνιες νόσους</a:t>
            </a:r>
          </a:p>
          <a:p>
            <a:pPr lvl="1"/>
            <a:r>
              <a:rPr lang="el-GR"/>
              <a:t>Ισχυρές ομάδες πίεσης σε πολιτικό επίπεδο</a:t>
            </a:r>
          </a:p>
          <a:p>
            <a:pPr lvl="1"/>
            <a:r>
              <a:rPr lang="el-GR"/>
              <a:t>Τα αιτήματά τους δεν αφορούν μόνο στη θεραπεία αλλά επεκτείνονται και στη συνολική φροντίδα του ατόμου, τη βελτίωση της λειτουργικότητας και την εξασφάλιση ικανοποιητικής Ποιότητας Ζωής</a:t>
            </a:r>
            <a:endParaRPr lang="en-GB"/>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r>
              <a:rPr lang="el-GR" b="1"/>
              <a:t>ΣΥΝΕΠΕΙΕΣ ΤΩΝ ΑΛΛΑΓΩΝ</a:t>
            </a:r>
            <a:endParaRPr lang="en-GB" b="1"/>
          </a:p>
        </p:txBody>
      </p:sp>
      <p:sp>
        <p:nvSpPr>
          <p:cNvPr id="22531" name="Rectangle 3"/>
          <p:cNvSpPr>
            <a:spLocks noGrp="1" noChangeArrowheads="1"/>
          </p:cNvSpPr>
          <p:nvPr>
            <p:ph type="body" idx="1"/>
          </p:nvPr>
        </p:nvSpPr>
        <p:spPr/>
        <p:txBody>
          <a:bodyPr/>
          <a:lstStyle/>
          <a:p>
            <a:r>
              <a:rPr lang="el-GR"/>
              <a:t>Δοκιμασία του κλασικού ιατρικού μοντέλου, κατηγορίες για ανεπάρκειά του στην ικανοποίηση των αναγκών των ασθενών</a:t>
            </a:r>
          </a:p>
          <a:p>
            <a:r>
              <a:rPr lang="el-GR"/>
              <a:t>Καθιέρωση της ανάγκης συμπερίληψης της λειτουργικότητας και της Ποιότητας Ζωής στα κριτήρια αξιολόγησης των ιατρικών θεραπευτικών παρεμβάσεων</a:t>
            </a:r>
            <a:endParaRPr lang="en-GB"/>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Oval 2"/>
          <p:cNvSpPr>
            <a:spLocks noChangeArrowheads="1"/>
          </p:cNvSpPr>
          <p:nvPr/>
        </p:nvSpPr>
        <p:spPr bwMode="auto">
          <a:xfrm>
            <a:off x="2667000" y="2147888"/>
            <a:ext cx="2362200" cy="812800"/>
          </a:xfrm>
          <a:prstGeom prst="ellipse">
            <a:avLst/>
          </a:prstGeom>
          <a:gradFill rotWithShape="0">
            <a:gsLst>
              <a:gs pos="0">
                <a:srgbClr val="CC3300"/>
              </a:gs>
              <a:gs pos="100000">
                <a:srgbClr val="CC3300">
                  <a:gamma/>
                  <a:shade val="46275"/>
                  <a:invGamma/>
                </a:srgbClr>
              </a:gs>
            </a:gsLst>
            <a:lin ang="5400000" scaled="1"/>
          </a:gradFill>
          <a:ln w="9525">
            <a:noFill/>
            <a:round/>
            <a:headEnd/>
            <a:tailEnd/>
          </a:ln>
        </p:spPr>
        <p:txBody>
          <a:bodyPr/>
          <a:lstStyle/>
          <a:p>
            <a:pPr algn="ctr" eaLnBrk="0" hangingPunct="0"/>
            <a:r>
              <a:rPr lang="el-GR" sz="1600" b="1">
                <a:effectLst>
                  <a:outerShdw blurRad="38100" dist="38100" dir="2700000" algn="tl">
                    <a:srgbClr val="000000"/>
                  </a:outerShdw>
                </a:effectLst>
              </a:rPr>
              <a:t>Παρεμβάσεις &amp; διαδικασίες</a:t>
            </a:r>
            <a:endParaRPr lang="en-GB" sz="1600" b="1">
              <a:solidFill>
                <a:schemeClr val="bg1"/>
              </a:solidFill>
              <a:effectLst>
                <a:outerShdw blurRad="38100" dist="38100" dir="2700000" algn="tl">
                  <a:srgbClr val="000000"/>
                </a:outerShdw>
              </a:effectLst>
            </a:endParaRPr>
          </a:p>
        </p:txBody>
      </p:sp>
      <p:sp>
        <p:nvSpPr>
          <p:cNvPr id="73731" name="Oval 3"/>
          <p:cNvSpPr>
            <a:spLocks noChangeArrowheads="1"/>
          </p:cNvSpPr>
          <p:nvPr/>
        </p:nvSpPr>
        <p:spPr bwMode="auto">
          <a:xfrm>
            <a:off x="2819401" y="3276601"/>
            <a:ext cx="2035175" cy="758825"/>
          </a:xfrm>
          <a:prstGeom prst="ellipse">
            <a:avLst/>
          </a:prstGeom>
          <a:gradFill rotWithShape="0">
            <a:gsLst>
              <a:gs pos="0">
                <a:srgbClr val="CC3300"/>
              </a:gs>
              <a:gs pos="100000">
                <a:srgbClr val="CC3300">
                  <a:gamma/>
                  <a:shade val="46275"/>
                  <a:invGamma/>
                </a:srgbClr>
              </a:gs>
            </a:gsLst>
            <a:lin ang="5400000" scaled="1"/>
          </a:gradFill>
          <a:ln w="9525">
            <a:noFill/>
            <a:round/>
            <a:headEnd/>
            <a:tailEnd/>
          </a:ln>
        </p:spPr>
        <p:txBody>
          <a:bodyPr/>
          <a:lstStyle/>
          <a:p>
            <a:pPr algn="ctr" eaLnBrk="0" hangingPunct="0"/>
            <a:r>
              <a:rPr lang="el-GR" sz="1600" b="1">
                <a:effectLst>
                  <a:outerShdw blurRad="38100" dist="38100" dir="2700000" algn="tl">
                    <a:srgbClr val="000000"/>
                  </a:outerShdw>
                </a:effectLst>
              </a:rPr>
              <a:t>Αίτια επαφής</a:t>
            </a:r>
            <a:endParaRPr lang="en-GB" sz="1600" b="1" u="sng">
              <a:effectLst>
                <a:outerShdw blurRad="38100" dist="38100" dir="2700000" algn="tl">
                  <a:srgbClr val="000000"/>
                </a:outerShdw>
              </a:effectLst>
            </a:endParaRPr>
          </a:p>
        </p:txBody>
      </p:sp>
      <p:sp>
        <p:nvSpPr>
          <p:cNvPr id="73732" name="Text Box 4" descr="White marble"/>
          <p:cNvSpPr txBox="1">
            <a:spLocks noChangeArrowheads="1"/>
          </p:cNvSpPr>
          <p:nvPr/>
        </p:nvSpPr>
        <p:spPr bwMode="auto">
          <a:xfrm>
            <a:off x="5537200" y="1676401"/>
            <a:ext cx="2305050" cy="3863975"/>
          </a:xfrm>
          <a:prstGeom prst="rect">
            <a:avLst/>
          </a:prstGeom>
          <a:blipFill dpi="0" rotWithShape="0">
            <a:blip r:embed="rId3"/>
            <a:srcRect/>
            <a:tile tx="0" ty="0" sx="100000" sy="100000" flip="none" algn="tl"/>
          </a:blipFill>
          <a:ln w="9525">
            <a:noFill/>
            <a:miter lim="800000"/>
            <a:headEnd/>
            <a:tailEnd/>
          </a:ln>
        </p:spPr>
        <p:txBody>
          <a:bodyPr/>
          <a:lstStyle/>
          <a:p>
            <a:pPr eaLnBrk="0" hangingPunct="0"/>
            <a:endParaRPr lang="el-GR" sz="1000" noProof="1">
              <a:solidFill>
                <a:schemeClr val="bg2"/>
              </a:solidFill>
              <a:effectLst>
                <a:outerShdw blurRad="38100" dist="38100" dir="2700000" algn="tl">
                  <a:srgbClr val="C0C0C0"/>
                </a:outerShdw>
              </a:effectLst>
              <a:latin typeface="Times New Roman" pitchFamily="18" charset="0"/>
            </a:endParaRPr>
          </a:p>
        </p:txBody>
      </p:sp>
      <p:sp>
        <p:nvSpPr>
          <p:cNvPr id="73733" name="Text Box 5"/>
          <p:cNvSpPr txBox="1">
            <a:spLocks noChangeArrowheads="1"/>
          </p:cNvSpPr>
          <p:nvPr/>
        </p:nvSpPr>
        <p:spPr bwMode="auto">
          <a:xfrm>
            <a:off x="5672139" y="1973264"/>
            <a:ext cx="2035175" cy="1487487"/>
          </a:xfrm>
          <a:prstGeom prst="rect">
            <a:avLst/>
          </a:prstGeom>
          <a:gradFill rotWithShape="0">
            <a:gsLst>
              <a:gs pos="0">
                <a:srgbClr val="008000"/>
              </a:gs>
              <a:gs pos="100000">
                <a:srgbClr val="008000">
                  <a:gamma/>
                  <a:shade val="46275"/>
                  <a:invGamma/>
                </a:srgbClr>
              </a:gs>
            </a:gsLst>
            <a:path path="shape">
              <a:fillToRect l="50000" t="50000" r="50000" b="50000"/>
            </a:path>
          </a:gradFill>
          <a:ln w="9525">
            <a:noFill/>
            <a:miter lim="800000"/>
            <a:headEnd/>
            <a:tailEnd/>
          </a:ln>
        </p:spPr>
        <p:txBody>
          <a:bodyPr/>
          <a:lstStyle/>
          <a:p>
            <a:pPr eaLnBrk="0" hangingPunct="0"/>
            <a:r>
              <a:rPr lang="en-GB" sz="3400" b="1">
                <a:solidFill>
                  <a:srgbClr val="000099"/>
                </a:solidFill>
                <a:effectLst>
                  <a:outerShdw blurRad="38100" dist="38100" dir="2700000" algn="tl">
                    <a:srgbClr val="000000"/>
                  </a:outerShdw>
                </a:effectLst>
                <a:latin typeface="Times New Roman" pitchFamily="18" charset="0"/>
              </a:rPr>
              <a:t>  </a:t>
            </a:r>
            <a:r>
              <a:rPr lang="en-GB" sz="3400" b="1">
                <a:effectLst>
                  <a:outerShdw blurRad="38100" dist="38100" dir="2700000" algn="tl">
                    <a:srgbClr val="000000"/>
                  </a:outerShdw>
                </a:effectLst>
              </a:rPr>
              <a:t>ICD-10</a:t>
            </a:r>
            <a:endParaRPr lang="en-GB" sz="1200">
              <a:effectLst>
                <a:outerShdw blurRad="38100" dist="38100" dir="2700000" algn="tl">
                  <a:srgbClr val="000000"/>
                </a:outerShdw>
              </a:effectLst>
            </a:endParaRPr>
          </a:p>
          <a:p>
            <a:pPr algn="ctr" eaLnBrk="0" hangingPunct="0"/>
            <a:endParaRPr lang="en-US" sz="1200" b="1">
              <a:effectLst>
                <a:outerShdw blurRad="38100" dist="38100" dir="2700000" algn="tl">
                  <a:srgbClr val="000000"/>
                </a:outerShdw>
              </a:effectLst>
            </a:endParaRPr>
          </a:p>
          <a:p>
            <a:pPr algn="ctr" eaLnBrk="0" hangingPunct="0"/>
            <a:r>
              <a:rPr lang="en-US" sz="1200" b="1" noProof="1">
                <a:effectLst>
                  <a:outerShdw blurRad="38100" dist="38100" dir="2700000" algn="tl">
                    <a:srgbClr val="000000"/>
                  </a:outerShdw>
                </a:effectLst>
              </a:rPr>
              <a:t>International Statistical Classification of Diseases</a:t>
            </a:r>
            <a:r>
              <a:rPr lang="en-US" sz="1200" b="1">
                <a:effectLst>
                  <a:outerShdw blurRad="38100" dist="38100" dir="2700000" algn="tl">
                    <a:srgbClr val="000000"/>
                  </a:outerShdw>
                </a:effectLst>
              </a:rPr>
              <a:t> </a:t>
            </a:r>
            <a:r>
              <a:rPr lang="en-US" sz="1200" b="1" noProof="1">
                <a:effectLst>
                  <a:outerShdw blurRad="38100" dist="38100" dir="2700000" algn="tl">
                    <a:srgbClr val="000000"/>
                  </a:outerShdw>
                </a:effectLst>
              </a:rPr>
              <a:t>&amp; Related Health Problems</a:t>
            </a:r>
            <a:endParaRPr lang="en-US" sz="1200" b="1" noProof="1">
              <a:solidFill>
                <a:schemeClr val="bg1"/>
              </a:solidFill>
              <a:effectLst>
                <a:outerShdw blurRad="38100" dist="38100" dir="2700000" algn="tl">
                  <a:srgbClr val="000000"/>
                </a:outerShdw>
              </a:effectLst>
            </a:endParaRPr>
          </a:p>
        </p:txBody>
      </p:sp>
      <p:sp>
        <p:nvSpPr>
          <p:cNvPr id="73734" name="Text Box 6"/>
          <p:cNvSpPr txBox="1">
            <a:spLocks noChangeArrowheads="1"/>
          </p:cNvSpPr>
          <p:nvPr/>
        </p:nvSpPr>
        <p:spPr bwMode="auto">
          <a:xfrm>
            <a:off x="5672139" y="3757613"/>
            <a:ext cx="2035175" cy="1485900"/>
          </a:xfrm>
          <a:prstGeom prst="rect">
            <a:avLst/>
          </a:prstGeom>
          <a:gradFill rotWithShape="0">
            <a:gsLst>
              <a:gs pos="0">
                <a:srgbClr val="E80000"/>
              </a:gs>
              <a:gs pos="100000">
                <a:srgbClr val="E80000">
                  <a:gamma/>
                  <a:shade val="46275"/>
                  <a:invGamma/>
                </a:srgbClr>
              </a:gs>
            </a:gsLst>
            <a:path path="shape">
              <a:fillToRect l="50000" t="50000" r="50000" b="50000"/>
            </a:path>
          </a:gradFill>
          <a:ln w="9525">
            <a:noFill/>
            <a:miter lim="800000"/>
            <a:headEnd/>
            <a:tailEnd/>
          </a:ln>
        </p:spPr>
        <p:txBody>
          <a:bodyPr/>
          <a:lstStyle/>
          <a:p>
            <a:pPr algn="ctr" eaLnBrk="0" hangingPunct="0"/>
            <a:r>
              <a:rPr lang="en-GB" sz="3400" b="1">
                <a:effectLst>
                  <a:outerShdw blurRad="38100" dist="38100" dir="2700000" algn="tl">
                    <a:srgbClr val="000000"/>
                  </a:outerShdw>
                </a:effectLst>
              </a:rPr>
              <a:t>ICF</a:t>
            </a:r>
            <a:endParaRPr lang="en-GB" sz="1200" noProof="1">
              <a:effectLst>
                <a:outerShdw blurRad="38100" dist="38100" dir="2700000" algn="tl">
                  <a:srgbClr val="000000"/>
                </a:outerShdw>
              </a:effectLst>
            </a:endParaRPr>
          </a:p>
          <a:p>
            <a:pPr algn="ctr" eaLnBrk="0" hangingPunct="0"/>
            <a:endParaRPr lang="en-US" sz="1200" b="1">
              <a:effectLst>
                <a:outerShdw blurRad="38100" dist="38100" dir="2700000" algn="tl">
                  <a:srgbClr val="000000"/>
                </a:outerShdw>
              </a:effectLst>
            </a:endParaRPr>
          </a:p>
          <a:p>
            <a:pPr algn="ctr" eaLnBrk="0" hangingPunct="0"/>
            <a:r>
              <a:rPr lang="en-US" sz="1200" b="1" noProof="1">
                <a:effectLst>
                  <a:outerShdw blurRad="38100" dist="38100" dir="2700000" algn="tl">
                    <a:srgbClr val="000000"/>
                  </a:outerShdw>
                </a:effectLst>
              </a:rPr>
              <a:t>International Classification</a:t>
            </a:r>
            <a:r>
              <a:rPr lang="en-US" sz="1200" b="1">
                <a:effectLst>
                  <a:outerShdw blurRad="38100" dist="38100" dir="2700000" algn="tl">
                    <a:srgbClr val="000000"/>
                  </a:outerShdw>
                </a:effectLst>
              </a:rPr>
              <a:t> </a:t>
            </a:r>
            <a:r>
              <a:rPr lang="en-US" sz="1200" b="1" noProof="1">
                <a:effectLst>
                  <a:outerShdw blurRad="38100" dist="38100" dir="2700000" algn="tl">
                    <a:srgbClr val="000000"/>
                  </a:outerShdw>
                </a:effectLst>
              </a:rPr>
              <a:t>of Functioning</a:t>
            </a:r>
            <a:r>
              <a:rPr lang="en-US" sz="1200" b="1">
                <a:effectLst>
                  <a:outerShdw blurRad="38100" dist="38100" dir="2700000" algn="tl">
                    <a:srgbClr val="000000"/>
                  </a:outerShdw>
                </a:effectLst>
              </a:rPr>
              <a:t>,</a:t>
            </a:r>
            <a:r>
              <a:rPr lang="en-US" sz="1200" b="1" noProof="1">
                <a:effectLst>
                  <a:outerShdw blurRad="38100" dist="38100" dir="2700000" algn="tl">
                    <a:srgbClr val="000000"/>
                  </a:outerShdw>
                </a:effectLst>
              </a:rPr>
              <a:t> Disability</a:t>
            </a:r>
            <a:r>
              <a:rPr lang="en-US" sz="1200" b="1">
                <a:effectLst>
                  <a:outerShdw blurRad="38100" dist="38100" dir="2700000" algn="tl">
                    <a:srgbClr val="000000"/>
                  </a:outerShdw>
                </a:effectLst>
              </a:rPr>
              <a:t> and Health</a:t>
            </a:r>
            <a:endParaRPr lang="en-US" sz="1200" b="1" noProof="1">
              <a:effectLst>
                <a:outerShdw blurRad="38100" dist="38100" dir="2700000" algn="tl">
                  <a:srgbClr val="000000"/>
                </a:outerShdw>
              </a:effectLst>
            </a:endParaRPr>
          </a:p>
        </p:txBody>
      </p:sp>
      <p:sp>
        <p:nvSpPr>
          <p:cNvPr id="73735" name="Oval 7"/>
          <p:cNvSpPr>
            <a:spLocks noChangeArrowheads="1"/>
          </p:cNvSpPr>
          <p:nvPr/>
        </p:nvSpPr>
        <p:spPr bwMode="auto">
          <a:xfrm>
            <a:off x="2819401" y="4343401"/>
            <a:ext cx="2170113" cy="892175"/>
          </a:xfrm>
          <a:prstGeom prst="ellipse">
            <a:avLst/>
          </a:prstGeom>
          <a:gradFill rotWithShape="0">
            <a:gsLst>
              <a:gs pos="0">
                <a:srgbClr val="CC3300"/>
              </a:gs>
              <a:gs pos="100000">
                <a:srgbClr val="CC3300">
                  <a:gamma/>
                  <a:shade val="46275"/>
                  <a:invGamma/>
                </a:srgbClr>
              </a:gs>
            </a:gsLst>
            <a:lin ang="5400000" scaled="1"/>
          </a:gradFill>
          <a:ln w="9525">
            <a:noFill/>
            <a:round/>
            <a:headEnd/>
            <a:tailEnd/>
          </a:ln>
        </p:spPr>
        <p:txBody>
          <a:bodyPr/>
          <a:lstStyle/>
          <a:p>
            <a:pPr algn="ctr" eaLnBrk="0" hangingPunct="0"/>
            <a:r>
              <a:rPr lang="en-GB" sz="1600" b="1">
                <a:effectLst>
                  <a:outerShdw blurRad="38100" dist="38100" dir="2700000" algn="tl">
                    <a:srgbClr val="000000"/>
                  </a:outerShdw>
                </a:effectLst>
              </a:rPr>
              <a:t>IND</a:t>
            </a:r>
          </a:p>
          <a:p>
            <a:pPr algn="ctr" eaLnBrk="0" hangingPunct="0"/>
            <a:r>
              <a:rPr lang="el-GR" sz="1400">
                <a:effectLst>
                  <a:outerShdw blurRad="38100" dist="38100" dir="2700000" algn="tl">
                    <a:srgbClr val="000000"/>
                  </a:outerShdw>
                </a:effectLst>
              </a:rPr>
              <a:t>Ονοματολογία των Νόσων</a:t>
            </a:r>
            <a:endParaRPr lang="en-GB" sz="1400" u="sng">
              <a:solidFill>
                <a:schemeClr val="bg1"/>
              </a:solidFill>
              <a:effectLst>
                <a:outerShdw blurRad="38100" dist="38100" dir="2700000" algn="tl">
                  <a:srgbClr val="000000"/>
                </a:outerShdw>
              </a:effectLst>
            </a:endParaRPr>
          </a:p>
        </p:txBody>
      </p:sp>
      <p:sp>
        <p:nvSpPr>
          <p:cNvPr id="73736" name="Oval 8"/>
          <p:cNvSpPr>
            <a:spLocks noChangeArrowheads="1"/>
          </p:cNvSpPr>
          <p:nvPr/>
        </p:nvSpPr>
        <p:spPr bwMode="auto">
          <a:xfrm>
            <a:off x="8229600" y="4038601"/>
            <a:ext cx="2438400" cy="1146175"/>
          </a:xfrm>
          <a:prstGeom prst="ellipse">
            <a:avLst/>
          </a:prstGeom>
          <a:gradFill rotWithShape="0">
            <a:gsLst>
              <a:gs pos="0">
                <a:srgbClr val="FFCC99"/>
              </a:gs>
              <a:gs pos="100000">
                <a:srgbClr val="800000"/>
              </a:gs>
            </a:gsLst>
            <a:path path="shape">
              <a:fillToRect l="50000" t="50000" r="50000" b="50000"/>
            </a:path>
          </a:gradFill>
          <a:ln w="9525">
            <a:noFill/>
            <a:round/>
            <a:headEnd/>
            <a:tailEnd/>
          </a:ln>
        </p:spPr>
        <p:txBody>
          <a:bodyPr/>
          <a:lstStyle/>
          <a:p>
            <a:pPr algn="ctr" eaLnBrk="0" hangingPunct="0"/>
            <a:r>
              <a:rPr lang="el-GR" b="1">
                <a:solidFill>
                  <a:schemeClr val="bg1"/>
                </a:solidFill>
                <a:effectLst>
                  <a:outerShdw blurRad="38100" dist="38100" dir="2700000" algn="tl">
                    <a:srgbClr val="000000"/>
                  </a:outerShdw>
                </a:effectLst>
              </a:rPr>
              <a:t>Προσαρμογές ειδικοτήτων</a:t>
            </a:r>
            <a:endParaRPr lang="en-GB" b="1">
              <a:solidFill>
                <a:schemeClr val="bg1"/>
              </a:solidFill>
              <a:effectLst>
                <a:outerShdw blurRad="38100" dist="38100" dir="2700000" algn="tl">
                  <a:srgbClr val="000000"/>
                </a:outerShdw>
              </a:effectLst>
            </a:endParaRPr>
          </a:p>
        </p:txBody>
      </p:sp>
      <p:sp>
        <p:nvSpPr>
          <p:cNvPr id="73737" name="Line 9"/>
          <p:cNvSpPr>
            <a:spLocks noChangeShapeType="1"/>
          </p:cNvSpPr>
          <p:nvPr/>
        </p:nvSpPr>
        <p:spPr bwMode="auto">
          <a:xfrm>
            <a:off x="5029201" y="2590800"/>
            <a:ext cx="542925" cy="0"/>
          </a:xfrm>
          <a:prstGeom prst="line">
            <a:avLst/>
          </a:prstGeom>
          <a:noFill/>
          <a:ln w="19050">
            <a:solidFill>
              <a:schemeClr val="tx2"/>
            </a:solidFill>
            <a:round/>
            <a:headEnd/>
            <a:tailEnd/>
          </a:ln>
        </p:spPr>
        <p:txBody>
          <a:bodyPr/>
          <a:lstStyle/>
          <a:p>
            <a:endParaRPr lang="el-GR"/>
          </a:p>
        </p:txBody>
      </p:sp>
      <p:sp>
        <p:nvSpPr>
          <p:cNvPr id="73738" name="Line 10"/>
          <p:cNvSpPr>
            <a:spLocks noChangeShapeType="1"/>
          </p:cNvSpPr>
          <p:nvPr/>
        </p:nvSpPr>
        <p:spPr bwMode="auto">
          <a:xfrm>
            <a:off x="4876801" y="3657600"/>
            <a:ext cx="677863" cy="0"/>
          </a:xfrm>
          <a:prstGeom prst="line">
            <a:avLst/>
          </a:prstGeom>
          <a:noFill/>
          <a:ln w="19050">
            <a:solidFill>
              <a:schemeClr val="tx2"/>
            </a:solidFill>
            <a:round/>
            <a:headEnd/>
            <a:tailEnd/>
          </a:ln>
        </p:spPr>
        <p:txBody>
          <a:bodyPr/>
          <a:lstStyle/>
          <a:p>
            <a:endParaRPr lang="el-GR"/>
          </a:p>
        </p:txBody>
      </p:sp>
      <p:sp>
        <p:nvSpPr>
          <p:cNvPr id="73739" name="Line 11"/>
          <p:cNvSpPr>
            <a:spLocks noChangeShapeType="1"/>
          </p:cNvSpPr>
          <p:nvPr/>
        </p:nvSpPr>
        <p:spPr bwMode="auto">
          <a:xfrm>
            <a:off x="5029201" y="4724400"/>
            <a:ext cx="542925" cy="0"/>
          </a:xfrm>
          <a:prstGeom prst="line">
            <a:avLst/>
          </a:prstGeom>
          <a:noFill/>
          <a:ln w="19050">
            <a:solidFill>
              <a:schemeClr val="tx2"/>
            </a:solidFill>
            <a:round/>
            <a:headEnd/>
            <a:tailEnd/>
          </a:ln>
        </p:spPr>
        <p:txBody>
          <a:bodyPr/>
          <a:lstStyle/>
          <a:p>
            <a:endParaRPr lang="el-GR"/>
          </a:p>
        </p:txBody>
      </p:sp>
      <p:sp>
        <p:nvSpPr>
          <p:cNvPr id="73740" name="Line 12"/>
          <p:cNvSpPr>
            <a:spLocks noChangeShapeType="1"/>
          </p:cNvSpPr>
          <p:nvPr/>
        </p:nvSpPr>
        <p:spPr bwMode="auto">
          <a:xfrm>
            <a:off x="7842251" y="3014663"/>
            <a:ext cx="542925" cy="0"/>
          </a:xfrm>
          <a:prstGeom prst="line">
            <a:avLst/>
          </a:prstGeom>
          <a:noFill/>
          <a:ln w="19050">
            <a:solidFill>
              <a:schemeClr val="tx2"/>
            </a:solidFill>
            <a:round/>
            <a:headEnd/>
            <a:tailEnd/>
          </a:ln>
        </p:spPr>
        <p:txBody>
          <a:bodyPr/>
          <a:lstStyle/>
          <a:p>
            <a:endParaRPr lang="el-GR"/>
          </a:p>
        </p:txBody>
      </p:sp>
      <p:sp>
        <p:nvSpPr>
          <p:cNvPr id="73741" name="Line 13"/>
          <p:cNvSpPr>
            <a:spLocks noChangeShapeType="1"/>
          </p:cNvSpPr>
          <p:nvPr/>
        </p:nvSpPr>
        <p:spPr bwMode="auto">
          <a:xfrm flipV="1">
            <a:off x="7842250" y="4648200"/>
            <a:ext cx="387350" cy="1588"/>
          </a:xfrm>
          <a:prstGeom prst="line">
            <a:avLst/>
          </a:prstGeom>
          <a:noFill/>
          <a:ln w="19050">
            <a:solidFill>
              <a:schemeClr val="tx2"/>
            </a:solidFill>
            <a:round/>
            <a:headEnd/>
            <a:tailEnd/>
          </a:ln>
        </p:spPr>
        <p:txBody>
          <a:bodyPr/>
          <a:lstStyle/>
          <a:p>
            <a:endParaRPr lang="el-GR"/>
          </a:p>
        </p:txBody>
      </p:sp>
      <p:sp>
        <p:nvSpPr>
          <p:cNvPr id="73742" name="Oval 14"/>
          <p:cNvSpPr>
            <a:spLocks noChangeArrowheads="1"/>
          </p:cNvSpPr>
          <p:nvPr/>
        </p:nvSpPr>
        <p:spPr bwMode="auto">
          <a:xfrm>
            <a:off x="8001000" y="2430463"/>
            <a:ext cx="2667000" cy="1039812"/>
          </a:xfrm>
          <a:prstGeom prst="ellipse">
            <a:avLst/>
          </a:prstGeom>
          <a:gradFill rotWithShape="0">
            <a:gsLst>
              <a:gs pos="0">
                <a:schemeClr val="accent1"/>
              </a:gs>
              <a:gs pos="100000">
                <a:schemeClr val="accent1">
                  <a:gamma/>
                  <a:shade val="56078"/>
                  <a:invGamma/>
                </a:schemeClr>
              </a:gs>
            </a:gsLst>
            <a:path path="shape">
              <a:fillToRect l="50000" t="50000" r="50000" b="50000"/>
            </a:path>
          </a:gradFill>
          <a:ln w="6350">
            <a:noFill/>
            <a:round/>
            <a:headEnd/>
            <a:tailEnd/>
          </a:ln>
        </p:spPr>
        <p:txBody>
          <a:bodyPr/>
          <a:lstStyle/>
          <a:p>
            <a:pPr algn="ctr" eaLnBrk="0" hangingPunct="0"/>
            <a:r>
              <a:rPr lang="el-GR" sz="2000" b="1">
                <a:solidFill>
                  <a:schemeClr val="bg1"/>
                </a:solidFill>
                <a:effectLst>
                  <a:outerShdw blurRad="38100" dist="38100" dir="2700000" algn="tl">
                    <a:srgbClr val="000000"/>
                  </a:outerShdw>
                </a:effectLst>
              </a:rPr>
              <a:t>Προσαρμογές ΠΦΥ</a:t>
            </a:r>
            <a:endParaRPr lang="en-GB" sz="2000" b="1">
              <a:solidFill>
                <a:schemeClr val="bg1"/>
              </a:solidFill>
              <a:effectLst>
                <a:outerShdw blurRad="38100" dist="38100" dir="2700000" algn="tl">
                  <a:srgbClr val="000000"/>
                </a:outerShdw>
              </a:effectLst>
            </a:endParaRPr>
          </a:p>
        </p:txBody>
      </p:sp>
      <p:sp>
        <p:nvSpPr>
          <p:cNvPr id="73743" name="Rectangle 15"/>
          <p:cNvSpPr>
            <a:spLocks noGrp="1" noChangeArrowheads="1"/>
          </p:cNvSpPr>
          <p:nvPr>
            <p:ph type="title"/>
          </p:nvPr>
        </p:nvSpPr>
        <p:spPr>
          <a:xfrm>
            <a:off x="2667000" y="152400"/>
            <a:ext cx="7772400" cy="1295400"/>
          </a:xfrm>
          <a:noFill/>
          <a:ln/>
        </p:spPr>
        <p:txBody>
          <a:bodyPr vert="horz" lIns="90488" tIns="44450" rIns="90488" bIns="44450" rtlCol="0" anchor="ctr" anchorCtr="0">
            <a:normAutofit/>
          </a:bodyPr>
          <a:lstStyle/>
          <a:p>
            <a:r>
              <a:rPr lang="el-GR" sz="4000" b="1"/>
              <a:t>Οικογένεια Διεθνών Ταξινομήσεων του ΠΟΥ</a:t>
            </a:r>
            <a:endParaRPr lang="en-GB" sz="4000" b="1"/>
          </a:p>
        </p:txBody>
      </p:sp>
      <p:sp>
        <p:nvSpPr>
          <p:cNvPr id="73744" name="Text Box 16"/>
          <p:cNvSpPr txBox="1">
            <a:spLocks noChangeArrowheads="1"/>
          </p:cNvSpPr>
          <p:nvPr/>
        </p:nvSpPr>
        <p:spPr bwMode="auto">
          <a:xfrm>
            <a:off x="2525736" y="5737226"/>
            <a:ext cx="2838405" cy="430887"/>
          </a:xfrm>
          <a:prstGeom prst="rect">
            <a:avLst/>
          </a:prstGeom>
          <a:noFill/>
          <a:ln w="12700">
            <a:noFill/>
            <a:miter lim="800000"/>
            <a:headEnd/>
            <a:tailEnd/>
          </a:ln>
          <a:effectLst/>
        </p:spPr>
        <p:txBody>
          <a:bodyPr wrap="none">
            <a:spAutoFit/>
          </a:bodyPr>
          <a:lstStyle/>
          <a:p>
            <a:pPr algn="ctr" eaLnBrk="0" hangingPunct="0"/>
            <a:r>
              <a:rPr lang="el-GR" sz="2200" i="1">
                <a:effectLst>
                  <a:outerShdw blurRad="38100" dist="38100" dir="2700000" algn="tl">
                    <a:srgbClr val="000000"/>
                  </a:outerShdw>
                </a:effectLst>
              </a:rPr>
              <a:t>Σχετιζόμενα παράγωγα</a:t>
            </a:r>
            <a:endParaRPr lang="el-GR" sz="2200" noProof="1">
              <a:effectLst>
                <a:outerShdw blurRad="38100" dist="38100" dir="2700000" algn="tl">
                  <a:srgbClr val="000000"/>
                </a:outerShdw>
              </a:effectLst>
            </a:endParaRPr>
          </a:p>
        </p:txBody>
      </p:sp>
      <p:sp>
        <p:nvSpPr>
          <p:cNvPr id="73745" name="Text Box 17"/>
          <p:cNvSpPr txBox="1">
            <a:spLocks noChangeArrowheads="1"/>
          </p:cNvSpPr>
          <p:nvPr/>
        </p:nvSpPr>
        <p:spPr bwMode="auto">
          <a:xfrm>
            <a:off x="5486400" y="5715000"/>
            <a:ext cx="2971800" cy="457200"/>
          </a:xfrm>
          <a:prstGeom prst="rect">
            <a:avLst/>
          </a:prstGeom>
          <a:noFill/>
          <a:ln w="12700">
            <a:noFill/>
            <a:miter lim="800000"/>
            <a:headEnd/>
            <a:tailEnd/>
          </a:ln>
          <a:effectLst/>
        </p:spPr>
        <p:txBody>
          <a:bodyPr>
            <a:spAutoFit/>
          </a:bodyPr>
          <a:lstStyle/>
          <a:p>
            <a:pPr algn="ctr" eaLnBrk="0" hangingPunct="0"/>
            <a:r>
              <a:rPr lang="el-GR" sz="2400" i="1">
                <a:effectLst>
                  <a:outerShdw blurRad="38100" dist="38100" dir="2700000" algn="tl">
                    <a:srgbClr val="000000"/>
                  </a:outerShdw>
                </a:effectLst>
              </a:rPr>
              <a:t>Κύριες Ταξινομήσεις</a:t>
            </a:r>
            <a:endParaRPr lang="el-GR" sz="2400" i="1" noProof="1">
              <a:effectLst>
                <a:outerShdw blurRad="38100" dist="38100" dir="2700000" algn="tl">
                  <a:srgbClr val="000000"/>
                </a:outerShdw>
              </a:effectLst>
            </a:endParaRPr>
          </a:p>
        </p:txBody>
      </p:sp>
      <p:sp>
        <p:nvSpPr>
          <p:cNvPr id="73746" name="Text Box 18"/>
          <p:cNvSpPr txBox="1">
            <a:spLocks noChangeArrowheads="1"/>
          </p:cNvSpPr>
          <p:nvPr/>
        </p:nvSpPr>
        <p:spPr bwMode="auto">
          <a:xfrm>
            <a:off x="8353426" y="5715000"/>
            <a:ext cx="2314575" cy="457200"/>
          </a:xfrm>
          <a:prstGeom prst="rect">
            <a:avLst/>
          </a:prstGeom>
          <a:noFill/>
          <a:ln w="12700">
            <a:noFill/>
            <a:miter lim="800000"/>
            <a:headEnd/>
            <a:tailEnd/>
          </a:ln>
          <a:effectLst/>
        </p:spPr>
        <p:txBody>
          <a:bodyPr>
            <a:spAutoFit/>
          </a:bodyPr>
          <a:lstStyle/>
          <a:p>
            <a:pPr algn="ctr" eaLnBrk="0" hangingPunct="0"/>
            <a:r>
              <a:rPr lang="el-GR" sz="2400" i="1">
                <a:effectLst>
                  <a:outerShdw blurRad="38100" dist="38100" dir="2700000" algn="tl">
                    <a:srgbClr val="000000"/>
                  </a:outerShdw>
                </a:effectLst>
              </a:rPr>
              <a:t>Προσαρμογές</a:t>
            </a:r>
            <a:endParaRPr lang="el-GR" sz="2400" noProof="1">
              <a:effectLst>
                <a:outerShdw blurRad="38100" dist="38100" dir="2700000" algn="tl">
                  <a:srgbClr val="000000"/>
                </a:outerShdw>
              </a:effectLst>
            </a:endParaRPr>
          </a:p>
        </p:txBody>
      </p:sp>
    </p:spTree>
  </p:cSld>
  <p:clrMapOvr>
    <a:masterClrMapping/>
  </p:clrMapOvr>
  <p:transition>
    <p:zoom/>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ChangeArrowheads="1"/>
          </p:cNvSpPr>
          <p:nvPr/>
        </p:nvSpPr>
        <p:spPr bwMode="auto">
          <a:xfrm>
            <a:off x="2209800" y="6248400"/>
            <a:ext cx="1905000" cy="457200"/>
          </a:xfrm>
          <a:prstGeom prst="rect">
            <a:avLst/>
          </a:prstGeom>
          <a:noFill/>
          <a:ln w="9525">
            <a:noFill/>
            <a:miter lim="800000"/>
            <a:headEnd/>
            <a:tailEnd/>
          </a:ln>
          <a:effectLst/>
        </p:spPr>
        <p:txBody>
          <a:bodyPr wrap="none" anchor="ctr"/>
          <a:lstStyle/>
          <a:p>
            <a:endParaRPr lang="el-GR"/>
          </a:p>
        </p:txBody>
      </p:sp>
      <p:sp>
        <p:nvSpPr>
          <p:cNvPr id="79875" name="Rectangle 3"/>
          <p:cNvSpPr>
            <a:spLocks noChangeArrowheads="1"/>
          </p:cNvSpPr>
          <p:nvPr/>
        </p:nvSpPr>
        <p:spPr bwMode="auto">
          <a:xfrm>
            <a:off x="4648200" y="6248400"/>
            <a:ext cx="2895600" cy="457200"/>
          </a:xfrm>
          <a:prstGeom prst="rect">
            <a:avLst/>
          </a:prstGeom>
          <a:noFill/>
          <a:ln w="9525">
            <a:noFill/>
            <a:miter lim="800000"/>
            <a:headEnd/>
            <a:tailEnd/>
          </a:ln>
          <a:effectLst/>
        </p:spPr>
        <p:txBody>
          <a:bodyPr wrap="none" anchor="ctr"/>
          <a:lstStyle/>
          <a:p>
            <a:endParaRPr lang="el-GR"/>
          </a:p>
        </p:txBody>
      </p:sp>
      <p:sp>
        <p:nvSpPr>
          <p:cNvPr id="79876" name="Rectangle 4"/>
          <p:cNvSpPr>
            <a:spLocks noChangeArrowheads="1"/>
          </p:cNvSpPr>
          <p:nvPr/>
        </p:nvSpPr>
        <p:spPr bwMode="auto">
          <a:xfrm>
            <a:off x="6364288" y="366713"/>
            <a:ext cx="4151312" cy="1447192"/>
          </a:xfrm>
          <a:prstGeom prst="rect">
            <a:avLst/>
          </a:prstGeom>
          <a:noFill/>
          <a:ln w="9525">
            <a:noFill/>
            <a:miter lim="800000"/>
            <a:headEnd/>
            <a:tailEnd/>
          </a:ln>
          <a:effectLst/>
        </p:spPr>
        <p:txBody>
          <a:bodyPr lIns="92075" tIns="46038" rIns="92075" bIns="46038">
            <a:spAutoFit/>
          </a:bodyPr>
          <a:lstStyle/>
          <a:p>
            <a:pPr lvl="1" eaLnBrk="0" hangingPunct="0"/>
            <a:r>
              <a:rPr lang="el-GR" sz="4400" b="1"/>
              <a:t>Εκδόσεις του </a:t>
            </a:r>
            <a:r>
              <a:rPr lang="en-US" sz="4400" b="1"/>
              <a:t>ICF</a:t>
            </a:r>
            <a:endParaRPr lang="en-US" sz="4000" b="1"/>
          </a:p>
        </p:txBody>
      </p:sp>
      <p:sp>
        <p:nvSpPr>
          <p:cNvPr id="79877" name="Rectangle 5"/>
          <p:cNvSpPr>
            <a:spLocks noChangeArrowheads="1"/>
          </p:cNvSpPr>
          <p:nvPr/>
        </p:nvSpPr>
        <p:spPr bwMode="auto">
          <a:xfrm>
            <a:off x="6400800" y="1828801"/>
            <a:ext cx="4495800" cy="4401847"/>
          </a:xfrm>
          <a:prstGeom prst="rect">
            <a:avLst/>
          </a:prstGeom>
          <a:noFill/>
          <a:ln w="9525">
            <a:noFill/>
            <a:miter lim="800000"/>
            <a:headEnd/>
            <a:tailEnd/>
          </a:ln>
          <a:effectLst/>
        </p:spPr>
        <p:txBody>
          <a:bodyPr lIns="92075" tIns="46038" rIns="92075" bIns="46038">
            <a:spAutoFit/>
          </a:bodyPr>
          <a:lstStyle/>
          <a:p>
            <a:pPr eaLnBrk="0" hangingPunct="0"/>
            <a:r>
              <a:rPr lang="en-US" sz="2000" b="1">
                <a:solidFill>
                  <a:srgbClr val="FFFFFF"/>
                </a:solidFill>
              </a:rPr>
              <a:t>1.   </a:t>
            </a:r>
            <a:r>
              <a:rPr lang="el-GR" sz="2000" b="1">
                <a:solidFill>
                  <a:srgbClr val="FFFFFF"/>
                </a:solidFill>
              </a:rPr>
              <a:t>Κύριος τόμος και γλωσσάριο</a:t>
            </a:r>
            <a:endParaRPr lang="en-US" sz="2000" b="1">
              <a:solidFill>
                <a:srgbClr val="FFFFFF"/>
              </a:solidFill>
            </a:endParaRPr>
          </a:p>
          <a:p>
            <a:pPr eaLnBrk="0" hangingPunct="0"/>
            <a:r>
              <a:rPr lang="en-US" sz="2000" b="1">
                <a:solidFill>
                  <a:srgbClr val="FFFFFF"/>
                </a:solidFill>
              </a:rPr>
              <a:t>	</a:t>
            </a:r>
            <a:r>
              <a:rPr lang="en-US" sz="1400" b="1">
                <a:solidFill>
                  <a:srgbClr val="FFFFFF"/>
                </a:solidFill>
              </a:rPr>
              <a:t>- </a:t>
            </a:r>
            <a:r>
              <a:rPr lang="el-GR" sz="1400" b="1">
                <a:solidFill>
                  <a:srgbClr val="FFFFFF"/>
                </a:solidFill>
              </a:rPr>
              <a:t>Πλήρης μορφή</a:t>
            </a:r>
            <a:r>
              <a:rPr lang="en-US" sz="1400" b="1">
                <a:solidFill>
                  <a:srgbClr val="FFFFFF"/>
                </a:solidFill>
              </a:rPr>
              <a:t> 9999 </a:t>
            </a:r>
            <a:r>
              <a:rPr lang="el-GR" sz="1400" b="1">
                <a:solidFill>
                  <a:srgbClr val="FFFFFF"/>
                </a:solidFill>
              </a:rPr>
              <a:t>κατ</a:t>
            </a:r>
            <a:r>
              <a:rPr lang="en-US" sz="1400" b="1">
                <a:solidFill>
                  <a:srgbClr val="FFFFFF"/>
                </a:solidFill>
              </a:rPr>
              <a:t>.</a:t>
            </a:r>
          </a:p>
          <a:p>
            <a:pPr eaLnBrk="0" hangingPunct="0"/>
            <a:r>
              <a:rPr lang="en-US" sz="1400" b="1">
                <a:solidFill>
                  <a:srgbClr val="FFFFFF"/>
                </a:solidFill>
              </a:rPr>
              <a:t>	- </a:t>
            </a:r>
            <a:r>
              <a:rPr lang="el-GR" sz="1400" b="1">
                <a:solidFill>
                  <a:srgbClr val="FFFFFF"/>
                </a:solidFill>
              </a:rPr>
              <a:t>Βραχεία μορφή</a:t>
            </a:r>
            <a:r>
              <a:rPr lang="en-US" sz="1400" b="1">
                <a:solidFill>
                  <a:srgbClr val="FFFFFF"/>
                </a:solidFill>
              </a:rPr>
              <a:t> 99 </a:t>
            </a:r>
            <a:r>
              <a:rPr lang="el-GR" sz="1400" b="1">
                <a:solidFill>
                  <a:srgbClr val="FFFFFF"/>
                </a:solidFill>
              </a:rPr>
              <a:t>κατ</a:t>
            </a:r>
            <a:r>
              <a:rPr lang="en-US" sz="1400" b="1">
                <a:solidFill>
                  <a:srgbClr val="FFFFFF"/>
                </a:solidFill>
              </a:rPr>
              <a:t>.</a:t>
            </a:r>
          </a:p>
          <a:p>
            <a:pPr eaLnBrk="0" hangingPunct="0"/>
            <a:endParaRPr lang="en-US" sz="1400" b="1">
              <a:solidFill>
                <a:srgbClr val="FFFFFF"/>
              </a:solidFill>
            </a:endParaRPr>
          </a:p>
          <a:p>
            <a:pPr eaLnBrk="0" hangingPunct="0"/>
            <a:r>
              <a:rPr lang="en-US" sz="2000" b="1">
                <a:solidFill>
                  <a:srgbClr val="FFFFFF"/>
                </a:solidFill>
              </a:rPr>
              <a:t>2.   </a:t>
            </a:r>
            <a:r>
              <a:rPr lang="el-GR" sz="2000" b="1">
                <a:solidFill>
                  <a:srgbClr val="FFFFFF"/>
                </a:solidFill>
              </a:rPr>
              <a:t>Κλινικές Περιγραφές και          	Οδηγίες Εκτίμησης </a:t>
            </a:r>
            <a:endParaRPr lang="en-US" sz="2000" b="1">
              <a:solidFill>
                <a:srgbClr val="FFFFFF"/>
              </a:solidFill>
            </a:endParaRPr>
          </a:p>
          <a:p>
            <a:pPr lvl="1" eaLnBrk="0" hangingPunct="0"/>
            <a:endParaRPr lang="en-US" sz="2000" b="1">
              <a:solidFill>
                <a:srgbClr val="FFFFFF"/>
              </a:solidFill>
            </a:endParaRPr>
          </a:p>
          <a:p>
            <a:pPr eaLnBrk="0" hangingPunct="0"/>
            <a:r>
              <a:rPr lang="en-US" sz="2000" b="1">
                <a:solidFill>
                  <a:srgbClr val="FFFFFF"/>
                </a:solidFill>
              </a:rPr>
              <a:t>3.   </a:t>
            </a:r>
            <a:r>
              <a:rPr lang="el-GR" sz="2000" b="1">
                <a:solidFill>
                  <a:srgbClr val="FFFFFF"/>
                </a:solidFill>
              </a:rPr>
              <a:t>Κριτήρια Εκτίμησης για την 	Έρευνα</a:t>
            </a:r>
            <a:endParaRPr lang="en-US" sz="2000" b="1">
              <a:solidFill>
                <a:srgbClr val="FFFFFF"/>
              </a:solidFill>
            </a:endParaRPr>
          </a:p>
          <a:p>
            <a:pPr lvl="1" eaLnBrk="0" hangingPunct="0"/>
            <a:endParaRPr lang="en-US" sz="2000" b="1">
              <a:solidFill>
                <a:srgbClr val="FFFFFF"/>
              </a:solidFill>
            </a:endParaRPr>
          </a:p>
          <a:p>
            <a:pPr eaLnBrk="0" hangingPunct="0"/>
            <a:r>
              <a:rPr lang="en-US" sz="2000" b="1">
                <a:solidFill>
                  <a:srgbClr val="FFFFFF"/>
                </a:solidFill>
              </a:rPr>
              <a:t>4.  </a:t>
            </a:r>
            <a:r>
              <a:rPr lang="el-GR" sz="2000" b="1">
                <a:solidFill>
                  <a:srgbClr val="FFFFFF"/>
                </a:solidFill>
              </a:rPr>
              <a:t>Άλλες μορφές</a:t>
            </a:r>
            <a:endParaRPr lang="en-US" sz="2000" b="1">
              <a:solidFill>
                <a:srgbClr val="FFFFFF"/>
              </a:solidFill>
            </a:endParaRPr>
          </a:p>
          <a:p>
            <a:pPr eaLnBrk="0" hangingPunct="0"/>
            <a:r>
              <a:rPr lang="en-US" b="1">
                <a:solidFill>
                  <a:srgbClr val="FFFFFF"/>
                </a:solidFill>
              </a:rPr>
              <a:t>	- </a:t>
            </a:r>
            <a:r>
              <a:rPr lang="el-GR" sz="1400" b="1">
                <a:solidFill>
                  <a:srgbClr val="FFFFFF"/>
                </a:solidFill>
              </a:rPr>
              <a:t>Προσαρμογές ειδικοτήτων</a:t>
            </a:r>
            <a:endParaRPr lang="en-US" sz="1400" b="1">
              <a:solidFill>
                <a:srgbClr val="FFFFFF"/>
              </a:solidFill>
            </a:endParaRPr>
          </a:p>
          <a:p>
            <a:pPr lvl="2" eaLnBrk="0" hangingPunct="0">
              <a:buFontTx/>
              <a:buChar char="•"/>
            </a:pPr>
            <a:r>
              <a:rPr lang="en-US" sz="1400" b="1">
                <a:solidFill>
                  <a:srgbClr val="FFFFFF"/>
                </a:solidFill>
              </a:rPr>
              <a:t> </a:t>
            </a:r>
            <a:r>
              <a:rPr lang="el-GR" sz="1400" b="1">
                <a:solidFill>
                  <a:srgbClr val="FFFFFF"/>
                </a:solidFill>
              </a:rPr>
              <a:t>Παιδιά κα νέοι</a:t>
            </a:r>
            <a:endParaRPr lang="en-US" sz="1400" b="1">
              <a:solidFill>
                <a:srgbClr val="FFFFFF"/>
              </a:solidFill>
            </a:endParaRPr>
          </a:p>
          <a:p>
            <a:pPr lvl="2" eaLnBrk="0" hangingPunct="0">
              <a:buFontTx/>
              <a:buChar char="•"/>
            </a:pPr>
            <a:endParaRPr lang="en-US" sz="2000" b="1">
              <a:solidFill>
                <a:srgbClr val="FFFFFF"/>
              </a:solidFill>
            </a:endParaRPr>
          </a:p>
          <a:p>
            <a:pPr eaLnBrk="0" hangingPunct="0"/>
            <a:r>
              <a:rPr lang="en-US" sz="2000" b="1">
                <a:solidFill>
                  <a:srgbClr val="FFFFFF"/>
                </a:solidFill>
              </a:rPr>
              <a:t>5.   </a:t>
            </a:r>
            <a:r>
              <a:rPr lang="el-GR" sz="2000" b="1">
                <a:solidFill>
                  <a:srgbClr val="FFFFFF"/>
                </a:solidFill>
              </a:rPr>
              <a:t>Ειδικά Εργαλεία Εκτίμησης</a:t>
            </a:r>
            <a:endParaRPr lang="en-US" sz="2000" b="1">
              <a:solidFill>
                <a:srgbClr val="FFFFFF"/>
              </a:solidFill>
            </a:endParaRPr>
          </a:p>
        </p:txBody>
      </p:sp>
      <p:pic>
        <p:nvPicPr>
          <p:cNvPr id="79878" name="Picture 6"/>
          <p:cNvPicPr>
            <a:picLocks noChangeAspect="1" noChangeArrowheads="1"/>
          </p:cNvPicPr>
          <p:nvPr/>
        </p:nvPicPr>
        <p:blipFill>
          <a:blip r:embed="rId3"/>
          <a:srcRect/>
          <a:stretch>
            <a:fillRect/>
          </a:stretch>
        </p:blipFill>
        <p:spPr bwMode="auto">
          <a:xfrm>
            <a:off x="1320800" y="0"/>
            <a:ext cx="4584700" cy="6858000"/>
          </a:xfrm>
          <a:prstGeom prst="rect">
            <a:avLst/>
          </a:prstGeom>
          <a:noFill/>
          <a:ln w="9525">
            <a:noFill/>
            <a:miter lim="800000"/>
            <a:headEnd/>
            <a:tailEnd/>
          </a:ln>
          <a:effectLst/>
        </p:spPr>
      </p:pic>
      <p:grpSp>
        <p:nvGrpSpPr>
          <p:cNvPr id="2" name="Group 7"/>
          <p:cNvGrpSpPr>
            <a:grpSpLocks/>
          </p:cNvGrpSpPr>
          <p:nvPr/>
        </p:nvGrpSpPr>
        <p:grpSpPr bwMode="auto">
          <a:xfrm>
            <a:off x="3733800" y="3581400"/>
            <a:ext cx="2514600" cy="3276600"/>
            <a:chOff x="912" y="1632"/>
            <a:chExt cx="1968" cy="2688"/>
          </a:xfrm>
        </p:grpSpPr>
        <p:pic>
          <p:nvPicPr>
            <p:cNvPr id="79880" name="Picture 8"/>
            <p:cNvPicPr>
              <a:picLocks noChangeAspect="1" noChangeArrowheads="1"/>
            </p:cNvPicPr>
            <p:nvPr/>
          </p:nvPicPr>
          <p:blipFill>
            <a:blip r:embed="rId4"/>
            <a:srcRect/>
            <a:stretch>
              <a:fillRect/>
            </a:stretch>
          </p:blipFill>
          <p:spPr bwMode="auto">
            <a:xfrm>
              <a:off x="978" y="1632"/>
              <a:ext cx="1902" cy="2688"/>
            </a:xfrm>
            <a:prstGeom prst="rect">
              <a:avLst/>
            </a:prstGeom>
            <a:solidFill>
              <a:schemeClr val="tx1"/>
            </a:solidFill>
            <a:ln w="9525">
              <a:noFill/>
              <a:miter lim="800000"/>
              <a:headEnd/>
              <a:tailEnd/>
            </a:ln>
            <a:effectLst/>
          </p:spPr>
        </p:pic>
        <p:sp>
          <p:nvSpPr>
            <p:cNvPr id="79881" name="Rectangle 9"/>
            <p:cNvSpPr>
              <a:spLocks noChangeArrowheads="1"/>
            </p:cNvSpPr>
            <p:nvPr/>
          </p:nvSpPr>
          <p:spPr bwMode="auto">
            <a:xfrm>
              <a:off x="912" y="1632"/>
              <a:ext cx="1968" cy="2688"/>
            </a:xfrm>
            <a:prstGeom prst="rect">
              <a:avLst/>
            </a:prstGeom>
            <a:noFill/>
            <a:ln w="28575">
              <a:solidFill>
                <a:schemeClr val="tx1"/>
              </a:solidFill>
              <a:miter lim="800000"/>
              <a:headEnd/>
              <a:tailEnd/>
            </a:ln>
            <a:effectLst/>
          </p:spPr>
          <p:txBody>
            <a:bodyPr wrap="none" anchor="ctr"/>
            <a:lstStyle/>
            <a:p>
              <a:endParaRPr lang="el-GR"/>
            </a:p>
          </p:txBody>
        </p:sp>
      </p:grpSp>
    </p:spTree>
  </p:cSld>
  <p:clrMapOvr>
    <a:masterClrMapping/>
  </p:clrMapOvr>
  <p:transition/>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ChangeArrowheads="1"/>
          </p:cNvSpPr>
          <p:nvPr/>
        </p:nvSpPr>
        <p:spPr bwMode="auto">
          <a:xfrm>
            <a:off x="2209800" y="6248400"/>
            <a:ext cx="1905000" cy="457200"/>
          </a:xfrm>
          <a:prstGeom prst="rect">
            <a:avLst/>
          </a:prstGeom>
          <a:noFill/>
          <a:ln w="12700">
            <a:noFill/>
            <a:miter lim="800000"/>
            <a:headEnd/>
            <a:tailEnd/>
          </a:ln>
        </p:spPr>
        <p:txBody>
          <a:bodyPr wrap="none" anchor="ctr"/>
          <a:lstStyle/>
          <a:p>
            <a:endParaRPr lang="el-GR"/>
          </a:p>
        </p:txBody>
      </p:sp>
      <p:sp>
        <p:nvSpPr>
          <p:cNvPr id="38915" name="Rectangle 3"/>
          <p:cNvSpPr>
            <a:spLocks noChangeArrowheads="1"/>
          </p:cNvSpPr>
          <p:nvPr/>
        </p:nvSpPr>
        <p:spPr bwMode="auto">
          <a:xfrm>
            <a:off x="4648200" y="6248400"/>
            <a:ext cx="2895600" cy="457200"/>
          </a:xfrm>
          <a:prstGeom prst="rect">
            <a:avLst/>
          </a:prstGeom>
          <a:noFill/>
          <a:ln w="12700">
            <a:noFill/>
            <a:miter lim="800000"/>
            <a:headEnd/>
            <a:tailEnd/>
          </a:ln>
        </p:spPr>
        <p:txBody>
          <a:bodyPr wrap="none" anchor="ctr"/>
          <a:lstStyle/>
          <a:p>
            <a:endParaRPr lang="el-GR"/>
          </a:p>
        </p:txBody>
      </p:sp>
      <p:sp>
        <p:nvSpPr>
          <p:cNvPr id="90116" name="Rectangle 4"/>
          <p:cNvSpPr>
            <a:spLocks noGrp="1" noChangeArrowheads="1"/>
          </p:cNvSpPr>
          <p:nvPr>
            <p:ph type="title"/>
          </p:nvPr>
        </p:nvSpPr>
        <p:spPr>
          <a:xfrm>
            <a:off x="2590800" y="381000"/>
            <a:ext cx="7162800" cy="1143000"/>
          </a:xfrm>
        </p:spPr>
        <p:txBody>
          <a:bodyPr vert="horz" lIns="90488" tIns="44450" rIns="90488" bIns="44450" rtlCol="0" anchor="ctr">
            <a:normAutofit fontScale="90000"/>
          </a:bodyPr>
          <a:lstStyle/>
          <a:p>
            <a:pPr eaLnBrk="1" hangingPunct="1">
              <a:defRPr/>
            </a:pPr>
            <a:r>
              <a:rPr lang="en-GB" sz="4200" b="1"/>
              <a:t>Συσχετίσεις των εννοιών</a:t>
            </a:r>
            <a:br>
              <a:rPr lang="en-GB" b="1"/>
            </a:br>
            <a:r>
              <a:rPr lang="en-US" sz="3600" b="1"/>
              <a:t>ICF</a:t>
            </a:r>
            <a:r>
              <a:rPr lang="el-GR" sz="3600" b="1"/>
              <a:t> 2001</a:t>
            </a:r>
            <a:endParaRPr lang="en-GB" sz="3600" b="1"/>
          </a:p>
        </p:txBody>
      </p:sp>
      <p:sp>
        <p:nvSpPr>
          <p:cNvPr id="90117" name="Rectangle 5"/>
          <p:cNvSpPr>
            <a:spLocks noChangeArrowheads="1"/>
          </p:cNvSpPr>
          <p:nvPr/>
        </p:nvSpPr>
        <p:spPr bwMode="auto">
          <a:xfrm>
            <a:off x="2016126" y="3505201"/>
            <a:ext cx="8683625" cy="1217613"/>
          </a:xfrm>
          <a:prstGeom prst="rect">
            <a:avLst/>
          </a:prstGeom>
          <a:noFill/>
          <a:ln w="12700">
            <a:noFill/>
            <a:miter lim="800000"/>
            <a:headEnd/>
            <a:tailEnd/>
          </a:ln>
          <a:effectLst/>
        </p:spPr>
        <p:txBody>
          <a:bodyPr wrap="none" lIns="90488" tIns="44450" rIns="90488" bIns="44450">
            <a:spAutoFit/>
          </a:bodyPr>
          <a:lstStyle/>
          <a:p>
            <a:pPr eaLnBrk="0" hangingPunct="0">
              <a:defRPr/>
            </a:pPr>
            <a:r>
              <a:rPr lang="en-GB" sz="2800" b="1" dirty="0" err="1">
                <a:effectLst>
                  <a:outerShdw blurRad="38100" dist="38100" dir="2700000" algn="tl">
                    <a:srgbClr val="000000"/>
                  </a:outerShdw>
                </a:effectLst>
                <a:latin typeface="Arial" charset="0"/>
              </a:rPr>
              <a:t>Σωμ</a:t>
            </a:r>
            <a:r>
              <a:rPr lang="en-GB" sz="2800" b="1" dirty="0">
                <a:effectLst>
                  <a:outerShdw blurRad="38100" dist="38100" dir="2700000" algn="tl">
                    <a:srgbClr val="000000"/>
                  </a:outerShdw>
                </a:effectLst>
                <a:latin typeface="Arial" charset="0"/>
              </a:rPr>
              <a:t>. </a:t>
            </a:r>
            <a:r>
              <a:rPr lang="en-GB" sz="2800" b="1" dirty="0" err="1">
                <a:effectLst>
                  <a:outerShdw blurRad="38100" dist="38100" dir="2700000" algn="tl">
                    <a:srgbClr val="000000"/>
                  </a:outerShdw>
                </a:effectLst>
                <a:latin typeface="Arial" charset="0"/>
              </a:rPr>
              <a:t>Λειτουργί</a:t>
            </a:r>
            <a:r>
              <a:rPr lang="el-GR" sz="2800" b="1" dirty="0" err="1">
                <a:effectLst>
                  <a:outerShdw blurRad="38100" dist="38100" dir="2700000" algn="tl">
                    <a:srgbClr val="000000"/>
                  </a:outerShdw>
                </a:effectLst>
                <a:latin typeface="Arial" charset="0"/>
              </a:rPr>
              <a:t>ες</a:t>
            </a:r>
            <a:r>
              <a:rPr lang="en-GB" sz="2800" b="1" dirty="0">
                <a:effectLst>
                  <a:outerShdw blurRad="38100" dist="38100" dir="2700000" algn="tl">
                    <a:srgbClr val="000000"/>
                  </a:outerShdw>
                </a:effectLst>
                <a:latin typeface="Arial" charset="0"/>
              </a:rPr>
              <a:t>	</a:t>
            </a:r>
            <a:r>
              <a:rPr lang="en-GB" sz="2800" b="1" dirty="0" err="1">
                <a:effectLst>
                  <a:outerShdw blurRad="38100" dist="38100" dir="2700000" algn="tl">
                    <a:srgbClr val="000000"/>
                  </a:outerShdw>
                </a:effectLst>
                <a:latin typeface="Arial" charset="0"/>
              </a:rPr>
              <a:t>Δρ</a:t>
            </a:r>
            <a:r>
              <a:rPr lang="en-GB" sz="2800" b="1" dirty="0">
                <a:effectLst>
                  <a:outerShdw blurRad="38100" dist="38100" dir="2700000" algn="tl">
                    <a:srgbClr val="000000"/>
                  </a:outerShdw>
                </a:effectLst>
                <a:latin typeface="Arial" charset="0"/>
              </a:rPr>
              <a:t>αστηριό-         Συμμετοχή</a:t>
            </a:r>
          </a:p>
          <a:p>
            <a:pPr eaLnBrk="0" hangingPunct="0">
              <a:defRPr/>
            </a:pPr>
            <a:r>
              <a:rPr lang="el-GR" sz="2800" b="1" dirty="0">
                <a:effectLst>
                  <a:outerShdw blurRad="38100" dist="38100" dir="2700000" algn="tl">
                    <a:srgbClr val="000000"/>
                  </a:outerShdw>
                </a:effectLst>
                <a:latin typeface="Arial" charset="0"/>
              </a:rPr>
              <a:t>&amp; δομές</a:t>
            </a:r>
            <a:r>
              <a:rPr lang="en-GB" sz="2800" b="1" dirty="0">
                <a:effectLst>
                  <a:outerShdw blurRad="38100" dist="38100" dir="2700000" algn="tl">
                    <a:srgbClr val="000000"/>
                  </a:outerShdw>
                </a:effectLst>
                <a:latin typeface="Arial" charset="0"/>
              </a:rPr>
              <a:t>			   </a:t>
            </a:r>
            <a:r>
              <a:rPr lang="en-GB" sz="2800" b="1" dirty="0" err="1">
                <a:effectLst>
                  <a:outerShdw blurRad="38100" dist="38100" dir="2700000" algn="tl">
                    <a:srgbClr val="000000"/>
                  </a:outerShdw>
                </a:effectLst>
                <a:latin typeface="Arial" charset="0"/>
              </a:rPr>
              <a:t>τητες</a:t>
            </a:r>
            <a:r>
              <a:rPr lang="en-GB" sz="2800" b="1" dirty="0">
                <a:effectLst>
                  <a:outerShdw blurRad="38100" dist="38100" dir="2700000" algn="tl">
                    <a:srgbClr val="000000"/>
                  </a:outerShdw>
                </a:effectLst>
                <a:latin typeface="Arial" charset="0"/>
              </a:rPr>
              <a:t>	</a:t>
            </a:r>
          </a:p>
          <a:p>
            <a:pPr eaLnBrk="0" hangingPunct="0">
              <a:defRPr/>
            </a:pPr>
            <a:r>
              <a:rPr lang="en-GB" b="1" dirty="0">
                <a:effectLst>
                  <a:outerShdw blurRad="38100" dist="38100" dir="2700000" algn="tl">
                    <a:srgbClr val="000000"/>
                  </a:outerShdw>
                </a:effectLst>
                <a:latin typeface="Arial" charset="0"/>
              </a:rPr>
              <a:t>(</a:t>
            </a:r>
            <a:r>
              <a:rPr lang="en-GB" b="1" dirty="0" err="1">
                <a:effectLst>
                  <a:outerShdw blurRad="38100" dist="38100" dir="2700000" algn="tl">
                    <a:srgbClr val="000000"/>
                  </a:outerShdw>
                </a:effectLst>
                <a:latin typeface="Arial" charset="0"/>
              </a:rPr>
              <a:t>Βλά</a:t>
            </a:r>
            <a:r>
              <a:rPr lang="en-GB" b="1" dirty="0">
                <a:effectLst>
                  <a:outerShdw blurRad="38100" dist="38100" dir="2700000" algn="tl">
                    <a:srgbClr val="000000"/>
                  </a:outerShdw>
                </a:effectLst>
                <a:latin typeface="Arial" charset="0"/>
              </a:rPr>
              <a:t>βες)	                     (Μείωση Δραστηρ.)     (Περιορισμός συμμετοχής)</a:t>
            </a:r>
          </a:p>
        </p:txBody>
      </p:sp>
      <p:sp>
        <p:nvSpPr>
          <p:cNvPr id="38918" name="Line 6"/>
          <p:cNvSpPr>
            <a:spLocks noChangeShapeType="1"/>
          </p:cNvSpPr>
          <p:nvPr/>
        </p:nvSpPr>
        <p:spPr bwMode="auto">
          <a:xfrm>
            <a:off x="6324600" y="2833688"/>
            <a:ext cx="0" cy="658812"/>
          </a:xfrm>
          <a:prstGeom prst="line">
            <a:avLst/>
          </a:prstGeom>
          <a:ln>
            <a:headEnd type="triangle" w="med" len="med"/>
            <a:tailEnd type="triangle" w="med" len="med"/>
          </a:ln>
        </p:spPr>
        <p:style>
          <a:lnRef idx="1">
            <a:schemeClr val="dk1"/>
          </a:lnRef>
          <a:fillRef idx="0">
            <a:schemeClr val="dk1"/>
          </a:fillRef>
          <a:effectRef idx="0">
            <a:schemeClr val="dk1"/>
          </a:effectRef>
          <a:fontRef idx="minor">
            <a:schemeClr val="tx1"/>
          </a:fontRef>
        </p:style>
        <p:txBody>
          <a:bodyPr wrap="none" anchor="ctr"/>
          <a:lstStyle/>
          <a:p>
            <a:endParaRPr lang="el-GR"/>
          </a:p>
        </p:txBody>
      </p:sp>
      <p:sp>
        <p:nvSpPr>
          <p:cNvPr id="38919" name="Line 7"/>
          <p:cNvSpPr>
            <a:spLocks noChangeShapeType="1"/>
          </p:cNvSpPr>
          <p:nvPr/>
        </p:nvSpPr>
        <p:spPr bwMode="auto">
          <a:xfrm>
            <a:off x="2286000" y="3138488"/>
            <a:ext cx="7135812" cy="0"/>
          </a:xfrm>
          <a:prstGeom prst="line">
            <a:avLst/>
          </a:prstGeom>
          <a:ln>
            <a:headEnd/>
            <a:tailEnd/>
          </a:ln>
        </p:spPr>
        <p:style>
          <a:lnRef idx="1">
            <a:schemeClr val="dk1"/>
          </a:lnRef>
          <a:fillRef idx="0">
            <a:schemeClr val="dk1"/>
          </a:fillRef>
          <a:effectRef idx="0">
            <a:schemeClr val="dk1"/>
          </a:effectRef>
          <a:fontRef idx="minor">
            <a:schemeClr val="tx1"/>
          </a:fontRef>
        </p:style>
        <p:txBody>
          <a:bodyPr wrap="none" anchor="ctr"/>
          <a:lstStyle/>
          <a:p>
            <a:endParaRPr lang="el-GR">
              <a:ln>
                <a:solidFill>
                  <a:schemeClr val="tx1">
                    <a:lumMod val="95000"/>
                    <a:lumOff val="5000"/>
                  </a:schemeClr>
                </a:solidFill>
              </a:ln>
            </a:endParaRPr>
          </a:p>
        </p:txBody>
      </p:sp>
      <p:sp>
        <p:nvSpPr>
          <p:cNvPr id="38920" name="Line 8"/>
          <p:cNvSpPr>
            <a:spLocks noChangeShapeType="1"/>
          </p:cNvSpPr>
          <p:nvPr/>
        </p:nvSpPr>
        <p:spPr bwMode="auto">
          <a:xfrm>
            <a:off x="2286000" y="3138488"/>
            <a:ext cx="0" cy="354012"/>
          </a:xfrm>
          <a:prstGeom prst="line">
            <a:avLst/>
          </a:prstGeom>
          <a:ln>
            <a:headEnd/>
            <a:tailEnd type="triangle" w="med" len="med"/>
          </a:ln>
        </p:spPr>
        <p:style>
          <a:lnRef idx="1">
            <a:schemeClr val="dk1"/>
          </a:lnRef>
          <a:fillRef idx="0">
            <a:schemeClr val="dk1"/>
          </a:fillRef>
          <a:effectRef idx="0">
            <a:schemeClr val="dk1"/>
          </a:effectRef>
          <a:fontRef idx="minor">
            <a:schemeClr val="tx1"/>
          </a:fontRef>
        </p:style>
        <p:txBody>
          <a:bodyPr wrap="none" anchor="ctr"/>
          <a:lstStyle/>
          <a:p>
            <a:endParaRPr lang="el-GR"/>
          </a:p>
        </p:txBody>
      </p:sp>
      <p:sp>
        <p:nvSpPr>
          <p:cNvPr id="38921" name="Line 9"/>
          <p:cNvSpPr>
            <a:spLocks noChangeShapeType="1"/>
          </p:cNvSpPr>
          <p:nvPr/>
        </p:nvSpPr>
        <p:spPr bwMode="auto">
          <a:xfrm>
            <a:off x="9448800" y="3138488"/>
            <a:ext cx="0" cy="354012"/>
          </a:xfrm>
          <a:prstGeom prst="line">
            <a:avLst/>
          </a:prstGeom>
          <a:ln>
            <a:headEnd/>
            <a:tailEnd type="triangle" w="med" len="med"/>
          </a:ln>
        </p:spPr>
        <p:style>
          <a:lnRef idx="1">
            <a:schemeClr val="dk1"/>
          </a:lnRef>
          <a:fillRef idx="0">
            <a:schemeClr val="dk1"/>
          </a:fillRef>
          <a:effectRef idx="0">
            <a:schemeClr val="dk1"/>
          </a:effectRef>
          <a:fontRef idx="minor">
            <a:schemeClr val="tx1"/>
          </a:fontRef>
        </p:style>
        <p:txBody>
          <a:bodyPr wrap="none" anchor="ctr"/>
          <a:lstStyle/>
          <a:p>
            <a:endParaRPr lang="el-GR"/>
          </a:p>
        </p:txBody>
      </p:sp>
      <p:sp>
        <p:nvSpPr>
          <p:cNvPr id="38922" name="Line 10"/>
          <p:cNvSpPr>
            <a:spLocks noChangeShapeType="1"/>
          </p:cNvSpPr>
          <p:nvPr/>
        </p:nvSpPr>
        <p:spPr bwMode="auto">
          <a:xfrm>
            <a:off x="4953000" y="3810000"/>
            <a:ext cx="806450" cy="6350"/>
          </a:xfrm>
          <a:prstGeom prst="line">
            <a:avLst/>
          </a:prstGeom>
          <a:noFill/>
          <a:ln w="50800">
            <a:solidFill>
              <a:schemeClr val="accent1"/>
            </a:solidFill>
            <a:round/>
            <a:headEnd type="triangle" w="med" len="med"/>
            <a:tailEnd type="triangle" w="med" len="med"/>
          </a:ln>
        </p:spPr>
        <p:txBody>
          <a:bodyPr wrap="none" anchor="ctr"/>
          <a:lstStyle/>
          <a:p>
            <a:endParaRPr lang="el-GR"/>
          </a:p>
        </p:txBody>
      </p:sp>
      <p:sp>
        <p:nvSpPr>
          <p:cNvPr id="38923" name="Line 11"/>
          <p:cNvSpPr>
            <a:spLocks noChangeShapeType="1"/>
          </p:cNvSpPr>
          <p:nvPr/>
        </p:nvSpPr>
        <p:spPr bwMode="auto">
          <a:xfrm flipV="1">
            <a:off x="7751763" y="3789363"/>
            <a:ext cx="868362" cy="0"/>
          </a:xfrm>
          <a:prstGeom prst="line">
            <a:avLst/>
          </a:prstGeom>
          <a:noFill/>
          <a:ln w="50800">
            <a:solidFill>
              <a:schemeClr val="accent1"/>
            </a:solidFill>
            <a:round/>
            <a:headEnd type="triangle" w="med" len="med"/>
            <a:tailEnd type="triangle" w="med" len="med"/>
          </a:ln>
        </p:spPr>
        <p:txBody>
          <a:bodyPr wrap="none" anchor="ctr"/>
          <a:lstStyle/>
          <a:p>
            <a:endParaRPr lang="el-GR"/>
          </a:p>
        </p:txBody>
      </p:sp>
      <p:sp>
        <p:nvSpPr>
          <p:cNvPr id="90124" name="Rectangle 12"/>
          <p:cNvSpPr>
            <a:spLocks noChangeArrowheads="1"/>
          </p:cNvSpPr>
          <p:nvPr/>
        </p:nvSpPr>
        <p:spPr bwMode="auto">
          <a:xfrm>
            <a:off x="4802189" y="1909764"/>
            <a:ext cx="3425825" cy="942975"/>
          </a:xfrm>
          <a:prstGeom prst="rect">
            <a:avLst/>
          </a:prstGeom>
          <a:noFill/>
          <a:ln w="12700">
            <a:noFill/>
            <a:miter lim="800000"/>
            <a:headEnd/>
            <a:tailEnd/>
          </a:ln>
          <a:effectLst/>
        </p:spPr>
        <p:txBody>
          <a:bodyPr lIns="90488" tIns="44450" rIns="90488" bIns="44450">
            <a:spAutoFit/>
          </a:bodyPr>
          <a:lstStyle/>
          <a:p>
            <a:pPr eaLnBrk="0" hangingPunct="0">
              <a:defRPr/>
            </a:pPr>
            <a:r>
              <a:rPr lang="el-GR" sz="2800" b="1">
                <a:effectLst>
                  <a:outerShdw blurRad="38100" dist="38100" dir="2700000" algn="tl">
                    <a:srgbClr val="000000"/>
                  </a:outerShdw>
                </a:effectLst>
                <a:latin typeface="Arial" charset="0"/>
              </a:rPr>
              <a:t>Κατάσταση Υγείας</a:t>
            </a:r>
            <a:endParaRPr lang="en-GB" sz="2800" b="1">
              <a:effectLst>
                <a:outerShdw blurRad="38100" dist="38100" dir="2700000" algn="tl">
                  <a:srgbClr val="000000"/>
                </a:outerShdw>
              </a:effectLst>
              <a:latin typeface="Arial" charset="0"/>
            </a:endParaRPr>
          </a:p>
          <a:p>
            <a:pPr eaLnBrk="0" hangingPunct="0">
              <a:defRPr/>
            </a:pPr>
            <a:r>
              <a:rPr lang="en-GB" sz="2800" b="1">
                <a:effectLst>
                  <a:outerShdw blurRad="38100" dist="38100" dir="2700000" algn="tl">
                    <a:srgbClr val="000000"/>
                  </a:outerShdw>
                </a:effectLst>
                <a:latin typeface="Arial" charset="0"/>
              </a:rPr>
              <a:t>(διαταραχή/νόσος)</a:t>
            </a:r>
          </a:p>
        </p:txBody>
      </p:sp>
      <p:sp>
        <p:nvSpPr>
          <p:cNvPr id="38925" name="Rectangle 13"/>
          <p:cNvSpPr>
            <a:spLocks noChangeArrowheads="1"/>
          </p:cNvSpPr>
          <p:nvPr/>
        </p:nvSpPr>
        <p:spPr bwMode="auto">
          <a:xfrm>
            <a:off x="3506788" y="5273675"/>
            <a:ext cx="5561012" cy="698500"/>
          </a:xfrm>
          <a:prstGeom prst="rect">
            <a:avLst/>
          </a:prstGeom>
          <a:noFill/>
          <a:ln w="12700">
            <a:noFill/>
            <a:miter lim="800000"/>
            <a:headEnd/>
            <a:tailEnd/>
          </a:ln>
        </p:spPr>
        <p:txBody>
          <a:bodyPr lIns="90488" tIns="44450" rIns="90488" bIns="44450">
            <a:spAutoFit/>
          </a:bodyPr>
          <a:lstStyle/>
          <a:p>
            <a:pPr eaLnBrk="0" hangingPunct="0"/>
            <a:r>
              <a:rPr lang="en-GB" sz="2000" b="1">
                <a:latin typeface="Arial" charset="0"/>
              </a:rPr>
              <a:t>Πε</a:t>
            </a:r>
            <a:r>
              <a:rPr lang="el-GR" sz="2000" b="1">
                <a:latin typeface="Arial" charset="0"/>
              </a:rPr>
              <a:t>ρ</a:t>
            </a:r>
            <a:r>
              <a:rPr lang="en-GB" sz="2000" b="1">
                <a:latin typeface="Arial" charset="0"/>
              </a:rPr>
              <a:t>ιβαλλοντικοί             </a:t>
            </a:r>
            <a:r>
              <a:rPr lang="el-GR" sz="2000" b="1">
                <a:latin typeface="Arial" charset="0"/>
              </a:rPr>
              <a:t>	</a:t>
            </a:r>
            <a:r>
              <a:rPr lang="en-GB" sz="2000" b="1">
                <a:latin typeface="Arial" charset="0"/>
              </a:rPr>
              <a:t>Ατομικοί</a:t>
            </a:r>
          </a:p>
          <a:p>
            <a:pPr eaLnBrk="0" hangingPunct="0"/>
            <a:r>
              <a:rPr lang="en-GB" sz="2000" b="1">
                <a:latin typeface="Arial" charset="0"/>
              </a:rPr>
              <a:t>Παράγοντες	                 </a:t>
            </a:r>
            <a:r>
              <a:rPr lang="el-GR" sz="2000" b="1">
                <a:latin typeface="Arial" charset="0"/>
              </a:rPr>
              <a:t>	</a:t>
            </a:r>
            <a:r>
              <a:rPr lang="en-GB" sz="2000" b="1">
                <a:latin typeface="Arial" charset="0"/>
              </a:rPr>
              <a:t>Παράγ</a:t>
            </a:r>
            <a:r>
              <a:rPr lang="el-GR" sz="2000" b="1">
                <a:latin typeface="Arial" charset="0"/>
              </a:rPr>
              <a:t>οντες</a:t>
            </a:r>
            <a:endParaRPr lang="en-GB" sz="2000" b="1">
              <a:latin typeface="Arial" charset="0"/>
            </a:endParaRPr>
          </a:p>
        </p:txBody>
      </p:sp>
      <p:sp>
        <p:nvSpPr>
          <p:cNvPr id="38926" name="Line 14"/>
          <p:cNvSpPr>
            <a:spLocks noChangeShapeType="1"/>
          </p:cNvSpPr>
          <p:nvPr/>
        </p:nvSpPr>
        <p:spPr bwMode="auto">
          <a:xfrm flipH="1">
            <a:off x="4941888" y="4724400"/>
            <a:ext cx="2614612" cy="0"/>
          </a:xfrm>
          <a:prstGeom prst="line">
            <a:avLst/>
          </a:prstGeom>
          <a:noFill/>
          <a:ln w="25400">
            <a:solidFill>
              <a:schemeClr val="tx1"/>
            </a:solidFill>
            <a:round/>
            <a:headEnd/>
            <a:tailEnd/>
          </a:ln>
        </p:spPr>
        <p:txBody>
          <a:bodyPr wrap="none" anchor="ctr"/>
          <a:lstStyle/>
          <a:p>
            <a:endParaRPr lang="el-GR"/>
          </a:p>
        </p:txBody>
      </p:sp>
      <p:sp>
        <p:nvSpPr>
          <p:cNvPr id="38927" name="Line 15"/>
          <p:cNvSpPr>
            <a:spLocks noChangeShapeType="1"/>
          </p:cNvSpPr>
          <p:nvPr/>
        </p:nvSpPr>
        <p:spPr bwMode="auto">
          <a:xfrm flipV="1">
            <a:off x="4953000" y="4164014"/>
            <a:ext cx="0" cy="573087"/>
          </a:xfrm>
          <a:prstGeom prst="line">
            <a:avLst/>
          </a:prstGeom>
          <a:noFill/>
          <a:ln w="25400">
            <a:solidFill>
              <a:schemeClr val="tx1"/>
            </a:solidFill>
            <a:round/>
            <a:headEnd/>
            <a:tailEnd type="triangle" w="med" len="med"/>
          </a:ln>
        </p:spPr>
        <p:txBody>
          <a:bodyPr wrap="none" anchor="ctr"/>
          <a:lstStyle/>
          <a:p>
            <a:endParaRPr lang="el-GR"/>
          </a:p>
        </p:txBody>
      </p:sp>
      <p:sp>
        <p:nvSpPr>
          <p:cNvPr id="38928" name="Line 16"/>
          <p:cNvSpPr>
            <a:spLocks noChangeShapeType="1"/>
          </p:cNvSpPr>
          <p:nvPr/>
        </p:nvSpPr>
        <p:spPr bwMode="auto">
          <a:xfrm flipV="1">
            <a:off x="7543800" y="4103688"/>
            <a:ext cx="0" cy="633412"/>
          </a:xfrm>
          <a:prstGeom prst="line">
            <a:avLst/>
          </a:prstGeom>
          <a:noFill/>
          <a:ln w="25400">
            <a:solidFill>
              <a:schemeClr val="tx1"/>
            </a:solidFill>
            <a:round/>
            <a:headEnd/>
            <a:tailEnd type="triangle" w="med" len="med"/>
          </a:ln>
        </p:spPr>
        <p:txBody>
          <a:bodyPr wrap="none" anchor="ctr"/>
          <a:lstStyle/>
          <a:p>
            <a:endParaRPr lang="el-GR"/>
          </a:p>
        </p:txBody>
      </p:sp>
      <p:sp>
        <p:nvSpPr>
          <p:cNvPr id="38929" name="Rectangle 17"/>
          <p:cNvSpPr>
            <a:spLocks noChangeArrowheads="1"/>
          </p:cNvSpPr>
          <p:nvPr/>
        </p:nvSpPr>
        <p:spPr bwMode="auto">
          <a:xfrm>
            <a:off x="3354389" y="5259389"/>
            <a:ext cx="2435225" cy="911225"/>
          </a:xfrm>
          <a:prstGeom prst="rect">
            <a:avLst/>
          </a:prstGeom>
          <a:noFill/>
          <a:ln w="12700">
            <a:solidFill>
              <a:schemeClr val="tx1"/>
            </a:solidFill>
            <a:miter lim="800000"/>
            <a:headEnd/>
            <a:tailEnd/>
          </a:ln>
        </p:spPr>
        <p:txBody>
          <a:bodyPr wrap="none" anchor="ctr"/>
          <a:lstStyle/>
          <a:p>
            <a:endParaRPr lang="el-GR"/>
          </a:p>
        </p:txBody>
      </p:sp>
      <p:sp>
        <p:nvSpPr>
          <p:cNvPr id="38930" name="Rectangle 18"/>
          <p:cNvSpPr>
            <a:spLocks noChangeArrowheads="1"/>
          </p:cNvSpPr>
          <p:nvPr/>
        </p:nvSpPr>
        <p:spPr bwMode="auto">
          <a:xfrm>
            <a:off x="6629401" y="5257801"/>
            <a:ext cx="2435225" cy="911225"/>
          </a:xfrm>
          <a:prstGeom prst="rect">
            <a:avLst/>
          </a:prstGeom>
          <a:noFill/>
          <a:ln w="12700">
            <a:solidFill>
              <a:schemeClr val="tx1"/>
            </a:solidFill>
            <a:miter lim="800000"/>
            <a:headEnd/>
            <a:tailEnd/>
          </a:ln>
        </p:spPr>
        <p:txBody>
          <a:bodyPr wrap="none" anchor="ctr"/>
          <a:lstStyle/>
          <a:p>
            <a:endParaRPr lang="el-GR"/>
          </a:p>
        </p:txBody>
      </p:sp>
      <p:sp>
        <p:nvSpPr>
          <p:cNvPr id="38931" name="Line 19"/>
          <p:cNvSpPr>
            <a:spLocks noChangeShapeType="1"/>
          </p:cNvSpPr>
          <p:nvPr/>
        </p:nvSpPr>
        <p:spPr bwMode="auto">
          <a:xfrm flipV="1">
            <a:off x="5029200" y="5030788"/>
            <a:ext cx="0" cy="227012"/>
          </a:xfrm>
          <a:prstGeom prst="line">
            <a:avLst/>
          </a:prstGeom>
          <a:noFill/>
          <a:ln w="12700">
            <a:noFill/>
            <a:round/>
            <a:headEnd/>
            <a:tailEnd/>
          </a:ln>
        </p:spPr>
        <p:txBody>
          <a:bodyPr wrap="none" anchor="ctr"/>
          <a:lstStyle/>
          <a:p>
            <a:endParaRPr lang="el-GR"/>
          </a:p>
        </p:txBody>
      </p:sp>
      <p:sp>
        <p:nvSpPr>
          <p:cNvPr id="38932" name="Line 20"/>
          <p:cNvSpPr>
            <a:spLocks noChangeShapeType="1"/>
          </p:cNvSpPr>
          <p:nvPr/>
        </p:nvSpPr>
        <p:spPr bwMode="auto">
          <a:xfrm flipV="1">
            <a:off x="7924800" y="5030788"/>
            <a:ext cx="0" cy="227012"/>
          </a:xfrm>
          <a:prstGeom prst="line">
            <a:avLst/>
          </a:prstGeom>
          <a:noFill/>
          <a:ln w="12700">
            <a:noFill/>
            <a:round/>
            <a:headEnd/>
            <a:tailEnd/>
          </a:ln>
        </p:spPr>
        <p:txBody>
          <a:bodyPr wrap="none" anchor="ctr"/>
          <a:lstStyle/>
          <a:p>
            <a:endParaRPr lang="el-GR"/>
          </a:p>
        </p:txBody>
      </p:sp>
      <p:sp>
        <p:nvSpPr>
          <p:cNvPr id="38933" name="Line 21"/>
          <p:cNvSpPr>
            <a:spLocks noChangeShapeType="1"/>
          </p:cNvSpPr>
          <p:nvPr/>
        </p:nvSpPr>
        <p:spPr bwMode="auto">
          <a:xfrm>
            <a:off x="4579938" y="4953000"/>
            <a:ext cx="3338512" cy="0"/>
          </a:xfrm>
          <a:prstGeom prst="line">
            <a:avLst/>
          </a:prstGeom>
          <a:noFill/>
          <a:ln w="12700">
            <a:solidFill>
              <a:schemeClr val="tx1"/>
            </a:solidFill>
            <a:round/>
            <a:headEnd/>
            <a:tailEnd/>
          </a:ln>
        </p:spPr>
        <p:txBody>
          <a:bodyPr wrap="none" anchor="ctr"/>
          <a:lstStyle/>
          <a:p>
            <a:endParaRPr lang="el-GR"/>
          </a:p>
        </p:txBody>
      </p:sp>
      <p:sp>
        <p:nvSpPr>
          <p:cNvPr id="38934" name="Line 22"/>
          <p:cNvSpPr>
            <a:spLocks noChangeShapeType="1"/>
          </p:cNvSpPr>
          <p:nvPr/>
        </p:nvSpPr>
        <p:spPr bwMode="auto">
          <a:xfrm>
            <a:off x="4572000" y="4960938"/>
            <a:ext cx="0" cy="290512"/>
          </a:xfrm>
          <a:prstGeom prst="line">
            <a:avLst/>
          </a:prstGeom>
          <a:noFill/>
          <a:ln w="12700">
            <a:solidFill>
              <a:schemeClr val="tx1"/>
            </a:solidFill>
            <a:round/>
            <a:headEnd/>
            <a:tailEnd/>
          </a:ln>
        </p:spPr>
        <p:txBody>
          <a:bodyPr wrap="none" anchor="ctr"/>
          <a:lstStyle/>
          <a:p>
            <a:endParaRPr lang="el-GR"/>
          </a:p>
        </p:txBody>
      </p:sp>
      <p:sp>
        <p:nvSpPr>
          <p:cNvPr id="38935" name="Line 23"/>
          <p:cNvSpPr>
            <a:spLocks noChangeShapeType="1"/>
          </p:cNvSpPr>
          <p:nvPr/>
        </p:nvSpPr>
        <p:spPr bwMode="auto">
          <a:xfrm>
            <a:off x="7924800" y="4960938"/>
            <a:ext cx="0" cy="290512"/>
          </a:xfrm>
          <a:prstGeom prst="line">
            <a:avLst/>
          </a:prstGeom>
          <a:noFill/>
          <a:ln w="12700">
            <a:solidFill>
              <a:schemeClr val="tx1"/>
            </a:solidFill>
            <a:round/>
            <a:headEnd/>
            <a:tailEnd/>
          </a:ln>
        </p:spPr>
        <p:txBody>
          <a:bodyPr wrap="none" anchor="ctr"/>
          <a:lstStyle/>
          <a:p>
            <a:endParaRPr lang="el-GR"/>
          </a:p>
        </p:txBody>
      </p:sp>
      <p:sp>
        <p:nvSpPr>
          <p:cNvPr id="38936" name="Line 24"/>
          <p:cNvSpPr>
            <a:spLocks noChangeShapeType="1"/>
          </p:cNvSpPr>
          <p:nvPr/>
        </p:nvSpPr>
        <p:spPr bwMode="auto">
          <a:xfrm>
            <a:off x="6324600" y="4732338"/>
            <a:ext cx="0" cy="214312"/>
          </a:xfrm>
          <a:prstGeom prst="line">
            <a:avLst/>
          </a:prstGeom>
          <a:noFill/>
          <a:ln w="12700">
            <a:solidFill>
              <a:schemeClr val="tx1"/>
            </a:solidFill>
            <a:round/>
            <a:headEnd/>
            <a:tailEnd/>
          </a:ln>
        </p:spPr>
        <p:txBody>
          <a:bodyPr wrap="none" anchor="ctr"/>
          <a:lstStyle/>
          <a:p>
            <a:endParaRPr lang="el-GR"/>
          </a:p>
        </p:txBody>
      </p:sp>
    </p:spTree>
  </p:cSld>
  <p:clrMapOvr>
    <a:masterClrMapping/>
  </p:clrMapOvr>
  <p:transition/>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2008189" y="303214"/>
            <a:ext cx="8175625" cy="1089025"/>
          </a:xfrm>
          <a:noFill/>
          <a:ln w="50800" cap="flat">
            <a:solidFill>
              <a:schemeClr val="tx1"/>
            </a:solidFill>
          </a:ln>
        </p:spPr>
        <p:txBody>
          <a:bodyPr vert="horz" lIns="90488" tIns="44450" rIns="90488" bIns="44450" rtlCol="0" anchor="ctr" anchorCtr="0">
            <a:normAutofit/>
          </a:bodyPr>
          <a:lstStyle/>
          <a:p>
            <a:r>
              <a:rPr lang="en-US" sz="3600" b="1"/>
              <a:t>Βασικές Έννοιες της Αναπηρίας</a:t>
            </a:r>
          </a:p>
        </p:txBody>
      </p:sp>
      <p:sp>
        <p:nvSpPr>
          <p:cNvPr id="36867" name="Rectangle 3"/>
          <p:cNvSpPr>
            <a:spLocks noGrp="1" noChangeArrowheads="1"/>
          </p:cNvSpPr>
          <p:nvPr>
            <p:ph type="body" idx="1"/>
          </p:nvPr>
        </p:nvSpPr>
        <p:spPr>
          <a:xfrm>
            <a:off x="2008189" y="1628776"/>
            <a:ext cx="8175625" cy="4468813"/>
          </a:xfrm>
          <a:noFill/>
          <a:ln w="50800" cap="flat">
            <a:solidFill>
              <a:schemeClr val="tx1"/>
            </a:solidFill>
          </a:ln>
        </p:spPr>
        <p:txBody>
          <a:bodyPr vert="horz" lIns="90488" tIns="44450" rIns="90488" bIns="44450" rtlCol="0">
            <a:normAutofit/>
          </a:bodyPr>
          <a:lstStyle/>
          <a:p>
            <a:pPr>
              <a:buNone/>
              <a:tabLst>
                <a:tab pos="2276475" algn="l"/>
                <a:tab pos="4948238" algn="l"/>
              </a:tabLst>
            </a:pPr>
            <a:r>
              <a:rPr lang="en-US" b="1" i="1" dirty="0" err="1"/>
              <a:t>Βλάβες</a:t>
            </a:r>
            <a:r>
              <a:rPr lang="en-US" b="1" i="1" dirty="0"/>
              <a:t>               </a:t>
            </a:r>
            <a:r>
              <a:rPr lang="en-US" b="1" i="1" dirty="0" err="1"/>
              <a:t>Ανικανότητες</a:t>
            </a:r>
            <a:r>
              <a:rPr lang="en-US" b="1" i="1" dirty="0"/>
              <a:t>    </a:t>
            </a:r>
            <a:r>
              <a:rPr lang="el-GR" b="1" i="1" dirty="0"/>
              <a:t>    </a:t>
            </a:r>
            <a:r>
              <a:rPr lang="en-US" b="1" i="1" dirty="0" err="1"/>
              <a:t>Μειονεκτήματα</a:t>
            </a:r>
            <a:endParaRPr lang="en-US" b="1" i="1" dirty="0"/>
          </a:p>
          <a:p>
            <a:pPr>
              <a:buNone/>
              <a:tabLst>
                <a:tab pos="2276475" algn="l"/>
                <a:tab pos="4948238" algn="l"/>
              </a:tabLst>
            </a:pPr>
            <a:endParaRPr lang="en-US" b="1" i="1" dirty="0"/>
          </a:p>
          <a:p>
            <a:pPr>
              <a:buNone/>
              <a:tabLst>
                <a:tab pos="2276475" algn="l"/>
                <a:tab pos="4948238" algn="l"/>
              </a:tabLst>
            </a:pPr>
            <a:r>
              <a:rPr lang="en-US" b="1" dirty="0"/>
              <a:t>OΡΓΑΝΟ          </a:t>
            </a:r>
            <a:r>
              <a:rPr lang="el-GR" b="1" dirty="0"/>
              <a:t>  </a:t>
            </a:r>
            <a:r>
              <a:rPr lang="en-US" b="1" dirty="0"/>
              <a:t>ΑΤΟΜΟ                 </a:t>
            </a:r>
            <a:r>
              <a:rPr lang="el-GR" b="1" dirty="0"/>
              <a:t>     </a:t>
            </a:r>
            <a:r>
              <a:rPr lang="en-US" b="1" dirty="0"/>
              <a:t>ΚΟΙΝΩΝΙΑ</a:t>
            </a:r>
          </a:p>
          <a:p>
            <a:pPr>
              <a:buNone/>
              <a:tabLst>
                <a:tab pos="2276475" algn="l"/>
                <a:tab pos="4948238" algn="l"/>
              </a:tabLst>
            </a:pPr>
            <a:endParaRPr lang="en-US" b="1" dirty="0"/>
          </a:p>
          <a:p>
            <a:pPr>
              <a:buNone/>
              <a:tabLst>
                <a:tab pos="2276475" algn="l"/>
                <a:tab pos="4948238" algn="l"/>
              </a:tabLst>
            </a:pPr>
            <a:r>
              <a:rPr lang="en-US" b="1" dirty="0" err="1"/>
              <a:t>Δομή</a:t>
            </a:r>
            <a:r>
              <a:rPr lang="en-US" b="1" dirty="0"/>
              <a:t> </a:t>
            </a:r>
            <a:r>
              <a:rPr lang="en-US" b="1" dirty="0" err="1"/>
              <a:t>του</a:t>
            </a:r>
            <a:r>
              <a:rPr lang="en-US" b="1" dirty="0"/>
              <a:t>        </a:t>
            </a:r>
            <a:r>
              <a:rPr lang="en-US" b="1" dirty="0" err="1"/>
              <a:t>Δραστηριότητες</a:t>
            </a:r>
            <a:r>
              <a:rPr lang="en-US" b="1" dirty="0"/>
              <a:t>            </a:t>
            </a:r>
            <a:r>
              <a:rPr lang="en-US" b="1" dirty="0" err="1"/>
              <a:t>Ρόλοι</a:t>
            </a:r>
            <a:endParaRPr lang="en-US" b="1" dirty="0"/>
          </a:p>
          <a:p>
            <a:pPr>
              <a:buNone/>
              <a:tabLst>
                <a:tab pos="2276475" algn="l"/>
                <a:tab pos="4948238" algn="l"/>
              </a:tabLst>
            </a:pPr>
            <a:r>
              <a:rPr lang="en-US" b="1" dirty="0" err="1"/>
              <a:t>σώματος</a:t>
            </a:r>
            <a:r>
              <a:rPr lang="en-US" b="1" dirty="0"/>
              <a:t>                                                 /</a:t>
            </a:r>
            <a:r>
              <a:rPr lang="en-US" b="1" dirty="0" err="1"/>
              <a:t>Συμμετοχή</a:t>
            </a:r>
            <a:endParaRPr lang="en-US" b="1" dirty="0"/>
          </a:p>
          <a:p>
            <a:pPr>
              <a:buNone/>
              <a:tabLst>
                <a:tab pos="2276475" algn="l"/>
                <a:tab pos="4948238" algn="l"/>
              </a:tabLst>
            </a:pPr>
            <a:r>
              <a:rPr lang="en-US" b="1" dirty="0"/>
              <a:t>/</a:t>
            </a:r>
            <a:r>
              <a:rPr lang="en-US" b="1" dirty="0" err="1"/>
              <a:t>Λειτουργίες</a:t>
            </a:r>
            <a:endParaRPr lang="en-US" b="1" dirty="0"/>
          </a:p>
        </p:txBody>
      </p:sp>
    </p:spTree>
  </p:cSld>
  <p:clrMapOvr>
    <a:masterClrMapping/>
  </p:clrMapOvr>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normAutofit/>
          </a:bodyPr>
          <a:lstStyle/>
          <a:p>
            <a:r>
              <a:rPr lang="el-GR" sz="3600" b="1"/>
              <a:t>Βασικές έννοιες της λειτουργικότητας/ ανικανότητας</a:t>
            </a:r>
          </a:p>
        </p:txBody>
      </p:sp>
      <p:sp>
        <p:nvSpPr>
          <p:cNvPr id="50179" name="Rectangle 3"/>
          <p:cNvSpPr>
            <a:spLocks noGrp="1" noChangeArrowheads="1"/>
          </p:cNvSpPr>
          <p:nvPr>
            <p:ph type="body" idx="1"/>
          </p:nvPr>
        </p:nvSpPr>
        <p:spPr/>
        <p:txBody>
          <a:bodyPr/>
          <a:lstStyle/>
          <a:p>
            <a:pPr>
              <a:lnSpc>
                <a:spcPct val="90000"/>
              </a:lnSpc>
            </a:pPr>
            <a:r>
              <a:rPr lang="el-GR" sz="2000" b="1" u="sng" dirty="0"/>
              <a:t>Σωματικές λειτουργίες</a:t>
            </a:r>
            <a:r>
              <a:rPr lang="el-GR" sz="2000" b="1" dirty="0"/>
              <a:t>: </a:t>
            </a:r>
            <a:r>
              <a:rPr lang="el-GR" sz="2000" dirty="0"/>
              <a:t>φυσιολογικές λειτουργίες των συστημάτων του σώματος (συμπεριλαμβανομένων των ψυχολογικών)</a:t>
            </a:r>
          </a:p>
          <a:p>
            <a:pPr>
              <a:lnSpc>
                <a:spcPct val="90000"/>
              </a:lnSpc>
            </a:pPr>
            <a:r>
              <a:rPr lang="el-GR" sz="2000" b="1" u="sng" dirty="0"/>
              <a:t>Σωματικές δομές</a:t>
            </a:r>
            <a:r>
              <a:rPr lang="el-GR" sz="2000" b="1" dirty="0"/>
              <a:t>: </a:t>
            </a:r>
            <a:r>
              <a:rPr lang="el-GR" sz="2000" dirty="0"/>
              <a:t>ανατομικά τμήματα του σώματος (όργανα, άκρα, συστατικά στοιχεία)</a:t>
            </a:r>
          </a:p>
          <a:p>
            <a:pPr>
              <a:lnSpc>
                <a:spcPct val="90000"/>
              </a:lnSpc>
            </a:pPr>
            <a:r>
              <a:rPr lang="el-GR" sz="2000" b="1" u="sng" dirty="0"/>
              <a:t>Βλάβες</a:t>
            </a:r>
            <a:r>
              <a:rPr lang="el-GR" sz="2000" b="1" dirty="0"/>
              <a:t>:</a:t>
            </a:r>
            <a:r>
              <a:rPr lang="el-GR" sz="2000" dirty="0"/>
              <a:t> προβλήματα των σωματικών λειτουργιών ή δομών (σημαντική απόκλιση, απώλεια/ έλλειψη)</a:t>
            </a:r>
          </a:p>
          <a:p>
            <a:pPr>
              <a:lnSpc>
                <a:spcPct val="90000"/>
              </a:lnSpc>
            </a:pPr>
            <a:r>
              <a:rPr lang="el-GR" sz="2000" b="1" u="sng" dirty="0">
                <a:solidFill>
                  <a:srgbClr val="FF0000"/>
                </a:solidFill>
              </a:rPr>
              <a:t>Δραστηριότητα</a:t>
            </a:r>
            <a:r>
              <a:rPr lang="el-GR" sz="2000" b="1" dirty="0">
                <a:solidFill>
                  <a:srgbClr val="FF0000"/>
                </a:solidFill>
              </a:rPr>
              <a:t>:</a:t>
            </a:r>
            <a:r>
              <a:rPr lang="el-GR" sz="2000" dirty="0">
                <a:solidFill>
                  <a:srgbClr val="FF0000"/>
                </a:solidFill>
              </a:rPr>
              <a:t> εκτέλεση εργασίας/ δράσης από το άτομο</a:t>
            </a:r>
          </a:p>
          <a:p>
            <a:pPr>
              <a:lnSpc>
                <a:spcPct val="90000"/>
              </a:lnSpc>
            </a:pPr>
            <a:r>
              <a:rPr lang="el-GR" sz="2000" b="1" u="sng" dirty="0">
                <a:solidFill>
                  <a:srgbClr val="FF0000"/>
                </a:solidFill>
              </a:rPr>
              <a:t>Συμμετοχή</a:t>
            </a:r>
            <a:r>
              <a:rPr lang="el-GR" sz="2000" b="1" dirty="0">
                <a:solidFill>
                  <a:srgbClr val="FF0000"/>
                </a:solidFill>
              </a:rPr>
              <a:t>:</a:t>
            </a:r>
            <a:r>
              <a:rPr lang="el-GR" sz="2000" dirty="0">
                <a:solidFill>
                  <a:srgbClr val="FF0000"/>
                </a:solidFill>
              </a:rPr>
              <a:t> εμπλοκή του ατόμου στις καταστάσεις της ζωής</a:t>
            </a:r>
          </a:p>
          <a:p>
            <a:pPr>
              <a:lnSpc>
                <a:spcPct val="90000"/>
              </a:lnSpc>
            </a:pPr>
            <a:r>
              <a:rPr lang="el-GR" sz="2000" b="1" u="sng" dirty="0">
                <a:solidFill>
                  <a:srgbClr val="FF0000"/>
                </a:solidFill>
              </a:rPr>
              <a:t>Μείωση δραστηριοτήτων</a:t>
            </a:r>
            <a:r>
              <a:rPr lang="el-GR" sz="2000" b="1" dirty="0">
                <a:solidFill>
                  <a:srgbClr val="FF0000"/>
                </a:solidFill>
              </a:rPr>
              <a:t>:</a:t>
            </a:r>
            <a:r>
              <a:rPr lang="el-GR" sz="2000" dirty="0">
                <a:solidFill>
                  <a:srgbClr val="FF0000"/>
                </a:solidFill>
              </a:rPr>
              <a:t> δυσκολίες του ατόμου στην εκτέλεση δραστηριοτήτων</a:t>
            </a:r>
          </a:p>
          <a:p>
            <a:pPr>
              <a:lnSpc>
                <a:spcPct val="90000"/>
              </a:lnSpc>
            </a:pPr>
            <a:r>
              <a:rPr lang="el-GR" sz="2000" b="1" u="sng" dirty="0">
                <a:solidFill>
                  <a:srgbClr val="FF0000"/>
                </a:solidFill>
              </a:rPr>
              <a:t>Περιορισμός συμμετοχής</a:t>
            </a:r>
            <a:r>
              <a:rPr lang="el-GR" sz="2000" b="1" dirty="0">
                <a:solidFill>
                  <a:srgbClr val="FF0000"/>
                </a:solidFill>
              </a:rPr>
              <a:t>: </a:t>
            </a:r>
            <a:r>
              <a:rPr lang="el-GR" sz="2000" dirty="0">
                <a:solidFill>
                  <a:srgbClr val="FF0000"/>
                </a:solidFill>
              </a:rPr>
              <a:t>προβλήματα του ατόμου στην εμπλοκή του στις καταστάσεις της ζωής</a:t>
            </a:r>
          </a:p>
          <a:p>
            <a:pPr>
              <a:lnSpc>
                <a:spcPct val="90000"/>
              </a:lnSpc>
            </a:pPr>
            <a:r>
              <a:rPr lang="el-GR" sz="2000" b="1" u="sng" dirty="0">
                <a:solidFill>
                  <a:srgbClr val="FF0000"/>
                </a:solidFill>
              </a:rPr>
              <a:t>Περιβαλλοντικοί παράγοντες</a:t>
            </a:r>
            <a:r>
              <a:rPr lang="el-GR" sz="2000" b="1" dirty="0">
                <a:solidFill>
                  <a:srgbClr val="FF0000"/>
                </a:solidFill>
              </a:rPr>
              <a:t>:</a:t>
            </a:r>
            <a:r>
              <a:rPr lang="el-GR" sz="2000" dirty="0">
                <a:solidFill>
                  <a:srgbClr val="FF0000"/>
                </a:solidFill>
              </a:rPr>
              <a:t> φυσικό και κοινωνικό περιβάλλον (συμπεριλαμβανομένων των στάσεων), στα οποία διαβιούν οι άνθρωποι</a:t>
            </a:r>
            <a:endParaRPr lang="el-GR" sz="2000" b="1" dirty="0">
              <a:solidFill>
                <a:srgbClr val="FF0000"/>
              </a:solidFill>
            </a:endParaRP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lstStyle/>
          <a:p>
            <a:pPr algn="ctr"/>
            <a:r>
              <a:rPr lang="el-GR" sz="3600" b="1" dirty="0"/>
              <a:t>Δραστηριότητες και Συμμετοχή</a:t>
            </a:r>
            <a:endParaRPr lang="en-US" sz="3600" b="1" dirty="0"/>
          </a:p>
        </p:txBody>
      </p:sp>
      <p:sp>
        <p:nvSpPr>
          <p:cNvPr id="52227" name="Rectangle 3"/>
          <p:cNvSpPr>
            <a:spLocks noGrp="1" noChangeArrowheads="1"/>
          </p:cNvSpPr>
          <p:nvPr>
            <p:ph type="body" idx="1"/>
          </p:nvPr>
        </p:nvSpPr>
        <p:spPr>
          <a:xfrm>
            <a:off x="2143126" y="1600201"/>
            <a:ext cx="7629525" cy="4525963"/>
          </a:xfrm>
        </p:spPr>
        <p:txBody>
          <a:bodyPr>
            <a:normAutofit lnSpcReduction="10000"/>
          </a:bodyPr>
          <a:lstStyle/>
          <a:p>
            <a:pPr>
              <a:lnSpc>
                <a:spcPct val="90000"/>
              </a:lnSpc>
              <a:buFont typeface="Wingdings" pitchFamily="2" charset="2"/>
              <a:buNone/>
            </a:pPr>
            <a:r>
              <a:rPr lang="en-GB"/>
              <a:t>1	</a:t>
            </a:r>
            <a:r>
              <a:rPr lang="el-GR" b="1"/>
              <a:t>Μάθηση και Εφαρμογή της γνώσης</a:t>
            </a:r>
            <a:r>
              <a:rPr lang="el-GR"/>
              <a:t> </a:t>
            </a:r>
            <a:endParaRPr lang="en-GB" b="1"/>
          </a:p>
          <a:p>
            <a:pPr>
              <a:lnSpc>
                <a:spcPct val="90000"/>
              </a:lnSpc>
              <a:buFont typeface="Wingdings" pitchFamily="2" charset="2"/>
              <a:buNone/>
            </a:pPr>
            <a:r>
              <a:rPr lang="en-GB"/>
              <a:t>2	</a:t>
            </a:r>
            <a:r>
              <a:rPr lang="el-GR" b="1"/>
              <a:t>Γενικά Καθήκοντα και Απαιτήσεις</a:t>
            </a:r>
            <a:endParaRPr lang="en-GB" b="1"/>
          </a:p>
          <a:p>
            <a:pPr>
              <a:lnSpc>
                <a:spcPct val="90000"/>
              </a:lnSpc>
              <a:buFont typeface="Wingdings" pitchFamily="2" charset="2"/>
              <a:buNone/>
            </a:pPr>
            <a:r>
              <a:rPr lang="en-GB"/>
              <a:t>3</a:t>
            </a:r>
            <a:r>
              <a:rPr lang="el-GR"/>
              <a:t> </a:t>
            </a:r>
            <a:r>
              <a:rPr lang="el-GR" b="1"/>
              <a:t>Επικοινωνία</a:t>
            </a:r>
            <a:r>
              <a:rPr lang="en-GB" b="1"/>
              <a:t>	</a:t>
            </a:r>
          </a:p>
          <a:p>
            <a:pPr>
              <a:lnSpc>
                <a:spcPct val="90000"/>
              </a:lnSpc>
              <a:buFont typeface="Wingdings" pitchFamily="2" charset="2"/>
              <a:buNone/>
            </a:pPr>
            <a:r>
              <a:rPr lang="en-GB"/>
              <a:t>4	</a:t>
            </a:r>
            <a:r>
              <a:rPr lang="el-GR" b="1"/>
              <a:t>Κίνηση</a:t>
            </a:r>
            <a:r>
              <a:rPr lang="en-GB" b="1"/>
              <a:t>	</a:t>
            </a:r>
          </a:p>
          <a:p>
            <a:pPr>
              <a:lnSpc>
                <a:spcPct val="90000"/>
              </a:lnSpc>
              <a:buFont typeface="Wingdings" pitchFamily="2" charset="2"/>
              <a:buNone/>
            </a:pPr>
            <a:r>
              <a:rPr lang="en-GB"/>
              <a:t>5	</a:t>
            </a:r>
            <a:r>
              <a:rPr lang="el-GR" b="1"/>
              <a:t>Αυτοφροντίδα</a:t>
            </a:r>
            <a:r>
              <a:rPr lang="en-GB" b="1"/>
              <a:t>	</a:t>
            </a:r>
          </a:p>
          <a:p>
            <a:pPr>
              <a:lnSpc>
                <a:spcPct val="90000"/>
              </a:lnSpc>
              <a:buFont typeface="Wingdings" pitchFamily="2" charset="2"/>
              <a:buNone/>
            </a:pPr>
            <a:r>
              <a:rPr lang="en-GB"/>
              <a:t>6	</a:t>
            </a:r>
            <a:r>
              <a:rPr lang="el-GR" b="1"/>
              <a:t>Τομείς της Ζωής στο σπίτι</a:t>
            </a:r>
            <a:endParaRPr lang="en-GB" b="1"/>
          </a:p>
          <a:p>
            <a:pPr>
              <a:lnSpc>
                <a:spcPct val="90000"/>
              </a:lnSpc>
              <a:buFont typeface="Wingdings" pitchFamily="2" charset="2"/>
              <a:buNone/>
            </a:pPr>
            <a:r>
              <a:rPr lang="en-GB"/>
              <a:t>7	</a:t>
            </a:r>
            <a:r>
              <a:rPr lang="el-GR" b="1"/>
              <a:t>Διαπροσωπικές σχέσεις</a:t>
            </a:r>
            <a:r>
              <a:rPr lang="en-GB" b="1"/>
              <a:t>	</a:t>
            </a:r>
          </a:p>
          <a:p>
            <a:pPr>
              <a:lnSpc>
                <a:spcPct val="90000"/>
              </a:lnSpc>
              <a:buFont typeface="Wingdings" pitchFamily="2" charset="2"/>
              <a:buNone/>
            </a:pPr>
            <a:r>
              <a:rPr lang="en-GB"/>
              <a:t>8	</a:t>
            </a:r>
            <a:r>
              <a:rPr lang="el-GR" b="1"/>
              <a:t>Μείζονες τομείς της Ζωής</a:t>
            </a:r>
            <a:r>
              <a:rPr lang="en-GB" b="1"/>
              <a:t>	</a:t>
            </a:r>
          </a:p>
          <a:p>
            <a:pPr>
              <a:lnSpc>
                <a:spcPct val="90000"/>
              </a:lnSpc>
              <a:buFont typeface="Wingdings" pitchFamily="2" charset="2"/>
              <a:buNone/>
            </a:pPr>
            <a:r>
              <a:rPr lang="en-GB"/>
              <a:t>9	</a:t>
            </a:r>
            <a:r>
              <a:rPr lang="el-GR" b="1"/>
              <a:t>Κοινοτική, Κοινωνική &amp; Πολιτική Ζωή </a:t>
            </a:r>
            <a:r>
              <a:rPr lang="en-GB" b="1"/>
              <a:t>	</a:t>
            </a:r>
            <a:endParaRPr lang="en-US"/>
          </a:p>
        </p:txBody>
      </p:sp>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a:extLst>
              <a:ext uri="{FF2B5EF4-FFF2-40B4-BE49-F238E27FC236}">
                <a16:creationId xmlns:a16="http://schemas.microsoft.com/office/drawing/2014/main" id="{092FA17B-7C92-4E32-A18B-AC35173EA5BC}"/>
              </a:ext>
            </a:extLst>
          </p:cNvPr>
          <p:cNvSpPr>
            <a:spLocks noGrp="1" noChangeArrowheads="1"/>
          </p:cNvSpPr>
          <p:nvPr>
            <p:ph type="title"/>
          </p:nvPr>
        </p:nvSpPr>
        <p:spPr>
          <a:xfrm>
            <a:off x="1703388" y="609600"/>
            <a:ext cx="8856662" cy="1143000"/>
          </a:xfrm>
        </p:spPr>
        <p:txBody>
          <a:bodyPr/>
          <a:lstStyle/>
          <a:p>
            <a:r>
              <a:rPr lang="el-GR" altLang="el-GR" sz="3200" b="1"/>
              <a:t>Η ΕΚΠΟΝΗΣΗ ΕΡΕΥΝΩΝ ΑΞΙΟΛΟΓΗΣΗΣ ΣΤΟΝ ΧΩΡΟ ΤΗΣ ΨΥΧΙΚΗΣ ΥΓΕΙΑΣ</a:t>
            </a:r>
            <a:endParaRPr lang="en-GB" altLang="el-GR" sz="3200" b="1"/>
          </a:p>
        </p:txBody>
      </p:sp>
      <p:sp>
        <p:nvSpPr>
          <p:cNvPr id="106499" name="Rectangle 3">
            <a:extLst>
              <a:ext uri="{FF2B5EF4-FFF2-40B4-BE49-F238E27FC236}">
                <a16:creationId xmlns:a16="http://schemas.microsoft.com/office/drawing/2014/main" id="{548D3ECC-42D2-4BF3-B631-B1CE91633AF4}"/>
              </a:ext>
            </a:extLst>
          </p:cNvPr>
          <p:cNvSpPr>
            <a:spLocks noGrp="1" noChangeArrowheads="1"/>
          </p:cNvSpPr>
          <p:nvPr>
            <p:ph type="body" idx="1"/>
          </p:nvPr>
        </p:nvSpPr>
        <p:spPr>
          <a:xfrm>
            <a:off x="688369" y="1752600"/>
            <a:ext cx="10808413" cy="5105400"/>
          </a:xfrm>
        </p:spPr>
        <p:txBody>
          <a:bodyPr/>
          <a:lstStyle/>
          <a:p>
            <a:pPr marL="609600" indent="-609600">
              <a:lnSpc>
                <a:spcPct val="80000"/>
              </a:lnSpc>
            </a:pPr>
            <a:r>
              <a:rPr lang="el-GR" altLang="el-GR" sz="2000" dirty="0"/>
              <a:t> </a:t>
            </a:r>
            <a:r>
              <a:rPr lang="el-GR" altLang="el-GR" sz="2000" b="1" dirty="0"/>
              <a:t>Στόχοι της αξιολόγησης είναι</a:t>
            </a:r>
            <a:r>
              <a:rPr lang="el-GR" altLang="el-GR" sz="2000" dirty="0"/>
              <a:t> :</a:t>
            </a:r>
          </a:p>
          <a:p>
            <a:pPr marL="990600" lvl="1" indent="-533400">
              <a:lnSpc>
                <a:spcPct val="80000"/>
              </a:lnSpc>
            </a:pPr>
            <a:r>
              <a:rPr lang="el-GR" altLang="el-GR" sz="2000" dirty="0"/>
              <a:t>α) η έρευνα σε ατομικό, περιφερειακό και εθνικό επίπεδο τον </a:t>
            </a:r>
            <a:r>
              <a:rPr lang="el-GR" altLang="el-GR" sz="2000" u="sng" dirty="0"/>
              <a:t>βαθμό στον οποίο ένα πρόγραμμα παροχής υπηρεσιών ψυχικής υγείας επιτυγχάνει τους στόχους</a:t>
            </a:r>
            <a:r>
              <a:rPr lang="el-GR" altLang="el-GR" sz="2000" dirty="0"/>
              <a:t> για τους οποίους σχεδιάστηκε και εφαρμόζεται</a:t>
            </a:r>
          </a:p>
          <a:p>
            <a:pPr marL="990600" lvl="1" indent="-533400">
              <a:lnSpc>
                <a:spcPct val="80000"/>
              </a:lnSpc>
            </a:pPr>
            <a:r>
              <a:rPr lang="el-GR" altLang="el-GR" sz="2000" dirty="0"/>
              <a:t>β) η εκτίμηση των υπηρεσιών ψυχικής υγείας, ώστε να εντοπιστούν </a:t>
            </a:r>
            <a:r>
              <a:rPr lang="el-GR" altLang="el-GR" sz="2000" u="sng" dirty="0"/>
              <a:t>οι τομείς</a:t>
            </a:r>
            <a:r>
              <a:rPr lang="el-GR" altLang="el-GR" sz="2000" dirty="0"/>
              <a:t> στην οργάνωση, την λειτουργία, το περιεχόμενο και τις μεθόδους παροχής φροντίδας </a:t>
            </a:r>
            <a:r>
              <a:rPr lang="el-GR" altLang="el-GR" sz="2000" u="sng" dirty="0"/>
              <a:t>που χρήζουν τροποποίησης</a:t>
            </a:r>
            <a:endParaRPr lang="el-GR" altLang="el-GR" sz="2000" dirty="0"/>
          </a:p>
          <a:p>
            <a:pPr marL="990600" lvl="1" indent="-533400">
              <a:lnSpc>
                <a:spcPct val="80000"/>
              </a:lnSpc>
            </a:pPr>
            <a:r>
              <a:rPr lang="el-GR" altLang="el-GR" sz="2000" dirty="0"/>
              <a:t>γ) να </a:t>
            </a:r>
            <a:r>
              <a:rPr lang="el-GR" altLang="el-GR" sz="2000" u="sng" dirty="0"/>
              <a:t>αποτελέσει αναπόσπαστο κομμάτι της ρουτίνας του κλινικού έργου.</a:t>
            </a:r>
            <a:r>
              <a:rPr lang="el-GR" altLang="el-GR" sz="2000" dirty="0"/>
              <a:t> Γίνεται αναπροσαρμογή στον τρόπο λειτουργίας της υπηρεσίας, καθορίζεται ο </a:t>
            </a:r>
            <a:r>
              <a:rPr lang="el-GR" altLang="el-GR" sz="2000" u="sng" dirty="0"/>
              <a:t>θεραπευτικός σχεδιασμός</a:t>
            </a:r>
            <a:r>
              <a:rPr lang="el-GR" altLang="el-GR" sz="2000" dirty="0"/>
              <a:t> και ελέγχεται η </a:t>
            </a:r>
            <a:r>
              <a:rPr lang="el-GR" altLang="el-GR" sz="2000" u="sng" dirty="0"/>
              <a:t>θεραπευτική αποτελεσματικότητα</a:t>
            </a:r>
            <a:r>
              <a:rPr lang="el-GR" altLang="el-GR" sz="2000" dirty="0"/>
              <a:t> με την συστηματική αξιολόγηση παραγόντων που σχετίζονται με τον χρήστη όπως:</a:t>
            </a:r>
            <a:endParaRPr lang="el-GR" altLang="el-GR" sz="2000" b="1" dirty="0"/>
          </a:p>
          <a:p>
            <a:pPr marL="609600" indent="-609600">
              <a:lnSpc>
                <a:spcPct val="80000"/>
              </a:lnSpc>
            </a:pPr>
            <a:r>
              <a:rPr lang="el-GR" altLang="el-GR" sz="2000" b="1" dirty="0"/>
              <a:t>Δείκτες  θεραπευτικού αποτελέσματος</a:t>
            </a:r>
            <a:endParaRPr lang="el-GR" altLang="el-GR" sz="2000" i="1" dirty="0"/>
          </a:p>
          <a:p>
            <a:pPr marL="990600" lvl="1" indent="-533400">
              <a:lnSpc>
                <a:spcPct val="80000"/>
              </a:lnSpc>
            </a:pPr>
            <a:r>
              <a:rPr lang="el-GR" altLang="el-GR" sz="2000" i="1" dirty="0"/>
              <a:t>η ποιότητα ζωής </a:t>
            </a:r>
          </a:p>
          <a:p>
            <a:pPr marL="990600" lvl="1" indent="-533400">
              <a:lnSpc>
                <a:spcPct val="80000"/>
              </a:lnSpc>
            </a:pPr>
            <a:r>
              <a:rPr lang="el-GR" altLang="el-GR" sz="2000" i="1" dirty="0"/>
              <a:t>η λειτουργικότητα</a:t>
            </a:r>
          </a:p>
          <a:p>
            <a:pPr marL="990600" lvl="1" indent="-533400">
              <a:lnSpc>
                <a:spcPct val="80000"/>
              </a:lnSpc>
            </a:pPr>
            <a:r>
              <a:rPr lang="el-GR" altLang="el-GR" sz="2000" i="1" dirty="0"/>
              <a:t>η ικανοποίηση από τις υπηρεσίες</a:t>
            </a:r>
          </a:p>
          <a:p>
            <a:pPr marL="990600" lvl="1" indent="-533400">
              <a:lnSpc>
                <a:spcPct val="80000"/>
              </a:lnSpc>
            </a:pPr>
            <a:r>
              <a:rPr lang="el-GR" altLang="el-GR" sz="2000" i="1" dirty="0"/>
              <a:t>η αναγνώριση των αναγκών</a:t>
            </a:r>
            <a:endParaRPr lang="en-GB" altLang="el-GR" sz="2000" i="1" dirty="0"/>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2590800" y="304800"/>
            <a:ext cx="8077200" cy="1143000"/>
          </a:xfrm>
        </p:spPr>
        <p:txBody>
          <a:bodyPr/>
          <a:lstStyle/>
          <a:p>
            <a:pPr algn="l"/>
            <a:r>
              <a:rPr lang="el-GR" b="1"/>
              <a:t>Περιβαλλοντικοί παράγοντες</a:t>
            </a:r>
            <a:endParaRPr lang="en-GB" b="1"/>
          </a:p>
        </p:txBody>
      </p:sp>
      <p:sp>
        <p:nvSpPr>
          <p:cNvPr id="53251" name="Rectangle 3"/>
          <p:cNvSpPr>
            <a:spLocks noGrp="1" noChangeArrowheads="1"/>
          </p:cNvSpPr>
          <p:nvPr>
            <p:ph type="body" idx="1"/>
          </p:nvPr>
        </p:nvSpPr>
        <p:spPr>
          <a:xfrm>
            <a:off x="2208214" y="1905000"/>
            <a:ext cx="7775575" cy="4419600"/>
          </a:xfrm>
        </p:spPr>
        <p:txBody>
          <a:bodyPr/>
          <a:lstStyle/>
          <a:p>
            <a:pPr>
              <a:buFont typeface="Wingdings" pitchFamily="2" charset="2"/>
              <a:buNone/>
            </a:pPr>
            <a:r>
              <a:rPr lang="en-GB"/>
              <a:t>1. </a:t>
            </a:r>
            <a:r>
              <a:rPr lang="el-GR"/>
              <a:t>Προϊόντα και τεχνολογία</a:t>
            </a:r>
            <a:r>
              <a:rPr lang="en-GB"/>
              <a:t> </a:t>
            </a:r>
          </a:p>
          <a:p>
            <a:pPr>
              <a:buFont typeface="Wingdings" pitchFamily="2" charset="2"/>
              <a:buNone/>
            </a:pPr>
            <a:r>
              <a:rPr lang="en-GB"/>
              <a:t>2. </a:t>
            </a:r>
            <a:r>
              <a:rPr lang="el-GR"/>
              <a:t>Φυσικό περιβάλλον και ανθρώπινες μεταβολές του περιβάλλοντος</a:t>
            </a:r>
            <a:endParaRPr lang="en-GB"/>
          </a:p>
          <a:p>
            <a:pPr>
              <a:buFont typeface="Wingdings" pitchFamily="2" charset="2"/>
              <a:buNone/>
            </a:pPr>
            <a:r>
              <a:rPr lang="en-GB"/>
              <a:t>3. </a:t>
            </a:r>
            <a:r>
              <a:rPr lang="el-GR"/>
              <a:t>Υποστήριξη και ανθρώπινες σχέσεις</a:t>
            </a:r>
            <a:endParaRPr lang="en-GB"/>
          </a:p>
          <a:p>
            <a:pPr>
              <a:buFont typeface="Wingdings" pitchFamily="2" charset="2"/>
              <a:buNone/>
            </a:pPr>
            <a:r>
              <a:rPr lang="en-GB"/>
              <a:t>4. </a:t>
            </a:r>
            <a:r>
              <a:rPr lang="el-GR"/>
              <a:t>Στάσεις</a:t>
            </a:r>
            <a:r>
              <a:rPr lang="en-GB"/>
              <a:t> </a:t>
            </a:r>
          </a:p>
          <a:p>
            <a:pPr>
              <a:buFont typeface="Wingdings" pitchFamily="2" charset="2"/>
              <a:buNone/>
            </a:pPr>
            <a:r>
              <a:rPr lang="en-GB"/>
              <a:t>5. </a:t>
            </a:r>
            <a:r>
              <a:rPr lang="el-GR"/>
              <a:t>Υπηρεσίες, συστήματα και πολιτικές</a:t>
            </a:r>
            <a:r>
              <a:rPr lang="en-GB"/>
              <a:t> </a:t>
            </a:r>
          </a:p>
          <a:p>
            <a:pPr>
              <a:buFont typeface="Wingdings" pitchFamily="2" charset="2"/>
              <a:buNone/>
            </a:pPr>
            <a:endParaRPr lang="en-GB"/>
          </a:p>
          <a:p>
            <a:pPr lvl="1">
              <a:buFont typeface="Wingdings" pitchFamily="2" charset="2"/>
              <a:buNone/>
            </a:pPr>
            <a:endParaRPr lang="en-GB"/>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p:txBody>
          <a:bodyPr>
            <a:normAutofit/>
          </a:bodyPr>
          <a:lstStyle/>
          <a:p>
            <a:r>
              <a:rPr lang="el-GR" b="1"/>
              <a:t>Εφαρμογές του </a:t>
            </a:r>
            <a:r>
              <a:rPr lang="en-GB" b="1"/>
              <a:t>ICF</a:t>
            </a:r>
            <a:r>
              <a:rPr lang="el-GR" b="1"/>
              <a:t> (Ατομικό Επίπεδο)</a:t>
            </a:r>
          </a:p>
        </p:txBody>
      </p:sp>
      <p:sp>
        <p:nvSpPr>
          <p:cNvPr id="57347" name="Rectangle 3"/>
          <p:cNvSpPr>
            <a:spLocks noGrp="1" noChangeArrowheads="1"/>
          </p:cNvSpPr>
          <p:nvPr>
            <p:ph type="body" idx="1"/>
          </p:nvPr>
        </p:nvSpPr>
        <p:spPr/>
        <p:txBody>
          <a:bodyPr>
            <a:normAutofit/>
          </a:bodyPr>
          <a:lstStyle/>
          <a:p>
            <a:pPr>
              <a:lnSpc>
                <a:spcPct val="90000"/>
              </a:lnSpc>
            </a:pPr>
            <a:r>
              <a:rPr lang="el-GR" u="sng"/>
              <a:t>Ατομική εκτίμηση:</a:t>
            </a:r>
            <a:r>
              <a:rPr lang="el-GR"/>
              <a:t> </a:t>
            </a:r>
            <a:r>
              <a:rPr lang="el-GR" b="1"/>
              <a:t>Ποιο είναι το επίπεδο λειτουργικότητας του ατόμου;</a:t>
            </a:r>
          </a:p>
          <a:p>
            <a:pPr>
              <a:lnSpc>
                <a:spcPct val="90000"/>
              </a:lnSpc>
            </a:pPr>
            <a:r>
              <a:rPr lang="el-GR" u="sng"/>
              <a:t>Ατομικός θεραπευτικός σχεδιασμός:</a:t>
            </a:r>
            <a:r>
              <a:rPr lang="el-GR"/>
              <a:t> </a:t>
            </a:r>
            <a:r>
              <a:rPr lang="el-GR" b="1"/>
              <a:t>Ποιες θεραπείες/ παρεμβάσεις μεγιστοποιούν τη λειτουργικότητα;</a:t>
            </a:r>
          </a:p>
          <a:p>
            <a:pPr>
              <a:lnSpc>
                <a:spcPct val="90000"/>
              </a:lnSpc>
            </a:pPr>
            <a:r>
              <a:rPr lang="el-GR" u="sng"/>
              <a:t>Αξιολόγηση θεραπειών/ παρεμβάσεων:</a:t>
            </a:r>
            <a:r>
              <a:rPr lang="el-GR"/>
              <a:t> </a:t>
            </a:r>
            <a:r>
              <a:rPr lang="el-GR" b="1"/>
              <a:t>Ποια είναι η έκβαση της θεραπείας; Πόσο χρήσιμες ήταν οι παρεμβάσεις;</a:t>
            </a:r>
          </a:p>
          <a:p>
            <a:pPr>
              <a:lnSpc>
                <a:spcPct val="90000"/>
              </a:lnSpc>
            </a:pPr>
            <a:r>
              <a:rPr lang="el-GR" u="sng"/>
              <a:t>Επικοινωνία μεταξύ επαγγελματιών και υπηρεσιών υγείας/ πρόνοιας</a:t>
            </a:r>
          </a:p>
          <a:p>
            <a:pPr>
              <a:lnSpc>
                <a:spcPct val="90000"/>
              </a:lnSpc>
            </a:pPr>
            <a:r>
              <a:rPr lang="el-GR" u="sng"/>
              <a:t>Αυτό-εκτίμηση του καταναλωτή</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normAutofit/>
          </a:bodyPr>
          <a:lstStyle/>
          <a:p>
            <a:r>
              <a:rPr lang="el-GR" b="1"/>
              <a:t>Εφαρμογές του </a:t>
            </a:r>
            <a:r>
              <a:rPr lang="en-GB" b="1"/>
              <a:t>ICF</a:t>
            </a:r>
            <a:r>
              <a:rPr lang="el-GR" b="1"/>
              <a:t> (Κοινωνικό Επίπεδο)</a:t>
            </a:r>
          </a:p>
        </p:txBody>
      </p:sp>
      <p:sp>
        <p:nvSpPr>
          <p:cNvPr id="58371" name="Rectangle 3"/>
          <p:cNvSpPr>
            <a:spLocks noGrp="1" noChangeArrowheads="1"/>
          </p:cNvSpPr>
          <p:nvPr>
            <p:ph type="body" idx="1"/>
          </p:nvPr>
        </p:nvSpPr>
        <p:spPr>
          <a:xfrm>
            <a:off x="2209800" y="1981200"/>
            <a:ext cx="7772400" cy="4724400"/>
          </a:xfrm>
        </p:spPr>
        <p:txBody>
          <a:bodyPr/>
          <a:lstStyle/>
          <a:p>
            <a:r>
              <a:rPr lang="el-GR" sz="2000" u="sng"/>
              <a:t>Κριτήρια καταλληλότητας δικαιωμάτων:</a:t>
            </a:r>
            <a:r>
              <a:rPr lang="el-GR" sz="2000"/>
              <a:t> </a:t>
            </a:r>
            <a:r>
              <a:rPr lang="el-GR" sz="2000" b="1"/>
              <a:t>βοηθήματα, συντάξεις  αναπηρίας, εργατικές αποζημιώσεις, ασφάλιση</a:t>
            </a:r>
          </a:p>
          <a:p>
            <a:r>
              <a:rPr lang="el-GR" sz="2000" u="sng"/>
              <a:t>Ανάπτυξη κοινωνικής πολιτικής, νομοθεσίας, κανονισμών &amp; οδηγιών, πολιτική εναντίον του στίγματος:</a:t>
            </a:r>
            <a:r>
              <a:rPr lang="el-GR" sz="2000"/>
              <a:t> </a:t>
            </a:r>
            <a:r>
              <a:rPr lang="el-GR" sz="2000" b="1"/>
              <a:t>Βελτιώνει τη λειτουργικότητα η διασφάλιση των δικαιωμάτων στην κοινωνία; Μπορεί να μετρηθεί αυτή η βελτίωση ώστε να προσαρμοστεί η νομοθεσία ανάλογα;</a:t>
            </a:r>
          </a:p>
          <a:p>
            <a:r>
              <a:rPr lang="el-GR" sz="2000" u="sng"/>
              <a:t>Εκτίμηση αναγκών: </a:t>
            </a:r>
            <a:r>
              <a:rPr lang="el-GR" sz="2000" b="1"/>
              <a:t>Ποιες είναι οι ανάγκες των ατόμων με αναπηρίες σε διάφορα επίπεδα (βλάβες, μείωση δραστηριοτήτων, περιορισμός συμμετοχής);</a:t>
            </a:r>
          </a:p>
          <a:p>
            <a:r>
              <a:rPr lang="el-GR" sz="2000" u="sng"/>
              <a:t>Εκτίμηση περιβάλλοντος (προσβασιμότητα, διευκολύνσεις και εμπόδια, κοινωνική πολιτική):</a:t>
            </a:r>
            <a:r>
              <a:rPr lang="el-GR" sz="2000" b="1"/>
              <a:t> Πώς μπορούμε να κάνουμε το κοινωνικό και τεχνητό περιβάλλον πιο προσβάσιμο σε άτομα με αναπηρίες; Μπορούμε να εκτιμήσουμε και να μετρήσουμε τη βελτίωση που θα προκύψει;</a:t>
            </a:r>
            <a:endParaRPr lang="el-GR" sz="2000" u="sng"/>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a:extLst>
              <a:ext uri="{FF2B5EF4-FFF2-40B4-BE49-F238E27FC236}">
                <a16:creationId xmlns:a16="http://schemas.microsoft.com/office/drawing/2014/main" id="{71374BE8-D180-40A6-8F42-78619ED02FE8}"/>
              </a:ext>
            </a:extLst>
          </p:cNvPr>
          <p:cNvSpPr>
            <a:spLocks noGrp="1" noChangeArrowheads="1"/>
          </p:cNvSpPr>
          <p:nvPr>
            <p:ph type="title"/>
          </p:nvPr>
        </p:nvSpPr>
        <p:spPr/>
        <p:txBody>
          <a:bodyPr/>
          <a:lstStyle/>
          <a:p>
            <a:r>
              <a:rPr lang="el-GR" altLang="el-GR" sz="3600" b="1"/>
              <a:t>Η έννοια της </a:t>
            </a:r>
            <a:r>
              <a:rPr lang="en-US" altLang="el-GR" sz="3600" b="1"/>
              <a:t>“</a:t>
            </a:r>
            <a:r>
              <a:rPr lang="el-GR" altLang="el-GR" sz="3600" b="1"/>
              <a:t>Ποιότητας Ζωής</a:t>
            </a:r>
            <a:r>
              <a:rPr lang="en-US" altLang="el-GR" sz="3600" b="1"/>
              <a:t>”</a:t>
            </a:r>
          </a:p>
        </p:txBody>
      </p:sp>
      <p:sp>
        <p:nvSpPr>
          <p:cNvPr id="69635" name="Rectangle 3">
            <a:extLst>
              <a:ext uri="{FF2B5EF4-FFF2-40B4-BE49-F238E27FC236}">
                <a16:creationId xmlns:a16="http://schemas.microsoft.com/office/drawing/2014/main" id="{48BA5851-86F2-44A9-9915-DCDBD209F3E5}"/>
              </a:ext>
            </a:extLst>
          </p:cNvPr>
          <p:cNvSpPr>
            <a:spLocks noGrp="1" noChangeArrowheads="1"/>
          </p:cNvSpPr>
          <p:nvPr>
            <p:ph type="body" idx="1"/>
          </p:nvPr>
        </p:nvSpPr>
        <p:spPr/>
        <p:txBody>
          <a:bodyPr/>
          <a:lstStyle/>
          <a:p>
            <a:pPr>
              <a:lnSpc>
                <a:spcPct val="90000"/>
              </a:lnSpc>
            </a:pPr>
            <a:r>
              <a:rPr lang="el-GR" altLang="el-GR" sz="2400" u="sng"/>
              <a:t>ΠΟΥ:</a:t>
            </a:r>
            <a:r>
              <a:rPr lang="el-GR" altLang="el-GR" sz="2400"/>
              <a:t> </a:t>
            </a:r>
            <a:r>
              <a:rPr lang="en-US" altLang="el-GR" sz="2400"/>
              <a:t>“</a:t>
            </a:r>
            <a:r>
              <a:rPr lang="en-GB" altLang="el-GR" sz="2400"/>
              <a:t>Η ικανότητα του ασθενή να λειτουργεί κανονικά και η αίσθηση της ικανότητας και ευεξίας που έχει”</a:t>
            </a:r>
            <a:endParaRPr lang="el-GR" altLang="el-GR" sz="2400"/>
          </a:p>
          <a:p>
            <a:pPr>
              <a:lnSpc>
                <a:spcPct val="90000"/>
              </a:lnSpc>
            </a:pPr>
            <a:r>
              <a:rPr lang="en-GB" altLang="el-GR" sz="2400" b="1" u="sng"/>
              <a:t>Διαστάσεις</a:t>
            </a:r>
          </a:p>
          <a:p>
            <a:pPr lvl="1">
              <a:lnSpc>
                <a:spcPct val="90000"/>
              </a:lnSpc>
            </a:pPr>
            <a:r>
              <a:rPr lang="en-GB" altLang="el-GR"/>
              <a:t>Σωματική (πόνος, δυνατότητα εκτέλεσης καθημερινών καθηκόντων)</a:t>
            </a:r>
          </a:p>
          <a:p>
            <a:pPr lvl="1">
              <a:lnSpc>
                <a:spcPct val="90000"/>
              </a:lnSpc>
            </a:pPr>
            <a:r>
              <a:rPr lang="en-GB" altLang="el-GR"/>
              <a:t>Πνευματική (αυτοσεβασμός, ολοκλήρωση, ευτυχία)</a:t>
            </a:r>
          </a:p>
          <a:p>
            <a:pPr lvl="1">
              <a:lnSpc>
                <a:spcPct val="90000"/>
              </a:lnSpc>
            </a:pPr>
            <a:r>
              <a:rPr lang="en-GB" altLang="el-GR"/>
              <a:t>Κοινωνική (συναναστροφή με φίλους, οικογενειακή ζωή)</a:t>
            </a:r>
          </a:p>
          <a:p>
            <a:pPr>
              <a:lnSpc>
                <a:spcPct val="90000"/>
              </a:lnSpc>
              <a:spcBef>
                <a:spcPct val="50000"/>
              </a:spcBef>
            </a:pPr>
            <a:r>
              <a:rPr lang="el-GR" altLang="el-GR" sz="2400"/>
              <a:t>Η ποιότητα ζωής </a:t>
            </a:r>
            <a:r>
              <a:rPr lang="el-GR" altLang="el-GR" sz="2400" b="1"/>
              <a:t>σχετίζεται</a:t>
            </a:r>
            <a:r>
              <a:rPr lang="el-GR" altLang="el-GR" sz="2400"/>
              <a:t>, αλλά </a:t>
            </a:r>
            <a:r>
              <a:rPr lang="el-GR" altLang="el-GR" sz="2400" b="1"/>
              <a:t>δεν ταυτίζεται</a:t>
            </a:r>
            <a:r>
              <a:rPr lang="el-GR" altLang="el-GR" sz="2400"/>
              <a:t> με την κλινική κατάσταση. Είναι πιθανό η κλινική εικόνα να βελτιωθεί, αλλά η ποιότητα ζωής να υποβαθμιστεί</a:t>
            </a:r>
            <a:endParaRPr lang="en-US" altLang="el-GR" sz="2400"/>
          </a:p>
        </p:txBody>
      </p:sp>
    </p:spTree>
  </p:cSld>
  <p:clrMapOvr>
    <a:masterClrMapping/>
  </p:clrMapOvr>
  <p:transition/>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0658" name="Group 2">
            <a:extLst>
              <a:ext uri="{FF2B5EF4-FFF2-40B4-BE49-F238E27FC236}">
                <a16:creationId xmlns:a16="http://schemas.microsoft.com/office/drawing/2014/main" id="{46E1E52E-692F-4022-A5CB-D6FD5E479F7D}"/>
              </a:ext>
            </a:extLst>
          </p:cNvPr>
          <p:cNvGrpSpPr>
            <a:grpSpLocks/>
          </p:cNvGrpSpPr>
          <p:nvPr/>
        </p:nvGrpSpPr>
        <p:grpSpPr bwMode="auto">
          <a:xfrm>
            <a:off x="1776414" y="785814"/>
            <a:ext cx="8639175" cy="5145087"/>
            <a:chOff x="159" y="495"/>
            <a:chExt cx="5442" cy="3241"/>
          </a:xfrm>
        </p:grpSpPr>
        <p:sp>
          <p:nvSpPr>
            <p:cNvPr id="70659" name="Rectangle 3">
              <a:extLst>
                <a:ext uri="{FF2B5EF4-FFF2-40B4-BE49-F238E27FC236}">
                  <a16:creationId xmlns:a16="http://schemas.microsoft.com/office/drawing/2014/main" id="{1F8FABBE-A755-4B99-8B87-B1AAC766227C}"/>
                </a:ext>
              </a:extLst>
            </p:cNvPr>
            <p:cNvSpPr>
              <a:spLocks noChangeArrowheads="1"/>
            </p:cNvSpPr>
            <p:nvPr/>
          </p:nvSpPr>
          <p:spPr bwMode="auto">
            <a:xfrm>
              <a:off x="1538" y="495"/>
              <a:ext cx="2582" cy="410"/>
            </a:xfrm>
            <a:prstGeom prst="rect">
              <a:avLst/>
            </a:prstGeom>
            <a:solidFill>
              <a:srgbClr val="FFFFC9"/>
            </a:solidFill>
            <a:ln w="12700">
              <a:solidFill>
                <a:srgbClr val="333399"/>
              </a:solidFill>
              <a:miter lim="800000"/>
              <a:headEnd/>
              <a:tailEnd/>
            </a:ln>
          </p:spPr>
          <p:txBody>
            <a:bodyPr/>
            <a:lstStyle/>
            <a:p>
              <a:endParaRPr lang="el-GR"/>
            </a:p>
          </p:txBody>
        </p:sp>
        <p:sp>
          <p:nvSpPr>
            <p:cNvPr id="70660" name="Rectangle 4">
              <a:extLst>
                <a:ext uri="{FF2B5EF4-FFF2-40B4-BE49-F238E27FC236}">
                  <a16:creationId xmlns:a16="http://schemas.microsoft.com/office/drawing/2014/main" id="{8614FCA6-00E9-48EB-B5E6-1160F4858894}"/>
                </a:ext>
              </a:extLst>
            </p:cNvPr>
            <p:cNvSpPr>
              <a:spLocks noChangeArrowheads="1"/>
            </p:cNvSpPr>
            <p:nvPr/>
          </p:nvSpPr>
          <p:spPr bwMode="auto">
            <a:xfrm>
              <a:off x="2178" y="577"/>
              <a:ext cx="1440"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l-GR" altLang="el-GR" sz="2500" b="1">
                  <a:solidFill>
                    <a:srgbClr val="0000FF"/>
                  </a:solidFill>
                  <a:latin typeface="Arial" panose="020B0604020202020204" pitchFamily="34" charset="0"/>
                </a:rPr>
                <a:t>Ποιότητα Ζωής</a:t>
              </a:r>
              <a:endParaRPr lang="en-US" altLang="el-GR" sz="1600"/>
            </a:p>
          </p:txBody>
        </p:sp>
        <p:sp>
          <p:nvSpPr>
            <p:cNvPr id="70661" name="Rectangle 5">
              <a:extLst>
                <a:ext uri="{FF2B5EF4-FFF2-40B4-BE49-F238E27FC236}">
                  <a16:creationId xmlns:a16="http://schemas.microsoft.com/office/drawing/2014/main" id="{BE06B62C-02D7-4E33-B133-17ED6AF91D4C}"/>
                </a:ext>
              </a:extLst>
            </p:cNvPr>
            <p:cNvSpPr>
              <a:spLocks noChangeArrowheads="1"/>
            </p:cNvSpPr>
            <p:nvPr/>
          </p:nvSpPr>
          <p:spPr bwMode="auto">
            <a:xfrm>
              <a:off x="159" y="1110"/>
              <a:ext cx="1789" cy="411"/>
            </a:xfrm>
            <a:prstGeom prst="rect">
              <a:avLst/>
            </a:prstGeom>
            <a:solidFill>
              <a:srgbClr val="FFFFC9"/>
            </a:solidFill>
            <a:ln w="12700">
              <a:solidFill>
                <a:srgbClr val="333399"/>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l-GR"/>
            </a:p>
          </p:txBody>
        </p:sp>
        <p:sp>
          <p:nvSpPr>
            <p:cNvPr id="70662" name="Rectangle 6">
              <a:extLst>
                <a:ext uri="{FF2B5EF4-FFF2-40B4-BE49-F238E27FC236}">
                  <a16:creationId xmlns:a16="http://schemas.microsoft.com/office/drawing/2014/main" id="{D3994409-596F-4174-98E3-C2B608F873C0}"/>
                </a:ext>
              </a:extLst>
            </p:cNvPr>
            <p:cNvSpPr>
              <a:spLocks noChangeArrowheads="1"/>
            </p:cNvSpPr>
            <p:nvPr/>
          </p:nvSpPr>
          <p:spPr bwMode="auto">
            <a:xfrm>
              <a:off x="216" y="1218"/>
              <a:ext cx="168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l-GR" altLang="el-GR" sz="2000" b="1">
                  <a:solidFill>
                    <a:srgbClr val="0000FF"/>
                  </a:solidFill>
                  <a:latin typeface="Arial" panose="020B0604020202020204" pitchFamily="34" charset="0"/>
                </a:rPr>
                <a:t>ΣΩΜΑΤΙΚΗ ΔΙΑΣΤΑΣΗ</a:t>
              </a:r>
              <a:endParaRPr lang="en-US" altLang="el-GR" sz="1600"/>
            </a:p>
          </p:txBody>
        </p:sp>
        <p:sp>
          <p:nvSpPr>
            <p:cNvPr id="70663" name="Rectangle 7">
              <a:extLst>
                <a:ext uri="{FF2B5EF4-FFF2-40B4-BE49-F238E27FC236}">
                  <a16:creationId xmlns:a16="http://schemas.microsoft.com/office/drawing/2014/main" id="{5FA40234-972C-47EB-A771-1FBF0FA71630}"/>
                </a:ext>
              </a:extLst>
            </p:cNvPr>
            <p:cNvSpPr>
              <a:spLocks noChangeArrowheads="1"/>
            </p:cNvSpPr>
            <p:nvPr/>
          </p:nvSpPr>
          <p:spPr bwMode="auto">
            <a:xfrm>
              <a:off x="1992" y="1110"/>
              <a:ext cx="1790" cy="411"/>
            </a:xfrm>
            <a:prstGeom prst="rect">
              <a:avLst/>
            </a:prstGeom>
            <a:solidFill>
              <a:srgbClr val="FFFFC9"/>
            </a:solidFill>
            <a:ln w="12700">
              <a:solidFill>
                <a:srgbClr val="333399"/>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l-GR"/>
            </a:p>
          </p:txBody>
        </p:sp>
        <p:sp>
          <p:nvSpPr>
            <p:cNvPr id="70664" name="Rectangle 8">
              <a:extLst>
                <a:ext uri="{FF2B5EF4-FFF2-40B4-BE49-F238E27FC236}">
                  <a16:creationId xmlns:a16="http://schemas.microsoft.com/office/drawing/2014/main" id="{98AC1C7B-E702-4DEF-BB42-24ED3288DC7F}"/>
                </a:ext>
              </a:extLst>
            </p:cNvPr>
            <p:cNvSpPr>
              <a:spLocks noChangeArrowheads="1"/>
            </p:cNvSpPr>
            <p:nvPr/>
          </p:nvSpPr>
          <p:spPr bwMode="auto">
            <a:xfrm>
              <a:off x="2016" y="1218"/>
              <a:ext cx="1761"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l-GR" altLang="el-GR" sz="2000" b="1">
                  <a:solidFill>
                    <a:srgbClr val="0000FF"/>
                  </a:solidFill>
                  <a:latin typeface="Arial" panose="020B0604020202020204" pitchFamily="34" charset="0"/>
                </a:rPr>
                <a:t>ΚΟΙΝΩΝΙΚΗ ΔΙΑΣΤΑΣΗ</a:t>
              </a:r>
              <a:endParaRPr lang="en-US" altLang="el-GR" sz="1600"/>
            </a:p>
          </p:txBody>
        </p:sp>
        <p:sp>
          <p:nvSpPr>
            <p:cNvPr id="70665" name="Rectangle 9">
              <a:extLst>
                <a:ext uri="{FF2B5EF4-FFF2-40B4-BE49-F238E27FC236}">
                  <a16:creationId xmlns:a16="http://schemas.microsoft.com/office/drawing/2014/main" id="{0997B816-CABB-46C0-A656-ACB494D1A185}"/>
                </a:ext>
              </a:extLst>
            </p:cNvPr>
            <p:cNvSpPr>
              <a:spLocks noChangeArrowheads="1"/>
            </p:cNvSpPr>
            <p:nvPr/>
          </p:nvSpPr>
          <p:spPr bwMode="auto">
            <a:xfrm>
              <a:off x="3812" y="1110"/>
              <a:ext cx="1789" cy="411"/>
            </a:xfrm>
            <a:prstGeom prst="rect">
              <a:avLst/>
            </a:prstGeom>
            <a:solidFill>
              <a:srgbClr val="FFFFC9"/>
            </a:solidFill>
            <a:ln w="12700">
              <a:solidFill>
                <a:srgbClr val="333399"/>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l-GR"/>
            </a:p>
          </p:txBody>
        </p:sp>
        <p:sp>
          <p:nvSpPr>
            <p:cNvPr id="70666" name="Rectangle 10">
              <a:extLst>
                <a:ext uri="{FF2B5EF4-FFF2-40B4-BE49-F238E27FC236}">
                  <a16:creationId xmlns:a16="http://schemas.microsoft.com/office/drawing/2014/main" id="{894332AA-B80F-48B0-A765-BF25781BB51D}"/>
                </a:ext>
              </a:extLst>
            </p:cNvPr>
            <p:cNvSpPr>
              <a:spLocks noChangeArrowheads="1"/>
            </p:cNvSpPr>
            <p:nvPr/>
          </p:nvSpPr>
          <p:spPr bwMode="auto">
            <a:xfrm>
              <a:off x="4227" y="1124"/>
              <a:ext cx="1070"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l-GR" altLang="el-GR" sz="2000" b="1">
                  <a:solidFill>
                    <a:srgbClr val="0000FF"/>
                  </a:solidFill>
                  <a:latin typeface="Arial" panose="020B0604020202020204" pitchFamily="34" charset="0"/>
                </a:rPr>
                <a:t>ΨΥΧΟΛΟΓΙΚΗ</a:t>
              </a:r>
              <a:endParaRPr lang="en-US" altLang="el-GR" sz="1600"/>
            </a:p>
          </p:txBody>
        </p:sp>
        <p:sp>
          <p:nvSpPr>
            <p:cNvPr id="70667" name="Rectangle 11">
              <a:extLst>
                <a:ext uri="{FF2B5EF4-FFF2-40B4-BE49-F238E27FC236}">
                  <a16:creationId xmlns:a16="http://schemas.microsoft.com/office/drawing/2014/main" id="{EC8B0E45-6A20-4D2E-8494-F4C1DBB7B5F2}"/>
                </a:ext>
              </a:extLst>
            </p:cNvPr>
            <p:cNvSpPr>
              <a:spLocks noChangeArrowheads="1"/>
            </p:cNvSpPr>
            <p:nvPr/>
          </p:nvSpPr>
          <p:spPr bwMode="auto">
            <a:xfrm>
              <a:off x="4357" y="1312"/>
              <a:ext cx="79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l-GR" altLang="el-GR" sz="2000" b="1">
                  <a:solidFill>
                    <a:srgbClr val="0000FF"/>
                  </a:solidFill>
                  <a:latin typeface="Arial" panose="020B0604020202020204" pitchFamily="34" charset="0"/>
                </a:rPr>
                <a:t>ΔΙΑΣΤΑΣΗ</a:t>
              </a:r>
              <a:endParaRPr lang="en-US" altLang="el-GR" sz="1600"/>
            </a:p>
          </p:txBody>
        </p:sp>
        <p:sp>
          <p:nvSpPr>
            <p:cNvPr id="70668" name="Rectangle 12">
              <a:extLst>
                <a:ext uri="{FF2B5EF4-FFF2-40B4-BE49-F238E27FC236}">
                  <a16:creationId xmlns:a16="http://schemas.microsoft.com/office/drawing/2014/main" id="{CA042D52-0705-4E75-B2C9-7A6AA49E1D29}"/>
                </a:ext>
              </a:extLst>
            </p:cNvPr>
            <p:cNvSpPr>
              <a:spLocks noChangeArrowheads="1"/>
            </p:cNvSpPr>
            <p:nvPr/>
          </p:nvSpPr>
          <p:spPr bwMode="auto">
            <a:xfrm>
              <a:off x="455" y="2797"/>
              <a:ext cx="81"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l-GR" sz="2000">
                  <a:solidFill>
                    <a:schemeClr val="accent2"/>
                  </a:solidFill>
                  <a:latin typeface="Wingdings" panose="05000000000000000000" pitchFamily="2" charset="2"/>
                </a:rPr>
                <a:t>ü</a:t>
              </a:r>
              <a:endParaRPr lang="en-US" altLang="el-GR" sz="1600">
                <a:solidFill>
                  <a:schemeClr val="accent2"/>
                </a:solidFill>
              </a:endParaRPr>
            </a:p>
          </p:txBody>
        </p:sp>
        <p:sp>
          <p:nvSpPr>
            <p:cNvPr id="70669" name="Rectangle 13">
              <a:extLst>
                <a:ext uri="{FF2B5EF4-FFF2-40B4-BE49-F238E27FC236}">
                  <a16:creationId xmlns:a16="http://schemas.microsoft.com/office/drawing/2014/main" id="{D12C0A99-F150-413E-9E42-6904FBDFF095}"/>
                </a:ext>
              </a:extLst>
            </p:cNvPr>
            <p:cNvSpPr>
              <a:spLocks noChangeArrowheads="1"/>
            </p:cNvSpPr>
            <p:nvPr/>
          </p:nvSpPr>
          <p:spPr bwMode="auto">
            <a:xfrm>
              <a:off x="624" y="2793"/>
              <a:ext cx="961"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l-GR" altLang="el-GR" sz="2000" b="1">
                  <a:solidFill>
                    <a:schemeClr val="folHlink"/>
                  </a:solidFill>
                  <a:latin typeface="Arial" panose="020B0604020202020204" pitchFamily="34" charset="0"/>
                </a:rPr>
                <a:t>Ανικανότητα</a:t>
              </a:r>
              <a:endParaRPr lang="en-US" altLang="el-GR" sz="1600">
                <a:solidFill>
                  <a:schemeClr val="folHlink"/>
                </a:solidFill>
              </a:endParaRPr>
            </a:p>
          </p:txBody>
        </p:sp>
        <p:sp>
          <p:nvSpPr>
            <p:cNvPr id="70670" name="Rectangle 14">
              <a:extLst>
                <a:ext uri="{FF2B5EF4-FFF2-40B4-BE49-F238E27FC236}">
                  <a16:creationId xmlns:a16="http://schemas.microsoft.com/office/drawing/2014/main" id="{F6F10BE9-9667-4B17-B11E-9F9F0CEA3790}"/>
                </a:ext>
              </a:extLst>
            </p:cNvPr>
            <p:cNvSpPr>
              <a:spLocks noChangeArrowheads="1"/>
            </p:cNvSpPr>
            <p:nvPr/>
          </p:nvSpPr>
          <p:spPr bwMode="auto">
            <a:xfrm>
              <a:off x="455" y="2985"/>
              <a:ext cx="81"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l-GR" sz="2000">
                  <a:solidFill>
                    <a:schemeClr val="accent2"/>
                  </a:solidFill>
                  <a:latin typeface="Wingdings" panose="05000000000000000000" pitchFamily="2" charset="2"/>
                </a:rPr>
                <a:t>ü</a:t>
              </a:r>
              <a:endParaRPr lang="en-US" altLang="el-GR" sz="1600">
                <a:solidFill>
                  <a:schemeClr val="accent2"/>
                </a:solidFill>
              </a:endParaRPr>
            </a:p>
          </p:txBody>
        </p:sp>
        <p:sp>
          <p:nvSpPr>
            <p:cNvPr id="70671" name="Rectangle 15">
              <a:extLst>
                <a:ext uri="{FF2B5EF4-FFF2-40B4-BE49-F238E27FC236}">
                  <a16:creationId xmlns:a16="http://schemas.microsoft.com/office/drawing/2014/main" id="{9F9E81A6-613D-4B84-B245-219E59E6C067}"/>
                </a:ext>
              </a:extLst>
            </p:cNvPr>
            <p:cNvSpPr>
              <a:spLocks noChangeArrowheads="1"/>
            </p:cNvSpPr>
            <p:nvPr/>
          </p:nvSpPr>
          <p:spPr bwMode="auto">
            <a:xfrm>
              <a:off x="624" y="2981"/>
              <a:ext cx="98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l-GR" altLang="el-GR" sz="2000" b="1">
                  <a:solidFill>
                    <a:schemeClr val="folHlink"/>
                  </a:solidFill>
                  <a:latin typeface="Arial" panose="020B0604020202020204" pitchFamily="34" charset="0"/>
                </a:rPr>
                <a:t>Κινητικότητα</a:t>
              </a:r>
              <a:endParaRPr lang="en-US" altLang="el-GR" sz="1600">
                <a:solidFill>
                  <a:schemeClr val="folHlink"/>
                </a:solidFill>
              </a:endParaRPr>
            </a:p>
          </p:txBody>
        </p:sp>
        <p:sp>
          <p:nvSpPr>
            <p:cNvPr id="70672" name="Rectangle 16">
              <a:extLst>
                <a:ext uri="{FF2B5EF4-FFF2-40B4-BE49-F238E27FC236}">
                  <a16:creationId xmlns:a16="http://schemas.microsoft.com/office/drawing/2014/main" id="{E3F38878-5D95-473F-8146-8A6E6321129E}"/>
                </a:ext>
              </a:extLst>
            </p:cNvPr>
            <p:cNvSpPr>
              <a:spLocks noChangeArrowheads="1"/>
            </p:cNvSpPr>
            <p:nvPr/>
          </p:nvSpPr>
          <p:spPr bwMode="auto">
            <a:xfrm>
              <a:off x="455" y="3173"/>
              <a:ext cx="81"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l-GR" sz="2000">
                  <a:solidFill>
                    <a:schemeClr val="accent2"/>
                  </a:solidFill>
                  <a:latin typeface="Wingdings" panose="05000000000000000000" pitchFamily="2" charset="2"/>
                </a:rPr>
                <a:t>ü</a:t>
              </a:r>
              <a:endParaRPr lang="en-US" altLang="el-GR" sz="1600">
                <a:solidFill>
                  <a:schemeClr val="accent2"/>
                </a:solidFill>
              </a:endParaRPr>
            </a:p>
          </p:txBody>
        </p:sp>
        <p:sp>
          <p:nvSpPr>
            <p:cNvPr id="70673" name="Rectangle 17">
              <a:extLst>
                <a:ext uri="{FF2B5EF4-FFF2-40B4-BE49-F238E27FC236}">
                  <a16:creationId xmlns:a16="http://schemas.microsoft.com/office/drawing/2014/main" id="{D48E7AFB-2CDA-4B97-9006-E5C570D1E394}"/>
                </a:ext>
              </a:extLst>
            </p:cNvPr>
            <p:cNvSpPr>
              <a:spLocks noChangeArrowheads="1"/>
            </p:cNvSpPr>
            <p:nvPr/>
          </p:nvSpPr>
          <p:spPr bwMode="auto">
            <a:xfrm>
              <a:off x="624" y="3169"/>
              <a:ext cx="64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l-GR" altLang="el-GR" sz="2000" b="1">
                  <a:solidFill>
                    <a:schemeClr val="folHlink"/>
                  </a:solidFill>
                  <a:latin typeface="Arial" panose="020B0604020202020204" pitchFamily="34" charset="0"/>
                </a:rPr>
                <a:t>Εργασία</a:t>
              </a:r>
              <a:endParaRPr lang="en-US" altLang="el-GR" sz="1600">
                <a:solidFill>
                  <a:schemeClr val="folHlink"/>
                </a:solidFill>
              </a:endParaRPr>
            </a:p>
          </p:txBody>
        </p:sp>
        <p:sp>
          <p:nvSpPr>
            <p:cNvPr id="70674" name="Rectangle 18">
              <a:extLst>
                <a:ext uri="{FF2B5EF4-FFF2-40B4-BE49-F238E27FC236}">
                  <a16:creationId xmlns:a16="http://schemas.microsoft.com/office/drawing/2014/main" id="{2AF31E09-AD8A-4C5B-97FC-3AE4CC9C4D44}"/>
                </a:ext>
              </a:extLst>
            </p:cNvPr>
            <p:cNvSpPr>
              <a:spLocks noChangeArrowheads="1"/>
            </p:cNvSpPr>
            <p:nvPr/>
          </p:nvSpPr>
          <p:spPr bwMode="auto">
            <a:xfrm>
              <a:off x="455" y="3361"/>
              <a:ext cx="81"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l-GR" sz="2000">
                  <a:solidFill>
                    <a:schemeClr val="accent2"/>
                  </a:solidFill>
                  <a:latin typeface="Wingdings" panose="05000000000000000000" pitchFamily="2" charset="2"/>
                </a:rPr>
                <a:t>ü</a:t>
              </a:r>
              <a:endParaRPr lang="en-US" altLang="el-GR" sz="1600">
                <a:solidFill>
                  <a:schemeClr val="accent2"/>
                </a:solidFill>
              </a:endParaRPr>
            </a:p>
          </p:txBody>
        </p:sp>
        <p:sp>
          <p:nvSpPr>
            <p:cNvPr id="70675" name="Rectangle 19">
              <a:extLst>
                <a:ext uri="{FF2B5EF4-FFF2-40B4-BE49-F238E27FC236}">
                  <a16:creationId xmlns:a16="http://schemas.microsoft.com/office/drawing/2014/main" id="{8DB74C8B-C308-458E-8598-09E7976236B1}"/>
                </a:ext>
              </a:extLst>
            </p:cNvPr>
            <p:cNvSpPr>
              <a:spLocks noChangeArrowheads="1"/>
            </p:cNvSpPr>
            <p:nvPr/>
          </p:nvSpPr>
          <p:spPr bwMode="auto">
            <a:xfrm>
              <a:off x="624" y="3357"/>
              <a:ext cx="665"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l-GR" altLang="el-GR" sz="2000" b="1">
                  <a:solidFill>
                    <a:schemeClr val="folHlink"/>
                  </a:solidFill>
                  <a:latin typeface="Arial" panose="020B0604020202020204" pitchFamily="34" charset="0"/>
                </a:rPr>
                <a:t>Συνήθεις</a:t>
              </a:r>
              <a:endParaRPr lang="en-US" altLang="el-GR" sz="1600">
                <a:solidFill>
                  <a:schemeClr val="folHlink"/>
                </a:solidFill>
              </a:endParaRPr>
            </a:p>
          </p:txBody>
        </p:sp>
        <p:sp>
          <p:nvSpPr>
            <p:cNvPr id="70676" name="Rectangle 20">
              <a:extLst>
                <a:ext uri="{FF2B5EF4-FFF2-40B4-BE49-F238E27FC236}">
                  <a16:creationId xmlns:a16="http://schemas.microsoft.com/office/drawing/2014/main" id="{598FB6CB-3A0E-48F3-8DD5-5F6DD055AB6A}"/>
                </a:ext>
              </a:extLst>
            </p:cNvPr>
            <p:cNvSpPr>
              <a:spLocks noChangeArrowheads="1"/>
            </p:cNvSpPr>
            <p:nvPr/>
          </p:nvSpPr>
          <p:spPr bwMode="auto">
            <a:xfrm>
              <a:off x="624" y="3544"/>
              <a:ext cx="121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l-GR" altLang="el-GR" sz="2000" b="1">
                  <a:solidFill>
                    <a:schemeClr val="folHlink"/>
                  </a:solidFill>
                  <a:latin typeface="Arial" panose="020B0604020202020204" pitchFamily="34" charset="0"/>
                </a:rPr>
                <a:t>δραστηριότητες</a:t>
              </a:r>
              <a:endParaRPr lang="en-US" altLang="el-GR" sz="1600">
                <a:solidFill>
                  <a:schemeClr val="folHlink"/>
                </a:solidFill>
              </a:endParaRPr>
            </a:p>
          </p:txBody>
        </p:sp>
        <p:sp>
          <p:nvSpPr>
            <p:cNvPr id="70677" name="Freeform 21">
              <a:extLst>
                <a:ext uri="{FF2B5EF4-FFF2-40B4-BE49-F238E27FC236}">
                  <a16:creationId xmlns:a16="http://schemas.microsoft.com/office/drawing/2014/main" id="{C54856CF-3510-4A4B-94D3-2E37A813AE9C}"/>
                </a:ext>
              </a:extLst>
            </p:cNvPr>
            <p:cNvSpPr>
              <a:spLocks/>
            </p:cNvSpPr>
            <p:nvPr/>
          </p:nvSpPr>
          <p:spPr bwMode="auto">
            <a:xfrm>
              <a:off x="1010" y="1756"/>
              <a:ext cx="235" cy="616"/>
            </a:xfrm>
            <a:custGeom>
              <a:avLst/>
              <a:gdLst>
                <a:gd name="T0" fmla="*/ 234 w 469"/>
                <a:gd name="T1" fmla="*/ 1233 h 1233"/>
                <a:gd name="T2" fmla="*/ 469 w 469"/>
                <a:gd name="T3" fmla="*/ 998 h 1233"/>
                <a:gd name="T4" fmla="*/ 314 w 469"/>
                <a:gd name="T5" fmla="*/ 998 h 1233"/>
                <a:gd name="T6" fmla="*/ 314 w 469"/>
                <a:gd name="T7" fmla="*/ 0 h 1233"/>
                <a:gd name="T8" fmla="*/ 155 w 469"/>
                <a:gd name="T9" fmla="*/ 0 h 1233"/>
                <a:gd name="T10" fmla="*/ 155 w 469"/>
                <a:gd name="T11" fmla="*/ 998 h 1233"/>
                <a:gd name="T12" fmla="*/ 0 w 469"/>
                <a:gd name="T13" fmla="*/ 998 h 1233"/>
                <a:gd name="T14" fmla="*/ 234 w 469"/>
                <a:gd name="T15" fmla="*/ 1233 h 12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69" h="1233">
                  <a:moveTo>
                    <a:pt x="234" y="1233"/>
                  </a:moveTo>
                  <a:lnTo>
                    <a:pt x="469" y="998"/>
                  </a:lnTo>
                  <a:lnTo>
                    <a:pt x="314" y="998"/>
                  </a:lnTo>
                  <a:lnTo>
                    <a:pt x="314" y="0"/>
                  </a:lnTo>
                  <a:lnTo>
                    <a:pt x="155" y="0"/>
                  </a:lnTo>
                  <a:lnTo>
                    <a:pt x="155" y="998"/>
                  </a:lnTo>
                  <a:lnTo>
                    <a:pt x="0" y="998"/>
                  </a:lnTo>
                  <a:lnTo>
                    <a:pt x="234" y="1233"/>
                  </a:lnTo>
                  <a:close/>
                </a:path>
              </a:pathLst>
            </a:custGeom>
            <a:solidFill>
              <a:srgbClr val="FF6F6F"/>
            </a:solidFill>
            <a:ln w="12700">
              <a:solidFill>
                <a:srgbClr val="FF0000"/>
              </a:solidFill>
              <a:prstDash val="solid"/>
              <a:round/>
              <a:headEnd/>
              <a:tailEnd/>
            </a:ln>
          </p:spPr>
          <p:txBody>
            <a:bodyPr/>
            <a:lstStyle/>
            <a:p>
              <a:endParaRPr lang="el-GR"/>
            </a:p>
          </p:txBody>
        </p:sp>
        <p:sp>
          <p:nvSpPr>
            <p:cNvPr id="70678" name="Rectangle 22">
              <a:extLst>
                <a:ext uri="{FF2B5EF4-FFF2-40B4-BE49-F238E27FC236}">
                  <a16:creationId xmlns:a16="http://schemas.microsoft.com/office/drawing/2014/main" id="{8C59E87B-06D8-474A-A812-F9D3B4133282}"/>
                </a:ext>
              </a:extLst>
            </p:cNvPr>
            <p:cNvSpPr>
              <a:spLocks noChangeArrowheads="1"/>
            </p:cNvSpPr>
            <p:nvPr/>
          </p:nvSpPr>
          <p:spPr bwMode="auto">
            <a:xfrm>
              <a:off x="2303" y="2739"/>
              <a:ext cx="81"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l-GR" sz="2000">
                  <a:solidFill>
                    <a:schemeClr val="accent2"/>
                  </a:solidFill>
                  <a:latin typeface="Wingdings" panose="05000000000000000000" pitchFamily="2" charset="2"/>
                </a:rPr>
                <a:t>ü</a:t>
              </a:r>
              <a:endParaRPr lang="en-US" altLang="el-GR" sz="1600">
                <a:solidFill>
                  <a:schemeClr val="accent2"/>
                </a:solidFill>
              </a:endParaRPr>
            </a:p>
          </p:txBody>
        </p:sp>
        <p:sp>
          <p:nvSpPr>
            <p:cNvPr id="70679" name="Rectangle 23">
              <a:extLst>
                <a:ext uri="{FF2B5EF4-FFF2-40B4-BE49-F238E27FC236}">
                  <a16:creationId xmlns:a16="http://schemas.microsoft.com/office/drawing/2014/main" id="{E7CB34C3-67D2-49F2-9B16-4A45DC750A69}"/>
                </a:ext>
              </a:extLst>
            </p:cNvPr>
            <p:cNvSpPr>
              <a:spLocks noChangeArrowheads="1"/>
            </p:cNvSpPr>
            <p:nvPr/>
          </p:nvSpPr>
          <p:spPr bwMode="auto">
            <a:xfrm>
              <a:off x="2496" y="2735"/>
              <a:ext cx="823"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l-GR" altLang="el-GR" sz="2000" b="1">
                  <a:solidFill>
                    <a:schemeClr val="folHlink"/>
                  </a:solidFill>
                  <a:latin typeface="Arial" panose="020B0604020202020204" pitchFamily="34" charset="0"/>
                </a:rPr>
                <a:t>Οικογένεια</a:t>
              </a:r>
              <a:endParaRPr lang="en-US" altLang="el-GR" sz="1600">
                <a:solidFill>
                  <a:schemeClr val="folHlink"/>
                </a:solidFill>
              </a:endParaRPr>
            </a:p>
          </p:txBody>
        </p:sp>
        <p:sp>
          <p:nvSpPr>
            <p:cNvPr id="70680" name="Rectangle 24">
              <a:extLst>
                <a:ext uri="{FF2B5EF4-FFF2-40B4-BE49-F238E27FC236}">
                  <a16:creationId xmlns:a16="http://schemas.microsoft.com/office/drawing/2014/main" id="{C5AEE09F-ECA0-4B09-AEFB-119505D18DC2}"/>
                </a:ext>
              </a:extLst>
            </p:cNvPr>
            <p:cNvSpPr>
              <a:spLocks noChangeArrowheads="1"/>
            </p:cNvSpPr>
            <p:nvPr/>
          </p:nvSpPr>
          <p:spPr bwMode="auto">
            <a:xfrm>
              <a:off x="2303" y="2926"/>
              <a:ext cx="81"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l-GR" sz="2000">
                  <a:solidFill>
                    <a:schemeClr val="accent2"/>
                  </a:solidFill>
                  <a:latin typeface="Wingdings" panose="05000000000000000000" pitchFamily="2" charset="2"/>
                </a:rPr>
                <a:t>ü</a:t>
              </a:r>
              <a:endParaRPr lang="en-US" altLang="el-GR" sz="1600">
                <a:solidFill>
                  <a:schemeClr val="accent2"/>
                </a:solidFill>
              </a:endParaRPr>
            </a:p>
          </p:txBody>
        </p:sp>
        <p:sp>
          <p:nvSpPr>
            <p:cNvPr id="70681" name="Rectangle 25">
              <a:extLst>
                <a:ext uri="{FF2B5EF4-FFF2-40B4-BE49-F238E27FC236}">
                  <a16:creationId xmlns:a16="http://schemas.microsoft.com/office/drawing/2014/main" id="{5CC63350-504A-4F25-97DD-9BE4ED68E07F}"/>
                </a:ext>
              </a:extLst>
            </p:cNvPr>
            <p:cNvSpPr>
              <a:spLocks noChangeArrowheads="1"/>
            </p:cNvSpPr>
            <p:nvPr/>
          </p:nvSpPr>
          <p:spPr bwMode="auto">
            <a:xfrm>
              <a:off x="2496" y="2922"/>
              <a:ext cx="1153"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l-GR" altLang="el-GR" sz="2000" b="1">
                  <a:solidFill>
                    <a:schemeClr val="folHlink"/>
                  </a:solidFill>
                  <a:latin typeface="Arial" panose="020B0604020202020204" pitchFamily="34" charset="0"/>
                </a:rPr>
                <a:t>Κοινωνική</a:t>
              </a:r>
              <a:r>
                <a:rPr lang="el-GR" altLang="el-GR" sz="2000" b="1">
                  <a:solidFill>
                    <a:schemeClr val="accent2"/>
                  </a:solidFill>
                  <a:latin typeface="Arial" panose="020B0604020202020204" pitchFamily="34" charset="0"/>
                </a:rPr>
                <a:t> </a:t>
              </a:r>
              <a:r>
                <a:rPr lang="el-GR" altLang="el-GR" sz="2000" b="1">
                  <a:solidFill>
                    <a:schemeClr val="folHlink"/>
                  </a:solidFill>
                  <a:latin typeface="Arial" panose="020B0604020202020204" pitchFamily="34" charset="0"/>
                </a:rPr>
                <a:t>ζωή</a:t>
              </a:r>
              <a:endParaRPr lang="en-US" altLang="el-GR" sz="1600">
                <a:solidFill>
                  <a:schemeClr val="folHlink"/>
                </a:solidFill>
              </a:endParaRPr>
            </a:p>
          </p:txBody>
        </p:sp>
        <p:sp>
          <p:nvSpPr>
            <p:cNvPr id="70682" name="Rectangle 26">
              <a:extLst>
                <a:ext uri="{FF2B5EF4-FFF2-40B4-BE49-F238E27FC236}">
                  <a16:creationId xmlns:a16="http://schemas.microsoft.com/office/drawing/2014/main" id="{E0E0DB53-1951-4C20-8D99-1D62988D50A3}"/>
                </a:ext>
              </a:extLst>
            </p:cNvPr>
            <p:cNvSpPr>
              <a:spLocks noChangeArrowheads="1"/>
            </p:cNvSpPr>
            <p:nvPr/>
          </p:nvSpPr>
          <p:spPr bwMode="auto">
            <a:xfrm>
              <a:off x="2303" y="3114"/>
              <a:ext cx="81"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l-GR" sz="2000">
                  <a:solidFill>
                    <a:schemeClr val="accent2"/>
                  </a:solidFill>
                  <a:latin typeface="Wingdings" panose="05000000000000000000" pitchFamily="2" charset="2"/>
                </a:rPr>
                <a:t>ü</a:t>
              </a:r>
              <a:endParaRPr lang="en-US" altLang="el-GR" sz="1600">
                <a:solidFill>
                  <a:schemeClr val="accent2"/>
                </a:solidFill>
              </a:endParaRPr>
            </a:p>
          </p:txBody>
        </p:sp>
        <p:sp>
          <p:nvSpPr>
            <p:cNvPr id="70683" name="Rectangle 27">
              <a:extLst>
                <a:ext uri="{FF2B5EF4-FFF2-40B4-BE49-F238E27FC236}">
                  <a16:creationId xmlns:a16="http://schemas.microsoft.com/office/drawing/2014/main" id="{36C2C9E0-66E3-4B62-B0AD-E2E94C1B413D}"/>
                </a:ext>
              </a:extLst>
            </p:cNvPr>
            <p:cNvSpPr>
              <a:spLocks noChangeArrowheads="1"/>
            </p:cNvSpPr>
            <p:nvPr/>
          </p:nvSpPr>
          <p:spPr bwMode="auto">
            <a:xfrm>
              <a:off x="2496" y="3110"/>
              <a:ext cx="80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l-GR" altLang="el-GR" sz="2000" b="1">
                  <a:solidFill>
                    <a:schemeClr val="folHlink"/>
                  </a:solidFill>
                  <a:latin typeface="Arial" panose="020B0604020202020204" pitchFamily="34" charset="0"/>
                </a:rPr>
                <a:t>Κοινωνική</a:t>
              </a:r>
              <a:endParaRPr lang="en-US" altLang="el-GR" sz="1600">
                <a:solidFill>
                  <a:schemeClr val="folHlink"/>
                </a:solidFill>
              </a:endParaRPr>
            </a:p>
          </p:txBody>
        </p:sp>
        <p:sp>
          <p:nvSpPr>
            <p:cNvPr id="70684" name="Rectangle 28">
              <a:extLst>
                <a:ext uri="{FF2B5EF4-FFF2-40B4-BE49-F238E27FC236}">
                  <a16:creationId xmlns:a16="http://schemas.microsoft.com/office/drawing/2014/main" id="{88D7227A-1E26-47BC-BB3A-5A75970B9711}"/>
                </a:ext>
              </a:extLst>
            </p:cNvPr>
            <p:cNvSpPr>
              <a:spLocks noChangeArrowheads="1"/>
            </p:cNvSpPr>
            <p:nvPr/>
          </p:nvSpPr>
          <p:spPr bwMode="auto">
            <a:xfrm>
              <a:off x="2496" y="3298"/>
              <a:ext cx="833"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l-GR" altLang="el-GR" sz="2000" b="1">
                  <a:solidFill>
                    <a:schemeClr val="folHlink"/>
                  </a:solidFill>
                  <a:latin typeface="Arial" panose="020B0604020202020204" pitchFamily="34" charset="0"/>
                </a:rPr>
                <a:t>συμμετοχή</a:t>
              </a:r>
              <a:endParaRPr lang="en-US" altLang="el-GR" sz="1600">
                <a:solidFill>
                  <a:schemeClr val="folHlink"/>
                </a:solidFill>
              </a:endParaRPr>
            </a:p>
          </p:txBody>
        </p:sp>
        <p:sp>
          <p:nvSpPr>
            <p:cNvPr id="70685" name="Rectangle 29">
              <a:extLst>
                <a:ext uri="{FF2B5EF4-FFF2-40B4-BE49-F238E27FC236}">
                  <a16:creationId xmlns:a16="http://schemas.microsoft.com/office/drawing/2014/main" id="{75ED990D-EFF0-45C9-B049-D55693E2EE8F}"/>
                </a:ext>
              </a:extLst>
            </p:cNvPr>
            <p:cNvSpPr>
              <a:spLocks noChangeArrowheads="1"/>
            </p:cNvSpPr>
            <p:nvPr/>
          </p:nvSpPr>
          <p:spPr bwMode="auto">
            <a:xfrm>
              <a:off x="4064" y="2926"/>
              <a:ext cx="81"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l-GR" sz="2000">
                  <a:solidFill>
                    <a:schemeClr val="accent2"/>
                  </a:solidFill>
                  <a:latin typeface="Wingdings" panose="05000000000000000000" pitchFamily="2" charset="2"/>
                </a:rPr>
                <a:t>ü</a:t>
              </a:r>
              <a:endParaRPr lang="en-US" altLang="el-GR" sz="1600">
                <a:solidFill>
                  <a:schemeClr val="accent2"/>
                </a:solidFill>
              </a:endParaRPr>
            </a:p>
          </p:txBody>
        </p:sp>
        <p:sp>
          <p:nvSpPr>
            <p:cNvPr id="70686" name="Rectangle 30">
              <a:extLst>
                <a:ext uri="{FF2B5EF4-FFF2-40B4-BE49-F238E27FC236}">
                  <a16:creationId xmlns:a16="http://schemas.microsoft.com/office/drawing/2014/main" id="{666FD5B5-5B0F-4C3B-B7F2-F4F06B2813AB}"/>
                </a:ext>
              </a:extLst>
            </p:cNvPr>
            <p:cNvSpPr>
              <a:spLocks noChangeArrowheads="1"/>
            </p:cNvSpPr>
            <p:nvPr/>
          </p:nvSpPr>
          <p:spPr bwMode="auto">
            <a:xfrm>
              <a:off x="4272" y="2928"/>
              <a:ext cx="821"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l-GR" altLang="el-GR" sz="2000" b="1">
                  <a:solidFill>
                    <a:schemeClr val="folHlink"/>
                  </a:solidFill>
                  <a:latin typeface="Arial" panose="020B0604020202020204" pitchFamily="34" charset="0"/>
                </a:rPr>
                <a:t>Κατάθλιψη</a:t>
              </a:r>
              <a:endParaRPr lang="en-US" altLang="el-GR" sz="1600">
                <a:solidFill>
                  <a:schemeClr val="folHlink"/>
                </a:solidFill>
              </a:endParaRPr>
            </a:p>
          </p:txBody>
        </p:sp>
        <p:sp>
          <p:nvSpPr>
            <p:cNvPr id="70687" name="Rectangle 31">
              <a:extLst>
                <a:ext uri="{FF2B5EF4-FFF2-40B4-BE49-F238E27FC236}">
                  <a16:creationId xmlns:a16="http://schemas.microsoft.com/office/drawing/2014/main" id="{C45A6E36-8687-4235-8713-6280810A71AB}"/>
                </a:ext>
              </a:extLst>
            </p:cNvPr>
            <p:cNvSpPr>
              <a:spLocks noChangeArrowheads="1"/>
            </p:cNvSpPr>
            <p:nvPr/>
          </p:nvSpPr>
          <p:spPr bwMode="auto">
            <a:xfrm>
              <a:off x="4064" y="3114"/>
              <a:ext cx="81"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l-GR" sz="2000">
                  <a:solidFill>
                    <a:schemeClr val="accent2"/>
                  </a:solidFill>
                  <a:latin typeface="Wingdings" panose="05000000000000000000" pitchFamily="2" charset="2"/>
                </a:rPr>
                <a:t>ü</a:t>
              </a:r>
              <a:endParaRPr lang="en-US" altLang="el-GR" sz="1600">
                <a:solidFill>
                  <a:schemeClr val="accent2"/>
                </a:solidFill>
              </a:endParaRPr>
            </a:p>
          </p:txBody>
        </p:sp>
        <p:sp>
          <p:nvSpPr>
            <p:cNvPr id="70688" name="Rectangle 32">
              <a:extLst>
                <a:ext uri="{FF2B5EF4-FFF2-40B4-BE49-F238E27FC236}">
                  <a16:creationId xmlns:a16="http://schemas.microsoft.com/office/drawing/2014/main" id="{2548E478-F5E7-4CFF-8221-E498DD93D325}"/>
                </a:ext>
              </a:extLst>
            </p:cNvPr>
            <p:cNvSpPr>
              <a:spLocks noChangeArrowheads="1"/>
            </p:cNvSpPr>
            <p:nvPr/>
          </p:nvSpPr>
          <p:spPr bwMode="auto">
            <a:xfrm>
              <a:off x="4272" y="3110"/>
              <a:ext cx="47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l-GR" altLang="el-GR" sz="2000" b="1">
                  <a:solidFill>
                    <a:schemeClr val="folHlink"/>
                  </a:solidFill>
                  <a:latin typeface="Arial" panose="020B0604020202020204" pitchFamily="34" charset="0"/>
                </a:rPr>
                <a:t>Άγχος</a:t>
              </a:r>
              <a:endParaRPr lang="en-US" altLang="el-GR" sz="1600">
                <a:solidFill>
                  <a:schemeClr val="folHlink"/>
                </a:solidFill>
              </a:endParaRPr>
            </a:p>
          </p:txBody>
        </p:sp>
        <p:sp>
          <p:nvSpPr>
            <p:cNvPr id="70689" name="Rectangle 33">
              <a:extLst>
                <a:ext uri="{FF2B5EF4-FFF2-40B4-BE49-F238E27FC236}">
                  <a16:creationId xmlns:a16="http://schemas.microsoft.com/office/drawing/2014/main" id="{DA2BC6A8-2920-4856-9B55-49E92EC6A1C1}"/>
                </a:ext>
              </a:extLst>
            </p:cNvPr>
            <p:cNvSpPr>
              <a:spLocks noChangeArrowheads="1"/>
            </p:cNvSpPr>
            <p:nvPr/>
          </p:nvSpPr>
          <p:spPr bwMode="auto">
            <a:xfrm>
              <a:off x="4064" y="3302"/>
              <a:ext cx="81"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n-US" altLang="el-GR" sz="2000">
                  <a:solidFill>
                    <a:schemeClr val="accent2"/>
                  </a:solidFill>
                  <a:latin typeface="Wingdings" panose="05000000000000000000" pitchFamily="2" charset="2"/>
                </a:rPr>
                <a:t>ü</a:t>
              </a:r>
              <a:endParaRPr lang="en-US" altLang="el-GR" sz="1600">
                <a:solidFill>
                  <a:schemeClr val="accent2"/>
                </a:solidFill>
              </a:endParaRPr>
            </a:p>
          </p:txBody>
        </p:sp>
        <p:sp>
          <p:nvSpPr>
            <p:cNvPr id="70690" name="Rectangle 34">
              <a:extLst>
                <a:ext uri="{FF2B5EF4-FFF2-40B4-BE49-F238E27FC236}">
                  <a16:creationId xmlns:a16="http://schemas.microsoft.com/office/drawing/2014/main" id="{0A23EBAB-3BA6-45AA-B16F-78AA05EFF478}"/>
                </a:ext>
              </a:extLst>
            </p:cNvPr>
            <p:cNvSpPr>
              <a:spLocks noChangeArrowheads="1"/>
            </p:cNvSpPr>
            <p:nvPr/>
          </p:nvSpPr>
          <p:spPr bwMode="auto">
            <a:xfrm>
              <a:off x="4272" y="3298"/>
              <a:ext cx="1079"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ctr"/>
              <a:r>
                <a:rPr lang="el-GR" altLang="el-GR" sz="2000" b="1">
                  <a:solidFill>
                    <a:schemeClr val="folHlink"/>
                  </a:solidFill>
                  <a:latin typeface="Arial" panose="020B0604020202020204" pitchFamily="34" charset="0"/>
                </a:rPr>
                <a:t>Μοναχικότητα</a:t>
              </a:r>
              <a:endParaRPr lang="en-US" altLang="el-GR" sz="1600">
                <a:solidFill>
                  <a:schemeClr val="folHlink"/>
                </a:solidFill>
              </a:endParaRPr>
            </a:p>
          </p:txBody>
        </p:sp>
        <p:sp>
          <p:nvSpPr>
            <p:cNvPr id="70691" name="Freeform 35">
              <a:extLst>
                <a:ext uri="{FF2B5EF4-FFF2-40B4-BE49-F238E27FC236}">
                  <a16:creationId xmlns:a16="http://schemas.microsoft.com/office/drawing/2014/main" id="{D16A87F3-72FE-4EC5-83FC-F12F18E0AD53}"/>
                </a:ext>
              </a:extLst>
            </p:cNvPr>
            <p:cNvSpPr>
              <a:spLocks/>
            </p:cNvSpPr>
            <p:nvPr/>
          </p:nvSpPr>
          <p:spPr bwMode="auto">
            <a:xfrm>
              <a:off x="2682" y="1756"/>
              <a:ext cx="235" cy="616"/>
            </a:xfrm>
            <a:custGeom>
              <a:avLst/>
              <a:gdLst>
                <a:gd name="T0" fmla="*/ 235 w 470"/>
                <a:gd name="T1" fmla="*/ 1233 h 1233"/>
                <a:gd name="T2" fmla="*/ 470 w 470"/>
                <a:gd name="T3" fmla="*/ 998 h 1233"/>
                <a:gd name="T4" fmla="*/ 315 w 470"/>
                <a:gd name="T5" fmla="*/ 998 h 1233"/>
                <a:gd name="T6" fmla="*/ 315 w 470"/>
                <a:gd name="T7" fmla="*/ 0 h 1233"/>
                <a:gd name="T8" fmla="*/ 155 w 470"/>
                <a:gd name="T9" fmla="*/ 0 h 1233"/>
                <a:gd name="T10" fmla="*/ 155 w 470"/>
                <a:gd name="T11" fmla="*/ 998 h 1233"/>
                <a:gd name="T12" fmla="*/ 0 w 470"/>
                <a:gd name="T13" fmla="*/ 998 h 1233"/>
                <a:gd name="T14" fmla="*/ 235 w 470"/>
                <a:gd name="T15" fmla="*/ 1233 h 12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0" h="1233">
                  <a:moveTo>
                    <a:pt x="235" y="1233"/>
                  </a:moveTo>
                  <a:lnTo>
                    <a:pt x="470" y="998"/>
                  </a:lnTo>
                  <a:lnTo>
                    <a:pt x="315" y="998"/>
                  </a:lnTo>
                  <a:lnTo>
                    <a:pt x="315" y="0"/>
                  </a:lnTo>
                  <a:lnTo>
                    <a:pt x="155" y="0"/>
                  </a:lnTo>
                  <a:lnTo>
                    <a:pt x="155" y="998"/>
                  </a:lnTo>
                  <a:lnTo>
                    <a:pt x="0" y="998"/>
                  </a:lnTo>
                  <a:lnTo>
                    <a:pt x="235" y="1233"/>
                  </a:lnTo>
                  <a:close/>
                </a:path>
              </a:pathLst>
            </a:custGeom>
            <a:solidFill>
              <a:srgbClr val="FF6F6F"/>
            </a:solidFill>
            <a:ln w="12700" cap="flat" cmpd="sng">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l-GR"/>
            </a:p>
          </p:txBody>
        </p:sp>
        <p:sp>
          <p:nvSpPr>
            <p:cNvPr id="70692" name="Freeform 36">
              <a:extLst>
                <a:ext uri="{FF2B5EF4-FFF2-40B4-BE49-F238E27FC236}">
                  <a16:creationId xmlns:a16="http://schemas.microsoft.com/office/drawing/2014/main" id="{E5F53368-5323-4C45-B6CC-3C19203187DF}"/>
                </a:ext>
              </a:extLst>
            </p:cNvPr>
            <p:cNvSpPr>
              <a:spLocks/>
            </p:cNvSpPr>
            <p:nvPr/>
          </p:nvSpPr>
          <p:spPr bwMode="auto">
            <a:xfrm>
              <a:off x="4501" y="1756"/>
              <a:ext cx="234" cy="616"/>
            </a:xfrm>
            <a:custGeom>
              <a:avLst/>
              <a:gdLst>
                <a:gd name="T0" fmla="*/ 235 w 470"/>
                <a:gd name="T1" fmla="*/ 1233 h 1233"/>
                <a:gd name="T2" fmla="*/ 470 w 470"/>
                <a:gd name="T3" fmla="*/ 998 h 1233"/>
                <a:gd name="T4" fmla="*/ 315 w 470"/>
                <a:gd name="T5" fmla="*/ 998 h 1233"/>
                <a:gd name="T6" fmla="*/ 315 w 470"/>
                <a:gd name="T7" fmla="*/ 0 h 1233"/>
                <a:gd name="T8" fmla="*/ 155 w 470"/>
                <a:gd name="T9" fmla="*/ 0 h 1233"/>
                <a:gd name="T10" fmla="*/ 155 w 470"/>
                <a:gd name="T11" fmla="*/ 998 h 1233"/>
                <a:gd name="T12" fmla="*/ 0 w 470"/>
                <a:gd name="T13" fmla="*/ 998 h 1233"/>
                <a:gd name="T14" fmla="*/ 235 w 470"/>
                <a:gd name="T15" fmla="*/ 1233 h 12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0" h="1233">
                  <a:moveTo>
                    <a:pt x="235" y="1233"/>
                  </a:moveTo>
                  <a:lnTo>
                    <a:pt x="470" y="998"/>
                  </a:lnTo>
                  <a:lnTo>
                    <a:pt x="315" y="998"/>
                  </a:lnTo>
                  <a:lnTo>
                    <a:pt x="315" y="0"/>
                  </a:lnTo>
                  <a:lnTo>
                    <a:pt x="155" y="0"/>
                  </a:lnTo>
                  <a:lnTo>
                    <a:pt x="155" y="998"/>
                  </a:lnTo>
                  <a:lnTo>
                    <a:pt x="0" y="998"/>
                  </a:lnTo>
                  <a:lnTo>
                    <a:pt x="235" y="1233"/>
                  </a:lnTo>
                  <a:close/>
                </a:path>
              </a:pathLst>
            </a:custGeom>
            <a:solidFill>
              <a:srgbClr val="FF6F6F"/>
            </a:solidFill>
            <a:ln w="12700" cap="flat" cmpd="sng">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l-GR"/>
            </a:p>
          </p:txBody>
        </p:sp>
      </p:gr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Oval 2">
            <a:extLst>
              <a:ext uri="{FF2B5EF4-FFF2-40B4-BE49-F238E27FC236}">
                <a16:creationId xmlns:a16="http://schemas.microsoft.com/office/drawing/2014/main" id="{49391208-3D54-47EB-9ECE-7D57213C306B}"/>
              </a:ext>
            </a:extLst>
          </p:cNvPr>
          <p:cNvSpPr>
            <a:spLocks noChangeArrowheads="1"/>
          </p:cNvSpPr>
          <p:nvPr/>
        </p:nvSpPr>
        <p:spPr bwMode="auto">
          <a:xfrm>
            <a:off x="4038600" y="2971800"/>
            <a:ext cx="3962400" cy="1295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93187" name="Text Box 3">
            <a:extLst>
              <a:ext uri="{FF2B5EF4-FFF2-40B4-BE49-F238E27FC236}">
                <a16:creationId xmlns:a16="http://schemas.microsoft.com/office/drawing/2014/main" id="{351E99E3-1ECB-4242-839D-523A21EA6C23}"/>
              </a:ext>
            </a:extLst>
          </p:cNvPr>
          <p:cNvSpPr txBox="1">
            <a:spLocks noChangeArrowheads="1"/>
          </p:cNvSpPr>
          <p:nvPr/>
        </p:nvSpPr>
        <p:spPr bwMode="auto">
          <a:xfrm>
            <a:off x="4838700" y="3352800"/>
            <a:ext cx="25146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l-GR" altLang="el-GR" b="1" dirty="0">
                <a:solidFill>
                  <a:srgbClr val="FF0000"/>
                </a:solidFill>
              </a:rPr>
              <a:t>Ποιότητα Ζωής</a:t>
            </a:r>
            <a:endParaRPr lang="en-US" altLang="el-GR" b="1" dirty="0">
              <a:solidFill>
                <a:srgbClr val="FF0000"/>
              </a:solidFill>
            </a:endParaRPr>
          </a:p>
        </p:txBody>
      </p:sp>
      <p:sp>
        <p:nvSpPr>
          <p:cNvPr id="93188" name="Text Box 4">
            <a:extLst>
              <a:ext uri="{FF2B5EF4-FFF2-40B4-BE49-F238E27FC236}">
                <a16:creationId xmlns:a16="http://schemas.microsoft.com/office/drawing/2014/main" id="{9191F535-191F-44AE-ADA2-B18CC6D2D893}"/>
              </a:ext>
            </a:extLst>
          </p:cNvPr>
          <p:cNvSpPr txBox="1">
            <a:spLocks noChangeArrowheads="1"/>
          </p:cNvSpPr>
          <p:nvPr/>
        </p:nvSpPr>
        <p:spPr bwMode="auto">
          <a:xfrm>
            <a:off x="1524000" y="1828800"/>
            <a:ext cx="41148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l-GR" altLang="el-GR" b="1">
                <a:solidFill>
                  <a:schemeClr val="folHlink"/>
                </a:solidFill>
              </a:rPr>
              <a:t>Σωματική λειτουργικότητα</a:t>
            </a:r>
            <a:endParaRPr lang="en-US" altLang="el-GR" sz="2000" b="1">
              <a:solidFill>
                <a:schemeClr val="folHlink"/>
              </a:solidFill>
            </a:endParaRPr>
          </a:p>
        </p:txBody>
      </p:sp>
      <p:sp>
        <p:nvSpPr>
          <p:cNvPr id="93189" name="Text Box 5">
            <a:extLst>
              <a:ext uri="{FF2B5EF4-FFF2-40B4-BE49-F238E27FC236}">
                <a16:creationId xmlns:a16="http://schemas.microsoft.com/office/drawing/2014/main" id="{23B7F770-3787-4AE0-BC00-9259FAD7935F}"/>
              </a:ext>
            </a:extLst>
          </p:cNvPr>
          <p:cNvSpPr txBox="1">
            <a:spLocks noChangeArrowheads="1"/>
          </p:cNvSpPr>
          <p:nvPr/>
        </p:nvSpPr>
        <p:spPr bwMode="auto">
          <a:xfrm>
            <a:off x="6781800" y="1066800"/>
            <a:ext cx="42672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l-GR" altLang="el-GR" b="1">
                <a:solidFill>
                  <a:schemeClr val="folHlink"/>
                </a:solidFill>
              </a:rPr>
              <a:t>Ψυχολογική λειτουργικότητα</a:t>
            </a:r>
          </a:p>
        </p:txBody>
      </p:sp>
      <p:sp>
        <p:nvSpPr>
          <p:cNvPr id="93190" name="Text Box 6">
            <a:extLst>
              <a:ext uri="{FF2B5EF4-FFF2-40B4-BE49-F238E27FC236}">
                <a16:creationId xmlns:a16="http://schemas.microsoft.com/office/drawing/2014/main" id="{5EDBB578-B0FC-4FDA-A206-3E3E878BA8CD}"/>
              </a:ext>
            </a:extLst>
          </p:cNvPr>
          <p:cNvSpPr txBox="1">
            <a:spLocks noChangeArrowheads="1"/>
          </p:cNvSpPr>
          <p:nvPr/>
        </p:nvSpPr>
        <p:spPr bwMode="auto">
          <a:xfrm>
            <a:off x="1905000" y="4876800"/>
            <a:ext cx="38862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l-GR" altLang="el-GR" b="1">
                <a:solidFill>
                  <a:schemeClr val="folHlink"/>
                </a:solidFill>
              </a:rPr>
              <a:t>Κοινωνική λειτουργικότητα </a:t>
            </a:r>
          </a:p>
        </p:txBody>
      </p:sp>
      <p:sp>
        <p:nvSpPr>
          <p:cNvPr id="93191" name="Text Box 7">
            <a:extLst>
              <a:ext uri="{FF2B5EF4-FFF2-40B4-BE49-F238E27FC236}">
                <a16:creationId xmlns:a16="http://schemas.microsoft.com/office/drawing/2014/main" id="{18023385-0EAE-4342-9100-90A76BC0BC5B}"/>
              </a:ext>
            </a:extLst>
          </p:cNvPr>
          <p:cNvSpPr txBox="1">
            <a:spLocks noChangeArrowheads="1"/>
          </p:cNvSpPr>
          <p:nvPr/>
        </p:nvSpPr>
        <p:spPr bwMode="auto">
          <a:xfrm>
            <a:off x="7086600" y="4757739"/>
            <a:ext cx="35052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l-GR" altLang="el-GR" b="1">
                <a:solidFill>
                  <a:schemeClr val="folHlink"/>
                </a:solidFill>
              </a:rPr>
              <a:t>Βαρύτητα συμπτωμάτων, ανεπιθύμητων ενεργειών</a:t>
            </a:r>
            <a:endParaRPr lang="en-US" altLang="el-GR" b="1">
              <a:solidFill>
                <a:schemeClr val="folHlink"/>
              </a:solidFill>
            </a:endParaRPr>
          </a:p>
        </p:txBody>
      </p:sp>
      <p:sp>
        <p:nvSpPr>
          <p:cNvPr id="93192" name="AutoShape 8">
            <a:extLst>
              <a:ext uri="{FF2B5EF4-FFF2-40B4-BE49-F238E27FC236}">
                <a16:creationId xmlns:a16="http://schemas.microsoft.com/office/drawing/2014/main" id="{470C27AE-E167-49DB-B49A-33397B9BAE6D}"/>
              </a:ext>
            </a:extLst>
          </p:cNvPr>
          <p:cNvSpPr>
            <a:spLocks noChangeArrowheads="1"/>
          </p:cNvSpPr>
          <p:nvPr/>
        </p:nvSpPr>
        <p:spPr bwMode="auto">
          <a:xfrm rot="3860810">
            <a:off x="2971800" y="3581400"/>
            <a:ext cx="914400" cy="1066800"/>
          </a:xfrm>
          <a:prstGeom prst="upArrow">
            <a:avLst>
              <a:gd name="adj1" fmla="val 50000"/>
              <a:gd name="adj2" fmla="val 29167"/>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93193" name="AutoShape 9">
            <a:extLst>
              <a:ext uri="{FF2B5EF4-FFF2-40B4-BE49-F238E27FC236}">
                <a16:creationId xmlns:a16="http://schemas.microsoft.com/office/drawing/2014/main" id="{E346FBCA-F4D4-4E0E-BAE9-0162610A927B}"/>
              </a:ext>
            </a:extLst>
          </p:cNvPr>
          <p:cNvSpPr>
            <a:spLocks noChangeArrowheads="1"/>
          </p:cNvSpPr>
          <p:nvPr/>
        </p:nvSpPr>
        <p:spPr bwMode="auto">
          <a:xfrm rot="6458906">
            <a:off x="2971800" y="2133600"/>
            <a:ext cx="914400" cy="1066800"/>
          </a:xfrm>
          <a:prstGeom prst="upArrow">
            <a:avLst>
              <a:gd name="adj1" fmla="val 50000"/>
              <a:gd name="adj2" fmla="val 29167"/>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93194" name="AutoShape 10">
            <a:extLst>
              <a:ext uri="{FF2B5EF4-FFF2-40B4-BE49-F238E27FC236}">
                <a16:creationId xmlns:a16="http://schemas.microsoft.com/office/drawing/2014/main" id="{B6CEC412-860E-48D9-BEAE-F2B9516DFB52}"/>
              </a:ext>
            </a:extLst>
          </p:cNvPr>
          <p:cNvSpPr>
            <a:spLocks noChangeArrowheads="1"/>
          </p:cNvSpPr>
          <p:nvPr/>
        </p:nvSpPr>
        <p:spPr bwMode="auto">
          <a:xfrm rot="12830750">
            <a:off x="7696200" y="1752600"/>
            <a:ext cx="914400" cy="1066800"/>
          </a:xfrm>
          <a:prstGeom prst="upArrow">
            <a:avLst>
              <a:gd name="adj1" fmla="val 50000"/>
              <a:gd name="adj2" fmla="val 29167"/>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93195" name="AutoShape 11">
            <a:extLst>
              <a:ext uri="{FF2B5EF4-FFF2-40B4-BE49-F238E27FC236}">
                <a16:creationId xmlns:a16="http://schemas.microsoft.com/office/drawing/2014/main" id="{BB216233-A68D-4300-9614-21A7B57E5A02}"/>
              </a:ext>
            </a:extLst>
          </p:cNvPr>
          <p:cNvSpPr>
            <a:spLocks noChangeArrowheads="1"/>
          </p:cNvSpPr>
          <p:nvPr/>
        </p:nvSpPr>
        <p:spPr bwMode="auto">
          <a:xfrm rot="18179678">
            <a:off x="8305800" y="3657600"/>
            <a:ext cx="914400" cy="1066800"/>
          </a:xfrm>
          <a:prstGeom prst="upArrow">
            <a:avLst>
              <a:gd name="adj1" fmla="val 50000"/>
              <a:gd name="adj2" fmla="val 29167"/>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93196" name="Text Box 12">
            <a:extLst>
              <a:ext uri="{FF2B5EF4-FFF2-40B4-BE49-F238E27FC236}">
                <a16:creationId xmlns:a16="http://schemas.microsoft.com/office/drawing/2014/main" id="{9644C697-0C65-45E8-BA8B-2AC62EF3C57C}"/>
              </a:ext>
            </a:extLst>
          </p:cNvPr>
          <p:cNvSpPr txBox="1">
            <a:spLocks noChangeArrowheads="1"/>
          </p:cNvSpPr>
          <p:nvPr/>
        </p:nvSpPr>
        <p:spPr bwMode="auto">
          <a:xfrm>
            <a:off x="4267200" y="228601"/>
            <a:ext cx="23622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l-GR" altLang="el-GR" b="1">
                <a:solidFill>
                  <a:schemeClr val="folHlink"/>
                </a:solidFill>
              </a:rPr>
              <a:t>Υποκειμενική</a:t>
            </a:r>
            <a:r>
              <a:rPr lang="el-GR" altLang="el-GR" b="1">
                <a:solidFill>
                  <a:srgbClr val="CC00CC"/>
                </a:solidFill>
              </a:rPr>
              <a:t> </a:t>
            </a:r>
            <a:r>
              <a:rPr lang="el-GR" altLang="el-GR" b="1">
                <a:solidFill>
                  <a:schemeClr val="folHlink"/>
                </a:solidFill>
              </a:rPr>
              <a:t>αντίληψη του ασθενή</a:t>
            </a:r>
            <a:endParaRPr lang="en-US" altLang="el-GR" b="1">
              <a:solidFill>
                <a:schemeClr val="folHlink"/>
              </a:solidFill>
            </a:endParaRPr>
          </a:p>
        </p:txBody>
      </p:sp>
      <p:sp>
        <p:nvSpPr>
          <p:cNvPr id="93197" name="AutoShape 13">
            <a:extLst>
              <a:ext uri="{FF2B5EF4-FFF2-40B4-BE49-F238E27FC236}">
                <a16:creationId xmlns:a16="http://schemas.microsoft.com/office/drawing/2014/main" id="{B4A0177A-ABAE-4544-9CA5-DE049A80651B}"/>
              </a:ext>
            </a:extLst>
          </p:cNvPr>
          <p:cNvSpPr>
            <a:spLocks noChangeArrowheads="1"/>
          </p:cNvSpPr>
          <p:nvPr/>
        </p:nvSpPr>
        <p:spPr bwMode="auto">
          <a:xfrm rot="10392309">
            <a:off x="5181600" y="1828800"/>
            <a:ext cx="914400" cy="1066800"/>
          </a:xfrm>
          <a:prstGeom prst="upArrow">
            <a:avLst>
              <a:gd name="adj1" fmla="val 50000"/>
              <a:gd name="adj2" fmla="val 29167"/>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a:extLst>
              <a:ext uri="{FF2B5EF4-FFF2-40B4-BE49-F238E27FC236}">
                <a16:creationId xmlns:a16="http://schemas.microsoft.com/office/drawing/2014/main" id="{67106665-504A-46A7-9768-31A8E20417BE}"/>
              </a:ext>
            </a:extLst>
          </p:cNvPr>
          <p:cNvSpPr>
            <a:spLocks noGrp="1" noChangeArrowheads="1"/>
          </p:cNvSpPr>
          <p:nvPr>
            <p:ph type="title"/>
          </p:nvPr>
        </p:nvSpPr>
        <p:spPr>
          <a:xfrm>
            <a:off x="1752600" y="457200"/>
            <a:ext cx="8686800" cy="1371600"/>
          </a:xfrm>
        </p:spPr>
        <p:txBody>
          <a:bodyPr>
            <a:normAutofit fontScale="90000"/>
          </a:bodyPr>
          <a:lstStyle/>
          <a:p>
            <a:r>
              <a:rPr lang="el-GR" altLang="el-GR" sz="3600" b="1"/>
              <a:t>Αναγκαιότητα της εκτίμησης της </a:t>
            </a:r>
            <a:br>
              <a:rPr lang="el-GR" altLang="el-GR" sz="3600" b="1"/>
            </a:br>
            <a:r>
              <a:rPr lang="el-GR" altLang="el-GR" sz="3600" b="1"/>
              <a:t>Ποιότητας Ζωής</a:t>
            </a:r>
            <a:r>
              <a:rPr lang="en-US" altLang="el-GR" sz="3600" b="1"/>
              <a:t> </a:t>
            </a:r>
            <a:r>
              <a:rPr lang="el-GR" altLang="el-GR" sz="3600" b="1"/>
              <a:t>στις σοβαρές ψυχικές διαταραχές</a:t>
            </a:r>
            <a:endParaRPr lang="en-US" altLang="el-GR" sz="2800" b="1" i="1"/>
          </a:p>
        </p:txBody>
      </p:sp>
      <p:sp>
        <p:nvSpPr>
          <p:cNvPr id="71683" name="Rectangle 3">
            <a:extLst>
              <a:ext uri="{FF2B5EF4-FFF2-40B4-BE49-F238E27FC236}">
                <a16:creationId xmlns:a16="http://schemas.microsoft.com/office/drawing/2014/main" id="{583FDA6B-F8DF-4D27-8109-A38611F6E67D}"/>
              </a:ext>
            </a:extLst>
          </p:cNvPr>
          <p:cNvSpPr>
            <a:spLocks noGrp="1" noChangeArrowheads="1"/>
          </p:cNvSpPr>
          <p:nvPr>
            <p:ph type="body" idx="1"/>
          </p:nvPr>
        </p:nvSpPr>
        <p:spPr>
          <a:xfrm>
            <a:off x="2209800" y="2590800"/>
            <a:ext cx="7735888" cy="3352800"/>
          </a:xfrm>
        </p:spPr>
        <p:txBody>
          <a:bodyPr/>
          <a:lstStyle/>
          <a:p>
            <a:r>
              <a:rPr lang="el-GR" altLang="el-GR" sz="2400"/>
              <a:t>Έμφαση στην ανακούφιση συμπτωμάτων παρά στη θεραπεία</a:t>
            </a:r>
            <a:endParaRPr lang="en-US" altLang="el-GR" sz="2400"/>
          </a:p>
          <a:p>
            <a:r>
              <a:rPr lang="el-GR" altLang="el-GR" sz="2400"/>
              <a:t>Έμφαση στην ικανοποίηση του ασθενή</a:t>
            </a:r>
            <a:endParaRPr lang="en-US" altLang="el-GR" sz="2400"/>
          </a:p>
          <a:p>
            <a:r>
              <a:rPr lang="el-GR" altLang="el-GR" sz="2400"/>
              <a:t>Ολιστική προσέγγιση της υγείας</a:t>
            </a:r>
            <a:endParaRPr lang="en-US" altLang="el-GR" sz="2400"/>
          </a:p>
          <a:p>
            <a:r>
              <a:rPr lang="el-GR" altLang="el-GR" sz="2400"/>
              <a:t>Αποδοχή από τους ασθενείς και τους συγγενείς τους</a:t>
            </a:r>
            <a:endParaRPr lang="en-US" altLang="el-GR" sz="2400"/>
          </a:p>
          <a:p>
            <a:r>
              <a:rPr lang="el-GR" altLang="el-GR" sz="2400"/>
              <a:t>Η πολυδιάστατη έννοια της ποιότητας ζωής επιτρέπει την αξιολόγηση του αποτελέσματος σύνθετων παρεμβάσεων</a:t>
            </a:r>
            <a:endParaRPr lang="en-US" altLang="el-GR" sz="2400"/>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a:extLst>
              <a:ext uri="{FF2B5EF4-FFF2-40B4-BE49-F238E27FC236}">
                <a16:creationId xmlns:a16="http://schemas.microsoft.com/office/drawing/2014/main" id="{13DDB6B6-9537-430E-9213-3D1EAB133D38}"/>
              </a:ext>
            </a:extLst>
          </p:cNvPr>
          <p:cNvSpPr>
            <a:spLocks noGrp="1" noChangeArrowheads="1"/>
          </p:cNvSpPr>
          <p:nvPr>
            <p:ph type="title"/>
          </p:nvPr>
        </p:nvSpPr>
        <p:spPr>
          <a:xfrm>
            <a:off x="1647826" y="685800"/>
            <a:ext cx="8943975" cy="1143000"/>
          </a:xfrm>
        </p:spPr>
        <p:txBody>
          <a:bodyPr>
            <a:normAutofit fontScale="90000"/>
          </a:bodyPr>
          <a:lstStyle/>
          <a:p>
            <a:r>
              <a:rPr lang="el-GR" altLang="el-GR" sz="3600" b="1" dirty="0"/>
              <a:t>Γιατί μας ενδιαφέρει η εκτίμηση της </a:t>
            </a:r>
            <a:br>
              <a:rPr lang="el-GR" altLang="el-GR" sz="3600" b="1" dirty="0"/>
            </a:br>
            <a:r>
              <a:rPr lang="el-GR" altLang="el-GR" sz="3600" b="1" dirty="0"/>
              <a:t>Ποιότητας Ζωής στις σοβαρές ψυχικές διαταραχές;</a:t>
            </a:r>
            <a:endParaRPr lang="en-US" altLang="el-GR" sz="3600" b="1" dirty="0"/>
          </a:p>
        </p:txBody>
      </p:sp>
      <p:sp>
        <p:nvSpPr>
          <p:cNvPr id="73731" name="Rectangle 3">
            <a:extLst>
              <a:ext uri="{FF2B5EF4-FFF2-40B4-BE49-F238E27FC236}">
                <a16:creationId xmlns:a16="http://schemas.microsoft.com/office/drawing/2014/main" id="{FF38CAB2-3151-4ED5-99EB-9403E3DF0FDF}"/>
              </a:ext>
            </a:extLst>
          </p:cNvPr>
          <p:cNvSpPr>
            <a:spLocks noGrp="1" noChangeArrowheads="1"/>
          </p:cNvSpPr>
          <p:nvPr>
            <p:ph type="body" idx="1"/>
          </p:nvPr>
        </p:nvSpPr>
        <p:spPr>
          <a:xfrm>
            <a:off x="2209800" y="2438400"/>
            <a:ext cx="7772400" cy="4114800"/>
          </a:xfrm>
        </p:spPr>
        <p:txBody>
          <a:bodyPr/>
          <a:lstStyle/>
          <a:p>
            <a:r>
              <a:rPr lang="el-GR" altLang="el-GR" b="1" dirty="0"/>
              <a:t>Ένας οδηγός δράσης</a:t>
            </a:r>
          </a:p>
          <a:p>
            <a:pPr lvl="1"/>
            <a:r>
              <a:rPr lang="el-GR" altLang="el-GR" dirty="0"/>
              <a:t>Αποτύπωση αναγκών φροντίδας υγείας</a:t>
            </a:r>
            <a:endParaRPr lang="en-US" altLang="el-GR" dirty="0"/>
          </a:p>
          <a:p>
            <a:pPr lvl="1"/>
            <a:r>
              <a:rPr lang="el-GR" altLang="el-GR" dirty="0"/>
              <a:t>Αξιολόγηση εναλλακτικών μοντέλων στην ψυχιατρική φροντίδα</a:t>
            </a:r>
            <a:endParaRPr lang="en-US" altLang="el-GR" dirty="0"/>
          </a:p>
          <a:p>
            <a:pPr lvl="1"/>
            <a:r>
              <a:rPr lang="el-GR" altLang="el-GR" dirty="0"/>
              <a:t>Ενσωμάτωση της εκτίμησης της ποιότητας ζωής στην κλινική πρακτική</a:t>
            </a:r>
          </a:p>
          <a:p>
            <a:pPr lvl="1"/>
            <a:r>
              <a:rPr lang="el-GR" altLang="el-GR" dirty="0"/>
              <a:t>Αξιολόγηση νέων θεραπειών για ασθενείς με σοβαρές ψυχολογικές διαταραχές</a:t>
            </a:r>
            <a:endParaRPr lang="en-US" altLang="el-GR" dirty="0"/>
          </a:p>
          <a:p>
            <a:pPr lvl="1">
              <a:buFontTx/>
              <a:buNone/>
            </a:pPr>
            <a:endParaRPr lang="en-US" altLang="el-GR" dirty="0"/>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1524001" y="260648"/>
            <a:ext cx="8943975" cy="1080120"/>
          </a:xfrm>
        </p:spPr>
        <p:txBody>
          <a:bodyPr>
            <a:normAutofit/>
          </a:bodyPr>
          <a:lstStyle/>
          <a:p>
            <a:pPr algn="ctr"/>
            <a:r>
              <a:rPr lang="el-GR" sz="3600" b="1" dirty="0"/>
              <a:t>ΓΙΑΤΙ ΜΑΣ ΕΝΔΙΑΦΕΡΕΙ Η ΠΟΙΟΤΗΤΑ ΖΩΗΣ ΣΤΙΣ ΣΟΒΑΡΕΣ ΨΥΧΙΚΕΣ ΔΙΑΤΑΡΑΧΕΣ;</a:t>
            </a:r>
            <a:endParaRPr lang="en-US" sz="3600" b="1" dirty="0"/>
          </a:p>
        </p:txBody>
      </p:sp>
      <p:sp>
        <p:nvSpPr>
          <p:cNvPr id="31747" name="Rectangle 3"/>
          <p:cNvSpPr>
            <a:spLocks noGrp="1" noChangeArrowheads="1"/>
          </p:cNvSpPr>
          <p:nvPr>
            <p:ph type="body" idx="1"/>
          </p:nvPr>
        </p:nvSpPr>
        <p:spPr>
          <a:xfrm>
            <a:off x="2063552" y="1447800"/>
            <a:ext cx="8147248" cy="4572000"/>
          </a:xfrm>
        </p:spPr>
        <p:txBody>
          <a:bodyPr>
            <a:normAutofit/>
          </a:bodyPr>
          <a:lstStyle/>
          <a:p>
            <a:r>
              <a:rPr lang="el-GR" b="1" dirty="0"/>
              <a:t>Οδηγός για δράση</a:t>
            </a:r>
          </a:p>
          <a:p>
            <a:pPr lvl="1">
              <a:buFont typeface="Wingdings" pitchFamily="2" charset="2"/>
              <a:buChar char="Ø"/>
            </a:pPr>
            <a:r>
              <a:rPr lang="el-GR" sz="2800" dirty="0" err="1"/>
              <a:t>Αποασυλοποίηση</a:t>
            </a:r>
            <a:endParaRPr lang="el-GR" sz="2800" dirty="0"/>
          </a:p>
          <a:p>
            <a:pPr lvl="1">
              <a:buFont typeface="Wingdings" pitchFamily="2" charset="2"/>
              <a:buChar char="Ø"/>
            </a:pPr>
            <a:r>
              <a:rPr lang="el-GR" sz="2800" dirty="0"/>
              <a:t>Σχεδιασμός υπηρεσιών</a:t>
            </a:r>
          </a:p>
          <a:p>
            <a:pPr lvl="1">
              <a:buFont typeface="Wingdings" pitchFamily="2" charset="2"/>
              <a:buChar char="Ø"/>
            </a:pPr>
            <a:r>
              <a:rPr lang="el-GR" sz="2800" dirty="0"/>
              <a:t>Εκτίμηση αναγκών/ αποκατάσταση</a:t>
            </a:r>
          </a:p>
          <a:p>
            <a:pPr lvl="1">
              <a:buFont typeface="Wingdings" pitchFamily="2" charset="2"/>
              <a:buChar char="Ø"/>
            </a:pPr>
            <a:r>
              <a:rPr lang="el-GR" sz="2800" dirty="0"/>
              <a:t>Εκτίμηση της έκβασης</a:t>
            </a:r>
          </a:p>
          <a:p>
            <a:pPr lvl="1">
              <a:buFont typeface="Wingdings" pitchFamily="2" charset="2"/>
              <a:buChar char="Ø"/>
            </a:pPr>
            <a:r>
              <a:rPr lang="el-GR" sz="2800" dirty="0"/>
              <a:t>Αποτελεσματικότητα/ αποδοτικότητα παρεμβάσεων</a:t>
            </a:r>
          </a:p>
          <a:p>
            <a:pPr lvl="1">
              <a:buFont typeface="Wingdings" pitchFamily="2" charset="2"/>
              <a:buChar char="Ø"/>
            </a:pPr>
            <a:r>
              <a:rPr lang="el-GR" sz="2800" dirty="0" err="1"/>
              <a:t>Αποστιγματισμός</a:t>
            </a:r>
            <a:endParaRPr lang="en-US" sz="2800" dirty="0"/>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a:extLst>
              <a:ext uri="{FF2B5EF4-FFF2-40B4-BE49-F238E27FC236}">
                <a16:creationId xmlns:a16="http://schemas.microsoft.com/office/drawing/2014/main" id="{1041B12A-D77A-4E14-8852-BC8742F52CB9}"/>
              </a:ext>
            </a:extLst>
          </p:cNvPr>
          <p:cNvSpPr>
            <a:spLocks noGrp="1" noChangeArrowheads="1"/>
          </p:cNvSpPr>
          <p:nvPr>
            <p:ph type="title"/>
          </p:nvPr>
        </p:nvSpPr>
        <p:spPr/>
        <p:txBody>
          <a:bodyPr/>
          <a:lstStyle/>
          <a:p>
            <a:r>
              <a:rPr lang="el-GR" altLang="el-GR" sz="3600" b="1"/>
              <a:t>Συνδυασμός εκτιμήσεων</a:t>
            </a:r>
            <a:endParaRPr lang="en-US" altLang="el-GR" sz="3600" b="1"/>
          </a:p>
        </p:txBody>
      </p:sp>
      <p:sp>
        <p:nvSpPr>
          <p:cNvPr id="78851" name="Rectangle 3">
            <a:extLst>
              <a:ext uri="{FF2B5EF4-FFF2-40B4-BE49-F238E27FC236}">
                <a16:creationId xmlns:a16="http://schemas.microsoft.com/office/drawing/2014/main" id="{E4D7B852-DBB6-4CF6-8BCF-959C1A8333C4}"/>
              </a:ext>
            </a:extLst>
          </p:cNvPr>
          <p:cNvSpPr>
            <a:spLocks noGrp="1" noChangeArrowheads="1"/>
          </p:cNvSpPr>
          <p:nvPr>
            <p:ph type="body" idx="1"/>
          </p:nvPr>
        </p:nvSpPr>
        <p:spPr>
          <a:xfrm>
            <a:off x="2209800" y="2286000"/>
            <a:ext cx="7772400" cy="4114800"/>
          </a:xfrm>
        </p:spPr>
        <p:txBody>
          <a:bodyPr/>
          <a:lstStyle/>
          <a:p>
            <a:r>
              <a:rPr lang="el-GR" altLang="el-GR" sz="2400"/>
              <a:t>Η μέτρηση της ποιότητας ζωής των ασθενών με σοβαρές ψυχικές διαταραχές θα πρέπει να συνδυάζει δείκτες υποκειμενικών αντιλήψεων και αντικειμενικές εξωτερικές εκτιμήσεις</a:t>
            </a:r>
          </a:p>
          <a:p>
            <a:r>
              <a:rPr lang="el-GR" altLang="el-GR" sz="2400"/>
              <a:t>Μπορεί να υπάρχουν διαφορές μεταξύ ασθενών, ιατρών και περιβάλλοντος στην εκτίμηση της Ποιότητας Ζωής </a:t>
            </a:r>
            <a:endParaRPr lang="en-US" altLang="el-GR" sz="2400"/>
          </a:p>
          <a:p>
            <a:endParaRPr lang="en-US" altLang="el-GR" sz="2400"/>
          </a:p>
          <a:p>
            <a:endParaRPr lang="en-US" altLang="el-G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a:extLst>
              <a:ext uri="{FF2B5EF4-FFF2-40B4-BE49-F238E27FC236}">
                <a16:creationId xmlns:a16="http://schemas.microsoft.com/office/drawing/2014/main" id="{7E2DFCB6-FF20-4026-B40F-753289188B73}"/>
              </a:ext>
            </a:extLst>
          </p:cNvPr>
          <p:cNvSpPr>
            <a:spLocks noGrp="1" noChangeArrowheads="1"/>
          </p:cNvSpPr>
          <p:nvPr>
            <p:ph type="title"/>
          </p:nvPr>
        </p:nvSpPr>
        <p:spPr/>
        <p:txBody>
          <a:bodyPr/>
          <a:lstStyle/>
          <a:p>
            <a:r>
              <a:rPr lang="el-GR" altLang="el-GR" sz="4000" b="1"/>
              <a:t>Λόγοι διεξαγωγής αξιολογητικής έρευνας:</a:t>
            </a:r>
            <a:endParaRPr lang="en-GB" altLang="el-GR" sz="4000" b="1"/>
          </a:p>
        </p:txBody>
      </p:sp>
      <p:sp>
        <p:nvSpPr>
          <p:cNvPr id="107523" name="Rectangle 3">
            <a:extLst>
              <a:ext uri="{FF2B5EF4-FFF2-40B4-BE49-F238E27FC236}">
                <a16:creationId xmlns:a16="http://schemas.microsoft.com/office/drawing/2014/main" id="{A4887768-9C74-4F50-9338-42E2F5705F32}"/>
              </a:ext>
            </a:extLst>
          </p:cNvPr>
          <p:cNvSpPr>
            <a:spLocks noGrp="1" noChangeArrowheads="1"/>
          </p:cNvSpPr>
          <p:nvPr>
            <p:ph type="body" idx="1"/>
          </p:nvPr>
        </p:nvSpPr>
        <p:spPr/>
        <p:txBody>
          <a:bodyPr/>
          <a:lstStyle/>
          <a:p>
            <a:pPr marL="609600" indent="-609600"/>
            <a:r>
              <a:rPr lang="el-GR" altLang="el-GR"/>
              <a:t>η διασφάλιση τεκμηριωμένων συμπερασμάτων για την ωφέλεια ή μη των θεραπευτικών παρεμβάσεων</a:t>
            </a:r>
          </a:p>
          <a:p>
            <a:pPr marL="609600" indent="-609600"/>
            <a:r>
              <a:rPr lang="el-GR" altLang="el-GR"/>
              <a:t> η επανατροφοδότηση των επαγγελματιών ψυχικής υγείας και των χρηστών των υπηρεσιών με την παροχή εμπεριστατωμένων πληροφοριών</a:t>
            </a:r>
            <a:endParaRPr lang="en-GB" altLang="el-G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a:extLst>
              <a:ext uri="{FF2B5EF4-FFF2-40B4-BE49-F238E27FC236}">
                <a16:creationId xmlns:a16="http://schemas.microsoft.com/office/drawing/2014/main" id="{F38A51CA-49CE-4839-BE5A-1565DD6A15CA}"/>
              </a:ext>
            </a:extLst>
          </p:cNvPr>
          <p:cNvSpPr>
            <a:spLocks noGrp="1" noChangeArrowheads="1"/>
          </p:cNvSpPr>
          <p:nvPr>
            <p:ph type="title"/>
          </p:nvPr>
        </p:nvSpPr>
        <p:spPr>
          <a:xfrm>
            <a:off x="1905001" y="457200"/>
            <a:ext cx="8562975" cy="1143000"/>
          </a:xfrm>
        </p:spPr>
        <p:txBody>
          <a:bodyPr/>
          <a:lstStyle/>
          <a:p>
            <a:r>
              <a:rPr lang="el-GR" altLang="el-GR" sz="3600" b="1"/>
              <a:t>Δείκτες Ποιότητας Ζωής (1)</a:t>
            </a:r>
            <a:endParaRPr lang="en-US" altLang="el-GR" sz="3600" b="1"/>
          </a:p>
        </p:txBody>
      </p:sp>
      <p:sp>
        <p:nvSpPr>
          <p:cNvPr id="79875" name="Rectangle 3">
            <a:extLst>
              <a:ext uri="{FF2B5EF4-FFF2-40B4-BE49-F238E27FC236}">
                <a16:creationId xmlns:a16="http://schemas.microsoft.com/office/drawing/2014/main" id="{2F5E7FF2-D1F3-4920-97A2-FBBF0A042EB4}"/>
              </a:ext>
            </a:extLst>
          </p:cNvPr>
          <p:cNvSpPr>
            <a:spLocks noGrp="1" noChangeArrowheads="1"/>
          </p:cNvSpPr>
          <p:nvPr>
            <p:ph type="body" idx="1"/>
          </p:nvPr>
        </p:nvSpPr>
        <p:spPr>
          <a:xfrm>
            <a:off x="2057400" y="2246314"/>
            <a:ext cx="8458200" cy="4230687"/>
          </a:xfrm>
        </p:spPr>
        <p:txBody>
          <a:bodyPr/>
          <a:lstStyle/>
          <a:p>
            <a:r>
              <a:rPr lang="el-GR" altLang="el-GR" sz="2400"/>
              <a:t>Ατομικά χαρακτηριστικά</a:t>
            </a:r>
            <a:endParaRPr lang="en-US" altLang="el-GR" sz="2400"/>
          </a:p>
          <a:p>
            <a:pPr lvl="1"/>
            <a:r>
              <a:rPr lang="el-GR" altLang="el-GR" sz="2000"/>
              <a:t>Δημογραφικά στοιχεία</a:t>
            </a:r>
            <a:r>
              <a:rPr lang="en-US" altLang="el-GR" sz="2000"/>
              <a:t> (</a:t>
            </a:r>
            <a:r>
              <a:rPr lang="el-GR" altLang="el-GR" sz="2000"/>
              <a:t>ηλικία</a:t>
            </a:r>
            <a:r>
              <a:rPr lang="en-US" altLang="el-GR" sz="2000"/>
              <a:t>,</a:t>
            </a:r>
            <a:r>
              <a:rPr lang="el-GR" altLang="el-GR" sz="2000"/>
              <a:t> φύλο κλπ.</a:t>
            </a:r>
            <a:r>
              <a:rPr lang="en-US" altLang="el-GR" sz="2000"/>
              <a:t>)</a:t>
            </a:r>
          </a:p>
          <a:p>
            <a:r>
              <a:rPr lang="el-GR" altLang="el-GR" sz="2400"/>
              <a:t>Αντικειμενικοί δείκτες Ποιότητας Ζωής</a:t>
            </a:r>
            <a:endParaRPr lang="en-US" altLang="el-GR" sz="2400"/>
          </a:p>
          <a:p>
            <a:pPr lvl="1"/>
            <a:r>
              <a:rPr lang="el-GR" altLang="el-GR" sz="2000"/>
              <a:t>Κοινωνικοί</a:t>
            </a:r>
            <a:r>
              <a:rPr lang="en-US" altLang="el-GR" sz="2000"/>
              <a:t> / </a:t>
            </a:r>
            <a:r>
              <a:rPr lang="el-GR" altLang="el-GR" sz="2000"/>
              <a:t>οικονομικοί δείκτες</a:t>
            </a:r>
            <a:r>
              <a:rPr lang="en-US" altLang="el-GR" sz="2000"/>
              <a:t> (</a:t>
            </a:r>
            <a:r>
              <a:rPr lang="el-GR" altLang="el-GR" sz="2000"/>
              <a:t>κοινωνικές επαφές</a:t>
            </a:r>
            <a:r>
              <a:rPr lang="en-US" altLang="el-GR" sz="2000"/>
              <a:t>, </a:t>
            </a:r>
            <a:r>
              <a:rPr lang="el-GR" altLang="el-GR" sz="2000"/>
              <a:t>εισόδημα</a:t>
            </a:r>
            <a:r>
              <a:rPr lang="en-US" altLang="el-GR" sz="2000"/>
              <a:t>, </a:t>
            </a:r>
            <a:r>
              <a:rPr lang="el-GR" altLang="el-GR" sz="2000"/>
              <a:t>εργασία κλπ.</a:t>
            </a:r>
            <a:r>
              <a:rPr lang="en-US" altLang="el-GR" sz="2000"/>
              <a:t>)</a:t>
            </a:r>
          </a:p>
          <a:p>
            <a:pPr lvl="1"/>
            <a:r>
              <a:rPr lang="el-GR" altLang="el-GR" sz="2000"/>
              <a:t>Ικανότητα προσαρμογής στο περιβάλλον</a:t>
            </a:r>
            <a:r>
              <a:rPr lang="en-US" altLang="el-GR" sz="2000"/>
              <a:t> / </a:t>
            </a:r>
            <a:r>
              <a:rPr lang="el-GR" altLang="el-GR" sz="2000"/>
              <a:t>πραγματοποίηση ρόλων </a:t>
            </a:r>
            <a:r>
              <a:rPr lang="en-US" altLang="el-GR" sz="2000"/>
              <a:t>(</a:t>
            </a:r>
            <a:r>
              <a:rPr lang="el-GR" altLang="el-GR" sz="2000"/>
              <a:t>κοινωνικές δεξιότητες, λειτουργική ικανότητα, δραστηριότητες της καθημερινής ζωής)</a:t>
            </a:r>
            <a:endParaRPr lang="en-US" altLang="el-GR" sz="2000"/>
          </a:p>
          <a:p>
            <a:pPr lvl="1"/>
            <a:r>
              <a:rPr lang="el-GR" altLang="el-GR" sz="2000"/>
              <a:t>Βιολογικοί παράγοντες</a:t>
            </a:r>
            <a:r>
              <a:rPr lang="en-US" altLang="el-GR" sz="2000"/>
              <a:t> (</a:t>
            </a:r>
            <a:r>
              <a:rPr lang="el-GR" altLang="el-GR" sz="2000"/>
              <a:t>επίπεδο υγείας</a:t>
            </a:r>
            <a:r>
              <a:rPr lang="en-US" altLang="el-GR" sz="2000"/>
              <a:t>, </a:t>
            </a:r>
            <a:r>
              <a:rPr lang="el-GR" altLang="el-GR" sz="2000"/>
              <a:t>ψυχική υγεία, ψυχοπαθολογία)</a:t>
            </a:r>
            <a:r>
              <a:rPr lang="en-US" altLang="el-GR" sz="2000"/>
              <a:t>                           </a:t>
            </a:r>
          </a:p>
          <a:p>
            <a:pPr>
              <a:buFont typeface="Wingdings" panose="05000000000000000000" pitchFamily="2" charset="2"/>
              <a:buNone/>
            </a:pPr>
            <a:endParaRPr lang="en-US" altLang="el-G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a:extLst>
              <a:ext uri="{FF2B5EF4-FFF2-40B4-BE49-F238E27FC236}">
                <a16:creationId xmlns:a16="http://schemas.microsoft.com/office/drawing/2014/main" id="{0ACD56F6-C27F-4963-AF57-B15697A4B3C6}"/>
              </a:ext>
            </a:extLst>
          </p:cNvPr>
          <p:cNvSpPr>
            <a:spLocks noGrp="1" noChangeArrowheads="1"/>
          </p:cNvSpPr>
          <p:nvPr>
            <p:ph type="title"/>
          </p:nvPr>
        </p:nvSpPr>
        <p:spPr>
          <a:xfrm>
            <a:off x="2057401" y="457200"/>
            <a:ext cx="8410575" cy="1143000"/>
          </a:xfrm>
        </p:spPr>
        <p:txBody>
          <a:bodyPr/>
          <a:lstStyle/>
          <a:p>
            <a:r>
              <a:rPr lang="el-GR" altLang="el-GR" sz="3600" b="1"/>
              <a:t>Δείκτες Ποιότητας Ζωής (2)</a:t>
            </a:r>
            <a:endParaRPr lang="en-US" altLang="el-GR" sz="3600" b="1"/>
          </a:p>
        </p:txBody>
      </p:sp>
      <p:sp>
        <p:nvSpPr>
          <p:cNvPr id="80899" name="Rectangle 3">
            <a:extLst>
              <a:ext uri="{FF2B5EF4-FFF2-40B4-BE49-F238E27FC236}">
                <a16:creationId xmlns:a16="http://schemas.microsoft.com/office/drawing/2014/main" id="{0E23E249-0899-4535-B4F1-840C3AF5A7F6}"/>
              </a:ext>
            </a:extLst>
          </p:cNvPr>
          <p:cNvSpPr>
            <a:spLocks noGrp="1" noChangeArrowheads="1"/>
          </p:cNvSpPr>
          <p:nvPr>
            <p:ph type="body" idx="1"/>
          </p:nvPr>
        </p:nvSpPr>
        <p:spPr>
          <a:xfrm>
            <a:off x="1905000" y="2362200"/>
            <a:ext cx="8574088" cy="4114800"/>
          </a:xfrm>
        </p:spPr>
        <p:txBody>
          <a:bodyPr/>
          <a:lstStyle/>
          <a:p>
            <a:r>
              <a:rPr lang="el-GR" altLang="el-GR" sz="2400"/>
              <a:t>Υποκειμενικοί δείκτες Ποιότητας Ζωής</a:t>
            </a:r>
            <a:endParaRPr lang="en-US" altLang="el-GR" sz="2400"/>
          </a:p>
          <a:p>
            <a:pPr lvl="1"/>
            <a:r>
              <a:rPr lang="el-GR" altLang="el-GR" sz="2200"/>
              <a:t>Υποκειμενική ικανοποίηση</a:t>
            </a:r>
            <a:r>
              <a:rPr lang="en-US" altLang="el-GR" sz="2200"/>
              <a:t> (</a:t>
            </a:r>
            <a:r>
              <a:rPr lang="el-GR" altLang="el-GR" sz="2200"/>
              <a:t>υποκειμενική</a:t>
            </a:r>
            <a:r>
              <a:rPr lang="en-US" altLang="el-GR" sz="2200"/>
              <a:t> </a:t>
            </a:r>
            <a:r>
              <a:rPr lang="el-GR" altLang="el-GR" sz="2200"/>
              <a:t>ποιότητα ζωής</a:t>
            </a:r>
            <a:r>
              <a:rPr lang="en-US" altLang="el-GR" sz="2200"/>
              <a:t>, </a:t>
            </a:r>
            <a:r>
              <a:rPr lang="el-GR" altLang="el-GR" sz="2200"/>
              <a:t>συνολική ικανοποίηση</a:t>
            </a:r>
            <a:r>
              <a:rPr lang="en-US" altLang="el-GR" sz="2200"/>
              <a:t>)</a:t>
            </a:r>
          </a:p>
          <a:p>
            <a:pPr lvl="1"/>
            <a:r>
              <a:rPr lang="el-GR" altLang="el-GR" sz="2200"/>
              <a:t>Ψυχική υγεία</a:t>
            </a:r>
            <a:r>
              <a:rPr lang="en-US" altLang="el-GR" sz="2200"/>
              <a:t> (</a:t>
            </a:r>
            <a:r>
              <a:rPr lang="el-GR" altLang="el-GR" sz="2200"/>
              <a:t>ψυχοπαθολογία</a:t>
            </a:r>
            <a:r>
              <a:rPr lang="en-US" altLang="el-GR" sz="2200"/>
              <a:t>, </a:t>
            </a:r>
            <a:r>
              <a:rPr lang="el-GR" altLang="el-GR" sz="2200"/>
              <a:t>συμπτώματα)</a:t>
            </a:r>
            <a:endParaRPr lang="en-US" altLang="el-GR" sz="2200"/>
          </a:p>
          <a:p>
            <a:pPr lvl="1"/>
            <a:r>
              <a:rPr lang="el-GR" altLang="el-GR" sz="2200"/>
              <a:t>Συναισθήματα (ευτυχία, ηθικό, κλπ.)</a:t>
            </a:r>
            <a:endParaRPr lang="en-US" altLang="el-GR" sz="2200"/>
          </a:p>
          <a:p>
            <a:pPr lvl="1"/>
            <a:r>
              <a:rPr lang="el-GR" altLang="el-GR" sz="2200"/>
              <a:t>Προσωπικότητα</a:t>
            </a:r>
            <a:r>
              <a:rPr lang="en-US" altLang="el-GR" sz="2200"/>
              <a:t> (</a:t>
            </a:r>
            <a:r>
              <a:rPr lang="el-GR" altLang="el-GR" sz="2200"/>
              <a:t>υποκειμενική αντίληψη του ατόμου</a:t>
            </a:r>
            <a:r>
              <a:rPr lang="en-US" altLang="el-GR" sz="2200"/>
              <a:t>)</a:t>
            </a:r>
          </a:p>
          <a:p>
            <a:pPr lvl="1"/>
            <a:r>
              <a:rPr lang="el-GR" altLang="el-GR" sz="2200"/>
              <a:t>Κοινωνική προσαρμοστικότητα</a:t>
            </a:r>
            <a:r>
              <a:rPr lang="en-US" altLang="el-GR" sz="2200"/>
              <a:t> </a:t>
            </a:r>
            <a:r>
              <a:rPr lang="el-GR" altLang="el-GR" sz="2200"/>
              <a:t>και προσωπική ανάπτυξη</a:t>
            </a:r>
            <a:endParaRPr lang="en-US" altLang="el-GR" sz="2200"/>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a:extLst>
              <a:ext uri="{FF2B5EF4-FFF2-40B4-BE49-F238E27FC236}">
                <a16:creationId xmlns:a16="http://schemas.microsoft.com/office/drawing/2014/main" id="{AA72C538-E85F-4082-AEF8-4A9D06742AEF}"/>
              </a:ext>
            </a:extLst>
          </p:cNvPr>
          <p:cNvSpPr>
            <a:spLocks noGrp="1" noChangeArrowheads="1"/>
          </p:cNvSpPr>
          <p:nvPr>
            <p:ph type="title"/>
          </p:nvPr>
        </p:nvSpPr>
        <p:spPr/>
        <p:txBody>
          <a:bodyPr/>
          <a:lstStyle/>
          <a:p>
            <a:r>
              <a:rPr lang="el-GR" altLang="el-GR" sz="3600" b="1"/>
              <a:t>Επιλογή</a:t>
            </a:r>
            <a:r>
              <a:rPr lang="en-US" altLang="el-GR" sz="3600" b="1"/>
              <a:t> </a:t>
            </a:r>
            <a:r>
              <a:rPr lang="el-GR" altLang="el-GR" sz="3600" b="1"/>
              <a:t>κλίμακας </a:t>
            </a:r>
            <a:br>
              <a:rPr lang="el-GR" altLang="el-GR" sz="3600" b="1"/>
            </a:br>
            <a:r>
              <a:rPr lang="el-GR" altLang="el-GR" sz="3600" b="1"/>
              <a:t>Ποιότητας Ζωής</a:t>
            </a:r>
            <a:endParaRPr lang="en-US" altLang="el-GR" sz="3600" b="1"/>
          </a:p>
        </p:txBody>
      </p:sp>
      <p:sp>
        <p:nvSpPr>
          <p:cNvPr id="82947" name="Rectangle 3">
            <a:extLst>
              <a:ext uri="{FF2B5EF4-FFF2-40B4-BE49-F238E27FC236}">
                <a16:creationId xmlns:a16="http://schemas.microsoft.com/office/drawing/2014/main" id="{67901DF2-076D-416B-90D8-1AE1E0905511}"/>
              </a:ext>
            </a:extLst>
          </p:cNvPr>
          <p:cNvSpPr>
            <a:spLocks noGrp="1" noChangeArrowheads="1"/>
          </p:cNvSpPr>
          <p:nvPr>
            <p:ph type="body" idx="1"/>
          </p:nvPr>
        </p:nvSpPr>
        <p:spPr>
          <a:xfrm>
            <a:off x="2590800" y="2514600"/>
            <a:ext cx="7772400" cy="4114800"/>
          </a:xfrm>
        </p:spPr>
        <p:txBody>
          <a:bodyPr/>
          <a:lstStyle/>
          <a:p>
            <a:r>
              <a:rPr lang="el-GR" altLang="el-GR" sz="2400"/>
              <a:t>Ποιες / πόσες θα χρησιμοποιηθούν</a:t>
            </a:r>
            <a:endParaRPr lang="en-US" altLang="el-GR" sz="2400"/>
          </a:p>
          <a:p>
            <a:r>
              <a:rPr lang="el-GR" altLang="el-GR" sz="2400"/>
              <a:t>Ψυχομετρικές ιδιότητες</a:t>
            </a:r>
            <a:endParaRPr lang="en-US" altLang="el-GR" sz="2400"/>
          </a:p>
          <a:p>
            <a:r>
              <a:rPr lang="el-GR" altLang="el-GR" sz="2400"/>
              <a:t>Πνευματικά δικαιώματα (</a:t>
            </a:r>
            <a:r>
              <a:rPr lang="en-US" altLang="el-GR" sz="2400"/>
              <a:t>Copyright</a:t>
            </a:r>
            <a:r>
              <a:rPr lang="el-GR" altLang="el-GR" sz="2400"/>
              <a:t>)</a:t>
            </a:r>
            <a:r>
              <a:rPr lang="en-US" altLang="el-GR" sz="2400"/>
              <a:t> </a:t>
            </a:r>
          </a:p>
          <a:p>
            <a:r>
              <a:rPr lang="el-GR" altLang="el-GR" sz="2400"/>
              <a:t>Μετάφραση και γλωσσολογική προσαρμογή</a:t>
            </a:r>
            <a:endParaRPr lang="en-US" altLang="el-GR" sz="2400"/>
          </a:p>
        </p:txBody>
      </p:sp>
    </p:spTree>
  </p:cSld>
  <p:clrMapOvr>
    <a:masterClrMapping/>
  </p:clrMapOvr>
  <p:transition/>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a:extLst>
              <a:ext uri="{FF2B5EF4-FFF2-40B4-BE49-F238E27FC236}">
                <a16:creationId xmlns:a16="http://schemas.microsoft.com/office/drawing/2014/main" id="{FBDD7FCE-0B9E-4609-B34F-0CAE8FBA2933}"/>
              </a:ext>
            </a:extLst>
          </p:cNvPr>
          <p:cNvSpPr>
            <a:spLocks noGrp="1" noChangeArrowheads="1"/>
          </p:cNvSpPr>
          <p:nvPr>
            <p:ph type="title"/>
          </p:nvPr>
        </p:nvSpPr>
        <p:spPr/>
        <p:txBody>
          <a:bodyPr/>
          <a:lstStyle/>
          <a:p>
            <a:r>
              <a:rPr lang="el-GR" altLang="el-GR" sz="3600" b="1"/>
              <a:t>Γενικές κλίμακες Ποιότητας Ζωής</a:t>
            </a:r>
            <a:endParaRPr lang="en-GB" altLang="el-GR" sz="3600" b="1"/>
          </a:p>
        </p:txBody>
      </p:sp>
      <p:sp>
        <p:nvSpPr>
          <p:cNvPr id="83971" name="Rectangle 3">
            <a:extLst>
              <a:ext uri="{FF2B5EF4-FFF2-40B4-BE49-F238E27FC236}">
                <a16:creationId xmlns:a16="http://schemas.microsoft.com/office/drawing/2014/main" id="{4C97AA30-51F4-4FB0-940E-C9DC548C341C}"/>
              </a:ext>
            </a:extLst>
          </p:cNvPr>
          <p:cNvSpPr>
            <a:spLocks noGrp="1" noChangeArrowheads="1"/>
          </p:cNvSpPr>
          <p:nvPr>
            <p:ph type="body" idx="1"/>
          </p:nvPr>
        </p:nvSpPr>
        <p:spPr>
          <a:xfrm>
            <a:off x="2438400" y="2209800"/>
            <a:ext cx="7772400" cy="4114800"/>
          </a:xfrm>
        </p:spPr>
        <p:txBody>
          <a:bodyPr/>
          <a:lstStyle/>
          <a:p>
            <a:r>
              <a:rPr lang="el-GR" altLang="el-GR" sz="2400"/>
              <a:t>Αναφέρονται σε ασθενείς με οποιαδήποτε ασθένεια και σε υγιή άτομα</a:t>
            </a:r>
          </a:p>
          <a:p>
            <a:r>
              <a:rPr lang="el-GR" altLang="el-GR" sz="2400"/>
              <a:t>Επιτρέπουν τη</a:t>
            </a:r>
            <a:r>
              <a:rPr lang="en-US" altLang="el-GR" sz="2400"/>
              <a:t> </a:t>
            </a:r>
            <a:r>
              <a:rPr lang="el-GR" altLang="el-GR" sz="2400"/>
              <a:t>σύγκριση</a:t>
            </a:r>
            <a:r>
              <a:rPr lang="en-US" altLang="el-GR" sz="2400"/>
              <a:t> </a:t>
            </a:r>
            <a:r>
              <a:rPr lang="el-GR" altLang="el-GR" sz="2400"/>
              <a:t>μεταξύ διαφόρων ασθενειών</a:t>
            </a:r>
          </a:p>
          <a:p>
            <a:r>
              <a:rPr lang="el-GR" altLang="el-GR" sz="2400"/>
              <a:t>Αξιολογούν τομείς όπως η σωματική ικανότητα, οι καθημερινές δραστηριότητες, η κοινωνική θέση,  ψυχολογικά θέματα</a:t>
            </a:r>
            <a:endParaRPr lang="en-US" altLang="el-GR" sz="2400"/>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a:extLst>
              <a:ext uri="{FF2B5EF4-FFF2-40B4-BE49-F238E27FC236}">
                <a16:creationId xmlns:a16="http://schemas.microsoft.com/office/drawing/2014/main" id="{310D3155-B36B-401D-A455-4C12B623CA34}"/>
              </a:ext>
            </a:extLst>
          </p:cNvPr>
          <p:cNvSpPr>
            <a:spLocks noGrp="1" noChangeArrowheads="1"/>
          </p:cNvSpPr>
          <p:nvPr>
            <p:ph type="title"/>
          </p:nvPr>
        </p:nvSpPr>
        <p:spPr>
          <a:xfrm>
            <a:off x="2209800" y="304800"/>
            <a:ext cx="7772400" cy="1143000"/>
          </a:xfrm>
        </p:spPr>
        <p:txBody>
          <a:bodyPr/>
          <a:lstStyle/>
          <a:p>
            <a:r>
              <a:rPr lang="el-GR" altLang="el-GR" sz="3600" b="1"/>
              <a:t>Νοσολογικά Προσδιορισμένες Κλίμακες Ποιότητας Ζωής</a:t>
            </a:r>
            <a:endParaRPr lang="en-US" altLang="el-GR" sz="3600" b="1"/>
          </a:p>
        </p:txBody>
      </p:sp>
      <p:sp>
        <p:nvSpPr>
          <p:cNvPr id="84995" name="Rectangle 3">
            <a:extLst>
              <a:ext uri="{FF2B5EF4-FFF2-40B4-BE49-F238E27FC236}">
                <a16:creationId xmlns:a16="http://schemas.microsoft.com/office/drawing/2014/main" id="{965CDF5C-32F0-4817-A2DB-054D5CA21732}"/>
              </a:ext>
            </a:extLst>
          </p:cNvPr>
          <p:cNvSpPr>
            <a:spLocks noGrp="1" noChangeArrowheads="1"/>
          </p:cNvSpPr>
          <p:nvPr>
            <p:ph type="body" idx="1"/>
          </p:nvPr>
        </p:nvSpPr>
        <p:spPr>
          <a:xfrm>
            <a:off x="2362200" y="2286000"/>
            <a:ext cx="7772400" cy="4114800"/>
          </a:xfrm>
        </p:spPr>
        <p:txBody>
          <a:bodyPr/>
          <a:lstStyle/>
          <a:p>
            <a:r>
              <a:rPr lang="el-GR" altLang="el-GR" sz="2400"/>
              <a:t>Αξιολογούν προβλήματα που σχετίζονται με μία συγκεκριμένη ασθένεια</a:t>
            </a:r>
          </a:p>
          <a:p>
            <a:r>
              <a:rPr lang="el-GR" altLang="el-GR" sz="2400"/>
              <a:t>Είναι ευαίσθητες σε αλλαγές προερχόμενες από τη    φαρμακευτική αγωγή</a:t>
            </a:r>
          </a:p>
          <a:p>
            <a:r>
              <a:rPr lang="el-GR" altLang="el-GR" sz="2400"/>
              <a:t>Δεν επιτρέπουν συγκρίσεις</a:t>
            </a:r>
            <a:r>
              <a:rPr lang="en-US" altLang="el-GR" sz="2400"/>
              <a:t> </a:t>
            </a:r>
            <a:r>
              <a:rPr lang="el-GR" altLang="el-GR" sz="2400"/>
              <a:t>μεταξύ διαφόρων ασθενειών ή μεταξύ ασθενών και γενικού πληθυσμού</a:t>
            </a:r>
            <a:endParaRPr lang="en-US" altLang="el-GR" sz="2400"/>
          </a:p>
        </p:txBody>
      </p:sp>
    </p:spTree>
  </p:cSld>
  <p:clrMapOvr>
    <a:masterClrMapping/>
  </p:clrMapOvr>
  <p:transition/>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a:extLst>
              <a:ext uri="{FF2B5EF4-FFF2-40B4-BE49-F238E27FC236}">
                <a16:creationId xmlns:a16="http://schemas.microsoft.com/office/drawing/2014/main" id="{9B58B8FB-E1B5-4403-BBD0-E23FFD2B0852}"/>
              </a:ext>
            </a:extLst>
          </p:cNvPr>
          <p:cNvSpPr>
            <a:spLocks noGrp="1" noChangeArrowheads="1"/>
          </p:cNvSpPr>
          <p:nvPr>
            <p:ph type="title"/>
          </p:nvPr>
        </p:nvSpPr>
        <p:spPr>
          <a:xfrm>
            <a:off x="2209800" y="228600"/>
            <a:ext cx="7772400" cy="1143000"/>
          </a:xfrm>
        </p:spPr>
        <p:txBody>
          <a:bodyPr/>
          <a:lstStyle/>
          <a:p>
            <a:r>
              <a:rPr lang="el-GR" altLang="el-GR" sz="3600" b="1"/>
              <a:t>Κλίμακες Ποιότητας Ζωής</a:t>
            </a:r>
            <a:endParaRPr lang="en-US" altLang="el-GR" sz="3600" b="1"/>
          </a:p>
        </p:txBody>
      </p:sp>
      <p:graphicFrame>
        <p:nvGraphicFramePr>
          <p:cNvPr id="86019" name="Group 3">
            <a:extLst>
              <a:ext uri="{FF2B5EF4-FFF2-40B4-BE49-F238E27FC236}">
                <a16:creationId xmlns:a16="http://schemas.microsoft.com/office/drawing/2014/main" id="{AADCEDE9-3A92-4D8B-8276-AC3D8C1C0DCA}"/>
              </a:ext>
            </a:extLst>
          </p:cNvPr>
          <p:cNvGraphicFramePr>
            <a:graphicFrameLocks noGrp="1"/>
          </p:cNvGraphicFramePr>
          <p:nvPr/>
        </p:nvGraphicFramePr>
        <p:xfrm>
          <a:off x="2133600" y="2000251"/>
          <a:ext cx="8001000" cy="4233863"/>
        </p:xfrm>
        <a:graphic>
          <a:graphicData uri="http://schemas.openxmlformats.org/drawingml/2006/table">
            <a:tbl>
              <a:tblPr/>
              <a:tblGrid>
                <a:gridCol w="2667000">
                  <a:extLst>
                    <a:ext uri="{9D8B030D-6E8A-4147-A177-3AD203B41FA5}">
                      <a16:colId xmlns:a16="http://schemas.microsoft.com/office/drawing/2014/main" val="599022875"/>
                    </a:ext>
                  </a:extLst>
                </a:gridCol>
                <a:gridCol w="2667000">
                  <a:extLst>
                    <a:ext uri="{9D8B030D-6E8A-4147-A177-3AD203B41FA5}">
                      <a16:colId xmlns:a16="http://schemas.microsoft.com/office/drawing/2014/main" val="2603592212"/>
                    </a:ext>
                  </a:extLst>
                </a:gridCol>
                <a:gridCol w="2667000">
                  <a:extLst>
                    <a:ext uri="{9D8B030D-6E8A-4147-A177-3AD203B41FA5}">
                      <a16:colId xmlns:a16="http://schemas.microsoft.com/office/drawing/2014/main" val="2495201569"/>
                    </a:ext>
                  </a:extLst>
                </a:gridCol>
              </a:tblGrid>
              <a:tr h="898525">
                <a:tc>
                  <a:txBody>
                    <a:bodyPr/>
                    <a:lstStyle>
                      <a:lvl1pPr>
                        <a:spcBef>
                          <a:spcPct val="20000"/>
                        </a:spcBef>
                        <a:buClr>
                          <a:schemeClr val="accent2"/>
                        </a:buClr>
                        <a:buSzPct val="80000"/>
                        <a:buFont typeface="Wingdings" panose="05000000000000000000" pitchFamily="2" charset="2"/>
                        <a:defRPr sz="2800">
                          <a:solidFill>
                            <a:schemeClr val="tx1"/>
                          </a:solidFill>
                          <a:latin typeface="Times New Roman" panose="02020603050405020304" pitchFamily="18" charset="0"/>
                        </a:defRPr>
                      </a:lvl1pPr>
                      <a:lvl2pPr>
                        <a:spcBef>
                          <a:spcPct val="20000"/>
                        </a:spcBef>
                        <a:buClr>
                          <a:schemeClr val="tx1"/>
                        </a:buClr>
                        <a:buSzPct val="90000"/>
                        <a:defRPr sz="2400">
                          <a:solidFill>
                            <a:schemeClr val="tx1"/>
                          </a:solidFill>
                          <a:latin typeface="Times New Roman" panose="02020603050405020304" pitchFamily="18" charset="0"/>
                        </a:defRPr>
                      </a:lvl2pPr>
                      <a:lvl3pPr>
                        <a:spcBef>
                          <a:spcPct val="20000"/>
                        </a:spcBef>
                        <a:buClr>
                          <a:schemeClr val="accent1"/>
                        </a:buClr>
                        <a:buSzPct val="60000"/>
                        <a:buFont typeface="Wingdings" panose="05000000000000000000" pitchFamily="2" charset="2"/>
                        <a:defRPr sz="2000">
                          <a:solidFill>
                            <a:schemeClr val="tx1"/>
                          </a:solidFill>
                          <a:latin typeface="Times New Roman" panose="02020603050405020304" pitchFamily="18" charset="0"/>
                        </a:defRPr>
                      </a:lvl3pPr>
                      <a:lvl4pPr>
                        <a:spcBef>
                          <a:spcPct val="20000"/>
                        </a:spcBef>
                        <a:buClr>
                          <a:schemeClr val="tx1"/>
                        </a:buClr>
                        <a:defRPr>
                          <a:solidFill>
                            <a:schemeClr val="tx1"/>
                          </a:solidFill>
                          <a:latin typeface="Times New Roman" panose="02020603050405020304" pitchFamily="18" charset="0"/>
                        </a:defRPr>
                      </a:lvl4pPr>
                      <a:lvl5pPr>
                        <a:spcBef>
                          <a:spcPct val="20000"/>
                        </a:spcBef>
                        <a:buClr>
                          <a:schemeClr val="accent1"/>
                        </a:buClr>
                        <a:defRPr>
                          <a:solidFill>
                            <a:schemeClr val="tx1"/>
                          </a:solidFill>
                          <a:latin typeface="Times New Roman" panose="02020603050405020304" pitchFamily="18" charset="0"/>
                        </a:defRPr>
                      </a:lvl5pPr>
                      <a:lvl6pPr fontAlgn="base">
                        <a:spcBef>
                          <a:spcPct val="20000"/>
                        </a:spcBef>
                        <a:spcAft>
                          <a:spcPct val="0"/>
                        </a:spcAft>
                        <a:buClr>
                          <a:schemeClr val="accent1"/>
                        </a:buClr>
                        <a:defRPr>
                          <a:solidFill>
                            <a:schemeClr val="tx1"/>
                          </a:solidFill>
                          <a:latin typeface="Times New Roman" panose="02020603050405020304" pitchFamily="18" charset="0"/>
                        </a:defRPr>
                      </a:lvl6pPr>
                      <a:lvl7pPr fontAlgn="base">
                        <a:spcBef>
                          <a:spcPct val="20000"/>
                        </a:spcBef>
                        <a:spcAft>
                          <a:spcPct val="0"/>
                        </a:spcAft>
                        <a:buClr>
                          <a:schemeClr val="accent1"/>
                        </a:buClr>
                        <a:defRPr>
                          <a:solidFill>
                            <a:schemeClr val="tx1"/>
                          </a:solidFill>
                          <a:latin typeface="Times New Roman" panose="02020603050405020304" pitchFamily="18" charset="0"/>
                        </a:defRPr>
                      </a:lvl7pPr>
                      <a:lvl8pPr fontAlgn="base">
                        <a:spcBef>
                          <a:spcPct val="20000"/>
                        </a:spcBef>
                        <a:spcAft>
                          <a:spcPct val="0"/>
                        </a:spcAft>
                        <a:buClr>
                          <a:schemeClr val="accent1"/>
                        </a:buClr>
                        <a:defRPr>
                          <a:solidFill>
                            <a:schemeClr val="tx1"/>
                          </a:solidFill>
                          <a:latin typeface="Times New Roman" panose="02020603050405020304" pitchFamily="18" charset="0"/>
                        </a:defRPr>
                      </a:lvl8pPr>
                      <a:lvl9pPr fontAlgn="base">
                        <a:spcBef>
                          <a:spcPct val="20000"/>
                        </a:spcBef>
                        <a:spcAft>
                          <a:spcPct val="0"/>
                        </a:spcAft>
                        <a:buClr>
                          <a:schemeClr val="accent1"/>
                        </a:buClr>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anose="05000000000000000000" pitchFamily="2" charset="2"/>
                        <a:buNone/>
                        <a:tabLst/>
                      </a:pPr>
                      <a:endParaRPr kumimoji="0" lang="en-GB" altLang="el-GR" sz="2000" b="0" i="0" u="none" strike="noStrike" cap="none" normalizeH="0" baseline="0">
                        <a:ln>
                          <a:noFill/>
                        </a:ln>
                        <a:solidFill>
                          <a:schemeClr val="tx1"/>
                        </a:solidFill>
                        <a:effectLst/>
                        <a:latin typeface="Times New Roman" panose="02020603050405020304"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accent2"/>
                        </a:buClr>
                        <a:buSzPct val="80000"/>
                        <a:buFont typeface="Wingdings" panose="05000000000000000000" pitchFamily="2" charset="2"/>
                        <a:defRPr sz="2800">
                          <a:solidFill>
                            <a:schemeClr val="tx1"/>
                          </a:solidFill>
                          <a:latin typeface="Times New Roman" panose="02020603050405020304" pitchFamily="18" charset="0"/>
                        </a:defRPr>
                      </a:lvl1pPr>
                      <a:lvl2pPr>
                        <a:spcBef>
                          <a:spcPct val="20000"/>
                        </a:spcBef>
                        <a:buClr>
                          <a:schemeClr val="tx1"/>
                        </a:buClr>
                        <a:buSzPct val="90000"/>
                        <a:defRPr sz="2400">
                          <a:solidFill>
                            <a:schemeClr val="tx1"/>
                          </a:solidFill>
                          <a:latin typeface="Times New Roman" panose="02020603050405020304" pitchFamily="18" charset="0"/>
                        </a:defRPr>
                      </a:lvl2pPr>
                      <a:lvl3pPr>
                        <a:spcBef>
                          <a:spcPct val="20000"/>
                        </a:spcBef>
                        <a:buClr>
                          <a:schemeClr val="accent1"/>
                        </a:buClr>
                        <a:buSzPct val="60000"/>
                        <a:buFont typeface="Wingdings" panose="05000000000000000000" pitchFamily="2" charset="2"/>
                        <a:defRPr sz="2000">
                          <a:solidFill>
                            <a:schemeClr val="tx1"/>
                          </a:solidFill>
                          <a:latin typeface="Times New Roman" panose="02020603050405020304" pitchFamily="18" charset="0"/>
                        </a:defRPr>
                      </a:lvl3pPr>
                      <a:lvl4pPr>
                        <a:spcBef>
                          <a:spcPct val="20000"/>
                        </a:spcBef>
                        <a:buClr>
                          <a:schemeClr val="tx1"/>
                        </a:buClr>
                        <a:defRPr>
                          <a:solidFill>
                            <a:schemeClr val="tx1"/>
                          </a:solidFill>
                          <a:latin typeface="Times New Roman" panose="02020603050405020304" pitchFamily="18" charset="0"/>
                        </a:defRPr>
                      </a:lvl4pPr>
                      <a:lvl5pPr>
                        <a:spcBef>
                          <a:spcPct val="20000"/>
                        </a:spcBef>
                        <a:buClr>
                          <a:schemeClr val="accent1"/>
                        </a:buClr>
                        <a:defRPr>
                          <a:solidFill>
                            <a:schemeClr val="tx1"/>
                          </a:solidFill>
                          <a:latin typeface="Times New Roman" panose="02020603050405020304" pitchFamily="18" charset="0"/>
                        </a:defRPr>
                      </a:lvl5pPr>
                      <a:lvl6pPr fontAlgn="base">
                        <a:spcBef>
                          <a:spcPct val="20000"/>
                        </a:spcBef>
                        <a:spcAft>
                          <a:spcPct val="0"/>
                        </a:spcAft>
                        <a:buClr>
                          <a:schemeClr val="accent1"/>
                        </a:buClr>
                        <a:defRPr>
                          <a:solidFill>
                            <a:schemeClr val="tx1"/>
                          </a:solidFill>
                          <a:latin typeface="Times New Roman" panose="02020603050405020304" pitchFamily="18" charset="0"/>
                        </a:defRPr>
                      </a:lvl6pPr>
                      <a:lvl7pPr fontAlgn="base">
                        <a:spcBef>
                          <a:spcPct val="20000"/>
                        </a:spcBef>
                        <a:spcAft>
                          <a:spcPct val="0"/>
                        </a:spcAft>
                        <a:buClr>
                          <a:schemeClr val="accent1"/>
                        </a:buClr>
                        <a:defRPr>
                          <a:solidFill>
                            <a:schemeClr val="tx1"/>
                          </a:solidFill>
                          <a:latin typeface="Times New Roman" panose="02020603050405020304" pitchFamily="18" charset="0"/>
                        </a:defRPr>
                      </a:lvl7pPr>
                      <a:lvl8pPr fontAlgn="base">
                        <a:spcBef>
                          <a:spcPct val="20000"/>
                        </a:spcBef>
                        <a:spcAft>
                          <a:spcPct val="0"/>
                        </a:spcAft>
                        <a:buClr>
                          <a:schemeClr val="accent1"/>
                        </a:buClr>
                        <a:defRPr>
                          <a:solidFill>
                            <a:schemeClr val="tx1"/>
                          </a:solidFill>
                          <a:latin typeface="Times New Roman" panose="02020603050405020304" pitchFamily="18" charset="0"/>
                        </a:defRPr>
                      </a:lvl8pPr>
                      <a:lvl9pPr fontAlgn="base">
                        <a:spcBef>
                          <a:spcPct val="20000"/>
                        </a:spcBef>
                        <a:spcAft>
                          <a:spcPct val="0"/>
                        </a:spcAft>
                        <a:buClr>
                          <a:schemeClr val="accent1"/>
                        </a:buClr>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anose="05000000000000000000" pitchFamily="2" charset="2"/>
                        <a:buNone/>
                        <a:tabLst/>
                      </a:pPr>
                      <a:r>
                        <a:rPr kumimoji="0" lang="el-GR" altLang="el-GR" sz="2000" b="1" i="0" u="none" strike="noStrike" cap="none" normalizeH="0" baseline="0">
                          <a:ln>
                            <a:noFill/>
                          </a:ln>
                          <a:solidFill>
                            <a:schemeClr val="tx1"/>
                          </a:solidFill>
                          <a:effectLst/>
                          <a:latin typeface="Times New Roman" panose="02020603050405020304" pitchFamily="18" charset="0"/>
                        </a:rPr>
                        <a:t>Δυνατά σημεία</a:t>
                      </a:r>
                      <a:endParaRPr kumimoji="0" lang="en-US" altLang="el-GR" sz="2000" b="1" i="0" u="none" strike="noStrike" cap="none" normalizeH="0" baseline="0">
                        <a:ln>
                          <a:noFill/>
                        </a:ln>
                        <a:solidFill>
                          <a:schemeClr val="tx1"/>
                        </a:solidFill>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accent2"/>
                        </a:buClr>
                        <a:buSzPct val="80000"/>
                        <a:buFont typeface="Wingdings" panose="05000000000000000000" pitchFamily="2" charset="2"/>
                        <a:defRPr sz="2800">
                          <a:solidFill>
                            <a:schemeClr val="tx1"/>
                          </a:solidFill>
                          <a:latin typeface="Times New Roman" panose="02020603050405020304" pitchFamily="18" charset="0"/>
                        </a:defRPr>
                      </a:lvl1pPr>
                      <a:lvl2pPr>
                        <a:spcBef>
                          <a:spcPct val="20000"/>
                        </a:spcBef>
                        <a:buClr>
                          <a:schemeClr val="tx1"/>
                        </a:buClr>
                        <a:buSzPct val="90000"/>
                        <a:defRPr sz="2400">
                          <a:solidFill>
                            <a:schemeClr val="tx1"/>
                          </a:solidFill>
                          <a:latin typeface="Times New Roman" panose="02020603050405020304" pitchFamily="18" charset="0"/>
                        </a:defRPr>
                      </a:lvl2pPr>
                      <a:lvl3pPr>
                        <a:spcBef>
                          <a:spcPct val="20000"/>
                        </a:spcBef>
                        <a:buClr>
                          <a:schemeClr val="accent1"/>
                        </a:buClr>
                        <a:buSzPct val="60000"/>
                        <a:buFont typeface="Wingdings" panose="05000000000000000000" pitchFamily="2" charset="2"/>
                        <a:defRPr sz="2000">
                          <a:solidFill>
                            <a:schemeClr val="tx1"/>
                          </a:solidFill>
                          <a:latin typeface="Times New Roman" panose="02020603050405020304" pitchFamily="18" charset="0"/>
                        </a:defRPr>
                      </a:lvl3pPr>
                      <a:lvl4pPr>
                        <a:spcBef>
                          <a:spcPct val="20000"/>
                        </a:spcBef>
                        <a:buClr>
                          <a:schemeClr val="tx1"/>
                        </a:buClr>
                        <a:defRPr>
                          <a:solidFill>
                            <a:schemeClr val="tx1"/>
                          </a:solidFill>
                          <a:latin typeface="Times New Roman" panose="02020603050405020304" pitchFamily="18" charset="0"/>
                        </a:defRPr>
                      </a:lvl4pPr>
                      <a:lvl5pPr>
                        <a:spcBef>
                          <a:spcPct val="20000"/>
                        </a:spcBef>
                        <a:buClr>
                          <a:schemeClr val="accent1"/>
                        </a:buClr>
                        <a:defRPr>
                          <a:solidFill>
                            <a:schemeClr val="tx1"/>
                          </a:solidFill>
                          <a:latin typeface="Times New Roman" panose="02020603050405020304" pitchFamily="18" charset="0"/>
                        </a:defRPr>
                      </a:lvl5pPr>
                      <a:lvl6pPr fontAlgn="base">
                        <a:spcBef>
                          <a:spcPct val="20000"/>
                        </a:spcBef>
                        <a:spcAft>
                          <a:spcPct val="0"/>
                        </a:spcAft>
                        <a:buClr>
                          <a:schemeClr val="accent1"/>
                        </a:buClr>
                        <a:defRPr>
                          <a:solidFill>
                            <a:schemeClr val="tx1"/>
                          </a:solidFill>
                          <a:latin typeface="Times New Roman" panose="02020603050405020304" pitchFamily="18" charset="0"/>
                        </a:defRPr>
                      </a:lvl6pPr>
                      <a:lvl7pPr fontAlgn="base">
                        <a:spcBef>
                          <a:spcPct val="20000"/>
                        </a:spcBef>
                        <a:spcAft>
                          <a:spcPct val="0"/>
                        </a:spcAft>
                        <a:buClr>
                          <a:schemeClr val="accent1"/>
                        </a:buClr>
                        <a:defRPr>
                          <a:solidFill>
                            <a:schemeClr val="tx1"/>
                          </a:solidFill>
                          <a:latin typeface="Times New Roman" panose="02020603050405020304" pitchFamily="18" charset="0"/>
                        </a:defRPr>
                      </a:lvl7pPr>
                      <a:lvl8pPr fontAlgn="base">
                        <a:spcBef>
                          <a:spcPct val="20000"/>
                        </a:spcBef>
                        <a:spcAft>
                          <a:spcPct val="0"/>
                        </a:spcAft>
                        <a:buClr>
                          <a:schemeClr val="accent1"/>
                        </a:buClr>
                        <a:defRPr>
                          <a:solidFill>
                            <a:schemeClr val="tx1"/>
                          </a:solidFill>
                          <a:latin typeface="Times New Roman" panose="02020603050405020304" pitchFamily="18" charset="0"/>
                        </a:defRPr>
                      </a:lvl8pPr>
                      <a:lvl9pPr fontAlgn="base">
                        <a:spcBef>
                          <a:spcPct val="20000"/>
                        </a:spcBef>
                        <a:spcAft>
                          <a:spcPct val="0"/>
                        </a:spcAft>
                        <a:buClr>
                          <a:schemeClr val="accent1"/>
                        </a:buClr>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anose="05000000000000000000" pitchFamily="2" charset="2"/>
                        <a:buNone/>
                        <a:tabLst/>
                      </a:pPr>
                      <a:r>
                        <a:rPr kumimoji="0" lang="el-GR" altLang="el-GR" sz="2000" b="1" i="0" u="none" strike="noStrike" cap="none" normalizeH="0" baseline="0">
                          <a:ln>
                            <a:noFill/>
                          </a:ln>
                          <a:solidFill>
                            <a:schemeClr val="tx1"/>
                          </a:solidFill>
                          <a:effectLst/>
                          <a:latin typeface="Times New Roman" panose="02020603050405020304" pitchFamily="18" charset="0"/>
                        </a:rPr>
                        <a:t>Αδύνατα σημεία</a:t>
                      </a:r>
                      <a:endParaRPr kumimoji="0" lang="en-US" altLang="el-GR" sz="2000" b="1" i="0" u="none" strike="noStrike" cap="none" normalizeH="0" baseline="0">
                        <a:ln>
                          <a:noFill/>
                        </a:ln>
                        <a:solidFill>
                          <a:schemeClr val="tx1"/>
                        </a:solidFill>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770129037"/>
                  </a:ext>
                </a:extLst>
              </a:tr>
              <a:tr h="1355725">
                <a:tc>
                  <a:txBody>
                    <a:bodyPr/>
                    <a:lstStyle>
                      <a:lvl1pPr>
                        <a:spcBef>
                          <a:spcPct val="20000"/>
                        </a:spcBef>
                        <a:buClr>
                          <a:schemeClr val="accent2"/>
                        </a:buClr>
                        <a:buSzPct val="80000"/>
                        <a:buFont typeface="Wingdings" panose="05000000000000000000" pitchFamily="2" charset="2"/>
                        <a:defRPr sz="2800">
                          <a:solidFill>
                            <a:schemeClr val="tx1"/>
                          </a:solidFill>
                          <a:latin typeface="Times New Roman" panose="02020603050405020304" pitchFamily="18" charset="0"/>
                        </a:defRPr>
                      </a:lvl1pPr>
                      <a:lvl2pPr>
                        <a:spcBef>
                          <a:spcPct val="20000"/>
                        </a:spcBef>
                        <a:buClr>
                          <a:schemeClr val="tx1"/>
                        </a:buClr>
                        <a:buSzPct val="90000"/>
                        <a:defRPr sz="2400">
                          <a:solidFill>
                            <a:schemeClr val="tx1"/>
                          </a:solidFill>
                          <a:latin typeface="Times New Roman" panose="02020603050405020304" pitchFamily="18" charset="0"/>
                        </a:defRPr>
                      </a:lvl2pPr>
                      <a:lvl3pPr>
                        <a:spcBef>
                          <a:spcPct val="20000"/>
                        </a:spcBef>
                        <a:buClr>
                          <a:schemeClr val="accent1"/>
                        </a:buClr>
                        <a:buSzPct val="60000"/>
                        <a:buFont typeface="Wingdings" panose="05000000000000000000" pitchFamily="2" charset="2"/>
                        <a:defRPr sz="2000">
                          <a:solidFill>
                            <a:schemeClr val="tx1"/>
                          </a:solidFill>
                          <a:latin typeface="Times New Roman" panose="02020603050405020304" pitchFamily="18" charset="0"/>
                        </a:defRPr>
                      </a:lvl3pPr>
                      <a:lvl4pPr>
                        <a:spcBef>
                          <a:spcPct val="20000"/>
                        </a:spcBef>
                        <a:buClr>
                          <a:schemeClr val="tx1"/>
                        </a:buClr>
                        <a:defRPr>
                          <a:solidFill>
                            <a:schemeClr val="tx1"/>
                          </a:solidFill>
                          <a:latin typeface="Times New Roman" panose="02020603050405020304" pitchFamily="18" charset="0"/>
                        </a:defRPr>
                      </a:lvl4pPr>
                      <a:lvl5pPr>
                        <a:spcBef>
                          <a:spcPct val="20000"/>
                        </a:spcBef>
                        <a:buClr>
                          <a:schemeClr val="accent1"/>
                        </a:buClr>
                        <a:defRPr>
                          <a:solidFill>
                            <a:schemeClr val="tx1"/>
                          </a:solidFill>
                          <a:latin typeface="Times New Roman" panose="02020603050405020304" pitchFamily="18" charset="0"/>
                        </a:defRPr>
                      </a:lvl5pPr>
                      <a:lvl6pPr fontAlgn="base">
                        <a:spcBef>
                          <a:spcPct val="20000"/>
                        </a:spcBef>
                        <a:spcAft>
                          <a:spcPct val="0"/>
                        </a:spcAft>
                        <a:buClr>
                          <a:schemeClr val="accent1"/>
                        </a:buClr>
                        <a:defRPr>
                          <a:solidFill>
                            <a:schemeClr val="tx1"/>
                          </a:solidFill>
                          <a:latin typeface="Times New Roman" panose="02020603050405020304" pitchFamily="18" charset="0"/>
                        </a:defRPr>
                      </a:lvl6pPr>
                      <a:lvl7pPr fontAlgn="base">
                        <a:spcBef>
                          <a:spcPct val="20000"/>
                        </a:spcBef>
                        <a:spcAft>
                          <a:spcPct val="0"/>
                        </a:spcAft>
                        <a:buClr>
                          <a:schemeClr val="accent1"/>
                        </a:buClr>
                        <a:defRPr>
                          <a:solidFill>
                            <a:schemeClr val="tx1"/>
                          </a:solidFill>
                          <a:latin typeface="Times New Roman" panose="02020603050405020304" pitchFamily="18" charset="0"/>
                        </a:defRPr>
                      </a:lvl7pPr>
                      <a:lvl8pPr fontAlgn="base">
                        <a:spcBef>
                          <a:spcPct val="20000"/>
                        </a:spcBef>
                        <a:spcAft>
                          <a:spcPct val="0"/>
                        </a:spcAft>
                        <a:buClr>
                          <a:schemeClr val="accent1"/>
                        </a:buClr>
                        <a:defRPr>
                          <a:solidFill>
                            <a:schemeClr val="tx1"/>
                          </a:solidFill>
                          <a:latin typeface="Times New Roman" panose="02020603050405020304" pitchFamily="18" charset="0"/>
                        </a:defRPr>
                      </a:lvl8pPr>
                      <a:lvl9pPr fontAlgn="base">
                        <a:spcBef>
                          <a:spcPct val="20000"/>
                        </a:spcBef>
                        <a:spcAft>
                          <a:spcPct val="0"/>
                        </a:spcAft>
                        <a:buClr>
                          <a:schemeClr val="accent1"/>
                        </a:buClr>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anose="05000000000000000000" pitchFamily="2" charset="2"/>
                        <a:buNone/>
                        <a:tabLst/>
                      </a:pPr>
                      <a:r>
                        <a:rPr kumimoji="0" lang="el-GR" altLang="el-GR" sz="2000" b="1" i="0" u="none" strike="noStrike" cap="none" normalizeH="0" baseline="0">
                          <a:ln>
                            <a:noFill/>
                          </a:ln>
                          <a:solidFill>
                            <a:schemeClr val="tx1"/>
                          </a:solidFill>
                          <a:effectLst/>
                          <a:latin typeface="Times New Roman" panose="02020603050405020304" pitchFamily="18" charset="0"/>
                        </a:rPr>
                        <a:t>Γενικές κλίμακες</a:t>
                      </a:r>
                      <a:endParaRPr kumimoji="0" lang="en-US" altLang="el-GR" sz="2000" b="1" i="0" u="none" strike="noStrike" cap="none" normalizeH="0" baseline="0">
                        <a:ln>
                          <a:noFill/>
                        </a:ln>
                        <a:solidFill>
                          <a:schemeClr val="tx1"/>
                        </a:solidFill>
                        <a:effectLst/>
                        <a:latin typeface="Times New Roman" panose="02020603050405020304" pitchFamily="18" charset="0"/>
                      </a:endParaRPr>
                    </a:p>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anose="05000000000000000000" pitchFamily="2" charset="2"/>
                        <a:buNone/>
                        <a:tabLst/>
                      </a:pPr>
                      <a:r>
                        <a:rPr kumimoji="0" lang="el-GR" altLang="el-GR" sz="2000" b="0" i="0" u="none" strike="noStrike" cap="none" normalizeH="0" baseline="0">
                          <a:ln>
                            <a:noFill/>
                          </a:ln>
                          <a:solidFill>
                            <a:schemeClr val="tx1"/>
                          </a:solidFill>
                          <a:effectLst/>
                          <a:latin typeface="Times New Roman" panose="02020603050405020304" pitchFamily="18" charset="0"/>
                        </a:rPr>
                        <a:t>Επισκόπηση Υγείας</a:t>
                      </a:r>
                      <a:r>
                        <a:rPr kumimoji="0" lang="en-US" altLang="el-GR" sz="2000" b="0" i="0" u="none" strike="noStrike" cap="none" normalizeH="0" baseline="0">
                          <a:ln>
                            <a:noFill/>
                          </a:ln>
                          <a:solidFill>
                            <a:schemeClr val="tx1"/>
                          </a:solidFill>
                          <a:effectLst/>
                          <a:latin typeface="Times New Roman" panose="02020603050405020304" pitchFamily="18" charset="0"/>
                        </a:rPr>
                        <a:t> (</a:t>
                      </a:r>
                      <a:r>
                        <a:rPr kumimoji="0" lang="el-GR" altLang="el-GR" sz="2000" b="0" i="0" u="none" strike="noStrike" cap="none" normalizeH="0" baseline="0">
                          <a:ln>
                            <a:noFill/>
                          </a:ln>
                          <a:solidFill>
                            <a:schemeClr val="tx1"/>
                          </a:solidFill>
                          <a:effectLst/>
                          <a:latin typeface="Times New Roman" panose="02020603050405020304" pitchFamily="18" charset="0"/>
                        </a:rPr>
                        <a:t>π.χ</a:t>
                      </a:r>
                      <a:r>
                        <a:rPr kumimoji="0" lang="en-US" altLang="el-GR" sz="2000" b="0" i="0" u="none" strike="noStrike" cap="none" normalizeH="0" baseline="0">
                          <a:ln>
                            <a:noFill/>
                          </a:ln>
                          <a:solidFill>
                            <a:schemeClr val="tx1"/>
                          </a:solidFill>
                          <a:effectLst/>
                          <a:latin typeface="Times New Roman" panose="02020603050405020304" pitchFamily="18" charset="0"/>
                        </a:rPr>
                        <a:t>.</a:t>
                      </a:r>
                      <a:r>
                        <a:rPr kumimoji="0" lang="el-GR" altLang="el-GR" sz="2000" b="0" i="0" u="none" strike="noStrike" cap="none" normalizeH="0" baseline="0">
                          <a:ln>
                            <a:noFill/>
                          </a:ln>
                          <a:solidFill>
                            <a:schemeClr val="tx1"/>
                          </a:solidFill>
                          <a:effectLst/>
                          <a:latin typeface="Times New Roman" panose="02020603050405020304" pitchFamily="18" charset="0"/>
                        </a:rPr>
                        <a:t> </a:t>
                      </a:r>
                      <a:r>
                        <a:rPr kumimoji="0" lang="en-US" altLang="el-GR" sz="2000" b="0" i="0" u="none" strike="noStrike" cap="none" normalizeH="0" baseline="0">
                          <a:ln>
                            <a:noFill/>
                          </a:ln>
                          <a:solidFill>
                            <a:schemeClr val="tx1"/>
                          </a:solidFill>
                          <a:effectLst/>
                          <a:latin typeface="Times New Roman" panose="02020603050405020304" pitchFamily="18" charset="0"/>
                        </a:rPr>
                        <a:t>SF-36)</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accent2"/>
                        </a:buClr>
                        <a:buSzPct val="80000"/>
                        <a:buFont typeface="Wingdings" panose="05000000000000000000" pitchFamily="2" charset="2"/>
                        <a:defRPr sz="2800">
                          <a:solidFill>
                            <a:schemeClr val="tx1"/>
                          </a:solidFill>
                          <a:latin typeface="Times New Roman" panose="02020603050405020304" pitchFamily="18" charset="0"/>
                        </a:defRPr>
                      </a:lvl1pPr>
                      <a:lvl2pPr>
                        <a:spcBef>
                          <a:spcPct val="20000"/>
                        </a:spcBef>
                        <a:buClr>
                          <a:schemeClr val="tx1"/>
                        </a:buClr>
                        <a:buSzPct val="90000"/>
                        <a:defRPr sz="2400">
                          <a:solidFill>
                            <a:schemeClr val="tx1"/>
                          </a:solidFill>
                          <a:latin typeface="Times New Roman" panose="02020603050405020304" pitchFamily="18" charset="0"/>
                        </a:defRPr>
                      </a:lvl2pPr>
                      <a:lvl3pPr>
                        <a:spcBef>
                          <a:spcPct val="20000"/>
                        </a:spcBef>
                        <a:buClr>
                          <a:schemeClr val="accent1"/>
                        </a:buClr>
                        <a:buSzPct val="60000"/>
                        <a:buFont typeface="Wingdings" panose="05000000000000000000" pitchFamily="2" charset="2"/>
                        <a:defRPr sz="2000">
                          <a:solidFill>
                            <a:schemeClr val="tx1"/>
                          </a:solidFill>
                          <a:latin typeface="Times New Roman" panose="02020603050405020304" pitchFamily="18" charset="0"/>
                        </a:defRPr>
                      </a:lvl3pPr>
                      <a:lvl4pPr>
                        <a:spcBef>
                          <a:spcPct val="20000"/>
                        </a:spcBef>
                        <a:buClr>
                          <a:schemeClr val="tx1"/>
                        </a:buClr>
                        <a:defRPr>
                          <a:solidFill>
                            <a:schemeClr val="tx1"/>
                          </a:solidFill>
                          <a:latin typeface="Times New Roman" panose="02020603050405020304" pitchFamily="18" charset="0"/>
                        </a:defRPr>
                      </a:lvl4pPr>
                      <a:lvl5pPr>
                        <a:spcBef>
                          <a:spcPct val="20000"/>
                        </a:spcBef>
                        <a:buClr>
                          <a:schemeClr val="accent1"/>
                        </a:buClr>
                        <a:defRPr>
                          <a:solidFill>
                            <a:schemeClr val="tx1"/>
                          </a:solidFill>
                          <a:latin typeface="Times New Roman" panose="02020603050405020304" pitchFamily="18" charset="0"/>
                        </a:defRPr>
                      </a:lvl5pPr>
                      <a:lvl6pPr fontAlgn="base">
                        <a:spcBef>
                          <a:spcPct val="20000"/>
                        </a:spcBef>
                        <a:spcAft>
                          <a:spcPct val="0"/>
                        </a:spcAft>
                        <a:buClr>
                          <a:schemeClr val="accent1"/>
                        </a:buClr>
                        <a:defRPr>
                          <a:solidFill>
                            <a:schemeClr val="tx1"/>
                          </a:solidFill>
                          <a:latin typeface="Times New Roman" panose="02020603050405020304" pitchFamily="18" charset="0"/>
                        </a:defRPr>
                      </a:lvl6pPr>
                      <a:lvl7pPr fontAlgn="base">
                        <a:spcBef>
                          <a:spcPct val="20000"/>
                        </a:spcBef>
                        <a:spcAft>
                          <a:spcPct val="0"/>
                        </a:spcAft>
                        <a:buClr>
                          <a:schemeClr val="accent1"/>
                        </a:buClr>
                        <a:defRPr>
                          <a:solidFill>
                            <a:schemeClr val="tx1"/>
                          </a:solidFill>
                          <a:latin typeface="Times New Roman" panose="02020603050405020304" pitchFamily="18" charset="0"/>
                        </a:defRPr>
                      </a:lvl7pPr>
                      <a:lvl8pPr fontAlgn="base">
                        <a:spcBef>
                          <a:spcPct val="20000"/>
                        </a:spcBef>
                        <a:spcAft>
                          <a:spcPct val="0"/>
                        </a:spcAft>
                        <a:buClr>
                          <a:schemeClr val="accent1"/>
                        </a:buClr>
                        <a:defRPr>
                          <a:solidFill>
                            <a:schemeClr val="tx1"/>
                          </a:solidFill>
                          <a:latin typeface="Times New Roman" panose="02020603050405020304" pitchFamily="18" charset="0"/>
                        </a:defRPr>
                      </a:lvl8pPr>
                      <a:lvl9pPr fontAlgn="base">
                        <a:spcBef>
                          <a:spcPct val="20000"/>
                        </a:spcBef>
                        <a:spcAft>
                          <a:spcPct val="0"/>
                        </a:spcAft>
                        <a:buClr>
                          <a:schemeClr val="accent1"/>
                        </a:buClr>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anose="05000000000000000000" pitchFamily="2" charset="2"/>
                        <a:buNone/>
                        <a:tabLst/>
                      </a:pPr>
                      <a:r>
                        <a:rPr kumimoji="0" lang="el-GR" altLang="el-GR" sz="2000" b="0" i="0" u="none" strike="noStrike" cap="none" normalizeH="0" baseline="0">
                          <a:ln>
                            <a:noFill/>
                          </a:ln>
                          <a:solidFill>
                            <a:schemeClr val="tx1"/>
                          </a:solidFill>
                          <a:effectLst/>
                          <a:latin typeface="Times New Roman" panose="02020603050405020304" pitchFamily="18" charset="0"/>
                        </a:rPr>
                        <a:t>Επιτρέπουν συγκρίσεις μεταξύ ασθενειών</a:t>
                      </a:r>
                      <a:endParaRPr kumimoji="0" lang="en-US" altLang="el-GR" sz="2000" b="0" i="0" u="none" strike="noStrike" cap="none" normalizeH="0" baseline="0">
                        <a:ln>
                          <a:noFill/>
                        </a:ln>
                        <a:solidFill>
                          <a:schemeClr val="tx1"/>
                        </a:solidFill>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accent2"/>
                        </a:buClr>
                        <a:buSzPct val="80000"/>
                        <a:buFont typeface="Wingdings" panose="05000000000000000000" pitchFamily="2" charset="2"/>
                        <a:defRPr sz="2800">
                          <a:solidFill>
                            <a:schemeClr val="tx1"/>
                          </a:solidFill>
                          <a:latin typeface="Times New Roman" panose="02020603050405020304" pitchFamily="18" charset="0"/>
                        </a:defRPr>
                      </a:lvl1pPr>
                      <a:lvl2pPr>
                        <a:spcBef>
                          <a:spcPct val="20000"/>
                        </a:spcBef>
                        <a:buClr>
                          <a:schemeClr val="tx1"/>
                        </a:buClr>
                        <a:buSzPct val="90000"/>
                        <a:defRPr sz="2400">
                          <a:solidFill>
                            <a:schemeClr val="tx1"/>
                          </a:solidFill>
                          <a:latin typeface="Times New Roman" panose="02020603050405020304" pitchFamily="18" charset="0"/>
                        </a:defRPr>
                      </a:lvl2pPr>
                      <a:lvl3pPr>
                        <a:spcBef>
                          <a:spcPct val="20000"/>
                        </a:spcBef>
                        <a:buClr>
                          <a:schemeClr val="accent1"/>
                        </a:buClr>
                        <a:buSzPct val="60000"/>
                        <a:buFont typeface="Wingdings" panose="05000000000000000000" pitchFamily="2" charset="2"/>
                        <a:defRPr sz="2000">
                          <a:solidFill>
                            <a:schemeClr val="tx1"/>
                          </a:solidFill>
                          <a:latin typeface="Times New Roman" panose="02020603050405020304" pitchFamily="18" charset="0"/>
                        </a:defRPr>
                      </a:lvl3pPr>
                      <a:lvl4pPr>
                        <a:spcBef>
                          <a:spcPct val="20000"/>
                        </a:spcBef>
                        <a:buClr>
                          <a:schemeClr val="tx1"/>
                        </a:buClr>
                        <a:defRPr>
                          <a:solidFill>
                            <a:schemeClr val="tx1"/>
                          </a:solidFill>
                          <a:latin typeface="Times New Roman" panose="02020603050405020304" pitchFamily="18" charset="0"/>
                        </a:defRPr>
                      </a:lvl4pPr>
                      <a:lvl5pPr>
                        <a:spcBef>
                          <a:spcPct val="20000"/>
                        </a:spcBef>
                        <a:buClr>
                          <a:schemeClr val="accent1"/>
                        </a:buClr>
                        <a:defRPr>
                          <a:solidFill>
                            <a:schemeClr val="tx1"/>
                          </a:solidFill>
                          <a:latin typeface="Times New Roman" panose="02020603050405020304" pitchFamily="18" charset="0"/>
                        </a:defRPr>
                      </a:lvl5pPr>
                      <a:lvl6pPr fontAlgn="base">
                        <a:spcBef>
                          <a:spcPct val="20000"/>
                        </a:spcBef>
                        <a:spcAft>
                          <a:spcPct val="0"/>
                        </a:spcAft>
                        <a:buClr>
                          <a:schemeClr val="accent1"/>
                        </a:buClr>
                        <a:defRPr>
                          <a:solidFill>
                            <a:schemeClr val="tx1"/>
                          </a:solidFill>
                          <a:latin typeface="Times New Roman" panose="02020603050405020304" pitchFamily="18" charset="0"/>
                        </a:defRPr>
                      </a:lvl6pPr>
                      <a:lvl7pPr fontAlgn="base">
                        <a:spcBef>
                          <a:spcPct val="20000"/>
                        </a:spcBef>
                        <a:spcAft>
                          <a:spcPct val="0"/>
                        </a:spcAft>
                        <a:buClr>
                          <a:schemeClr val="accent1"/>
                        </a:buClr>
                        <a:defRPr>
                          <a:solidFill>
                            <a:schemeClr val="tx1"/>
                          </a:solidFill>
                          <a:latin typeface="Times New Roman" panose="02020603050405020304" pitchFamily="18" charset="0"/>
                        </a:defRPr>
                      </a:lvl7pPr>
                      <a:lvl8pPr fontAlgn="base">
                        <a:spcBef>
                          <a:spcPct val="20000"/>
                        </a:spcBef>
                        <a:spcAft>
                          <a:spcPct val="0"/>
                        </a:spcAft>
                        <a:buClr>
                          <a:schemeClr val="accent1"/>
                        </a:buClr>
                        <a:defRPr>
                          <a:solidFill>
                            <a:schemeClr val="tx1"/>
                          </a:solidFill>
                          <a:latin typeface="Times New Roman" panose="02020603050405020304" pitchFamily="18" charset="0"/>
                        </a:defRPr>
                      </a:lvl8pPr>
                      <a:lvl9pPr fontAlgn="base">
                        <a:spcBef>
                          <a:spcPct val="20000"/>
                        </a:spcBef>
                        <a:spcAft>
                          <a:spcPct val="0"/>
                        </a:spcAft>
                        <a:buClr>
                          <a:schemeClr val="accent1"/>
                        </a:buClr>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anose="05000000000000000000" pitchFamily="2" charset="2"/>
                        <a:buNone/>
                        <a:tabLst/>
                      </a:pPr>
                      <a:r>
                        <a:rPr kumimoji="0" lang="el-GR" altLang="el-GR" sz="2000" b="0" i="0" u="none" strike="noStrike" cap="none" normalizeH="0" baseline="0">
                          <a:ln>
                            <a:noFill/>
                          </a:ln>
                          <a:solidFill>
                            <a:schemeClr val="tx1"/>
                          </a:solidFill>
                          <a:effectLst/>
                          <a:latin typeface="Times New Roman" panose="02020603050405020304" pitchFamily="18" charset="0"/>
                        </a:rPr>
                        <a:t>Δεν εστιάζουν αρκετά στα πεδία ενδιαφέροντος </a:t>
                      </a:r>
                      <a:r>
                        <a:rPr kumimoji="0" lang="en-US" altLang="el-GR" sz="2000" b="0" i="0" u="none" strike="noStrike" cap="none" normalizeH="0" baseline="0">
                          <a:ln>
                            <a:noFill/>
                          </a:ln>
                          <a:solidFill>
                            <a:schemeClr val="tx1"/>
                          </a:solidFill>
                          <a:effectLst/>
                          <a:latin typeface="Times New Roman" panose="02020603050405020304" pitchFamily="18" charset="0"/>
                        </a:rPr>
                        <a:t> </a:t>
                      </a:r>
                      <a:endParaRPr kumimoji="0" lang="el-GR" altLang="el-GR" sz="2000" b="0" i="0" u="none" strike="noStrike" cap="none" normalizeH="0" baseline="0">
                        <a:ln>
                          <a:noFill/>
                        </a:ln>
                        <a:solidFill>
                          <a:schemeClr val="tx1"/>
                        </a:solidFill>
                        <a:effectLst/>
                        <a:latin typeface="Times New Roman" panose="02020603050405020304" pitchFamily="18" charset="0"/>
                      </a:endParaRPr>
                    </a:p>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anose="05000000000000000000" pitchFamily="2" charset="2"/>
                        <a:buNone/>
                        <a:tabLst/>
                      </a:pPr>
                      <a:r>
                        <a:rPr kumimoji="0" lang="el-GR" altLang="el-GR" sz="2000" b="0" i="0" u="none" strike="noStrike" cap="none" normalizeH="0" baseline="0">
                          <a:ln>
                            <a:noFill/>
                          </a:ln>
                          <a:solidFill>
                            <a:schemeClr val="tx1"/>
                          </a:solidFill>
                          <a:effectLst/>
                          <a:latin typeface="Times New Roman" panose="02020603050405020304" pitchFamily="18" charset="0"/>
                        </a:rPr>
                        <a:t>Δεν είναι ευαίσθητες σε αλλαγές σε συγκεκριμένη ασθένεια</a:t>
                      </a:r>
                      <a:endParaRPr kumimoji="0" lang="en-US" altLang="el-GR" sz="2000" b="0" i="0" u="none" strike="noStrike" cap="none" normalizeH="0" baseline="0">
                        <a:ln>
                          <a:noFill/>
                        </a:ln>
                        <a:solidFill>
                          <a:schemeClr val="tx1"/>
                        </a:solidFill>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484467915"/>
                  </a:ext>
                </a:extLst>
              </a:tr>
              <a:tr h="1354138">
                <a:tc>
                  <a:txBody>
                    <a:bodyPr/>
                    <a:lstStyle>
                      <a:lvl1pPr>
                        <a:spcBef>
                          <a:spcPct val="20000"/>
                        </a:spcBef>
                        <a:buClr>
                          <a:schemeClr val="accent2"/>
                        </a:buClr>
                        <a:buSzPct val="80000"/>
                        <a:buFont typeface="Wingdings" panose="05000000000000000000" pitchFamily="2" charset="2"/>
                        <a:defRPr sz="2800">
                          <a:solidFill>
                            <a:schemeClr val="tx1"/>
                          </a:solidFill>
                          <a:latin typeface="Times New Roman" panose="02020603050405020304" pitchFamily="18" charset="0"/>
                        </a:defRPr>
                      </a:lvl1pPr>
                      <a:lvl2pPr>
                        <a:spcBef>
                          <a:spcPct val="20000"/>
                        </a:spcBef>
                        <a:buClr>
                          <a:schemeClr val="tx1"/>
                        </a:buClr>
                        <a:buSzPct val="90000"/>
                        <a:defRPr sz="2400">
                          <a:solidFill>
                            <a:schemeClr val="tx1"/>
                          </a:solidFill>
                          <a:latin typeface="Times New Roman" panose="02020603050405020304" pitchFamily="18" charset="0"/>
                        </a:defRPr>
                      </a:lvl2pPr>
                      <a:lvl3pPr>
                        <a:spcBef>
                          <a:spcPct val="20000"/>
                        </a:spcBef>
                        <a:buClr>
                          <a:schemeClr val="accent1"/>
                        </a:buClr>
                        <a:buSzPct val="60000"/>
                        <a:buFont typeface="Wingdings" panose="05000000000000000000" pitchFamily="2" charset="2"/>
                        <a:defRPr sz="2000">
                          <a:solidFill>
                            <a:schemeClr val="tx1"/>
                          </a:solidFill>
                          <a:latin typeface="Times New Roman" panose="02020603050405020304" pitchFamily="18" charset="0"/>
                        </a:defRPr>
                      </a:lvl3pPr>
                      <a:lvl4pPr>
                        <a:spcBef>
                          <a:spcPct val="20000"/>
                        </a:spcBef>
                        <a:buClr>
                          <a:schemeClr val="tx1"/>
                        </a:buClr>
                        <a:defRPr>
                          <a:solidFill>
                            <a:schemeClr val="tx1"/>
                          </a:solidFill>
                          <a:latin typeface="Times New Roman" panose="02020603050405020304" pitchFamily="18" charset="0"/>
                        </a:defRPr>
                      </a:lvl4pPr>
                      <a:lvl5pPr>
                        <a:spcBef>
                          <a:spcPct val="20000"/>
                        </a:spcBef>
                        <a:buClr>
                          <a:schemeClr val="accent1"/>
                        </a:buClr>
                        <a:defRPr>
                          <a:solidFill>
                            <a:schemeClr val="tx1"/>
                          </a:solidFill>
                          <a:latin typeface="Times New Roman" panose="02020603050405020304" pitchFamily="18" charset="0"/>
                        </a:defRPr>
                      </a:lvl5pPr>
                      <a:lvl6pPr fontAlgn="base">
                        <a:spcBef>
                          <a:spcPct val="20000"/>
                        </a:spcBef>
                        <a:spcAft>
                          <a:spcPct val="0"/>
                        </a:spcAft>
                        <a:buClr>
                          <a:schemeClr val="accent1"/>
                        </a:buClr>
                        <a:defRPr>
                          <a:solidFill>
                            <a:schemeClr val="tx1"/>
                          </a:solidFill>
                          <a:latin typeface="Times New Roman" panose="02020603050405020304" pitchFamily="18" charset="0"/>
                        </a:defRPr>
                      </a:lvl6pPr>
                      <a:lvl7pPr fontAlgn="base">
                        <a:spcBef>
                          <a:spcPct val="20000"/>
                        </a:spcBef>
                        <a:spcAft>
                          <a:spcPct val="0"/>
                        </a:spcAft>
                        <a:buClr>
                          <a:schemeClr val="accent1"/>
                        </a:buClr>
                        <a:defRPr>
                          <a:solidFill>
                            <a:schemeClr val="tx1"/>
                          </a:solidFill>
                          <a:latin typeface="Times New Roman" panose="02020603050405020304" pitchFamily="18" charset="0"/>
                        </a:defRPr>
                      </a:lvl7pPr>
                      <a:lvl8pPr fontAlgn="base">
                        <a:spcBef>
                          <a:spcPct val="20000"/>
                        </a:spcBef>
                        <a:spcAft>
                          <a:spcPct val="0"/>
                        </a:spcAft>
                        <a:buClr>
                          <a:schemeClr val="accent1"/>
                        </a:buClr>
                        <a:defRPr>
                          <a:solidFill>
                            <a:schemeClr val="tx1"/>
                          </a:solidFill>
                          <a:latin typeface="Times New Roman" panose="02020603050405020304" pitchFamily="18" charset="0"/>
                        </a:defRPr>
                      </a:lvl8pPr>
                      <a:lvl9pPr fontAlgn="base">
                        <a:spcBef>
                          <a:spcPct val="20000"/>
                        </a:spcBef>
                        <a:spcAft>
                          <a:spcPct val="0"/>
                        </a:spcAft>
                        <a:buClr>
                          <a:schemeClr val="accent1"/>
                        </a:buClr>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anose="05000000000000000000" pitchFamily="2" charset="2"/>
                        <a:buNone/>
                        <a:tabLst/>
                      </a:pPr>
                      <a:r>
                        <a:rPr kumimoji="0" lang="el-GR" altLang="el-GR" sz="2000" b="1" i="0" u="none" strike="noStrike" cap="none" normalizeH="0" baseline="0">
                          <a:ln>
                            <a:noFill/>
                          </a:ln>
                          <a:solidFill>
                            <a:schemeClr val="tx1"/>
                          </a:solidFill>
                          <a:effectLst/>
                          <a:latin typeface="Times New Roman" panose="02020603050405020304" pitchFamily="18" charset="0"/>
                        </a:rPr>
                        <a:t>Νοσολογικά προσδιορισμένες</a:t>
                      </a:r>
                      <a:r>
                        <a:rPr kumimoji="0" lang="en-US" altLang="el-GR" sz="2000" b="0" i="0" u="none" strike="noStrike" cap="none" normalizeH="0" baseline="0">
                          <a:ln>
                            <a:noFill/>
                          </a:ln>
                          <a:solidFill>
                            <a:schemeClr val="tx1"/>
                          </a:solidFill>
                          <a:effectLst/>
                          <a:latin typeface="Times New Roman" panose="02020603050405020304" pitchFamily="18" charset="0"/>
                        </a:rPr>
                        <a:t> </a:t>
                      </a:r>
                      <a:r>
                        <a:rPr kumimoji="0" lang="el-GR" altLang="el-GR" sz="2000" b="1" i="0" u="none" strike="noStrike" cap="none" normalizeH="0" baseline="0">
                          <a:ln>
                            <a:noFill/>
                          </a:ln>
                          <a:solidFill>
                            <a:schemeClr val="tx1"/>
                          </a:solidFill>
                          <a:effectLst/>
                          <a:latin typeface="Times New Roman" panose="02020603050405020304" pitchFamily="18" charset="0"/>
                        </a:rPr>
                        <a:t>κλίμακες</a:t>
                      </a:r>
                      <a:r>
                        <a:rPr kumimoji="0" lang="el-GR" altLang="el-GR" sz="2000" b="0" i="0" u="none" strike="noStrike" cap="none" normalizeH="0" baseline="0">
                          <a:ln>
                            <a:noFill/>
                          </a:ln>
                          <a:solidFill>
                            <a:schemeClr val="tx1"/>
                          </a:solidFill>
                          <a:effectLst/>
                          <a:latin typeface="Times New Roman" panose="02020603050405020304" pitchFamily="18" charset="0"/>
                        </a:rPr>
                        <a:t> </a:t>
                      </a:r>
                      <a:r>
                        <a:rPr kumimoji="0" lang="en-US" altLang="el-GR" sz="2000" b="0" i="0" u="none" strike="noStrike" cap="none" normalizeH="0" baseline="0">
                          <a:ln>
                            <a:noFill/>
                          </a:ln>
                          <a:solidFill>
                            <a:schemeClr val="tx1"/>
                          </a:solidFill>
                          <a:effectLst/>
                          <a:latin typeface="Times New Roman" panose="02020603050405020304" pitchFamily="18" charset="0"/>
                        </a:rPr>
                        <a:t>(</a:t>
                      </a:r>
                      <a:r>
                        <a:rPr kumimoji="0" lang="el-GR" altLang="el-GR" sz="2000" b="0" i="0" u="none" strike="noStrike" cap="none" normalizeH="0" baseline="0">
                          <a:ln>
                            <a:noFill/>
                          </a:ln>
                          <a:solidFill>
                            <a:schemeClr val="tx1"/>
                          </a:solidFill>
                          <a:effectLst/>
                          <a:latin typeface="Times New Roman" panose="02020603050405020304" pitchFamily="18" charset="0"/>
                        </a:rPr>
                        <a:t>ασθένεια</a:t>
                      </a:r>
                      <a:r>
                        <a:rPr kumimoji="0" lang="en-US" altLang="el-GR" sz="2000" b="0" i="0" u="none" strike="noStrike" cap="none" normalizeH="0" baseline="0">
                          <a:ln>
                            <a:noFill/>
                          </a:ln>
                          <a:solidFill>
                            <a:schemeClr val="tx1"/>
                          </a:solidFill>
                          <a:effectLst/>
                          <a:latin typeface="Times New Roman" panose="02020603050405020304" pitchFamily="18" charset="0"/>
                        </a:rPr>
                        <a: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accent2"/>
                        </a:buClr>
                        <a:buSzPct val="80000"/>
                        <a:buFont typeface="Wingdings" panose="05000000000000000000" pitchFamily="2" charset="2"/>
                        <a:defRPr sz="2800">
                          <a:solidFill>
                            <a:schemeClr val="tx1"/>
                          </a:solidFill>
                          <a:latin typeface="Times New Roman" panose="02020603050405020304" pitchFamily="18" charset="0"/>
                        </a:defRPr>
                      </a:lvl1pPr>
                      <a:lvl2pPr>
                        <a:spcBef>
                          <a:spcPct val="20000"/>
                        </a:spcBef>
                        <a:buClr>
                          <a:schemeClr val="tx1"/>
                        </a:buClr>
                        <a:buSzPct val="90000"/>
                        <a:defRPr sz="2400">
                          <a:solidFill>
                            <a:schemeClr val="tx1"/>
                          </a:solidFill>
                          <a:latin typeface="Times New Roman" panose="02020603050405020304" pitchFamily="18" charset="0"/>
                        </a:defRPr>
                      </a:lvl2pPr>
                      <a:lvl3pPr>
                        <a:spcBef>
                          <a:spcPct val="20000"/>
                        </a:spcBef>
                        <a:buClr>
                          <a:schemeClr val="accent1"/>
                        </a:buClr>
                        <a:buSzPct val="60000"/>
                        <a:buFont typeface="Wingdings" panose="05000000000000000000" pitchFamily="2" charset="2"/>
                        <a:defRPr sz="2000">
                          <a:solidFill>
                            <a:schemeClr val="tx1"/>
                          </a:solidFill>
                          <a:latin typeface="Times New Roman" panose="02020603050405020304" pitchFamily="18" charset="0"/>
                        </a:defRPr>
                      </a:lvl3pPr>
                      <a:lvl4pPr>
                        <a:spcBef>
                          <a:spcPct val="20000"/>
                        </a:spcBef>
                        <a:buClr>
                          <a:schemeClr val="tx1"/>
                        </a:buClr>
                        <a:defRPr>
                          <a:solidFill>
                            <a:schemeClr val="tx1"/>
                          </a:solidFill>
                          <a:latin typeface="Times New Roman" panose="02020603050405020304" pitchFamily="18" charset="0"/>
                        </a:defRPr>
                      </a:lvl4pPr>
                      <a:lvl5pPr>
                        <a:spcBef>
                          <a:spcPct val="20000"/>
                        </a:spcBef>
                        <a:buClr>
                          <a:schemeClr val="accent1"/>
                        </a:buClr>
                        <a:defRPr>
                          <a:solidFill>
                            <a:schemeClr val="tx1"/>
                          </a:solidFill>
                          <a:latin typeface="Times New Roman" panose="02020603050405020304" pitchFamily="18" charset="0"/>
                        </a:defRPr>
                      </a:lvl5pPr>
                      <a:lvl6pPr fontAlgn="base">
                        <a:spcBef>
                          <a:spcPct val="20000"/>
                        </a:spcBef>
                        <a:spcAft>
                          <a:spcPct val="0"/>
                        </a:spcAft>
                        <a:buClr>
                          <a:schemeClr val="accent1"/>
                        </a:buClr>
                        <a:defRPr>
                          <a:solidFill>
                            <a:schemeClr val="tx1"/>
                          </a:solidFill>
                          <a:latin typeface="Times New Roman" panose="02020603050405020304" pitchFamily="18" charset="0"/>
                        </a:defRPr>
                      </a:lvl6pPr>
                      <a:lvl7pPr fontAlgn="base">
                        <a:spcBef>
                          <a:spcPct val="20000"/>
                        </a:spcBef>
                        <a:spcAft>
                          <a:spcPct val="0"/>
                        </a:spcAft>
                        <a:buClr>
                          <a:schemeClr val="accent1"/>
                        </a:buClr>
                        <a:defRPr>
                          <a:solidFill>
                            <a:schemeClr val="tx1"/>
                          </a:solidFill>
                          <a:latin typeface="Times New Roman" panose="02020603050405020304" pitchFamily="18" charset="0"/>
                        </a:defRPr>
                      </a:lvl7pPr>
                      <a:lvl8pPr fontAlgn="base">
                        <a:spcBef>
                          <a:spcPct val="20000"/>
                        </a:spcBef>
                        <a:spcAft>
                          <a:spcPct val="0"/>
                        </a:spcAft>
                        <a:buClr>
                          <a:schemeClr val="accent1"/>
                        </a:buClr>
                        <a:defRPr>
                          <a:solidFill>
                            <a:schemeClr val="tx1"/>
                          </a:solidFill>
                          <a:latin typeface="Times New Roman" panose="02020603050405020304" pitchFamily="18" charset="0"/>
                        </a:defRPr>
                      </a:lvl8pPr>
                      <a:lvl9pPr fontAlgn="base">
                        <a:spcBef>
                          <a:spcPct val="20000"/>
                        </a:spcBef>
                        <a:spcAft>
                          <a:spcPct val="0"/>
                        </a:spcAft>
                        <a:buClr>
                          <a:schemeClr val="accent1"/>
                        </a:buClr>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anose="05000000000000000000" pitchFamily="2" charset="2"/>
                        <a:buNone/>
                        <a:tabLst/>
                      </a:pPr>
                      <a:r>
                        <a:rPr kumimoji="0" lang="el-GR" altLang="el-GR" sz="2000" b="0" i="0" u="none" strike="noStrike" cap="none" normalizeH="0" baseline="0">
                          <a:ln>
                            <a:noFill/>
                          </a:ln>
                          <a:solidFill>
                            <a:schemeClr val="tx1"/>
                          </a:solidFill>
                          <a:effectLst/>
                          <a:latin typeface="Times New Roman" panose="02020603050405020304" pitchFamily="18" charset="0"/>
                        </a:rPr>
                        <a:t>Είναι ευαίσθητες σε αλλαγές σε συγκεκριμένη ασθένεια</a:t>
                      </a:r>
                      <a:endParaRPr kumimoji="0" lang="en-US" altLang="el-GR" sz="2000" b="0" i="0" u="none" strike="noStrike" cap="none" normalizeH="0" baseline="0">
                        <a:ln>
                          <a:noFill/>
                        </a:ln>
                        <a:solidFill>
                          <a:schemeClr val="tx1"/>
                        </a:solidFill>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accent2"/>
                        </a:buClr>
                        <a:buSzPct val="80000"/>
                        <a:buFont typeface="Wingdings" panose="05000000000000000000" pitchFamily="2" charset="2"/>
                        <a:defRPr sz="2800">
                          <a:solidFill>
                            <a:schemeClr val="tx1"/>
                          </a:solidFill>
                          <a:latin typeface="Times New Roman" panose="02020603050405020304" pitchFamily="18" charset="0"/>
                        </a:defRPr>
                      </a:lvl1pPr>
                      <a:lvl2pPr>
                        <a:spcBef>
                          <a:spcPct val="20000"/>
                        </a:spcBef>
                        <a:buClr>
                          <a:schemeClr val="tx1"/>
                        </a:buClr>
                        <a:buSzPct val="90000"/>
                        <a:defRPr sz="2400">
                          <a:solidFill>
                            <a:schemeClr val="tx1"/>
                          </a:solidFill>
                          <a:latin typeface="Times New Roman" panose="02020603050405020304" pitchFamily="18" charset="0"/>
                        </a:defRPr>
                      </a:lvl2pPr>
                      <a:lvl3pPr>
                        <a:spcBef>
                          <a:spcPct val="20000"/>
                        </a:spcBef>
                        <a:buClr>
                          <a:schemeClr val="accent1"/>
                        </a:buClr>
                        <a:buSzPct val="60000"/>
                        <a:buFont typeface="Wingdings" panose="05000000000000000000" pitchFamily="2" charset="2"/>
                        <a:defRPr sz="2000">
                          <a:solidFill>
                            <a:schemeClr val="tx1"/>
                          </a:solidFill>
                          <a:latin typeface="Times New Roman" panose="02020603050405020304" pitchFamily="18" charset="0"/>
                        </a:defRPr>
                      </a:lvl3pPr>
                      <a:lvl4pPr>
                        <a:spcBef>
                          <a:spcPct val="20000"/>
                        </a:spcBef>
                        <a:buClr>
                          <a:schemeClr val="tx1"/>
                        </a:buClr>
                        <a:defRPr>
                          <a:solidFill>
                            <a:schemeClr val="tx1"/>
                          </a:solidFill>
                          <a:latin typeface="Times New Roman" panose="02020603050405020304" pitchFamily="18" charset="0"/>
                        </a:defRPr>
                      </a:lvl4pPr>
                      <a:lvl5pPr>
                        <a:spcBef>
                          <a:spcPct val="20000"/>
                        </a:spcBef>
                        <a:buClr>
                          <a:schemeClr val="accent1"/>
                        </a:buClr>
                        <a:defRPr>
                          <a:solidFill>
                            <a:schemeClr val="tx1"/>
                          </a:solidFill>
                          <a:latin typeface="Times New Roman" panose="02020603050405020304" pitchFamily="18" charset="0"/>
                        </a:defRPr>
                      </a:lvl5pPr>
                      <a:lvl6pPr fontAlgn="base">
                        <a:spcBef>
                          <a:spcPct val="20000"/>
                        </a:spcBef>
                        <a:spcAft>
                          <a:spcPct val="0"/>
                        </a:spcAft>
                        <a:buClr>
                          <a:schemeClr val="accent1"/>
                        </a:buClr>
                        <a:defRPr>
                          <a:solidFill>
                            <a:schemeClr val="tx1"/>
                          </a:solidFill>
                          <a:latin typeface="Times New Roman" panose="02020603050405020304" pitchFamily="18" charset="0"/>
                        </a:defRPr>
                      </a:lvl6pPr>
                      <a:lvl7pPr fontAlgn="base">
                        <a:spcBef>
                          <a:spcPct val="20000"/>
                        </a:spcBef>
                        <a:spcAft>
                          <a:spcPct val="0"/>
                        </a:spcAft>
                        <a:buClr>
                          <a:schemeClr val="accent1"/>
                        </a:buClr>
                        <a:defRPr>
                          <a:solidFill>
                            <a:schemeClr val="tx1"/>
                          </a:solidFill>
                          <a:latin typeface="Times New Roman" panose="02020603050405020304" pitchFamily="18" charset="0"/>
                        </a:defRPr>
                      </a:lvl7pPr>
                      <a:lvl8pPr fontAlgn="base">
                        <a:spcBef>
                          <a:spcPct val="20000"/>
                        </a:spcBef>
                        <a:spcAft>
                          <a:spcPct val="0"/>
                        </a:spcAft>
                        <a:buClr>
                          <a:schemeClr val="accent1"/>
                        </a:buClr>
                        <a:defRPr>
                          <a:solidFill>
                            <a:schemeClr val="tx1"/>
                          </a:solidFill>
                          <a:latin typeface="Times New Roman" panose="02020603050405020304" pitchFamily="18" charset="0"/>
                        </a:defRPr>
                      </a:lvl8pPr>
                      <a:lvl9pPr fontAlgn="base">
                        <a:spcBef>
                          <a:spcPct val="20000"/>
                        </a:spcBef>
                        <a:spcAft>
                          <a:spcPct val="0"/>
                        </a:spcAft>
                        <a:buClr>
                          <a:schemeClr val="accent1"/>
                        </a:buClr>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
                          <a:schemeClr val="accent2"/>
                        </a:buClr>
                        <a:buSzPct val="80000"/>
                        <a:buFont typeface="Wingdings" panose="05000000000000000000" pitchFamily="2" charset="2"/>
                        <a:buNone/>
                        <a:tabLst/>
                      </a:pPr>
                      <a:r>
                        <a:rPr kumimoji="0" lang="el-GR" altLang="el-GR" sz="2000" b="0" i="0" u="none" strike="noStrike" cap="none" normalizeH="0" baseline="0">
                          <a:ln>
                            <a:noFill/>
                          </a:ln>
                          <a:solidFill>
                            <a:schemeClr val="tx1"/>
                          </a:solidFill>
                          <a:effectLst/>
                          <a:latin typeface="Times New Roman" panose="02020603050405020304" pitchFamily="18" charset="0"/>
                        </a:rPr>
                        <a:t>Δεν επιτρέπουν συγκρίσεις μεταξύ ασθενειών</a:t>
                      </a:r>
                      <a:endParaRPr kumimoji="0" lang="en-US" altLang="el-GR" sz="2000" b="0" i="0" u="none" strike="noStrike" cap="none" normalizeH="0" baseline="0">
                        <a:ln>
                          <a:noFill/>
                        </a:ln>
                        <a:solidFill>
                          <a:schemeClr val="tx1"/>
                        </a:solidFill>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281480366"/>
                  </a:ext>
                </a:extLst>
              </a:tr>
            </a:tbl>
          </a:graphicData>
        </a:graphic>
      </p:graphicFrame>
    </p:spTree>
  </p:cSld>
  <p:clrMapOvr>
    <a:masterClrMapping/>
  </p:clrMapOvr>
  <p:transition/>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87C742C7-FA18-44CE-AB47-7452B0DA3C69}"/>
              </a:ext>
            </a:extLst>
          </p:cNvPr>
          <p:cNvSpPr>
            <a:spLocks noGrp="1" noChangeArrowheads="1"/>
          </p:cNvSpPr>
          <p:nvPr>
            <p:ph type="title"/>
          </p:nvPr>
        </p:nvSpPr>
        <p:spPr>
          <a:xfrm>
            <a:off x="1828801" y="0"/>
            <a:ext cx="8639175" cy="1219200"/>
          </a:xfrm>
        </p:spPr>
        <p:txBody>
          <a:bodyPr/>
          <a:lstStyle/>
          <a:p>
            <a:pPr algn="ctr" eaLnBrk="1" hangingPunct="1">
              <a:defRPr/>
            </a:pPr>
            <a:r>
              <a:rPr lang="el-GR" sz="3600" b="1">
                <a:effectLst>
                  <a:outerShdw blurRad="38100" dist="38100" dir="2700000" algn="tl">
                    <a:srgbClr val="C0C0C0"/>
                  </a:outerShdw>
                </a:effectLst>
              </a:rPr>
              <a:t>ΠΩΣ ΕΚΤΙΜΟΥΜΕ ΤΗΝ ΠΟΙΟΤΗΤΑ ΖΩΗΣ ΣΤΗ ΣΧΙΖΟΦΡΕΝΕΙΑ;</a:t>
            </a:r>
            <a:endParaRPr lang="en-US" sz="3600" b="1">
              <a:effectLst>
                <a:outerShdw blurRad="38100" dist="38100" dir="2700000" algn="tl">
                  <a:srgbClr val="C0C0C0"/>
                </a:outerShdw>
              </a:effectLst>
            </a:endParaRPr>
          </a:p>
        </p:txBody>
      </p:sp>
      <p:sp>
        <p:nvSpPr>
          <p:cNvPr id="12291" name="Rectangle 3">
            <a:extLst>
              <a:ext uri="{FF2B5EF4-FFF2-40B4-BE49-F238E27FC236}">
                <a16:creationId xmlns:a16="http://schemas.microsoft.com/office/drawing/2014/main" id="{F30B7067-3B07-479F-881A-6378F6008C67}"/>
              </a:ext>
            </a:extLst>
          </p:cNvPr>
          <p:cNvSpPr>
            <a:spLocks noGrp="1" noChangeArrowheads="1"/>
          </p:cNvSpPr>
          <p:nvPr>
            <p:ph type="body" idx="1"/>
          </p:nvPr>
        </p:nvSpPr>
        <p:spPr>
          <a:xfrm>
            <a:off x="2057400" y="1295401"/>
            <a:ext cx="8421688" cy="4837113"/>
          </a:xfrm>
        </p:spPr>
        <p:txBody>
          <a:bodyPr>
            <a:normAutofit lnSpcReduction="10000"/>
          </a:bodyPr>
          <a:lstStyle/>
          <a:p>
            <a:pPr eaLnBrk="1" hangingPunct="1">
              <a:lnSpc>
                <a:spcPct val="90000"/>
              </a:lnSpc>
            </a:pPr>
            <a:r>
              <a:rPr lang="el-GR" altLang="el-GR" dirty="0"/>
              <a:t>Γενικά εργαλεία</a:t>
            </a:r>
            <a:r>
              <a:rPr lang="en-US" altLang="el-GR" dirty="0"/>
              <a:t> </a:t>
            </a:r>
            <a:r>
              <a:rPr lang="el-GR" altLang="el-GR" dirty="0"/>
              <a:t>(</a:t>
            </a:r>
            <a:r>
              <a:rPr lang="en-US" altLang="el-GR" dirty="0"/>
              <a:t>WHOQOL-100, WHOQOL-BREF)</a:t>
            </a:r>
            <a:r>
              <a:rPr lang="el-GR" altLang="el-GR" dirty="0"/>
              <a:t>:</a:t>
            </a:r>
          </a:p>
          <a:p>
            <a:pPr lvl="1" eaLnBrk="1" hangingPunct="1">
              <a:lnSpc>
                <a:spcPct val="90000"/>
              </a:lnSpc>
            </a:pPr>
            <a:r>
              <a:rPr lang="el-GR" altLang="el-GR" dirty="0"/>
              <a:t>Πλεονέκτημα: </a:t>
            </a:r>
            <a:r>
              <a:rPr lang="el-GR" altLang="el-GR" dirty="0" err="1"/>
              <a:t>συγκρισιμότητα</a:t>
            </a:r>
            <a:r>
              <a:rPr lang="el-GR" altLang="el-GR" dirty="0"/>
              <a:t> με άλλες καταστάσεις</a:t>
            </a:r>
          </a:p>
          <a:p>
            <a:pPr lvl="1" eaLnBrk="1" hangingPunct="1">
              <a:lnSpc>
                <a:spcPct val="90000"/>
              </a:lnSpc>
            </a:pPr>
            <a:r>
              <a:rPr lang="el-GR" altLang="el-GR" dirty="0"/>
              <a:t>Μειονεκτήματα:</a:t>
            </a:r>
          </a:p>
          <a:p>
            <a:pPr lvl="2" eaLnBrk="1" hangingPunct="1">
              <a:lnSpc>
                <a:spcPct val="90000"/>
              </a:lnSpc>
            </a:pPr>
            <a:r>
              <a:rPr lang="el-GR" altLang="el-GR" dirty="0"/>
              <a:t>Υποκειμενική εκτίμηση (προβληματική εκτίμηση της αντικειμενικής πραγματικότητας από τον ασθενή)</a:t>
            </a:r>
          </a:p>
          <a:p>
            <a:pPr lvl="2" eaLnBrk="1" hangingPunct="1">
              <a:lnSpc>
                <a:spcPct val="90000"/>
              </a:lnSpc>
            </a:pPr>
            <a:r>
              <a:rPr lang="el-GR" altLang="el-GR" dirty="0"/>
              <a:t>Δεν καλύπτουν με λεπτομέρεια τις πλευρές που είναι απαραίτητες για πρακτικούς λόγους</a:t>
            </a:r>
          </a:p>
          <a:p>
            <a:pPr eaLnBrk="1" hangingPunct="1">
              <a:lnSpc>
                <a:spcPct val="90000"/>
              </a:lnSpc>
            </a:pPr>
            <a:r>
              <a:rPr lang="el-GR" altLang="el-GR" dirty="0"/>
              <a:t>Ειδικά εργαλεία</a:t>
            </a:r>
            <a:r>
              <a:rPr lang="en-US" altLang="el-GR" dirty="0"/>
              <a:t> (</a:t>
            </a:r>
            <a:r>
              <a:rPr lang="el-GR" altLang="el-GR" dirty="0"/>
              <a:t>π.χ. </a:t>
            </a:r>
            <a:r>
              <a:rPr lang="en-US" altLang="el-GR" dirty="0"/>
              <a:t>QLS)</a:t>
            </a:r>
            <a:r>
              <a:rPr lang="el-GR" altLang="el-GR" dirty="0"/>
              <a:t>: βασίζονται κυρίως στις αντικειμενικές εκτιμήσεις (λειτουργικότητα)</a:t>
            </a:r>
          </a:p>
          <a:p>
            <a:pPr eaLnBrk="1" hangingPunct="1">
              <a:lnSpc>
                <a:spcPct val="90000"/>
              </a:lnSpc>
            </a:pPr>
            <a:r>
              <a:rPr lang="el-GR" altLang="el-GR" dirty="0"/>
              <a:t>Εργαλεία εκτίμησης της λειτουργικότητας</a:t>
            </a:r>
          </a:p>
          <a:p>
            <a:pPr eaLnBrk="1" hangingPunct="1">
              <a:lnSpc>
                <a:spcPct val="90000"/>
              </a:lnSpc>
            </a:pPr>
            <a:r>
              <a:rPr lang="el-GR" altLang="el-GR" dirty="0"/>
              <a:t>Εργαλεία εκτίμησης αναγκών</a:t>
            </a:r>
          </a:p>
          <a:p>
            <a:pPr eaLnBrk="1" hangingPunct="1">
              <a:lnSpc>
                <a:spcPct val="90000"/>
              </a:lnSpc>
            </a:pPr>
            <a:r>
              <a:rPr lang="el-GR" altLang="el-GR" dirty="0"/>
              <a:t>Εργαλεία εκτίμησης ψυχοπαθολογίας (έμμεση υποκειμενική εκτίμηση, προβληματική)</a:t>
            </a:r>
          </a:p>
          <a:p>
            <a:pPr lvl="2" eaLnBrk="1" hangingPunct="1">
              <a:lnSpc>
                <a:spcPct val="90000"/>
              </a:lnSpc>
            </a:pPr>
            <a:endParaRPr lang="en-US" altLang="el-GR" dirty="0"/>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524000" y="0"/>
            <a:ext cx="8892480" cy="1052736"/>
          </a:xfrm>
        </p:spPr>
        <p:txBody>
          <a:bodyPr/>
          <a:lstStyle/>
          <a:p>
            <a:pPr algn="ctr">
              <a:lnSpc>
                <a:spcPts val="3400"/>
              </a:lnSpc>
            </a:pPr>
            <a:r>
              <a:rPr lang="el-GR" sz="3200" b="1" dirty="0"/>
              <a:t>Γιατί είναι απαραίτητη η εκτίμηση των αναγκών στις υπηρεσίες ψυχικής υγείας ;</a:t>
            </a:r>
          </a:p>
        </p:txBody>
      </p:sp>
      <p:sp>
        <p:nvSpPr>
          <p:cNvPr id="4" name="3 - Θέση περιεχομένου"/>
          <p:cNvSpPr txBox="1">
            <a:spLocks noGrp="1"/>
          </p:cNvSpPr>
          <p:nvPr>
            <p:ph idx="1"/>
          </p:nvPr>
        </p:nvSpPr>
        <p:spPr>
          <a:xfrm>
            <a:off x="1524000" y="1196752"/>
            <a:ext cx="8892480" cy="7820602"/>
          </a:xfrm>
          <a:prstGeom prst="rect">
            <a:avLst/>
          </a:prstGeom>
          <a:noFill/>
        </p:spPr>
        <p:txBody>
          <a:bodyPr wrap="square">
            <a:spAutoFit/>
          </a:bodyPr>
          <a:lstStyle/>
          <a:p>
            <a:pPr algn="just">
              <a:spcBef>
                <a:spcPts val="0"/>
              </a:spcBef>
              <a:defRPr/>
            </a:pPr>
            <a:r>
              <a:rPr lang="el-GR" sz="2200" b="1" i="1" dirty="0">
                <a:latin typeface="+mj-lt"/>
              </a:rPr>
              <a:t>Κοινός στόχος</a:t>
            </a:r>
            <a:r>
              <a:rPr lang="el-GR" sz="2200" dirty="0">
                <a:latin typeface="+mj-lt"/>
              </a:rPr>
              <a:t> κάθε προγράμματος παροχής υπηρεσιών υγείας είναι</a:t>
            </a:r>
            <a:r>
              <a:rPr lang="en-US" sz="2200" dirty="0">
                <a:latin typeface="+mj-lt"/>
              </a:rPr>
              <a:t> </a:t>
            </a:r>
            <a:r>
              <a:rPr lang="el-GR" sz="2200" dirty="0">
                <a:latin typeface="+mj-lt"/>
              </a:rPr>
              <a:t>η </a:t>
            </a:r>
            <a:r>
              <a:rPr lang="el-GR" sz="2200" b="1" i="1" dirty="0">
                <a:latin typeface="+mj-lt"/>
              </a:rPr>
              <a:t>κάλυψη των αναγκών</a:t>
            </a:r>
            <a:r>
              <a:rPr lang="el-GR" sz="2200" dirty="0">
                <a:latin typeface="+mj-lt"/>
              </a:rPr>
              <a:t> των χρηστών του</a:t>
            </a:r>
            <a:endParaRPr lang="en-US" sz="2200" dirty="0">
              <a:latin typeface="+mj-lt"/>
            </a:endParaRPr>
          </a:p>
          <a:p>
            <a:pPr algn="just">
              <a:spcBef>
                <a:spcPts val="0"/>
              </a:spcBef>
              <a:buNone/>
              <a:defRPr/>
            </a:pPr>
            <a:endParaRPr lang="el-GR" sz="2200" dirty="0">
              <a:latin typeface="+mj-lt"/>
            </a:endParaRPr>
          </a:p>
          <a:p>
            <a:pPr marL="355600" indent="-354013" algn="just">
              <a:spcBef>
                <a:spcPts val="0"/>
              </a:spcBef>
              <a:defRPr/>
            </a:pPr>
            <a:r>
              <a:rPr lang="el-GR" sz="2200" dirty="0">
                <a:latin typeface="+mj-lt"/>
              </a:rPr>
              <a:t>Εδραιώθηκε διεθνώς ως η βάση για τον </a:t>
            </a:r>
            <a:r>
              <a:rPr lang="el-GR" sz="2200" b="1" i="1" dirty="0">
                <a:latin typeface="+mj-lt"/>
              </a:rPr>
              <a:t>σχεδιασμό, την οργάνωση, την αξιολόγηση και την αναμόρφωση </a:t>
            </a:r>
            <a:r>
              <a:rPr lang="el-GR" sz="2200" dirty="0">
                <a:latin typeface="+mj-lt"/>
              </a:rPr>
              <a:t>των υπηρεσιών ψυχικής υγείας</a:t>
            </a:r>
          </a:p>
          <a:p>
            <a:pPr marL="355600" indent="-354013" algn="just">
              <a:spcBef>
                <a:spcPts val="0"/>
              </a:spcBef>
              <a:buNone/>
              <a:defRPr/>
            </a:pPr>
            <a:endParaRPr lang="el-GR" sz="2200" dirty="0">
              <a:latin typeface="+mj-lt"/>
            </a:endParaRPr>
          </a:p>
          <a:p>
            <a:pPr marL="360363" indent="-360363" algn="just">
              <a:spcBef>
                <a:spcPts val="0"/>
              </a:spcBef>
              <a:defRPr/>
            </a:pPr>
            <a:r>
              <a:rPr lang="el-GR" sz="2200" dirty="0">
                <a:latin typeface="+mj-lt"/>
              </a:rPr>
              <a:t>Κύρια πηγή πληροφόρησης για τον </a:t>
            </a:r>
            <a:r>
              <a:rPr lang="el-GR" sz="2200" b="1" i="1" dirty="0">
                <a:latin typeface="+mj-lt"/>
              </a:rPr>
              <a:t>θεραπευτικό σχεδιασμό </a:t>
            </a:r>
            <a:r>
              <a:rPr lang="el-GR" sz="2200" dirty="0">
                <a:latin typeface="+mj-lt"/>
              </a:rPr>
              <a:t>και την </a:t>
            </a:r>
            <a:r>
              <a:rPr lang="el-GR" sz="2200" b="1" i="1" dirty="0">
                <a:latin typeface="+mj-lt"/>
              </a:rPr>
              <a:t>αξιολόγηση της αποτελεσματικότητας των παρεμβάσεων</a:t>
            </a:r>
            <a:r>
              <a:rPr lang="en-US" sz="2200" b="1" i="1" dirty="0">
                <a:latin typeface="+mj-lt"/>
              </a:rPr>
              <a:t> </a:t>
            </a:r>
          </a:p>
          <a:p>
            <a:pPr marL="360363" indent="-360363" algn="just">
              <a:spcBef>
                <a:spcPts val="0"/>
              </a:spcBef>
              <a:defRPr/>
            </a:pPr>
            <a:endParaRPr lang="en-US" sz="2200" b="1" i="1" dirty="0">
              <a:latin typeface="+mj-lt"/>
            </a:endParaRPr>
          </a:p>
          <a:p>
            <a:pPr marL="360363" indent="-360363" algn="just">
              <a:spcBef>
                <a:spcPts val="0"/>
              </a:spcBef>
              <a:defRPr/>
            </a:pPr>
            <a:r>
              <a:rPr lang="el-GR" sz="2200" dirty="0">
                <a:latin typeface="+mj-lt"/>
              </a:rPr>
              <a:t>Διεθνής </a:t>
            </a:r>
            <a:r>
              <a:rPr lang="el-GR" sz="2200" b="1" i="1" dirty="0">
                <a:latin typeface="+mj-lt"/>
              </a:rPr>
              <a:t>δείκτης θεραπευτικού αποτελέσματος </a:t>
            </a:r>
            <a:r>
              <a:rPr lang="el-GR" sz="2200" dirty="0">
                <a:latin typeface="+mj-lt"/>
              </a:rPr>
              <a:t>(</a:t>
            </a:r>
            <a:r>
              <a:rPr lang="en-US" sz="2200" dirty="0">
                <a:latin typeface="+mj-lt"/>
              </a:rPr>
              <a:t>outcome measure)</a:t>
            </a:r>
            <a:endParaRPr lang="el-GR" sz="2200" b="1" i="1" dirty="0">
              <a:latin typeface="+mj-lt"/>
            </a:endParaRPr>
          </a:p>
          <a:p>
            <a:pPr marL="360363" indent="-360363" algn="just">
              <a:spcBef>
                <a:spcPts val="0"/>
              </a:spcBef>
              <a:defRPr/>
            </a:pPr>
            <a:endParaRPr lang="el-GR" sz="2200" b="1" i="1" dirty="0">
              <a:latin typeface="+mj-lt"/>
            </a:endParaRPr>
          </a:p>
          <a:p>
            <a:pPr marL="360363" indent="-360363" algn="just">
              <a:spcBef>
                <a:spcPts val="0"/>
              </a:spcBef>
              <a:defRPr/>
            </a:pPr>
            <a:r>
              <a:rPr lang="el-GR" sz="2200" dirty="0">
                <a:latin typeface="+mj-lt"/>
              </a:rPr>
              <a:t>Προϋπόθεση </a:t>
            </a:r>
            <a:r>
              <a:rPr lang="el-GR" sz="2200" b="1" i="1" dirty="0">
                <a:latin typeface="+mj-lt"/>
              </a:rPr>
              <a:t>διασφάλισης της ποιότητας ζωής </a:t>
            </a:r>
            <a:r>
              <a:rPr lang="el-GR" sz="2200" dirty="0">
                <a:latin typeface="+mj-lt"/>
              </a:rPr>
              <a:t>των ψυχικά πασχόντων</a:t>
            </a:r>
            <a:endParaRPr lang="en-US" sz="2200" dirty="0">
              <a:latin typeface="+mj-lt"/>
            </a:endParaRPr>
          </a:p>
          <a:p>
            <a:pPr marL="360363" indent="-360363" algn="just">
              <a:spcBef>
                <a:spcPts val="0"/>
              </a:spcBef>
              <a:buNone/>
              <a:defRPr/>
            </a:pPr>
            <a:endParaRPr lang="en-US" sz="2200" dirty="0">
              <a:latin typeface="+mj-lt"/>
            </a:endParaRPr>
          </a:p>
          <a:p>
            <a:pPr marL="360363" indent="-360363" algn="just">
              <a:spcBef>
                <a:spcPts val="0"/>
              </a:spcBef>
              <a:defRPr/>
            </a:pPr>
            <a:r>
              <a:rPr lang="el-GR" sz="2200" dirty="0">
                <a:latin typeface="+mj-lt"/>
              </a:rPr>
              <a:t>Ενίσχυση του κινήματος για την </a:t>
            </a:r>
            <a:r>
              <a:rPr lang="el-GR" sz="2200" b="1" i="1" dirty="0">
                <a:latin typeface="+mj-lt"/>
              </a:rPr>
              <a:t>ισότιμη συμμετοχή των χρηστών </a:t>
            </a:r>
            <a:r>
              <a:rPr lang="el-GR" sz="2200" dirty="0">
                <a:latin typeface="+mj-lt"/>
              </a:rPr>
              <a:t>των υπηρεσιών σε όλα τα επίπεδα λήψης αποφάσεων (</a:t>
            </a:r>
            <a:r>
              <a:rPr lang="en-US" sz="2200" dirty="0">
                <a:latin typeface="+mj-lt"/>
              </a:rPr>
              <a:t>partnership model)</a:t>
            </a:r>
            <a:endParaRPr lang="el-GR" sz="2200" dirty="0">
              <a:latin typeface="+mj-lt"/>
            </a:endParaRPr>
          </a:p>
          <a:p>
            <a:pPr marL="360363" indent="-360363" algn="ctr">
              <a:spcBef>
                <a:spcPts val="0"/>
              </a:spcBef>
              <a:buNone/>
              <a:defRPr/>
            </a:pPr>
            <a:r>
              <a:rPr lang="el-GR" sz="2000" i="1" dirty="0">
                <a:latin typeface="Garamond" pitchFamily="18" charset="0"/>
              </a:rPr>
              <a:t>(</a:t>
            </a:r>
            <a:r>
              <a:rPr lang="en-US" sz="2000" i="1" dirty="0">
                <a:latin typeface="Garamond" pitchFamily="18" charset="0"/>
              </a:rPr>
              <a:t>Wing, Brewin</a:t>
            </a:r>
            <a:r>
              <a:rPr lang="el-GR" sz="2000" i="1" dirty="0">
                <a:latin typeface="Garamond" pitchFamily="18" charset="0"/>
              </a:rPr>
              <a:t>, </a:t>
            </a:r>
            <a:r>
              <a:rPr lang="en-US" sz="2000" i="1" dirty="0">
                <a:latin typeface="Garamond" pitchFamily="18" charset="0"/>
              </a:rPr>
              <a:t>Slade</a:t>
            </a:r>
            <a:r>
              <a:rPr lang="el-GR" sz="2000" i="1" dirty="0">
                <a:latin typeface="Garamond" pitchFamily="18" charset="0"/>
              </a:rPr>
              <a:t> &amp;</a:t>
            </a:r>
            <a:r>
              <a:rPr lang="en-US" sz="2000" i="1" dirty="0">
                <a:latin typeface="Garamond" pitchFamily="18" charset="0"/>
              </a:rPr>
              <a:t> Thornicroft, 1992, 2000)</a:t>
            </a:r>
            <a:r>
              <a:rPr lang="el-GR" sz="3200" i="1" dirty="0">
                <a:latin typeface="Garamond" pitchFamily="18" charset="0"/>
              </a:rPr>
              <a:t> </a:t>
            </a:r>
            <a:endParaRPr lang="en-US" sz="3200" dirty="0">
              <a:latin typeface="Arial Narrow" pitchFamily="34" charset="0"/>
            </a:endParaRPr>
          </a:p>
          <a:p>
            <a:pPr marL="360363" indent="-360363" algn="ctr">
              <a:spcBef>
                <a:spcPts val="0"/>
              </a:spcBef>
              <a:defRPr/>
            </a:pPr>
            <a:endParaRPr lang="el-GR" dirty="0">
              <a:latin typeface="+mn-lt"/>
              <a:cs typeface="+mn-cs"/>
            </a:endParaRPr>
          </a:p>
          <a:p>
            <a:pPr marL="360363" indent="-360363" algn="just">
              <a:spcBef>
                <a:spcPts val="0"/>
              </a:spcBef>
              <a:buNone/>
              <a:defRPr/>
            </a:pPr>
            <a:endParaRPr lang="el-GR" dirty="0"/>
          </a:p>
          <a:p>
            <a:pPr marL="360363" indent="-360363" algn="just">
              <a:spcBef>
                <a:spcPts val="0"/>
              </a:spcBef>
              <a:buNone/>
              <a:defRPr/>
            </a:pPr>
            <a:endParaRPr lang="el-GR" dirty="0">
              <a:latin typeface="+mn-lt"/>
              <a:cs typeface="+mn-cs"/>
            </a:endParaRPr>
          </a:p>
          <a:p>
            <a:pPr marL="87313" indent="268288" algn="just">
              <a:spcBef>
                <a:spcPts val="0"/>
              </a:spcBef>
              <a:defRPr/>
            </a:pPr>
            <a:endParaRPr lang="el-GR" dirty="0">
              <a:latin typeface="+mn-lt"/>
              <a:cs typeface="+mn-cs"/>
            </a:endParaRPr>
          </a:p>
          <a:p>
            <a:pPr marL="87313" indent="268288" algn="just">
              <a:spcBef>
                <a:spcPts val="0"/>
              </a:spcBef>
              <a:defRPr/>
            </a:pPr>
            <a:endParaRPr lang="el-GR" dirty="0">
              <a:latin typeface="+mn-lt"/>
              <a:cs typeface="+mn-cs"/>
            </a:endParaRPr>
          </a:p>
          <a:p>
            <a:pPr marL="87313" indent="268288" algn="just">
              <a:spcBef>
                <a:spcPts val="0"/>
              </a:spcBef>
              <a:defRPr/>
            </a:pPr>
            <a:endParaRPr lang="el-GR" dirty="0">
              <a:latin typeface="+mn-lt"/>
              <a:cs typeface="+mn-cs"/>
            </a:endParaRPr>
          </a:p>
          <a:p>
            <a:pPr marL="87313" indent="268288" algn="just">
              <a:spcBef>
                <a:spcPts val="0"/>
              </a:spcBef>
              <a:defRPr/>
            </a:pPr>
            <a:endParaRPr lang="en-US" dirty="0">
              <a:latin typeface="+mn-lt"/>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 calcmode="lin" valueType="num">
                                      <p:cBhvr additive="base">
                                        <p:cTn id="13" dur="500" fill="hold"/>
                                        <p:tgtEl>
                                          <p:spTgt spid="4">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4">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 calcmode="lin" valueType="num">
                                      <p:cBhvr additive="base">
                                        <p:cTn id="19" dur="500" fill="hold"/>
                                        <p:tgtEl>
                                          <p:spTgt spid="4">
                                            <p:txEl>
                                              <p:pRg st="4" end="4"/>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4">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4">
                                            <p:txEl>
                                              <p:pRg st="6" end="6"/>
                                            </p:txEl>
                                          </p:spTgt>
                                        </p:tgtEl>
                                        <p:attrNameLst>
                                          <p:attrName>style.visibility</p:attrName>
                                        </p:attrNameLst>
                                      </p:cBhvr>
                                      <p:to>
                                        <p:strVal val="visible"/>
                                      </p:to>
                                    </p:set>
                                    <p:anim calcmode="lin" valueType="num">
                                      <p:cBhvr additive="base">
                                        <p:cTn id="25" dur="500" fill="hold"/>
                                        <p:tgtEl>
                                          <p:spTgt spid="4">
                                            <p:txEl>
                                              <p:pRg st="6" end="6"/>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4">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4">
                                            <p:txEl>
                                              <p:pRg st="8" end="8"/>
                                            </p:txEl>
                                          </p:spTgt>
                                        </p:tgtEl>
                                        <p:attrNameLst>
                                          <p:attrName>style.visibility</p:attrName>
                                        </p:attrNameLst>
                                      </p:cBhvr>
                                      <p:to>
                                        <p:strVal val="visible"/>
                                      </p:to>
                                    </p:set>
                                    <p:anim calcmode="lin" valueType="num">
                                      <p:cBhvr additive="base">
                                        <p:cTn id="31" dur="500" fill="hold"/>
                                        <p:tgtEl>
                                          <p:spTgt spid="4">
                                            <p:txEl>
                                              <p:pRg st="8" end="8"/>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4">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4">
                                            <p:txEl>
                                              <p:pRg st="10" end="10"/>
                                            </p:txEl>
                                          </p:spTgt>
                                        </p:tgtEl>
                                        <p:attrNameLst>
                                          <p:attrName>style.visibility</p:attrName>
                                        </p:attrNameLst>
                                      </p:cBhvr>
                                      <p:to>
                                        <p:strVal val="visible"/>
                                      </p:to>
                                    </p:set>
                                    <p:anim calcmode="lin" valueType="num">
                                      <p:cBhvr additive="base">
                                        <p:cTn id="37" dur="500" fill="hold"/>
                                        <p:tgtEl>
                                          <p:spTgt spid="4">
                                            <p:txEl>
                                              <p:pRg st="10" end="10"/>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4">
                                            <p:txEl>
                                              <p:pRg st="10" end="1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Τίτλος"/>
          <p:cNvSpPr>
            <a:spLocks noGrp="1"/>
          </p:cNvSpPr>
          <p:nvPr>
            <p:ph type="title"/>
          </p:nvPr>
        </p:nvSpPr>
        <p:spPr>
          <a:xfrm>
            <a:off x="1631504" y="0"/>
            <a:ext cx="8928992" cy="836712"/>
          </a:xfrm>
        </p:spPr>
        <p:txBody>
          <a:bodyPr>
            <a:normAutofit fontScale="90000"/>
          </a:bodyPr>
          <a:lstStyle/>
          <a:p>
            <a:pPr algn="ctr">
              <a:lnSpc>
                <a:spcPts val="3000"/>
              </a:lnSpc>
            </a:pPr>
            <a:r>
              <a:rPr lang="el-GR" sz="2800" b="1" dirty="0"/>
              <a:t>ΜΟΝΤΕΛΑ ΕΚΤΙΜΗΣΗΣ ΤΩΝ ΑΝΑΓΚΩΝ</a:t>
            </a:r>
            <a:br>
              <a:rPr lang="el-GR" sz="2800" b="1" dirty="0"/>
            </a:br>
            <a:r>
              <a:rPr lang="el-GR" sz="2800" b="1" dirty="0"/>
              <a:t>Θεωρητικό Πλαίσιο-Ορισμός της ανάγκης</a:t>
            </a:r>
          </a:p>
        </p:txBody>
      </p:sp>
      <p:sp>
        <p:nvSpPr>
          <p:cNvPr id="5" name="4 - Θέση κειμένου"/>
          <p:cNvSpPr>
            <a:spLocks noGrp="1"/>
          </p:cNvSpPr>
          <p:nvPr>
            <p:ph type="body" idx="1"/>
          </p:nvPr>
        </p:nvSpPr>
        <p:spPr>
          <a:xfrm>
            <a:off x="1524000" y="908720"/>
            <a:ext cx="4355976" cy="720080"/>
          </a:xfrm>
          <a:solidFill>
            <a:srgbClr val="C00000"/>
          </a:solidFill>
        </p:spPr>
        <p:txBody>
          <a:bodyPr>
            <a:normAutofit lnSpcReduction="10000"/>
          </a:bodyPr>
          <a:lstStyle/>
          <a:p>
            <a:pPr algn="ctr"/>
            <a:r>
              <a:rPr lang="el-GR" i="1" dirty="0">
                <a:solidFill>
                  <a:schemeClr val="accent4">
                    <a:lumMod val="40000"/>
                    <a:lumOff val="60000"/>
                  </a:schemeClr>
                </a:solidFill>
                <a:latin typeface="Garamond" pitchFamily="18" charset="0"/>
              </a:rPr>
              <a:t>Κανονιστική προσέγγιση</a:t>
            </a:r>
          </a:p>
          <a:p>
            <a:pPr algn="ctr"/>
            <a:r>
              <a:rPr lang="en-US" sz="1600" b="0" dirty="0">
                <a:solidFill>
                  <a:schemeClr val="accent4">
                    <a:lumMod val="40000"/>
                    <a:lumOff val="60000"/>
                  </a:schemeClr>
                </a:solidFill>
                <a:latin typeface="Garamond" pitchFamily="18" charset="0"/>
              </a:rPr>
              <a:t>Wing, Brewin, Bebbington, 1987</a:t>
            </a:r>
            <a:endParaRPr lang="el-GR" sz="1600" b="0" dirty="0">
              <a:solidFill>
                <a:schemeClr val="accent4">
                  <a:lumMod val="40000"/>
                  <a:lumOff val="60000"/>
                </a:schemeClr>
              </a:solidFill>
              <a:latin typeface="Garamond" pitchFamily="18" charset="0"/>
            </a:endParaRPr>
          </a:p>
        </p:txBody>
      </p:sp>
      <p:sp>
        <p:nvSpPr>
          <p:cNvPr id="7" name="6 - Θέση κειμένου"/>
          <p:cNvSpPr>
            <a:spLocks noGrp="1"/>
          </p:cNvSpPr>
          <p:nvPr>
            <p:ph type="body" sz="half" idx="3"/>
          </p:nvPr>
        </p:nvSpPr>
        <p:spPr>
          <a:xfrm>
            <a:off x="5951984" y="908722"/>
            <a:ext cx="4716016" cy="720079"/>
          </a:xfrm>
          <a:solidFill>
            <a:srgbClr val="C00000"/>
          </a:solidFill>
          <a:ln>
            <a:solidFill>
              <a:srgbClr val="C00000"/>
            </a:solidFill>
          </a:ln>
        </p:spPr>
        <p:txBody>
          <a:bodyPr>
            <a:normAutofit lnSpcReduction="10000"/>
          </a:bodyPr>
          <a:lstStyle/>
          <a:p>
            <a:pPr algn="ctr"/>
            <a:r>
              <a:rPr lang="el-GR" i="1" dirty="0">
                <a:solidFill>
                  <a:schemeClr val="accent4">
                    <a:lumMod val="40000"/>
                    <a:lumOff val="60000"/>
                  </a:schemeClr>
                </a:solidFill>
                <a:latin typeface="Garamond" pitchFamily="18" charset="0"/>
              </a:rPr>
              <a:t>Υποκειμενική προσέγγιση </a:t>
            </a:r>
            <a:endParaRPr lang="en-US" i="1" dirty="0">
              <a:solidFill>
                <a:schemeClr val="accent4">
                  <a:lumMod val="40000"/>
                  <a:lumOff val="60000"/>
                </a:schemeClr>
              </a:solidFill>
              <a:latin typeface="Garamond" pitchFamily="18" charset="0"/>
            </a:endParaRPr>
          </a:p>
          <a:p>
            <a:pPr algn="ctr"/>
            <a:r>
              <a:rPr lang="en-US" sz="1600" b="0" dirty="0">
                <a:solidFill>
                  <a:schemeClr val="accent4">
                    <a:lumMod val="40000"/>
                    <a:lumOff val="60000"/>
                  </a:schemeClr>
                </a:solidFill>
                <a:latin typeface="Garamond" pitchFamily="18" charset="0"/>
              </a:rPr>
              <a:t>Thornicroft, Slade, Wykes, 1995</a:t>
            </a:r>
            <a:endParaRPr lang="el-GR" sz="1600" b="0" dirty="0">
              <a:solidFill>
                <a:schemeClr val="accent4">
                  <a:lumMod val="40000"/>
                  <a:lumOff val="60000"/>
                </a:schemeClr>
              </a:solidFill>
              <a:latin typeface="Garamond" pitchFamily="18" charset="0"/>
            </a:endParaRPr>
          </a:p>
        </p:txBody>
      </p:sp>
      <p:sp>
        <p:nvSpPr>
          <p:cNvPr id="6" name="5 - Θέση περιεχομένου"/>
          <p:cNvSpPr>
            <a:spLocks noGrp="1"/>
          </p:cNvSpPr>
          <p:nvPr>
            <p:ph sz="quarter" idx="2"/>
          </p:nvPr>
        </p:nvSpPr>
        <p:spPr>
          <a:xfrm>
            <a:off x="1524000" y="1628800"/>
            <a:ext cx="4355976" cy="5229200"/>
          </a:xfrm>
          <a:ln w="25400">
            <a:solidFill>
              <a:srgbClr val="C00000"/>
            </a:solidFill>
            <a:prstDash val="solid"/>
          </a:ln>
        </p:spPr>
        <p:txBody>
          <a:bodyPr/>
          <a:lstStyle/>
          <a:p>
            <a:pPr marL="0" indent="0">
              <a:spcBef>
                <a:spcPts val="0"/>
              </a:spcBef>
              <a:buNone/>
            </a:pPr>
            <a:r>
              <a:rPr lang="el-GR" sz="1800" dirty="0">
                <a:latin typeface="Arial Narrow" pitchFamily="34" charset="0"/>
              </a:rPr>
              <a:t>Ανάγκη για φροντίδα ψυχικής υγείας υφίσταται όταν η λειτουργικότητα ενός ατόμου έχει εκπέσει ή κινδυνεύει να εκπέσει κάτω από ένα ελάχιστο συγκεκριμένο επίπεδο, </a:t>
            </a:r>
            <a:r>
              <a:rPr lang="el-GR" sz="1800" b="1" i="1" dirty="0">
                <a:latin typeface="Arial Narrow" pitchFamily="34" charset="0"/>
              </a:rPr>
              <a:t>πρόβλημα το οποίο οφείλεται σε μια θεραπεύσιμη ή δυνάμει θεραπεύσιμη αιτία </a:t>
            </a:r>
          </a:p>
          <a:p>
            <a:pPr marL="0" indent="0" algn="just">
              <a:spcBef>
                <a:spcPts val="0"/>
              </a:spcBef>
              <a:buNone/>
            </a:pPr>
            <a:endParaRPr lang="el-GR" sz="1800" b="1" i="1" dirty="0">
              <a:latin typeface="Arial Narrow" pitchFamily="34" charset="0"/>
            </a:endParaRPr>
          </a:p>
          <a:p>
            <a:pPr marL="0" indent="0">
              <a:spcBef>
                <a:spcPts val="0"/>
              </a:spcBef>
              <a:buNone/>
            </a:pPr>
            <a:r>
              <a:rPr lang="el-GR" sz="1800" dirty="0">
                <a:latin typeface="Arial Narrow" pitchFamily="34" charset="0"/>
              </a:rPr>
              <a:t>Οι ανάγκες έχουν </a:t>
            </a:r>
            <a:r>
              <a:rPr lang="el-GR" sz="1800" b="1" dirty="0">
                <a:latin typeface="Arial Narrow" pitchFamily="34" charset="0"/>
              </a:rPr>
              <a:t>αντικειμενική βάση γιατί ως έλλειψη υγείας και ευημερίας</a:t>
            </a:r>
            <a:r>
              <a:rPr lang="el-GR" sz="1800" dirty="0">
                <a:latin typeface="Arial Narrow" pitchFamily="34" charset="0"/>
              </a:rPr>
              <a:t> μπορούν να διαπιστωθούν αντικειμενικά από τους ειδικούς</a:t>
            </a:r>
          </a:p>
          <a:p>
            <a:pPr marL="0" indent="0" algn="just">
              <a:spcBef>
                <a:spcPts val="0"/>
              </a:spcBef>
              <a:buNone/>
            </a:pPr>
            <a:endParaRPr lang="el-GR" sz="1800" dirty="0">
              <a:latin typeface="Arial Narrow" pitchFamily="34" charset="0"/>
            </a:endParaRPr>
          </a:p>
          <a:p>
            <a:pPr marL="0" indent="0" algn="just">
              <a:spcBef>
                <a:spcPts val="0"/>
              </a:spcBef>
              <a:buNone/>
            </a:pPr>
            <a:endParaRPr lang="el-GR" sz="1800" dirty="0">
              <a:latin typeface="Arial Narrow" pitchFamily="34" charset="0"/>
            </a:endParaRPr>
          </a:p>
          <a:p>
            <a:pPr marL="0" indent="0" algn="just">
              <a:spcBef>
                <a:spcPts val="0"/>
              </a:spcBef>
              <a:buNone/>
            </a:pPr>
            <a:endParaRPr lang="el-GR" sz="1800" dirty="0">
              <a:latin typeface="Arial Narrow" pitchFamily="34" charset="0"/>
            </a:endParaRPr>
          </a:p>
          <a:p>
            <a:pPr marL="0" indent="0" algn="just">
              <a:spcBef>
                <a:spcPts val="0"/>
              </a:spcBef>
              <a:buNone/>
            </a:pPr>
            <a:endParaRPr lang="el-GR" sz="1800" dirty="0">
              <a:latin typeface="Arial Narrow" pitchFamily="34" charset="0"/>
            </a:endParaRPr>
          </a:p>
          <a:p>
            <a:pPr marL="0" indent="0" algn="just">
              <a:spcBef>
                <a:spcPts val="0"/>
              </a:spcBef>
              <a:buNone/>
            </a:pPr>
            <a:endParaRPr lang="el-GR" sz="1800" dirty="0">
              <a:latin typeface="Arial Narrow" pitchFamily="34" charset="0"/>
            </a:endParaRPr>
          </a:p>
          <a:p>
            <a:pPr marL="0" indent="0" algn="just">
              <a:spcBef>
                <a:spcPts val="0"/>
              </a:spcBef>
              <a:buNone/>
            </a:pPr>
            <a:endParaRPr lang="el-GR" sz="1800" dirty="0">
              <a:latin typeface="Arial Narrow" pitchFamily="34" charset="0"/>
            </a:endParaRPr>
          </a:p>
          <a:p>
            <a:pPr marL="0" indent="0">
              <a:spcBef>
                <a:spcPts val="0"/>
              </a:spcBef>
              <a:buNone/>
            </a:pPr>
            <a:r>
              <a:rPr lang="el-GR" sz="1800" b="1" i="1" dirty="0">
                <a:latin typeface="Arial Narrow" pitchFamily="34" charset="0"/>
              </a:rPr>
              <a:t>Εκτιμώνται</a:t>
            </a:r>
            <a:r>
              <a:rPr lang="el-GR" sz="1800" dirty="0">
                <a:latin typeface="Arial Narrow" pitchFamily="34" charset="0"/>
              </a:rPr>
              <a:t> από τους </a:t>
            </a:r>
            <a:r>
              <a:rPr lang="el-GR" sz="1800" b="1" i="1" dirty="0">
                <a:latin typeface="Arial Narrow" pitchFamily="34" charset="0"/>
              </a:rPr>
              <a:t>επαγγελματίες υγείας</a:t>
            </a:r>
            <a:endParaRPr lang="el-GR" sz="1800" dirty="0">
              <a:latin typeface="Arial Narrow" pitchFamily="34" charset="0"/>
            </a:endParaRPr>
          </a:p>
        </p:txBody>
      </p:sp>
      <p:sp>
        <p:nvSpPr>
          <p:cNvPr id="8" name="7 - Θέση περιεχομένου"/>
          <p:cNvSpPr>
            <a:spLocks noGrp="1"/>
          </p:cNvSpPr>
          <p:nvPr>
            <p:ph sz="quarter" idx="4"/>
          </p:nvPr>
        </p:nvSpPr>
        <p:spPr>
          <a:xfrm>
            <a:off x="5951985" y="1628800"/>
            <a:ext cx="4716017" cy="5229200"/>
          </a:xfrm>
          <a:ln w="25400" cmpd="sng">
            <a:solidFill>
              <a:srgbClr val="C00000"/>
            </a:solidFill>
          </a:ln>
        </p:spPr>
        <p:txBody>
          <a:bodyPr/>
          <a:lstStyle/>
          <a:p>
            <a:pPr marL="0" indent="0">
              <a:spcBef>
                <a:spcPts val="0"/>
              </a:spcBef>
              <a:buNone/>
            </a:pPr>
            <a:r>
              <a:rPr lang="el-GR" sz="1800" dirty="0">
                <a:latin typeface="Arial Narrow" pitchFamily="34" charset="0"/>
              </a:rPr>
              <a:t>Ανάγκη για φροντίδα ψυχικής υγείας υφίσταται ως αποτέλεσμα των προβλημάτων κοινωνικής αναπηρίας που επιφέρει η ψυχική νόσος, </a:t>
            </a:r>
            <a:r>
              <a:rPr lang="el-GR" sz="1800" b="1" i="1" dirty="0">
                <a:latin typeface="Arial Narrow" pitchFamily="34" charset="0"/>
              </a:rPr>
              <a:t>ανεξάρτητα από την ύπαρξη ή μη δυνητικά θεραπευτικών παρεμβάσεων </a:t>
            </a:r>
          </a:p>
          <a:p>
            <a:pPr marL="0" indent="0" algn="just">
              <a:spcBef>
                <a:spcPts val="0"/>
              </a:spcBef>
              <a:buNone/>
            </a:pPr>
            <a:endParaRPr lang="el-GR" sz="1800" b="1" i="1" dirty="0">
              <a:latin typeface="Arial Narrow" pitchFamily="34" charset="0"/>
            </a:endParaRPr>
          </a:p>
          <a:p>
            <a:pPr marL="72000" indent="0" algn="just">
              <a:spcBef>
                <a:spcPts val="0"/>
              </a:spcBef>
              <a:buNone/>
            </a:pPr>
            <a:endParaRPr lang="el-GR" sz="1800" dirty="0">
              <a:latin typeface="Arial Narrow" pitchFamily="34" charset="0"/>
            </a:endParaRPr>
          </a:p>
          <a:p>
            <a:pPr marL="72000" indent="0">
              <a:spcBef>
                <a:spcPts val="0"/>
              </a:spcBef>
              <a:buNone/>
            </a:pPr>
            <a:r>
              <a:rPr lang="el-GR" sz="1800" dirty="0">
                <a:latin typeface="Arial Narrow" pitchFamily="34" charset="0"/>
              </a:rPr>
              <a:t>Οι ανάγκες έχουν </a:t>
            </a:r>
            <a:r>
              <a:rPr lang="el-GR" sz="1800" b="1" dirty="0">
                <a:latin typeface="Arial Narrow" pitchFamily="34" charset="0"/>
              </a:rPr>
              <a:t>υποκειμενική βάση </a:t>
            </a:r>
            <a:r>
              <a:rPr lang="el-GR" sz="1800" dirty="0">
                <a:latin typeface="Arial Narrow" pitchFamily="34" charset="0"/>
              </a:rPr>
              <a:t>και αποτελούν </a:t>
            </a:r>
            <a:r>
              <a:rPr lang="el-GR" sz="1800" b="1" dirty="0">
                <a:latin typeface="Arial Narrow" pitchFamily="34" charset="0"/>
              </a:rPr>
              <a:t>αντικείμενο κοινωνικής διαπραγμάτευσης</a:t>
            </a:r>
            <a:r>
              <a:rPr lang="el-GR" sz="1800" dirty="0">
                <a:latin typeface="Arial Narrow" pitchFamily="34" charset="0"/>
              </a:rPr>
              <a:t> μεταξύ όλων των εμπλεκομένων στην υγεία, γιατί ως προς την κάλυψή τους, </a:t>
            </a:r>
            <a:r>
              <a:rPr lang="el-GR" sz="1800" b="1" i="1" dirty="0">
                <a:latin typeface="Arial Narrow" pitchFamily="34" charset="0"/>
              </a:rPr>
              <a:t>προσωπικό και ασθενείς</a:t>
            </a:r>
            <a:r>
              <a:rPr lang="el-GR" sz="1800" dirty="0">
                <a:latin typeface="Arial Narrow" pitchFamily="34" charset="0"/>
              </a:rPr>
              <a:t> έχουν συχνά </a:t>
            </a:r>
            <a:r>
              <a:rPr lang="el-GR" sz="1800" b="1" i="1" dirty="0">
                <a:latin typeface="Arial Narrow" pitchFamily="34" charset="0"/>
              </a:rPr>
              <a:t>διαφορετικές</a:t>
            </a:r>
            <a:r>
              <a:rPr lang="el-GR" sz="1800" dirty="0">
                <a:latin typeface="Arial Narrow" pitchFamily="34" charset="0"/>
              </a:rPr>
              <a:t>, αλλά </a:t>
            </a:r>
            <a:r>
              <a:rPr lang="el-GR" sz="1800" b="1" i="1" dirty="0">
                <a:latin typeface="Arial Narrow" pitchFamily="34" charset="0"/>
              </a:rPr>
              <a:t>εξίσου έγκυρες</a:t>
            </a:r>
            <a:r>
              <a:rPr lang="el-GR" sz="1800" dirty="0">
                <a:latin typeface="Arial Narrow" pitchFamily="34" charset="0"/>
              </a:rPr>
              <a:t> εκτιμήσεις σχετικά με τις ανάγκες</a:t>
            </a:r>
            <a:endParaRPr lang="el-GR" sz="1800" b="1" i="1" dirty="0">
              <a:latin typeface="Arial Narrow" pitchFamily="34" charset="0"/>
            </a:endParaRPr>
          </a:p>
          <a:p>
            <a:pPr marL="72000" indent="0" algn="just">
              <a:spcBef>
                <a:spcPts val="0"/>
              </a:spcBef>
              <a:buNone/>
            </a:pPr>
            <a:endParaRPr lang="el-GR" sz="1800" dirty="0">
              <a:latin typeface="Arial Narrow" pitchFamily="34" charset="0"/>
            </a:endParaRPr>
          </a:p>
          <a:p>
            <a:pPr marL="0" indent="0">
              <a:spcBef>
                <a:spcPts val="0"/>
              </a:spcBef>
              <a:buNone/>
              <a:defRPr/>
            </a:pPr>
            <a:endParaRPr lang="el-GR" sz="1800" b="1" i="1" dirty="0">
              <a:latin typeface="Arial Narrow" pitchFamily="34" charset="0"/>
            </a:endParaRPr>
          </a:p>
          <a:p>
            <a:pPr marL="0" indent="0">
              <a:spcBef>
                <a:spcPts val="0"/>
              </a:spcBef>
              <a:buNone/>
              <a:defRPr/>
            </a:pPr>
            <a:r>
              <a:rPr lang="el-GR" sz="1800" b="1" i="1" dirty="0">
                <a:latin typeface="Arial Narrow" pitchFamily="34" charset="0"/>
              </a:rPr>
              <a:t>Εκτιμώνται </a:t>
            </a:r>
            <a:r>
              <a:rPr lang="el-GR" sz="1800" i="1" dirty="0">
                <a:latin typeface="Arial Narrow" pitchFamily="34" charset="0"/>
              </a:rPr>
              <a:t>τόσο από τους </a:t>
            </a:r>
            <a:r>
              <a:rPr lang="el-GR" sz="1800" b="1" i="1" dirty="0">
                <a:latin typeface="Arial Narrow" pitchFamily="34" charset="0"/>
              </a:rPr>
              <a:t>επαγγελματίες</a:t>
            </a:r>
            <a:r>
              <a:rPr lang="el-GR" sz="1800" i="1" dirty="0">
                <a:latin typeface="Arial Narrow" pitchFamily="34" charset="0"/>
              </a:rPr>
              <a:t>  </a:t>
            </a:r>
            <a:r>
              <a:rPr lang="el-GR" sz="1800" b="1" i="1" dirty="0">
                <a:latin typeface="Arial Narrow" pitchFamily="34" charset="0"/>
              </a:rPr>
              <a:t>υγείας</a:t>
            </a:r>
            <a:r>
              <a:rPr lang="el-GR" sz="1800" i="1" dirty="0">
                <a:latin typeface="Arial Narrow" pitchFamily="34" charset="0"/>
              </a:rPr>
              <a:t>, όσο και από τους </a:t>
            </a:r>
            <a:r>
              <a:rPr lang="el-GR" sz="1800" b="1" i="1" dirty="0">
                <a:latin typeface="Arial Narrow" pitchFamily="34" charset="0"/>
              </a:rPr>
              <a:t>χρήστες</a:t>
            </a:r>
            <a:r>
              <a:rPr lang="el-GR" sz="1800" i="1" dirty="0">
                <a:latin typeface="Arial Narrow" pitchFamily="34" charset="0"/>
              </a:rPr>
              <a:t> των υπηρεσιών υγείας</a:t>
            </a:r>
            <a:endParaRPr lang="el-GR" sz="1800" dirty="0">
              <a:latin typeface="Arial Narrow" pitchFamily="34" charset="0"/>
            </a:endParaRPr>
          </a:p>
          <a:p>
            <a:pPr>
              <a:buNone/>
              <a:defRPr/>
            </a:pPr>
            <a:endParaRPr lang="el-GR" sz="1800" b="1" i="1" dirty="0">
              <a:latin typeface="Arial Narrow" pitchFamily="34" charset="0"/>
            </a:endParaRPr>
          </a:p>
          <a:p>
            <a:pPr marL="72000" indent="0" algn="just">
              <a:spcBef>
                <a:spcPts val="0"/>
              </a:spcBef>
              <a:buNone/>
            </a:pPr>
            <a:endParaRPr lang="el-GR" sz="1800" dirty="0">
              <a:latin typeface="Arial Narrow" pitchFamily="34" charset="0"/>
            </a:endParaRPr>
          </a:p>
        </p:txBody>
      </p:sp>
    </p:spTree>
  </p:cSld>
  <p:clrMapOvr>
    <a:masterClrMapping/>
  </p:clrMapOvr>
  <p:transition/>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a:extLst>
              <a:ext uri="{FF2B5EF4-FFF2-40B4-BE49-F238E27FC236}">
                <a16:creationId xmlns:a16="http://schemas.microsoft.com/office/drawing/2014/main" id="{B6DD0C78-1DEE-456D-9DAF-52C799FAAA27}"/>
              </a:ext>
            </a:extLst>
          </p:cNvPr>
          <p:cNvSpPr>
            <a:spLocks noGrp="1" noChangeArrowheads="1"/>
          </p:cNvSpPr>
          <p:nvPr>
            <p:ph type="title"/>
          </p:nvPr>
        </p:nvSpPr>
        <p:spPr/>
        <p:txBody>
          <a:bodyPr/>
          <a:lstStyle/>
          <a:p>
            <a:r>
              <a:rPr lang="en-US" altLang="el-GR" sz="3600" b="1"/>
              <a:t>ΕΚΤΙΜΗΣΗ ΑΝΑΓΚΩΝ</a:t>
            </a:r>
          </a:p>
        </p:txBody>
      </p:sp>
      <p:sp>
        <p:nvSpPr>
          <p:cNvPr id="83971" name="Rectangle 3">
            <a:extLst>
              <a:ext uri="{FF2B5EF4-FFF2-40B4-BE49-F238E27FC236}">
                <a16:creationId xmlns:a16="http://schemas.microsoft.com/office/drawing/2014/main" id="{FBD81085-58CB-4325-A3CA-1A13E4C2B177}"/>
              </a:ext>
            </a:extLst>
          </p:cNvPr>
          <p:cNvSpPr>
            <a:spLocks noGrp="1" noChangeArrowheads="1"/>
          </p:cNvSpPr>
          <p:nvPr>
            <p:ph type="body" idx="1"/>
          </p:nvPr>
        </p:nvSpPr>
        <p:spPr>
          <a:xfrm>
            <a:off x="2133600" y="1600200"/>
            <a:ext cx="7772400" cy="4114800"/>
          </a:xfrm>
        </p:spPr>
        <p:txBody>
          <a:bodyPr/>
          <a:lstStyle/>
          <a:p>
            <a:pPr>
              <a:lnSpc>
                <a:spcPct val="90000"/>
              </a:lnSpc>
            </a:pPr>
            <a:r>
              <a:rPr lang="el-GR" altLang="el-GR" b="1"/>
              <a:t>Ατομική εκτίμηση αναγκών</a:t>
            </a:r>
          </a:p>
          <a:p>
            <a:pPr lvl="1">
              <a:lnSpc>
                <a:spcPct val="90000"/>
              </a:lnSpc>
            </a:pPr>
            <a:r>
              <a:rPr lang="en-US" altLang="el-GR" b="1"/>
              <a:t>Camberwell Assessment of Need (CAN)</a:t>
            </a:r>
          </a:p>
          <a:p>
            <a:pPr lvl="1">
              <a:lnSpc>
                <a:spcPct val="90000"/>
              </a:lnSpc>
            </a:pPr>
            <a:r>
              <a:rPr lang="en-US" altLang="el-GR" b="1"/>
              <a:t>Needs for Care Assessment (NCA)</a:t>
            </a:r>
          </a:p>
          <a:p>
            <a:pPr>
              <a:lnSpc>
                <a:spcPct val="90000"/>
              </a:lnSpc>
            </a:pPr>
            <a:r>
              <a:rPr lang="en-US" altLang="el-GR" b="1"/>
              <a:t>Εκτίμηση αναγκών πληθυσμού</a:t>
            </a:r>
          </a:p>
          <a:p>
            <a:pPr lvl="1">
              <a:lnSpc>
                <a:spcPct val="90000"/>
              </a:lnSpc>
            </a:pPr>
            <a:r>
              <a:rPr lang="el-GR" altLang="el-GR" b="1"/>
              <a:t>Δεν υπάρχουν καθιερωμένα εργαλεία. Προσέγγιση μέσω:</a:t>
            </a:r>
          </a:p>
          <a:p>
            <a:pPr lvl="2">
              <a:lnSpc>
                <a:spcPct val="90000"/>
              </a:lnSpc>
            </a:pPr>
            <a:r>
              <a:rPr lang="en-US" altLang="el-GR" b="1"/>
              <a:t>Επιδημιολογικών δεδομένων</a:t>
            </a:r>
          </a:p>
          <a:p>
            <a:pPr lvl="2">
              <a:lnSpc>
                <a:spcPct val="90000"/>
              </a:lnSpc>
            </a:pPr>
            <a:r>
              <a:rPr lang="el-GR" altLang="el-GR" b="1"/>
              <a:t>Στοιχείων για τη χρήση των υπηρεσιών</a:t>
            </a:r>
          </a:p>
          <a:p>
            <a:pPr lvl="2">
              <a:lnSpc>
                <a:spcPct val="90000"/>
              </a:lnSpc>
            </a:pPr>
            <a:r>
              <a:rPr lang="el-GR" altLang="el-GR" b="1"/>
              <a:t>Απόψεις των ειδικών</a:t>
            </a:r>
          </a:p>
          <a:p>
            <a:pPr lvl="2">
              <a:lnSpc>
                <a:spcPct val="90000"/>
              </a:lnSpc>
            </a:pPr>
            <a:r>
              <a:rPr lang="el-GR" altLang="el-GR" b="1"/>
              <a:t>Δείκτης κοινωνικής στέρησης του </a:t>
            </a:r>
            <a:r>
              <a:rPr lang="en-US" altLang="el-GR" b="1"/>
              <a:t>Jarman</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a:extLst>
              <a:ext uri="{FF2B5EF4-FFF2-40B4-BE49-F238E27FC236}">
                <a16:creationId xmlns:a16="http://schemas.microsoft.com/office/drawing/2014/main" id="{3D34455B-3BE3-4AF4-84CC-B64C6DACCF8E}"/>
              </a:ext>
            </a:extLst>
          </p:cNvPr>
          <p:cNvSpPr>
            <a:spLocks noGrp="1" noChangeArrowheads="1"/>
          </p:cNvSpPr>
          <p:nvPr>
            <p:ph type="title"/>
          </p:nvPr>
        </p:nvSpPr>
        <p:spPr>
          <a:xfrm>
            <a:off x="2057400" y="228600"/>
            <a:ext cx="7772400" cy="1143000"/>
          </a:xfrm>
        </p:spPr>
        <p:txBody>
          <a:bodyPr/>
          <a:lstStyle/>
          <a:p>
            <a:r>
              <a:rPr lang="en-US" altLang="el-GR" sz="3200" b="1"/>
              <a:t>ΒΑΣΙΚΕΣ ΑΡΧΕΣ ΚΟΙΝΟΤΙΚΩΝ ΥΠΗΡΕΣΙΩΝ ΨΥΧΙΚΗΣ ΥΓΕΙΑΣ</a:t>
            </a:r>
          </a:p>
        </p:txBody>
      </p:sp>
      <p:sp>
        <p:nvSpPr>
          <p:cNvPr id="79875" name="Rectangle 3">
            <a:extLst>
              <a:ext uri="{FF2B5EF4-FFF2-40B4-BE49-F238E27FC236}">
                <a16:creationId xmlns:a16="http://schemas.microsoft.com/office/drawing/2014/main" id="{624FF976-6DD6-45FC-9F2E-D080B45EDA63}"/>
              </a:ext>
            </a:extLst>
          </p:cNvPr>
          <p:cNvSpPr>
            <a:spLocks noGrp="1" noChangeArrowheads="1"/>
          </p:cNvSpPr>
          <p:nvPr>
            <p:ph type="body" idx="1"/>
          </p:nvPr>
        </p:nvSpPr>
        <p:spPr>
          <a:xfrm>
            <a:off x="719191" y="1371600"/>
            <a:ext cx="10921429" cy="5142216"/>
          </a:xfrm>
        </p:spPr>
        <p:txBody>
          <a:bodyPr>
            <a:normAutofit lnSpcReduction="10000"/>
          </a:bodyPr>
          <a:lstStyle/>
          <a:p>
            <a:pPr>
              <a:lnSpc>
                <a:spcPct val="90000"/>
              </a:lnSpc>
            </a:pPr>
            <a:r>
              <a:rPr lang="en-US" altLang="el-GR" sz="2000" b="1" dirty="0" err="1"/>
              <a:t>Ολοκληρωμένη</a:t>
            </a:r>
            <a:r>
              <a:rPr lang="en-US" altLang="el-GR" sz="2000" b="1" dirty="0"/>
              <a:t> πα</a:t>
            </a:r>
            <a:r>
              <a:rPr lang="en-US" altLang="el-GR" sz="2000" b="1" dirty="0" err="1"/>
              <a:t>ροχή</a:t>
            </a:r>
            <a:r>
              <a:rPr lang="el-GR" altLang="el-GR" sz="2000" b="1" dirty="0"/>
              <a:t> υπηρεσιών (</a:t>
            </a:r>
            <a:r>
              <a:rPr lang="en-US" altLang="el-GR" sz="2000" b="1" dirty="0"/>
              <a:t>comprehensiveness)</a:t>
            </a:r>
            <a:endParaRPr lang="el-GR" altLang="el-GR" sz="2000" b="1" dirty="0"/>
          </a:p>
          <a:p>
            <a:pPr>
              <a:lnSpc>
                <a:spcPct val="90000"/>
              </a:lnSpc>
            </a:pPr>
            <a:r>
              <a:rPr lang="en-US" altLang="el-GR" sz="2000" b="1" dirty="0" err="1"/>
              <a:t>Τομεο</a:t>
            </a:r>
            <a:r>
              <a:rPr lang="en-US" altLang="el-GR" sz="2000" b="1" dirty="0"/>
              <a:t>ποίηση, </a:t>
            </a:r>
            <a:r>
              <a:rPr lang="el-GR" altLang="el-GR" sz="2000" b="1" dirty="0"/>
              <a:t>εγγύτητα στον πληθυσμό</a:t>
            </a:r>
            <a:endParaRPr lang="en-US" altLang="el-GR" sz="2000" b="1" dirty="0"/>
          </a:p>
          <a:p>
            <a:pPr>
              <a:lnSpc>
                <a:spcPct val="90000"/>
              </a:lnSpc>
            </a:pPr>
            <a:r>
              <a:rPr lang="en-US" altLang="el-GR" sz="2000" b="1" dirty="0"/>
              <a:t>Ύπα</a:t>
            </a:r>
            <a:r>
              <a:rPr lang="en-US" altLang="el-GR" sz="2000" b="1" dirty="0" err="1"/>
              <a:t>ρξη</a:t>
            </a:r>
            <a:r>
              <a:rPr lang="en-US" altLang="el-GR" sz="2000" b="1" dirty="0"/>
              <a:t> </a:t>
            </a:r>
            <a:r>
              <a:rPr lang="en-US" altLang="el-GR" sz="2000" b="1" dirty="0" err="1"/>
              <a:t>θερ</a:t>
            </a:r>
            <a:r>
              <a:rPr lang="en-US" altLang="el-GR" sz="2000" b="1" dirty="0"/>
              <a:t>απευτικού συνεχούς (continuity of care)</a:t>
            </a:r>
          </a:p>
          <a:p>
            <a:pPr>
              <a:lnSpc>
                <a:spcPct val="90000"/>
              </a:lnSpc>
            </a:pPr>
            <a:r>
              <a:rPr lang="en-US" altLang="el-GR" sz="2000" b="1" dirty="0" err="1"/>
              <a:t>Ευθύνη</a:t>
            </a:r>
            <a:r>
              <a:rPr lang="en-US" altLang="el-GR" sz="2000" b="1" dirty="0"/>
              <a:t> (accountability)</a:t>
            </a:r>
            <a:endParaRPr lang="el-GR" altLang="el-GR" sz="2000" b="1" dirty="0"/>
          </a:p>
          <a:p>
            <a:pPr>
              <a:lnSpc>
                <a:spcPct val="90000"/>
              </a:lnSpc>
            </a:pPr>
            <a:r>
              <a:rPr lang="el-GR" altLang="el-GR" sz="2000" b="1" dirty="0" err="1"/>
              <a:t>Ανταποκριτικότητα</a:t>
            </a:r>
            <a:endParaRPr lang="el-GR" altLang="el-GR" sz="2000" b="1" dirty="0"/>
          </a:p>
          <a:p>
            <a:pPr>
              <a:lnSpc>
                <a:spcPct val="90000"/>
              </a:lnSpc>
            </a:pPr>
            <a:r>
              <a:rPr lang="el-GR" altLang="el-GR" sz="2000" b="1" dirty="0"/>
              <a:t>Διαλεκτική αλληλεπίδραση θεραπευτή-κοινότητας</a:t>
            </a:r>
          </a:p>
          <a:p>
            <a:pPr>
              <a:lnSpc>
                <a:spcPct val="90000"/>
              </a:lnSpc>
            </a:pPr>
            <a:r>
              <a:rPr lang="el-GR" altLang="el-GR" sz="2000" b="1" dirty="0"/>
              <a:t>Πολιτισμική συμβατότητα</a:t>
            </a:r>
          </a:p>
          <a:p>
            <a:pPr>
              <a:lnSpc>
                <a:spcPct val="90000"/>
              </a:lnSpc>
            </a:pPr>
            <a:r>
              <a:rPr lang="el-GR" altLang="el-GR" sz="2000" b="1" dirty="0"/>
              <a:t>Εκλεκτική θεραπευτική προσέγγιση</a:t>
            </a:r>
          </a:p>
          <a:p>
            <a:pPr>
              <a:lnSpc>
                <a:spcPct val="90000"/>
              </a:lnSpc>
            </a:pPr>
            <a:r>
              <a:rPr lang="el-GR" altLang="el-GR" sz="2000" b="1" dirty="0"/>
              <a:t>Χρήση των θεραπευτικών «πόρων» της κοινότητας</a:t>
            </a:r>
          </a:p>
          <a:p>
            <a:pPr>
              <a:lnSpc>
                <a:spcPct val="90000"/>
              </a:lnSpc>
            </a:pPr>
            <a:r>
              <a:rPr lang="el-GR" altLang="el-GR" sz="2000" b="1" dirty="0"/>
              <a:t>Αναπροσαρμογή ανάλογα με τις ανάγκες του πληθυσμού</a:t>
            </a:r>
          </a:p>
          <a:p>
            <a:pPr>
              <a:lnSpc>
                <a:spcPct val="90000"/>
              </a:lnSpc>
            </a:pPr>
            <a:r>
              <a:rPr lang="el-GR" altLang="el-GR" sz="2000" b="1" dirty="0"/>
              <a:t>Αξιολόγηση υπηρεσιών και παρεμβάσεων</a:t>
            </a:r>
          </a:p>
          <a:p>
            <a:pPr>
              <a:lnSpc>
                <a:spcPct val="90000"/>
              </a:lnSpc>
            </a:pPr>
            <a:r>
              <a:rPr lang="el-GR" altLang="el-GR" sz="2000" b="1" dirty="0"/>
              <a:t>Αλληλοσυμπλήρωση υπηρεσιών</a:t>
            </a:r>
          </a:p>
          <a:p>
            <a:pPr>
              <a:lnSpc>
                <a:spcPct val="90000"/>
              </a:lnSpc>
            </a:pPr>
            <a:r>
              <a:rPr lang="el-GR" altLang="el-GR" sz="2000" b="1" dirty="0"/>
              <a:t>Λειτουργία της </a:t>
            </a:r>
            <a:r>
              <a:rPr lang="el-GR" altLang="el-GR" sz="2000" b="1" dirty="0" err="1"/>
              <a:t>πολυ</a:t>
            </a:r>
            <a:r>
              <a:rPr lang="el-GR" altLang="el-GR" sz="2000" b="1" dirty="0"/>
              <a:t>-επαγγελματικής ομάδας (</a:t>
            </a:r>
            <a:r>
              <a:rPr lang="en-US" altLang="el-GR" sz="2000" b="1" dirty="0"/>
              <a:t>multi-disciplinary team)</a:t>
            </a:r>
            <a:endParaRPr lang="el-GR" altLang="el-GR" sz="2000" b="1" dirty="0"/>
          </a:p>
          <a:p>
            <a:pPr>
              <a:lnSpc>
                <a:spcPct val="90000"/>
              </a:lnSpc>
            </a:pPr>
            <a:endParaRPr lang="en-US" altLang="el-GR" sz="2400" b="1" dirty="0"/>
          </a:p>
          <a:p>
            <a:pPr>
              <a:lnSpc>
                <a:spcPct val="90000"/>
              </a:lnSpc>
            </a:pPr>
            <a:endParaRPr lang="en-US" altLang="el-GR" b="1" dirty="0"/>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524000" y="260648"/>
            <a:ext cx="9144000" cy="936104"/>
          </a:xfrm>
        </p:spPr>
        <p:txBody>
          <a:bodyPr>
            <a:noAutofit/>
          </a:bodyPr>
          <a:lstStyle/>
          <a:p>
            <a:pPr algn="ctr"/>
            <a:r>
              <a:rPr lang="en-US" sz="3200" b="1" dirty="0">
                <a:latin typeface="Calibri" pitchFamily="34" charset="0"/>
              </a:rPr>
              <a:t>CAMBERWELL ASSESSMENT OF NEED </a:t>
            </a:r>
            <a:br>
              <a:rPr lang="en-US" sz="3200" b="1" dirty="0">
                <a:latin typeface="Calibri" pitchFamily="34" charset="0"/>
              </a:rPr>
            </a:br>
            <a:r>
              <a:rPr lang="en-US" sz="3200" b="1" dirty="0">
                <a:latin typeface="Calibri" pitchFamily="34" charset="0"/>
              </a:rPr>
              <a:t>(CAN)</a:t>
            </a:r>
            <a:endParaRPr lang="el-GR" sz="3200" b="1" dirty="0">
              <a:latin typeface="Calibri" pitchFamily="34" charset="0"/>
            </a:endParaRPr>
          </a:p>
        </p:txBody>
      </p:sp>
      <p:sp>
        <p:nvSpPr>
          <p:cNvPr id="3" name="2 - Θέση περιεχομένου"/>
          <p:cNvSpPr>
            <a:spLocks noGrp="1"/>
          </p:cNvSpPr>
          <p:nvPr>
            <p:ph idx="1"/>
          </p:nvPr>
        </p:nvSpPr>
        <p:spPr>
          <a:xfrm>
            <a:off x="1524000" y="1268761"/>
            <a:ext cx="8964488" cy="5472608"/>
          </a:xfrm>
        </p:spPr>
        <p:txBody>
          <a:bodyPr>
            <a:normAutofit/>
          </a:bodyPr>
          <a:lstStyle/>
          <a:p>
            <a:pPr indent="0">
              <a:spcBef>
                <a:spcPts val="0"/>
              </a:spcBef>
              <a:buNone/>
            </a:pPr>
            <a:endParaRPr lang="el-GR" sz="2200" dirty="0">
              <a:latin typeface="Arial Narrow" pitchFamily="34" charset="0"/>
            </a:endParaRPr>
          </a:p>
          <a:p>
            <a:pPr marL="266700" indent="-180975">
              <a:spcBef>
                <a:spcPts val="0"/>
              </a:spcBef>
            </a:pPr>
            <a:r>
              <a:rPr lang="el-GR" sz="2200" dirty="0">
                <a:latin typeface="Calibri" pitchFamily="34" charset="0"/>
              </a:rPr>
              <a:t>Το πλέον διαδεδομένο εργαλείο διεθνώς εκτίμησης των ατομικών αναγκών για φροντίδα σε άτομα με σοβαρή ψυχική διαταραχή</a:t>
            </a:r>
          </a:p>
          <a:p>
            <a:pPr marL="85725" indent="0">
              <a:spcBef>
                <a:spcPts val="0"/>
              </a:spcBef>
              <a:buNone/>
            </a:pPr>
            <a:endParaRPr lang="el-GR" sz="2000" dirty="0">
              <a:latin typeface="Calibri" pitchFamily="34" charset="0"/>
            </a:endParaRPr>
          </a:p>
          <a:p>
            <a:pPr indent="-180975">
              <a:spcBef>
                <a:spcPts val="0"/>
              </a:spcBef>
            </a:pPr>
            <a:r>
              <a:rPr lang="el-GR" sz="2200" dirty="0">
                <a:latin typeface="Calibri" pitchFamily="34" charset="0"/>
              </a:rPr>
              <a:t>Εκτιμά ειδικές κλινικές / κοινωνικές ανάγκες αλλά &amp; βασικές ανθρώπινες ανάγκες τον τελευταίο μήνα </a:t>
            </a:r>
          </a:p>
          <a:p>
            <a:pPr indent="-180975">
              <a:spcBef>
                <a:spcPts val="0"/>
              </a:spcBef>
              <a:buNone/>
            </a:pPr>
            <a:endParaRPr lang="el-GR" sz="2200" dirty="0">
              <a:latin typeface="Calibri" pitchFamily="34" charset="0"/>
            </a:endParaRPr>
          </a:p>
          <a:p>
            <a:pPr indent="-180975">
              <a:lnSpc>
                <a:spcPts val="2800"/>
              </a:lnSpc>
              <a:spcBef>
                <a:spcPts val="0"/>
              </a:spcBef>
            </a:pPr>
            <a:r>
              <a:rPr lang="en-US" sz="2200" b="1" dirty="0">
                <a:latin typeface="Calibri" pitchFamily="34" charset="0"/>
              </a:rPr>
              <a:t>1. CAN-R</a:t>
            </a:r>
            <a:r>
              <a:rPr lang="el-GR" sz="2000" b="1" i="1" dirty="0">
                <a:latin typeface="Calibri" pitchFamily="34" charset="0"/>
              </a:rPr>
              <a:t> </a:t>
            </a:r>
            <a:r>
              <a:rPr lang="en-US" sz="2000" i="1" dirty="0">
                <a:latin typeface="Calibri" pitchFamily="34" charset="0"/>
              </a:rPr>
              <a:t>(</a:t>
            </a:r>
            <a:r>
              <a:rPr lang="el-GR" sz="2200" i="1" dirty="0">
                <a:latin typeface="Calibri" pitchFamily="34" charset="0"/>
              </a:rPr>
              <a:t>ερευνητική έκδοση</a:t>
            </a:r>
            <a:r>
              <a:rPr lang="en-US" sz="2200" i="1" dirty="0">
                <a:latin typeface="Calibri" pitchFamily="34" charset="0"/>
              </a:rPr>
              <a:t>)</a:t>
            </a:r>
            <a:r>
              <a:rPr lang="el-GR" sz="2200" dirty="0">
                <a:latin typeface="Calibri" pitchFamily="34" charset="0"/>
              </a:rPr>
              <a:t> - αξιολόγηση των υπηρεσιών ψυχικής υγείας</a:t>
            </a:r>
            <a:r>
              <a:rPr lang="en-US" sz="2200" dirty="0">
                <a:latin typeface="Calibri" pitchFamily="34" charset="0"/>
              </a:rPr>
              <a:t>, </a:t>
            </a:r>
            <a:endParaRPr lang="el-GR" sz="2200" dirty="0">
              <a:latin typeface="Calibri" pitchFamily="34" charset="0"/>
            </a:endParaRPr>
          </a:p>
          <a:p>
            <a:pPr indent="-180975">
              <a:lnSpc>
                <a:spcPts val="2800"/>
              </a:lnSpc>
              <a:spcBef>
                <a:spcPts val="0"/>
              </a:spcBef>
            </a:pPr>
            <a:r>
              <a:rPr lang="en-US" sz="2200" b="1" dirty="0">
                <a:latin typeface="Calibri" pitchFamily="34" charset="0"/>
              </a:rPr>
              <a:t>2.</a:t>
            </a:r>
            <a:r>
              <a:rPr lang="en-US" sz="2200" dirty="0">
                <a:latin typeface="Calibri" pitchFamily="34" charset="0"/>
              </a:rPr>
              <a:t> </a:t>
            </a:r>
            <a:r>
              <a:rPr lang="en-US" sz="2000" b="1" dirty="0">
                <a:latin typeface="Calibri" pitchFamily="34" charset="0"/>
              </a:rPr>
              <a:t>CAN-C </a:t>
            </a:r>
            <a:r>
              <a:rPr lang="en-US" sz="2200" dirty="0">
                <a:latin typeface="Calibri" pitchFamily="34" charset="0"/>
              </a:rPr>
              <a:t>(</a:t>
            </a:r>
            <a:r>
              <a:rPr lang="el-GR" sz="2200" i="1" dirty="0">
                <a:latin typeface="Calibri" pitchFamily="34" charset="0"/>
              </a:rPr>
              <a:t>κλινική έκδοση</a:t>
            </a:r>
            <a:r>
              <a:rPr lang="en-US" sz="2200" i="1" dirty="0">
                <a:latin typeface="Calibri" pitchFamily="34" charset="0"/>
              </a:rPr>
              <a:t>)</a:t>
            </a:r>
            <a:r>
              <a:rPr lang="el-GR" sz="2200" dirty="0">
                <a:latin typeface="Calibri" pitchFamily="34" charset="0"/>
              </a:rPr>
              <a:t> χρήση στην ρουτίνα του κλινικού έργου</a:t>
            </a:r>
          </a:p>
          <a:p>
            <a:pPr indent="-180975">
              <a:lnSpc>
                <a:spcPts val="2800"/>
              </a:lnSpc>
              <a:spcBef>
                <a:spcPts val="0"/>
              </a:spcBef>
              <a:buNone/>
            </a:pPr>
            <a:endParaRPr lang="el-GR" sz="2200" dirty="0">
              <a:latin typeface="Calibri" pitchFamily="34" charset="0"/>
            </a:endParaRPr>
          </a:p>
          <a:p>
            <a:pPr indent="-180975">
              <a:lnSpc>
                <a:spcPts val="2800"/>
              </a:lnSpc>
              <a:spcBef>
                <a:spcPts val="0"/>
              </a:spcBef>
            </a:pPr>
            <a:r>
              <a:rPr lang="el-GR" sz="2200" dirty="0">
                <a:latin typeface="Calibri" pitchFamily="34" charset="0"/>
              </a:rPr>
              <a:t>Χορηγείται με τη μορφή δομημένης συνέντευξης χωριστά στον ασθενή και χωριστά στον επαγγελματία υγείας/πρόσωπο αναφοράς</a:t>
            </a:r>
          </a:p>
          <a:p>
            <a:pPr indent="-180975">
              <a:spcBef>
                <a:spcPts val="0"/>
              </a:spcBef>
              <a:buNone/>
            </a:pPr>
            <a:endParaRPr lang="en-US" sz="2200" dirty="0">
              <a:latin typeface="Arial Narrow" pitchFamily="34" charset="0"/>
            </a:endParaRPr>
          </a:p>
          <a:p>
            <a:pPr indent="-180975">
              <a:spcBef>
                <a:spcPts val="0"/>
              </a:spcBef>
              <a:buNone/>
            </a:pPr>
            <a:r>
              <a:rPr lang="en-US" sz="2000" i="1" dirty="0">
                <a:latin typeface="Garamond" pitchFamily="18" charset="0"/>
              </a:rPr>
              <a:t>Institute of Psychiatry</a:t>
            </a:r>
            <a:r>
              <a:rPr lang="el-GR" sz="2000" i="1" dirty="0">
                <a:latin typeface="Garamond" pitchFamily="18" charset="0"/>
              </a:rPr>
              <a:t>, </a:t>
            </a:r>
            <a:r>
              <a:rPr lang="en-US" sz="2000" i="1" dirty="0">
                <a:latin typeface="Garamond" pitchFamily="18" charset="0"/>
              </a:rPr>
              <a:t>King’s College, London.</a:t>
            </a:r>
            <a:r>
              <a:rPr lang="el-GR" sz="2000" i="1" dirty="0">
                <a:latin typeface="Garamond" pitchFamily="18" charset="0"/>
              </a:rPr>
              <a:t> (</a:t>
            </a:r>
            <a:r>
              <a:rPr lang="en-US" sz="2000" i="1" dirty="0">
                <a:latin typeface="Garamond" pitchFamily="18" charset="0"/>
              </a:rPr>
              <a:t>Phelan M</a:t>
            </a:r>
            <a:r>
              <a:rPr lang="el-GR" sz="2000" i="1" dirty="0">
                <a:latin typeface="Garamond" pitchFamily="18" charset="0"/>
              </a:rPr>
              <a:t>., </a:t>
            </a:r>
            <a:r>
              <a:rPr lang="en-US" sz="2000" i="1" dirty="0">
                <a:latin typeface="Garamond" pitchFamily="18" charset="0"/>
              </a:rPr>
              <a:t>Slade M</a:t>
            </a:r>
            <a:r>
              <a:rPr lang="el-GR" sz="2000" i="1" dirty="0">
                <a:latin typeface="Garamond" pitchFamily="18" charset="0"/>
              </a:rPr>
              <a:t>.,</a:t>
            </a:r>
            <a:r>
              <a:rPr lang="en-US" sz="2000" i="1" dirty="0">
                <a:latin typeface="Garamond" pitchFamily="18" charset="0"/>
              </a:rPr>
              <a:t>Thornicroft G</a:t>
            </a:r>
            <a:r>
              <a:rPr lang="el-GR" sz="2000" i="1" dirty="0">
                <a:latin typeface="Garamond" pitchFamily="18" charset="0"/>
              </a:rPr>
              <a:t>., &amp; συν. 1995) </a:t>
            </a:r>
          </a:p>
          <a:p>
            <a:pPr indent="-180975">
              <a:spcBef>
                <a:spcPts val="0"/>
              </a:spcBef>
              <a:buNone/>
            </a:pPr>
            <a:r>
              <a:rPr lang="el-GR" sz="2000" i="1" dirty="0">
                <a:latin typeface="Garamond" pitchFamily="18" charset="0"/>
              </a:rPr>
              <a:t>Μετάφραση &amp; επιμέλεια στην ελληνική γλώσσα: Βάγια Παπαγεωργίου, Γεώργιος Σίμος &amp; Ευάγγελος Δημητρίου (1996)</a:t>
            </a:r>
          </a:p>
          <a:p>
            <a:pPr indent="-180975">
              <a:spcBef>
                <a:spcPts val="0"/>
              </a:spcBef>
            </a:pPr>
            <a:endParaRPr lang="el-GR" sz="2400" dirty="0">
              <a:latin typeface="Garamond" pitchFamily="18" charset="0"/>
            </a:endParaRPr>
          </a:p>
          <a:p>
            <a:pPr indent="0" algn="ctr">
              <a:spcBef>
                <a:spcPts val="0"/>
              </a:spcBef>
              <a:buNone/>
            </a:pPr>
            <a:endParaRPr lang="el-GR" sz="2000" dirty="0">
              <a:latin typeface="Garamond" pitchFamily="18" charset="0"/>
            </a:endParaRPr>
          </a:p>
        </p:txBody>
      </p:sp>
    </p:spTree>
  </p:cSld>
  <p:clrMapOvr>
    <a:masterClrMapping/>
  </p:clrMapOvr>
  <p:transition/>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Τίτλος"/>
          <p:cNvSpPr>
            <a:spLocks noGrp="1"/>
          </p:cNvSpPr>
          <p:nvPr>
            <p:ph type="title"/>
          </p:nvPr>
        </p:nvSpPr>
        <p:spPr>
          <a:xfrm>
            <a:off x="1981200" y="548680"/>
            <a:ext cx="8229600" cy="936104"/>
          </a:xfrm>
        </p:spPr>
        <p:txBody>
          <a:bodyPr anchor="ctr"/>
          <a:lstStyle/>
          <a:p>
            <a:r>
              <a:rPr lang="el-GR" sz="3800" b="1" dirty="0">
                <a:latin typeface="Calibri" pitchFamily="34" charset="0"/>
              </a:rPr>
              <a:t>Περιοχές αναγκών που εκτιμά το </a:t>
            </a:r>
            <a:r>
              <a:rPr lang="en-US" sz="3800" b="1" dirty="0">
                <a:latin typeface="Calibri" pitchFamily="34" charset="0"/>
              </a:rPr>
              <a:t>CAN</a:t>
            </a:r>
            <a:endParaRPr lang="el-GR" sz="3800" b="1" dirty="0">
              <a:latin typeface="Calibri" pitchFamily="34" charset="0"/>
            </a:endParaRPr>
          </a:p>
        </p:txBody>
      </p:sp>
      <p:sp>
        <p:nvSpPr>
          <p:cNvPr id="7" name="7 - Θέση περιεχομένου"/>
          <p:cNvSpPr>
            <a:spLocks noGrp="1"/>
          </p:cNvSpPr>
          <p:nvPr>
            <p:ph sz="half" idx="1"/>
          </p:nvPr>
        </p:nvSpPr>
        <p:spPr>
          <a:xfrm>
            <a:off x="1981200" y="1628801"/>
            <a:ext cx="4038600" cy="4726125"/>
          </a:xfrm>
        </p:spPr>
        <p:txBody>
          <a:bodyPr rtlCol="0">
            <a:normAutofit fontScale="77500" lnSpcReduction="20000"/>
          </a:bodyPr>
          <a:lstStyle/>
          <a:p>
            <a:pPr algn="just">
              <a:lnSpc>
                <a:spcPct val="120000"/>
              </a:lnSpc>
              <a:buClr>
                <a:schemeClr val="accent3">
                  <a:lumMod val="60000"/>
                  <a:lumOff val="40000"/>
                </a:schemeClr>
              </a:buClr>
              <a:buFont typeface="+mj-lt"/>
              <a:buAutoNum type="arabicPeriod"/>
              <a:defRPr/>
            </a:pPr>
            <a:r>
              <a:rPr lang="el-GR" sz="2000" b="1" i="1" dirty="0">
                <a:latin typeface="Calibri" pitchFamily="34" charset="0"/>
              </a:rPr>
              <a:t>Κατοικία</a:t>
            </a:r>
          </a:p>
          <a:p>
            <a:pPr algn="just">
              <a:lnSpc>
                <a:spcPct val="120000"/>
              </a:lnSpc>
              <a:buClr>
                <a:schemeClr val="accent3">
                  <a:lumMod val="60000"/>
                  <a:lumOff val="40000"/>
                </a:schemeClr>
              </a:buClr>
              <a:buFont typeface="+mj-lt"/>
              <a:buAutoNum type="arabicPeriod"/>
              <a:defRPr/>
            </a:pPr>
            <a:r>
              <a:rPr lang="el-GR" sz="2000" b="1" i="1" dirty="0">
                <a:latin typeface="Calibri" pitchFamily="34" charset="0"/>
              </a:rPr>
              <a:t>Διατροφή</a:t>
            </a:r>
          </a:p>
          <a:p>
            <a:pPr algn="just">
              <a:lnSpc>
                <a:spcPct val="120000"/>
              </a:lnSpc>
              <a:buClr>
                <a:schemeClr val="accent3">
                  <a:lumMod val="60000"/>
                  <a:lumOff val="40000"/>
                </a:schemeClr>
              </a:buClr>
              <a:buFont typeface="+mj-lt"/>
              <a:buAutoNum type="arabicPeriod"/>
              <a:defRPr/>
            </a:pPr>
            <a:r>
              <a:rPr lang="el-GR" sz="2000" b="1" i="1" dirty="0">
                <a:latin typeface="Calibri" pitchFamily="34" charset="0"/>
              </a:rPr>
              <a:t>Φροντίδα σπιτιού</a:t>
            </a:r>
          </a:p>
          <a:p>
            <a:pPr algn="just">
              <a:lnSpc>
                <a:spcPct val="120000"/>
              </a:lnSpc>
              <a:buClr>
                <a:schemeClr val="accent3">
                  <a:lumMod val="60000"/>
                  <a:lumOff val="40000"/>
                </a:schemeClr>
              </a:buClr>
              <a:buFont typeface="+mj-lt"/>
              <a:buAutoNum type="arabicPeriod"/>
              <a:defRPr/>
            </a:pPr>
            <a:r>
              <a:rPr lang="el-GR" sz="2000" b="1" i="1" dirty="0">
                <a:latin typeface="Calibri" pitchFamily="34" charset="0"/>
              </a:rPr>
              <a:t>Φροντίδα εαυτού</a:t>
            </a:r>
          </a:p>
          <a:p>
            <a:pPr algn="just">
              <a:lnSpc>
                <a:spcPct val="120000"/>
              </a:lnSpc>
              <a:buClr>
                <a:schemeClr val="accent3">
                  <a:lumMod val="60000"/>
                  <a:lumOff val="40000"/>
                </a:schemeClr>
              </a:buClr>
              <a:buFont typeface="+mj-lt"/>
              <a:buAutoNum type="arabicPeriod"/>
              <a:defRPr/>
            </a:pPr>
            <a:r>
              <a:rPr lang="el-GR" sz="2000" b="1" i="1" dirty="0">
                <a:latin typeface="Calibri" pitchFamily="34" charset="0"/>
              </a:rPr>
              <a:t>Ημερήσιες Δραστηριότητες</a:t>
            </a:r>
          </a:p>
          <a:p>
            <a:pPr algn="just">
              <a:lnSpc>
                <a:spcPct val="120000"/>
              </a:lnSpc>
              <a:buClr>
                <a:schemeClr val="accent3">
                  <a:lumMod val="60000"/>
                  <a:lumOff val="40000"/>
                </a:schemeClr>
              </a:buClr>
              <a:buFont typeface="+mj-lt"/>
              <a:buAutoNum type="arabicPeriod"/>
              <a:defRPr/>
            </a:pPr>
            <a:r>
              <a:rPr lang="el-GR" sz="2000" b="1" i="1" dirty="0">
                <a:latin typeface="Calibri" pitchFamily="34" charset="0"/>
              </a:rPr>
              <a:t>Σωματική υγεία</a:t>
            </a:r>
          </a:p>
          <a:p>
            <a:pPr algn="just">
              <a:lnSpc>
                <a:spcPct val="120000"/>
              </a:lnSpc>
              <a:buClr>
                <a:schemeClr val="accent3">
                  <a:lumMod val="60000"/>
                  <a:lumOff val="40000"/>
                </a:schemeClr>
              </a:buClr>
              <a:buFont typeface="+mj-lt"/>
              <a:buAutoNum type="arabicPeriod"/>
              <a:defRPr/>
            </a:pPr>
            <a:r>
              <a:rPr lang="el-GR" sz="2000" b="1" i="1" dirty="0">
                <a:latin typeface="Calibri" pitchFamily="34" charset="0"/>
              </a:rPr>
              <a:t>Ψυχωτικά συμπτώματα</a:t>
            </a:r>
          </a:p>
          <a:p>
            <a:pPr>
              <a:lnSpc>
                <a:spcPct val="120000"/>
              </a:lnSpc>
              <a:buClr>
                <a:schemeClr val="accent3">
                  <a:lumMod val="60000"/>
                  <a:lumOff val="40000"/>
                </a:schemeClr>
              </a:buClr>
              <a:buFont typeface="+mj-lt"/>
              <a:buAutoNum type="arabicPeriod"/>
              <a:defRPr/>
            </a:pPr>
            <a:r>
              <a:rPr lang="el-GR" sz="2000" b="1" i="1" dirty="0">
                <a:latin typeface="Calibri" pitchFamily="34" charset="0"/>
              </a:rPr>
              <a:t>Πληροφόρηση για τη νόσο και την θεραπεία</a:t>
            </a:r>
          </a:p>
          <a:p>
            <a:pPr algn="just">
              <a:lnSpc>
                <a:spcPct val="120000"/>
              </a:lnSpc>
              <a:buClr>
                <a:schemeClr val="accent3">
                  <a:lumMod val="60000"/>
                  <a:lumOff val="40000"/>
                </a:schemeClr>
              </a:buClr>
              <a:buFont typeface="+mj-lt"/>
              <a:buAutoNum type="arabicPeriod"/>
              <a:defRPr/>
            </a:pPr>
            <a:r>
              <a:rPr lang="el-GR" sz="2000" b="1" i="1" dirty="0">
                <a:latin typeface="Calibri" pitchFamily="34" charset="0"/>
              </a:rPr>
              <a:t>Ψυχολογική δυσφορία</a:t>
            </a:r>
          </a:p>
          <a:p>
            <a:pPr algn="just">
              <a:lnSpc>
                <a:spcPct val="120000"/>
              </a:lnSpc>
              <a:buClr>
                <a:schemeClr val="accent3">
                  <a:lumMod val="60000"/>
                  <a:lumOff val="40000"/>
                </a:schemeClr>
              </a:buClr>
              <a:buFont typeface="+mj-lt"/>
              <a:buAutoNum type="arabicPeriod"/>
              <a:defRPr/>
            </a:pPr>
            <a:r>
              <a:rPr lang="el-GR" sz="2000" b="1" i="1" dirty="0">
                <a:latin typeface="Calibri" pitchFamily="34" charset="0"/>
              </a:rPr>
              <a:t>Ασφάλεια για τον εαυτό</a:t>
            </a:r>
          </a:p>
          <a:p>
            <a:pPr algn="just">
              <a:lnSpc>
                <a:spcPct val="120000"/>
              </a:lnSpc>
              <a:buClr>
                <a:schemeClr val="accent3">
                  <a:lumMod val="60000"/>
                  <a:lumOff val="40000"/>
                </a:schemeClr>
              </a:buClr>
              <a:buFont typeface="+mj-lt"/>
              <a:buAutoNum type="arabicPeriod"/>
              <a:defRPr/>
            </a:pPr>
            <a:r>
              <a:rPr lang="el-GR" sz="2000" b="1" i="1" dirty="0">
                <a:latin typeface="Calibri" pitchFamily="34" charset="0"/>
              </a:rPr>
              <a:t>Ασφάλεια για τους άλλους</a:t>
            </a:r>
          </a:p>
          <a:p>
            <a:pPr algn="just">
              <a:buNone/>
              <a:defRPr/>
            </a:pPr>
            <a:endParaRPr lang="el-GR" sz="2000" i="1" dirty="0"/>
          </a:p>
        </p:txBody>
      </p:sp>
      <p:sp>
        <p:nvSpPr>
          <p:cNvPr id="8" name="8 - Θέση περιεχομένου"/>
          <p:cNvSpPr>
            <a:spLocks noGrp="1"/>
          </p:cNvSpPr>
          <p:nvPr>
            <p:ph sz="half" idx="2"/>
          </p:nvPr>
        </p:nvSpPr>
        <p:spPr>
          <a:xfrm>
            <a:off x="6172200" y="1484785"/>
            <a:ext cx="4038600" cy="4870141"/>
          </a:xfrm>
        </p:spPr>
        <p:txBody>
          <a:bodyPr rtlCol="0" anchor="ctr">
            <a:normAutofit fontScale="77500" lnSpcReduction="20000"/>
          </a:bodyPr>
          <a:lstStyle/>
          <a:p>
            <a:pPr marL="457200" indent="-457200">
              <a:lnSpc>
                <a:spcPct val="120000"/>
              </a:lnSpc>
              <a:buNone/>
              <a:defRPr/>
            </a:pPr>
            <a:endParaRPr lang="el-GR" sz="2000" i="1" dirty="0"/>
          </a:p>
          <a:p>
            <a:pPr marL="457200" indent="-457200">
              <a:lnSpc>
                <a:spcPct val="120000"/>
              </a:lnSpc>
              <a:buClr>
                <a:schemeClr val="accent3">
                  <a:lumMod val="60000"/>
                  <a:lumOff val="40000"/>
                </a:schemeClr>
              </a:buClr>
              <a:buFont typeface="+mj-lt"/>
              <a:buAutoNum type="arabicPeriod" startAt="12"/>
              <a:defRPr/>
            </a:pPr>
            <a:r>
              <a:rPr lang="el-GR" sz="2000" b="1" i="1" dirty="0">
                <a:latin typeface="Calibri" pitchFamily="34" charset="0"/>
              </a:rPr>
              <a:t>Αλκοόλ</a:t>
            </a:r>
          </a:p>
          <a:p>
            <a:pPr marL="457200" indent="-457200">
              <a:lnSpc>
                <a:spcPct val="120000"/>
              </a:lnSpc>
              <a:buClr>
                <a:schemeClr val="accent3">
                  <a:lumMod val="60000"/>
                  <a:lumOff val="40000"/>
                </a:schemeClr>
              </a:buClr>
              <a:buFont typeface="+mj-lt"/>
              <a:buAutoNum type="arabicPeriod" startAt="12"/>
              <a:defRPr/>
            </a:pPr>
            <a:r>
              <a:rPr lang="el-GR" sz="2000" b="1" i="1" dirty="0">
                <a:latin typeface="Calibri" pitchFamily="34" charset="0"/>
              </a:rPr>
              <a:t>Ναρκωτικά</a:t>
            </a:r>
          </a:p>
          <a:p>
            <a:pPr marL="457200" indent="-457200">
              <a:lnSpc>
                <a:spcPct val="120000"/>
              </a:lnSpc>
              <a:buClr>
                <a:schemeClr val="accent3">
                  <a:lumMod val="60000"/>
                  <a:lumOff val="40000"/>
                </a:schemeClr>
              </a:buClr>
              <a:buFont typeface="+mj-lt"/>
              <a:buAutoNum type="arabicPeriod" startAt="12"/>
              <a:defRPr/>
            </a:pPr>
            <a:r>
              <a:rPr lang="el-GR" sz="2000" b="1" i="1" dirty="0">
                <a:latin typeface="Calibri" pitchFamily="34" charset="0"/>
              </a:rPr>
              <a:t>Συντροφιά των άλλων</a:t>
            </a:r>
          </a:p>
          <a:p>
            <a:pPr marL="457200" indent="-457200">
              <a:lnSpc>
                <a:spcPct val="120000"/>
              </a:lnSpc>
              <a:buClr>
                <a:schemeClr val="accent3">
                  <a:lumMod val="60000"/>
                  <a:lumOff val="40000"/>
                </a:schemeClr>
              </a:buClr>
              <a:buFont typeface="+mj-lt"/>
              <a:buAutoNum type="arabicPeriod" startAt="12"/>
              <a:defRPr/>
            </a:pPr>
            <a:r>
              <a:rPr lang="el-GR" sz="2000" b="1" i="1" dirty="0">
                <a:latin typeface="Calibri" pitchFamily="34" charset="0"/>
              </a:rPr>
              <a:t>Διαπροσωπικές σχέσεις</a:t>
            </a:r>
          </a:p>
          <a:p>
            <a:pPr marL="457200" indent="-457200">
              <a:lnSpc>
                <a:spcPct val="120000"/>
              </a:lnSpc>
              <a:buClr>
                <a:schemeClr val="accent3">
                  <a:lumMod val="60000"/>
                  <a:lumOff val="40000"/>
                </a:schemeClr>
              </a:buClr>
              <a:buFont typeface="+mj-lt"/>
              <a:buAutoNum type="arabicPeriod" startAt="12"/>
              <a:defRPr/>
            </a:pPr>
            <a:r>
              <a:rPr lang="el-GR" sz="2000" b="1" i="1" dirty="0">
                <a:latin typeface="Calibri" pitchFamily="34" charset="0"/>
              </a:rPr>
              <a:t>Σεξουαλική έκφραση</a:t>
            </a:r>
          </a:p>
          <a:p>
            <a:pPr marL="457200" indent="-457200">
              <a:lnSpc>
                <a:spcPct val="120000"/>
              </a:lnSpc>
              <a:buClr>
                <a:schemeClr val="accent3">
                  <a:lumMod val="60000"/>
                  <a:lumOff val="40000"/>
                </a:schemeClr>
              </a:buClr>
              <a:buFont typeface="+mj-lt"/>
              <a:buAutoNum type="arabicPeriod" startAt="12"/>
              <a:defRPr/>
            </a:pPr>
            <a:r>
              <a:rPr lang="el-GR" sz="2000" b="1" i="1" dirty="0">
                <a:latin typeface="Calibri" pitchFamily="34" charset="0"/>
              </a:rPr>
              <a:t>Φροντίδα των παιδιών</a:t>
            </a:r>
          </a:p>
          <a:p>
            <a:pPr marL="457200" indent="-457200">
              <a:lnSpc>
                <a:spcPct val="120000"/>
              </a:lnSpc>
              <a:buClr>
                <a:schemeClr val="accent3">
                  <a:lumMod val="60000"/>
                  <a:lumOff val="40000"/>
                </a:schemeClr>
              </a:buClr>
              <a:buFont typeface="+mj-lt"/>
              <a:buAutoNum type="arabicPeriod" startAt="12"/>
              <a:defRPr/>
            </a:pPr>
            <a:r>
              <a:rPr lang="el-GR" sz="2000" b="1" i="1" dirty="0">
                <a:latin typeface="Calibri" pitchFamily="34" charset="0"/>
              </a:rPr>
              <a:t>Βασική εκπαίδευση</a:t>
            </a:r>
          </a:p>
          <a:p>
            <a:pPr marL="457200" indent="-457200">
              <a:lnSpc>
                <a:spcPct val="120000"/>
              </a:lnSpc>
              <a:buClr>
                <a:schemeClr val="accent3">
                  <a:lumMod val="60000"/>
                  <a:lumOff val="40000"/>
                </a:schemeClr>
              </a:buClr>
              <a:buFont typeface="+mj-lt"/>
              <a:buAutoNum type="arabicPeriod" startAt="12"/>
              <a:defRPr/>
            </a:pPr>
            <a:r>
              <a:rPr lang="el-GR" sz="2000" b="1" i="1" dirty="0">
                <a:latin typeface="Calibri" pitchFamily="34" charset="0"/>
              </a:rPr>
              <a:t>Χρήση του τηλεφώνου</a:t>
            </a:r>
          </a:p>
          <a:p>
            <a:pPr marL="457200" indent="-457200">
              <a:lnSpc>
                <a:spcPct val="120000"/>
              </a:lnSpc>
              <a:buClr>
                <a:schemeClr val="accent3">
                  <a:lumMod val="60000"/>
                  <a:lumOff val="40000"/>
                </a:schemeClr>
              </a:buClr>
              <a:buFont typeface="+mj-lt"/>
              <a:buAutoNum type="arabicPeriod" startAt="12"/>
              <a:defRPr/>
            </a:pPr>
            <a:r>
              <a:rPr lang="el-GR" sz="2000" b="1" i="1" dirty="0">
                <a:latin typeface="Calibri" pitchFamily="34" charset="0"/>
              </a:rPr>
              <a:t>Χρήση των συγκοινωνιών</a:t>
            </a:r>
          </a:p>
          <a:p>
            <a:pPr marL="457200" indent="-457200">
              <a:lnSpc>
                <a:spcPct val="120000"/>
              </a:lnSpc>
              <a:buClr>
                <a:schemeClr val="accent3">
                  <a:lumMod val="60000"/>
                  <a:lumOff val="40000"/>
                </a:schemeClr>
              </a:buClr>
              <a:buFont typeface="+mj-lt"/>
              <a:buAutoNum type="arabicPeriod" startAt="12"/>
              <a:defRPr/>
            </a:pPr>
            <a:r>
              <a:rPr lang="el-GR" sz="2000" b="1" i="1" dirty="0">
                <a:latin typeface="Calibri" pitchFamily="34" charset="0"/>
              </a:rPr>
              <a:t>Διαχείριση των χρημάτων</a:t>
            </a:r>
          </a:p>
          <a:p>
            <a:pPr marL="457200" indent="-457200">
              <a:lnSpc>
                <a:spcPct val="120000"/>
              </a:lnSpc>
              <a:buClr>
                <a:schemeClr val="accent3">
                  <a:lumMod val="60000"/>
                  <a:lumOff val="40000"/>
                </a:schemeClr>
              </a:buClr>
              <a:buFont typeface="+mj-lt"/>
              <a:buAutoNum type="arabicPeriod" startAt="12"/>
              <a:defRPr/>
            </a:pPr>
            <a:r>
              <a:rPr lang="el-GR" sz="2000" b="1" i="1" dirty="0">
                <a:latin typeface="Calibri" pitchFamily="34" charset="0"/>
              </a:rPr>
              <a:t>Βοηθήματα - Επιδό</a:t>
            </a:r>
            <a:r>
              <a:rPr lang="el-GR" sz="2000" b="1" dirty="0">
                <a:latin typeface="Calibri" pitchFamily="34" charset="0"/>
              </a:rPr>
              <a:t>ματα </a:t>
            </a:r>
          </a:p>
          <a:p>
            <a:pPr>
              <a:buClr>
                <a:schemeClr val="accent3">
                  <a:lumMod val="60000"/>
                  <a:lumOff val="40000"/>
                </a:schemeClr>
              </a:buClr>
              <a:buNone/>
              <a:defRPr/>
            </a:pPr>
            <a:r>
              <a:rPr lang="el-GR" sz="2000" dirty="0"/>
              <a:t> </a:t>
            </a:r>
          </a:p>
          <a:p>
            <a:pPr marL="457200" indent="-457200">
              <a:buNone/>
              <a:defRPr/>
            </a:pPr>
            <a:endParaRPr lang="el-GR" sz="2000" dirty="0"/>
          </a:p>
        </p:txBody>
      </p:sp>
    </p:spTree>
  </p:cSld>
  <p:clrMapOvr>
    <a:masterClrMapping/>
  </p:clrMapOvr>
  <p:transition/>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524000" y="0"/>
            <a:ext cx="9144000" cy="692696"/>
          </a:xfrm>
        </p:spPr>
        <p:txBody>
          <a:bodyPr anchor="ctr"/>
          <a:lstStyle/>
          <a:p>
            <a:pPr algn="ctr">
              <a:lnSpc>
                <a:spcPts val="3000"/>
              </a:lnSpc>
            </a:pPr>
            <a:r>
              <a:rPr lang="el-GR" sz="3200" b="1" i="1" dirty="0"/>
              <a:t>Διαμόρφωση τεσσάρων ομάδων λημμάτων του </a:t>
            </a:r>
            <a:r>
              <a:rPr lang="en-US" sz="3200" b="1" i="1" dirty="0"/>
              <a:t>CAN</a:t>
            </a:r>
            <a:endParaRPr lang="el-GR" sz="3200" b="1" i="1" dirty="0"/>
          </a:p>
        </p:txBody>
      </p:sp>
      <p:sp>
        <p:nvSpPr>
          <p:cNvPr id="3" name="2 - Θέση περιεχομένου"/>
          <p:cNvSpPr>
            <a:spLocks noGrp="1"/>
          </p:cNvSpPr>
          <p:nvPr>
            <p:ph idx="1"/>
          </p:nvPr>
        </p:nvSpPr>
        <p:spPr>
          <a:xfrm>
            <a:off x="1524000" y="548680"/>
            <a:ext cx="9144000" cy="6309320"/>
          </a:xfrm>
          <a:effectLst>
            <a:glow rad="101600">
              <a:schemeClr val="accent3">
                <a:satMod val="175000"/>
                <a:alpha val="40000"/>
              </a:schemeClr>
            </a:glow>
          </a:effectLst>
          <a:scene3d>
            <a:camera prst="orthographicFront"/>
            <a:lightRig rig="threePt" dir="t"/>
          </a:scene3d>
          <a:sp3d>
            <a:bevelT prst="angle"/>
          </a:sp3d>
        </p:spPr>
        <p:txBody>
          <a:bodyPr/>
          <a:lstStyle/>
          <a:p>
            <a:pPr algn="just">
              <a:buNone/>
            </a:pPr>
            <a:r>
              <a:rPr lang="en-US" sz="2400" b="1" i="1" dirty="0">
                <a:solidFill>
                  <a:srgbClr val="FF0000"/>
                </a:solidFill>
                <a:latin typeface="Garamond" pitchFamily="18" charset="0"/>
              </a:rPr>
              <a:t>    </a:t>
            </a:r>
            <a:r>
              <a:rPr lang="el-GR" sz="2400" b="1" i="1" dirty="0">
                <a:solidFill>
                  <a:srgbClr val="FF0000"/>
                </a:solidFill>
                <a:latin typeface="+mj-lt"/>
              </a:rPr>
              <a:t>Ομάδες λημμάτων του </a:t>
            </a:r>
            <a:r>
              <a:rPr lang="en-US" sz="2400" b="1" i="1" dirty="0">
                <a:solidFill>
                  <a:srgbClr val="FF0000"/>
                </a:solidFill>
                <a:latin typeface="+mj-lt"/>
              </a:rPr>
              <a:t>CAN                </a:t>
            </a:r>
            <a:r>
              <a:rPr lang="el-GR" sz="2400" b="1" i="1" dirty="0">
                <a:solidFill>
                  <a:srgbClr val="FF0000"/>
                </a:solidFill>
                <a:latin typeface="+mj-lt"/>
              </a:rPr>
              <a:t>Τομείς της </a:t>
            </a:r>
            <a:r>
              <a:rPr lang="en-US" sz="2400" b="1" i="1" dirty="0">
                <a:solidFill>
                  <a:srgbClr val="FF0000"/>
                </a:solidFill>
                <a:latin typeface="+mj-lt"/>
              </a:rPr>
              <a:t>WHOQOL-BREF</a:t>
            </a:r>
          </a:p>
          <a:p>
            <a:pPr>
              <a:buNone/>
            </a:pPr>
            <a:endParaRPr lang="en-US" sz="2000" b="1" i="1" dirty="0">
              <a:latin typeface="Garamond" pitchFamily="18" charset="0"/>
            </a:endParaRPr>
          </a:p>
          <a:p>
            <a:pPr>
              <a:buNone/>
            </a:pPr>
            <a:r>
              <a:rPr lang="en-US" sz="2000" b="1" i="1" dirty="0">
                <a:latin typeface="Garamond" pitchFamily="18" charset="0"/>
              </a:rPr>
              <a:t>                            </a:t>
            </a:r>
            <a:endParaRPr lang="el-GR" sz="2000" b="1" i="1" dirty="0">
              <a:latin typeface="Garamond" pitchFamily="18" charset="0"/>
            </a:endParaRPr>
          </a:p>
        </p:txBody>
      </p:sp>
      <p:sp>
        <p:nvSpPr>
          <p:cNvPr id="5" name="4 - Ορθογώνιο"/>
          <p:cNvSpPr/>
          <p:nvPr/>
        </p:nvSpPr>
        <p:spPr>
          <a:xfrm>
            <a:off x="3287688" y="1196752"/>
            <a:ext cx="3240360" cy="1872208"/>
          </a:xfrm>
          <a:prstGeom prst="rect">
            <a:avLst/>
          </a:prstGeom>
          <a:solidFill>
            <a:schemeClr val="accent2">
              <a:lumMod val="60000"/>
              <a:lumOff val="40000"/>
            </a:schemeClr>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1700" b="1" dirty="0">
                <a:solidFill>
                  <a:schemeClr val="tx1"/>
                </a:solidFill>
                <a:cs typeface="Aharoni" pitchFamily="2" charset="-79"/>
              </a:rPr>
              <a:t>1.</a:t>
            </a:r>
            <a:r>
              <a:rPr lang="el-GR" sz="1700" b="1" dirty="0">
                <a:solidFill>
                  <a:schemeClr val="tx1"/>
                </a:solidFill>
                <a:cs typeface="Aharoni" pitchFamily="2" charset="-79"/>
              </a:rPr>
              <a:t>Διατροφή</a:t>
            </a:r>
            <a:r>
              <a:rPr lang="en-US" sz="1700" b="1" dirty="0">
                <a:solidFill>
                  <a:schemeClr val="tx1"/>
                </a:solidFill>
                <a:cs typeface="Aharoni" pitchFamily="2" charset="-79"/>
              </a:rPr>
              <a:t> </a:t>
            </a:r>
          </a:p>
          <a:p>
            <a:pPr lvl="0"/>
            <a:r>
              <a:rPr lang="en-US" sz="1700" b="1" dirty="0">
                <a:solidFill>
                  <a:schemeClr val="tx1"/>
                </a:solidFill>
                <a:cs typeface="Aharoni" pitchFamily="2" charset="-79"/>
              </a:rPr>
              <a:t>2.</a:t>
            </a:r>
            <a:r>
              <a:rPr lang="el-GR" sz="1700" b="1" dirty="0">
                <a:solidFill>
                  <a:schemeClr val="tx1"/>
                </a:solidFill>
                <a:cs typeface="Aharoni" pitchFamily="2" charset="-79"/>
              </a:rPr>
              <a:t>Φροντίδα σπιτιού </a:t>
            </a:r>
            <a:r>
              <a:rPr lang="en-US" sz="1700" b="1" dirty="0">
                <a:solidFill>
                  <a:schemeClr val="tx1"/>
                </a:solidFill>
                <a:cs typeface="Aharoni" pitchFamily="2" charset="-79"/>
              </a:rPr>
              <a:t>3.</a:t>
            </a:r>
            <a:r>
              <a:rPr lang="el-GR" sz="1700" b="1" dirty="0">
                <a:solidFill>
                  <a:schemeClr val="tx1"/>
                </a:solidFill>
                <a:cs typeface="Aharoni" pitchFamily="2" charset="-79"/>
              </a:rPr>
              <a:t>Αυτοφροντίδα</a:t>
            </a:r>
            <a:endParaRPr lang="en-US" sz="1700" b="1" dirty="0">
              <a:solidFill>
                <a:schemeClr val="tx1"/>
              </a:solidFill>
              <a:cs typeface="Aharoni" pitchFamily="2" charset="-79"/>
            </a:endParaRPr>
          </a:p>
          <a:p>
            <a:pPr lvl="0"/>
            <a:r>
              <a:rPr lang="en-US" sz="1700" b="1" dirty="0">
                <a:solidFill>
                  <a:schemeClr val="tx1"/>
                </a:solidFill>
                <a:cs typeface="Aharoni" pitchFamily="2" charset="-79"/>
              </a:rPr>
              <a:t>4.</a:t>
            </a:r>
            <a:r>
              <a:rPr lang="el-GR" sz="1700" b="1" dirty="0">
                <a:solidFill>
                  <a:schemeClr val="tx1"/>
                </a:solidFill>
                <a:cs typeface="Aharoni" pitchFamily="2" charset="-79"/>
              </a:rPr>
              <a:t>Ημερήσιες δραστηριότητες </a:t>
            </a:r>
            <a:r>
              <a:rPr lang="en-US" sz="1700" b="1" dirty="0">
                <a:solidFill>
                  <a:schemeClr val="tx1"/>
                </a:solidFill>
                <a:cs typeface="Aharoni" pitchFamily="2" charset="-79"/>
              </a:rPr>
              <a:t>5.</a:t>
            </a:r>
            <a:r>
              <a:rPr lang="el-GR" sz="1700" b="1" dirty="0">
                <a:solidFill>
                  <a:schemeClr val="tx1"/>
                </a:solidFill>
                <a:cs typeface="Aharoni" pitchFamily="2" charset="-79"/>
              </a:rPr>
              <a:t>Σωματική υγεία </a:t>
            </a:r>
            <a:endParaRPr lang="en-US" sz="1700" b="1" dirty="0">
              <a:solidFill>
                <a:schemeClr val="tx1"/>
              </a:solidFill>
              <a:cs typeface="Aharoni" pitchFamily="2" charset="-79"/>
            </a:endParaRPr>
          </a:p>
          <a:p>
            <a:pPr lvl="0"/>
            <a:r>
              <a:rPr lang="en-US" sz="1700" b="1" dirty="0">
                <a:solidFill>
                  <a:schemeClr val="tx1"/>
                </a:solidFill>
                <a:cs typeface="Aharoni" pitchFamily="2" charset="-79"/>
              </a:rPr>
              <a:t>6.</a:t>
            </a:r>
            <a:r>
              <a:rPr lang="el-GR" sz="1700" b="1" dirty="0">
                <a:solidFill>
                  <a:schemeClr val="tx1"/>
                </a:solidFill>
                <a:cs typeface="Aharoni" pitchFamily="2" charset="-79"/>
              </a:rPr>
              <a:t>Ψυχωτικά συμπτώματα</a:t>
            </a:r>
          </a:p>
          <a:p>
            <a:pPr algn="ctr"/>
            <a:endParaRPr lang="el-GR" b="1" dirty="0">
              <a:solidFill>
                <a:schemeClr val="tx1"/>
              </a:solidFill>
            </a:endParaRPr>
          </a:p>
        </p:txBody>
      </p:sp>
      <p:sp>
        <p:nvSpPr>
          <p:cNvPr id="7" name="6 - Δεξιό άγκιστρο"/>
          <p:cNvSpPr/>
          <p:nvPr/>
        </p:nvSpPr>
        <p:spPr>
          <a:xfrm>
            <a:off x="6672064" y="1340768"/>
            <a:ext cx="504056" cy="1584176"/>
          </a:xfrm>
          <a:prstGeom prst="rightBrace">
            <a:avLst/>
          </a:prstGeom>
          <a:ln w="38100"/>
          <a:effectLst/>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
        <p:nvSpPr>
          <p:cNvPr id="8" name="7 - Ορθογώνιο"/>
          <p:cNvSpPr/>
          <p:nvPr/>
        </p:nvSpPr>
        <p:spPr>
          <a:xfrm>
            <a:off x="7392144" y="1628800"/>
            <a:ext cx="3096344" cy="936104"/>
          </a:xfrm>
          <a:prstGeom prst="rect">
            <a:avLst/>
          </a:prstGeom>
          <a:solidFill>
            <a:schemeClr val="accent2">
              <a:lumMod val="60000"/>
              <a:lumOff val="40000"/>
            </a:schemeClr>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700" b="1" dirty="0"/>
              <a:t>Σωματική Υγεία &amp; επίπεδο ανεξαρτησίας</a:t>
            </a:r>
          </a:p>
        </p:txBody>
      </p:sp>
      <p:sp>
        <p:nvSpPr>
          <p:cNvPr id="17" name="16 - Ορθογώνιο"/>
          <p:cNvSpPr/>
          <p:nvPr/>
        </p:nvSpPr>
        <p:spPr>
          <a:xfrm>
            <a:off x="3359696" y="3140968"/>
            <a:ext cx="3168352" cy="1080120"/>
          </a:xfrm>
          <a:prstGeom prst="rect">
            <a:avLst/>
          </a:prstGeom>
          <a:solidFill>
            <a:srgbClr val="1B91A5"/>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AutoNum type="arabicPeriod"/>
            </a:pPr>
            <a:r>
              <a:rPr lang="el-GR" sz="1700" b="1" dirty="0">
                <a:solidFill>
                  <a:srgbClr val="FFFF99"/>
                </a:solidFill>
              </a:rPr>
              <a:t>Ψυχωτικά συμπτώματα</a:t>
            </a:r>
            <a:endParaRPr lang="en-US" sz="1700" b="1" dirty="0">
              <a:solidFill>
                <a:srgbClr val="FFFF99"/>
              </a:solidFill>
            </a:endParaRPr>
          </a:p>
          <a:p>
            <a:pPr marL="342900" indent="-342900">
              <a:buAutoNum type="arabicPeriod"/>
            </a:pPr>
            <a:r>
              <a:rPr lang="el-GR" sz="1700" b="1" dirty="0">
                <a:solidFill>
                  <a:srgbClr val="FFFF99"/>
                </a:solidFill>
              </a:rPr>
              <a:t>Ψυχολογική δυσφορία</a:t>
            </a:r>
            <a:endParaRPr lang="en-US" sz="1700" b="1" dirty="0">
              <a:solidFill>
                <a:srgbClr val="FFFF99"/>
              </a:solidFill>
            </a:endParaRPr>
          </a:p>
          <a:p>
            <a:pPr marL="342900" indent="-342900"/>
            <a:r>
              <a:rPr lang="en-US" sz="1700" b="1" dirty="0">
                <a:solidFill>
                  <a:srgbClr val="FFFF99"/>
                </a:solidFill>
              </a:rPr>
              <a:t>3.    </a:t>
            </a:r>
            <a:r>
              <a:rPr lang="el-GR" sz="1700" b="1" dirty="0">
                <a:solidFill>
                  <a:srgbClr val="FFFF99"/>
                </a:solidFill>
              </a:rPr>
              <a:t>Ασφάλεια εαυτού</a:t>
            </a:r>
            <a:endParaRPr lang="el-GR" sz="1700" b="1" dirty="0"/>
          </a:p>
          <a:p>
            <a:endParaRPr lang="el-GR" dirty="0"/>
          </a:p>
        </p:txBody>
      </p:sp>
      <p:sp>
        <p:nvSpPr>
          <p:cNvPr id="18" name="17 - Δεξιό άγκιστρο"/>
          <p:cNvSpPr/>
          <p:nvPr/>
        </p:nvSpPr>
        <p:spPr>
          <a:xfrm>
            <a:off x="6744072" y="3140968"/>
            <a:ext cx="288032" cy="936104"/>
          </a:xfrm>
          <a:prstGeom prst="rightBrace">
            <a:avLst/>
          </a:prstGeom>
          <a:ln w="38100"/>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
        <p:nvSpPr>
          <p:cNvPr id="19" name="18 - Ορθογώνιο"/>
          <p:cNvSpPr/>
          <p:nvPr/>
        </p:nvSpPr>
        <p:spPr>
          <a:xfrm>
            <a:off x="7392144" y="3068960"/>
            <a:ext cx="3096344" cy="936104"/>
          </a:xfrm>
          <a:prstGeom prst="rect">
            <a:avLst/>
          </a:prstGeom>
          <a:solidFill>
            <a:srgbClr val="1B91A5"/>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700" b="1" dirty="0"/>
              <a:t>Ψυχολογική Υγεία &amp; πνευματικότητα</a:t>
            </a:r>
          </a:p>
        </p:txBody>
      </p:sp>
      <p:sp>
        <p:nvSpPr>
          <p:cNvPr id="20" name="19 - Ορθογώνιο"/>
          <p:cNvSpPr/>
          <p:nvPr/>
        </p:nvSpPr>
        <p:spPr>
          <a:xfrm>
            <a:off x="3359696" y="4293096"/>
            <a:ext cx="3168352" cy="1296144"/>
          </a:xfrm>
          <a:prstGeom prst="rect">
            <a:avLst/>
          </a:prstGeom>
          <a:solidFill>
            <a:schemeClr val="accent2">
              <a:lumMod val="75000"/>
            </a:schemeClr>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AutoNum type="arabicPeriod"/>
            </a:pPr>
            <a:r>
              <a:rPr lang="el-GR" sz="1700" b="1" dirty="0">
                <a:solidFill>
                  <a:srgbClr val="FFFF99"/>
                </a:solidFill>
              </a:rPr>
              <a:t>Συντροφιά </a:t>
            </a:r>
            <a:endParaRPr lang="en-US" sz="1700" b="1" dirty="0">
              <a:solidFill>
                <a:srgbClr val="FFFF99"/>
              </a:solidFill>
            </a:endParaRPr>
          </a:p>
          <a:p>
            <a:pPr marL="342900" indent="-342900">
              <a:buAutoNum type="arabicPeriod"/>
            </a:pPr>
            <a:r>
              <a:rPr lang="el-GR" sz="1700" b="1" dirty="0">
                <a:solidFill>
                  <a:srgbClr val="FFFF99"/>
                </a:solidFill>
              </a:rPr>
              <a:t>Διαπροσωπικές σχέσεις</a:t>
            </a:r>
            <a:endParaRPr lang="en-US" sz="1700" b="1" dirty="0">
              <a:solidFill>
                <a:srgbClr val="FFFF99"/>
              </a:solidFill>
            </a:endParaRPr>
          </a:p>
          <a:p>
            <a:pPr marL="342900" indent="-342900">
              <a:buAutoNum type="arabicPeriod"/>
            </a:pPr>
            <a:r>
              <a:rPr lang="el-GR" sz="1700" b="1" dirty="0">
                <a:solidFill>
                  <a:srgbClr val="FFFF99"/>
                </a:solidFill>
              </a:rPr>
              <a:t> Σεξουαλική ζωή </a:t>
            </a:r>
            <a:endParaRPr lang="en-US" sz="1700" b="1" dirty="0">
              <a:solidFill>
                <a:srgbClr val="FFFF99"/>
              </a:solidFill>
            </a:endParaRPr>
          </a:p>
          <a:p>
            <a:pPr marL="342900" indent="-342900">
              <a:buAutoNum type="arabicPeriod"/>
            </a:pPr>
            <a:r>
              <a:rPr lang="el-GR" sz="1700" b="1" dirty="0">
                <a:solidFill>
                  <a:srgbClr val="FFFF99"/>
                </a:solidFill>
              </a:rPr>
              <a:t> Ασφάλεια των άλλων</a:t>
            </a:r>
            <a:r>
              <a:rPr lang="el-GR" sz="1700" i="1" dirty="0">
                <a:solidFill>
                  <a:srgbClr val="FFFF99"/>
                </a:solidFill>
              </a:rPr>
              <a:t>.</a:t>
            </a:r>
            <a:endParaRPr lang="el-GR" sz="1700" b="1" dirty="0">
              <a:solidFill>
                <a:srgbClr val="FFFF99"/>
              </a:solidFill>
            </a:endParaRPr>
          </a:p>
          <a:p>
            <a:endParaRPr lang="el-GR" dirty="0"/>
          </a:p>
        </p:txBody>
      </p:sp>
      <p:sp>
        <p:nvSpPr>
          <p:cNvPr id="21" name="20 - Ορθογώνιο"/>
          <p:cNvSpPr/>
          <p:nvPr/>
        </p:nvSpPr>
        <p:spPr>
          <a:xfrm flipH="1">
            <a:off x="3359696" y="5661248"/>
            <a:ext cx="3168352" cy="1196752"/>
          </a:xfrm>
          <a:prstGeom prst="rect">
            <a:avLst/>
          </a:prstGeom>
          <a:solidFill>
            <a:srgbClr val="20E025">
              <a:shade val="30000"/>
              <a:satMod val="115000"/>
            </a:srgbClr>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t>1.</a:t>
            </a:r>
            <a:r>
              <a:rPr lang="el-GR" b="1" dirty="0">
                <a:solidFill>
                  <a:srgbClr val="FFFF99"/>
                </a:solidFill>
              </a:rPr>
              <a:t>Πληροφορίες για τη νόσο  </a:t>
            </a:r>
            <a:r>
              <a:rPr lang="en-US" b="1" dirty="0">
                <a:solidFill>
                  <a:srgbClr val="FFFF99"/>
                </a:solidFill>
              </a:rPr>
              <a:t>2.</a:t>
            </a:r>
            <a:r>
              <a:rPr lang="el-GR" b="1" dirty="0">
                <a:solidFill>
                  <a:srgbClr val="FFFF99"/>
                </a:solidFill>
              </a:rPr>
              <a:t>Μετακίνηση</a:t>
            </a:r>
            <a:endParaRPr lang="en-US" b="1" dirty="0">
              <a:solidFill>
                <a:srgbClr val="FFFF99"/>
              </a:solidFill>
            </a:endParaRPr>
          </a:p>
          <a:p>
            <a:r>
              <a:rPr lang="en-US" b="1" dirty="0">
                <a:solidFill>
                  <a:srgbClr val="FFFF99"/>
                </a:solidFill>
              </a:rPr>
              <a:t>3.</a:t>
            </a:r>
            <a:r>
              <a:rPr lang="el-GR" b="1" dirty="0">
                <a:solidFill>
                  <a:srgbClr val="FFFF99"/>
                </a:solidFill>
              </a:rPr>
              <a:t> Χρήματα </a:t>
            </a:r>
            <a:endParaRPr lang="en-US" b="1" dirty="0">
              <a:solidFill>
                <a:srgbClr val="FFFF99"/>
              </a:solidFill>
            </a:endParaRPr>
          </a:p>
          <a:p>
            <a:r>
              <a:rPr lang="en-US" b="1" dirty="0">
                <a:solidFill>
                  <a:srgbClr val="FFFF99"/>
                </a:solidFill>
              </a:rPr>
              <a:t>4. </a:t>
            </a:r>
            <a:r>
              <a:rPr lang="el-GR" b="1" dirty="0">
                <a:solidFill>
                  <a:srgbClr val="FFFF99"/>
                </a:solidFill>
              </a:rPr>
              <a:t>Προνοιακά επιδόματα</a:t>
            </a:r>
          </a:p>
        </p:txBody>
      </p:sp>
      <p:sp>
        <p:nvSpPr>
          <p:cNvPr id="22" name="21 - Ορθογώνιο"/>
          <p:cNvSpPr/>
          <p:nvPr/>
        </p:nvSpPr>
        <p:spPr>
          <a:xfrm>
            <a:off x="1524000" y="1340768"/>
            <a:ext cx="1619672" cy="936104"/>
          </a:xfrm>
          <a:prstGeom prst="rect">
            <a:avLst/>
          </a:prstGeom>
          <a:solidFill>
            <a:srgbClr val="FF3F3F"/>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el-GR" sz="1600" b="1" dirty="0">
                <a:latin typeface="Constantia" pitchFamily="18" charset="0"/>
              </a:rPr>
              <a:t>Ανάγκες της καθημερινής ζωή</a:t>
            </a:r>
            <a:r>
              <a:rPr lang="el-GR" dirty="0">
                <a:latin typeface="Garamond" pitchFamily="18" charset="0"/>
              </a:rPr>
              <a:t>ς</a:t>
            </a:r>
          </a:p>
        </p:txBody>
      </p:sp>
      <p:sp>
        <p:nvSpPr>
          <p:cNvPr id="14" name="13 - Ορθογώνιο"/>
          <p:cNvSpPr/>
          <p:nvPr/>
        </p:nvSpPr>
        <p:spPr>
          <a:xfrm>
            <a:off x="7320136" y="4365104"/>
            <a:ext cx="3168352" cy="864096"/>
          </a:xfrm>
          <a:prstGeom prst="rect">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8100000" scaled="1"/>
            <a:tileRect/>
          </a:gradFill>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700" b="1" dirty="0"/>
              <a:t>Κοινωνικές</a:t>
            </a:r>
            <a:r>
              <a:rPr lang="el-GR" sz="1700" b="1" i="1" dirty="0"/>
              <a:t> </a:t>
            </a:r>
            <a:r>
              <a:rPr lang="el-GR" sz="1700" b="1" dirty="0"/>
              <a:t>σχέσεις</a:t>
            </a:r>
          </a:p>
        </p:txBody>
      </p:sp>
      <p:sp>
        <p:nvSpPr>
          <p:cNvPr id="15" name="14 - Ορθογώνιο"/>
          <p:cNvSpPr/>
          <p:nvPr/>
        </p:nvSpPr>
        <p:spPr>
          <a:xfrm>
            <a:off x="7392144" y="5733256"/>
            <a:ext cx="3096344" cy="864096"/>
          </a:xfrm>
          <a:prstGeom prst="rect">
            <a:avLst/>
          </a:prstGeom>
          <a:solidFill>
            <a:srgbClr val="45991F"/>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b="1" dirty="0"/>
              <a:t>Περιβάλλον</a:t>
            </a:r>
          </a:p>
        </p:txBody>
      </p:sp>
      <p:sp>
        <p:nvSpPr>
          <p:cNvPr id="16" name="15 - Δεξιό άγκιστρο"/>
          <p:cNvSpPr/>
          <p:nvPr/>
        </p:nvSpPr>
        <p:spPr>
          <a:xfrm>
            <a:off x="6744072" y="4293096"/>
            <a:ext cx="432048" cy="936104"/>
          </a:xfrm>
          <a:prstGeom prst="rightBrace">
            <a:avLst>
              <a:gd name="adj1" fmla="val 21871"/>
              <a:gd name="adj2" fmla="val 50000"/>
            </a:avLst>
          </a:prstGeom>
          <a:ln w="38100"/>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
        <p:nvSpPr>
          <p:cNvPr id="23" name="22 - Δεξιό άγκιστρο"/>
          <p:cNvSpPr/>
          <p:nvPr/>
        </p:nvSpPr>
        <p:spPr>
          <a:xfrm>
            <a:off x="6744072" y="5733256"/>
            <a:ext cx="432048" cy="864096"/>
          </a:xfrm>
          <a:prstGeom prst="rightBrace">
            <a:avLst>
              <a:gd name="adj1" fmla="val 8333"/>
              <a:gd name="adj2" fmla="val 50000"/>
            </a:avLst>
          </a:prstGeom>
          <a:ln w="38100"/>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
        <p:nvSpPr>
          <p:cNvPr id="24" name="23 - Ορθογώνιο"/>
          <p:cNvSpPr/>
          <p:nvPr/>
        </p:nvSpPr>
        <p:spPr>
          <a:xfrm>
            <a:off x="1524000" y="3212976"/>
            <a:ext cx="1619672" cy="648072"/>
          </a:xfrm>
          <a:prstGeom prst="rect">
            <a:avLst/>
          </a:prstGeom>
          <a:solidFill>
            <a:srgbClr val="168C92"/>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el-GR" sz="1600" b="1" dirty="0"/>
              <a:t>Ψυχολογικές</a:t>
            </a:r>
          </a:p>
          <a:p>
            <a:pPr algn="ctr"/>
            <a:r>
              <a:rPr lang="el-GR" sz="1600" b="1" dirty="0"/>
              <a:t>Ανάγκες</a:t>
            </a:r>
          </a:p>
        </p:txBody>
      </p:sp>
      <p:sp>
        <p:nvSpPr>
          <p:cNvPr id="25" name="24 - Ορθογώνιο"/>
          <p:cNvSpPr/>
          <p:nvPr/>
        </p:nvSpPr>
        <p:spPr>
          <a:xfrm>
            <a:off x="1524000" y="4365104"/>
            <a:ext cx="1691680" cy="864096"/>
          </a:xfrm>
          <a:prstGeom prst="rect">
            <a:avLst/>
          </a:prstGeom>
          <a:solidFill>
            <a:schemeClr val="accent2">
              <a:lumMod val="75000"/>
            </a:schemeClr>
          </a:solidFill>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600" b="1" dirty="0"/>
              <a:t>Ανάγκες στις σχέσεις με τους άλλους</a:t>
            </a:r>
          </a:p>
        </p:txBody>
      </p:sp>
      <p:sp>
        <p:nvSpPr>
          <p:cNvPr id="26" name="25 - Ορθογώνιο"/>
          <p:cNvSpPr/>
          <p:nvPr/>
        </p:nvSpPr>
        <p:spPr>
          <a:xfrm>
            <a:off x="1524000" y="5733256"/>
            <a:ext cx="1691680" cy="720080"/>
          </a:xfrm>
          <a:prstGeom prst="rect">
            <a:avLst/>
          </a:prstGeom>
          <a:solidFill>
            <a:srgbClr val="2EB438"/>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600" b="1" dirty="0"/>
              <a:t>Ανάγκες διαβίωσης</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0-#ppt_w/2"/>
                                          </p:val>
                                        </p:tav>
                                        <p:tav tm="100000">
                                          <p:val>
                                            <p:strVal val="#ppt_x"/>
                                          </p:val>
                                        </p:tav>
                                      </p:tavLst>
                                    </p:anim>
                                    <p:anim calcmode="lin" valueType="num">
                                      <p:cBhvr additive="base">
                                        <p:cTn id="14"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0-#ppt_w/2"/>
                                          </p:val>
                                        </p:tav>
                                        <p:tav tm="100000">
                                          <p:val>
                                            <p:strVal val="#ppt_x"/>
                                          </p:val>
                                        </p:tav>
                                      </p:tavLst>
                                    </p:anim>
                                    <p:anim calcmode="lin" valueType="num">
                                      <p:cBhvr additive="base">
                                        <p:cTn id="20"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anim calcmode="lin" valueType="num">
                                      <p:cBhvr additive="base">
                                        <p:cTn id="25" dur="500" fill="hold"/>
                                        <p:tgtEl>
                                          <p:spTgt spid="22"/>
                                        </p:tgtEl>
                                        <p:attrNameLst>
                                          <p:attrName>ppt_x</p:attrName>
                                        </p:attrNameLst>
                                      </p:cBhvr>
                                      <p:tavLst>
                                        <p:tav tm="0">
                                          <p:val>
                                            <p:strVal val="0-#ppt_w/2"/>
                                          </p:val>
                                        </p:tav>
                                        <p:tav tm="100000">
                                          <p:val>
                                            <p:strVal val="#ppt_x"/>
                                          </p:val>
                                        </p:tav>
                                      </p:tavLst>
                                    </p:anim>
                                    <p:anim calcmode="lin" valueType="num">
                                      <p:cBhvr additive="base">
                                        <p:cTn id="26"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0-#ppt_w/2"/>
                                          </p:val>
                                        </p:tav>
                                        <p:tav tm="100000">
                                          <p:val>
                                            <p:strVal val="#ppt_x"/>
                                          </p:val>
                                        </p:tav>
                                      </p:tavLst>
                                    </p:anim>
                                    <p:anim calcmode="lin" valueType="num">
                                      <p:cBhvr additive="base">
                                        <p:cTn id="32"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additive="base">
                                        <p:cTn id="37" dur="500" fill="hold"/>
                                        <p:tgtEl>
                                          <p:spTgt spid="18"/>
                                        </p:tgtEl>
                                        <p:attrNameLst>
                                          <p:attrName>ppt_x</p:attrName>
                                        </p:attrNameLst>
                                      </p:cBhvr>
                                      <p:tavLst>
                                        <p:tav tm="0">
                                          <p:val>
                                            <p:strVal val="0-#ppt_w/2"/>
                                          </p:val>
                                        </p:tav>
                                        <p:tav tm="100000">
                                          <p:val>
                                            <p:strVal val="#ppt_x"/>
                                          </p:val>
                                        </p:tav>
                                      </p:tavLst>
                                    </p:anim>
                                    <p:anim calcmode="lin" valueType="num">
                                      <p:cBhvr additive="base">
                                        <p:cTn id="38"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anim calcmode="lin" valueType="num">
                                      <p:cBhvr additive="base">
                                        <p:cTn id="43" dur="500" fill="hold"/>
                                        <p:tgtEl>
                                          <p:spTgt spid="19"/>
                                        </p:tgtEl>
                                        <p:attrNameLst>
                                          <p:attrName>ppt_x</p:attrName>
                                        </p:attrNameLst>
                                      </p:cBhvr>
                                      <p:tavLst>
                                        <p:tav tm="0">
                                          <p:val>
                                            <p:strVal val="0-#ppt_w/2"/>
                                          </p:val>
                                        </p:tav>
                                        <p:tav tm="100000">
                                          <p:val>
                                            <p:strVal val="#ppt_x"/>
                                          </p:val>
                                        </p:tav>
                                      </p:tavLst>
                                    </p:anim>
                                    <p:anim calcmode="lin" valueType="num">
                                      <p:cBhvr additive="base">
                                        <p:cTn id="44"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24"/>
                                        </p:tgtEl>
                                        <p:attrNameLst>
                                          <p:attrName>style.visibility</p:attrName>
                                        </p:attrNameLst>
                                      </p:cBhvr>
                                      <p:to>
                                        <p:strVal val="visible"/>
                                      </p:to>
                                    </p:set>
                                    <p:anim calcmode="lin" valueType="num">
                                      <p:cBhvr additive="base">
                                        <p:cTn id="49" dur="500" fill="hold"/>
                                        <p:tgtEl>
                                          <p:spTgt spid="24"/>
                                        </p:tgtEl>
                                        <p:attrNameLst>
                                          <p:attrName>ppt_x</p:attrName>
                                        </p:attrNameLst>
                                      </p:cBhvr>
                                      <p:tavLst>
                                        <p:tav tm="0">
                                          <p:val>
                                            <p:strVal val="0-#ppt_w/2"/>
                                          </p:val>
                                        </p:tav>
                                        <p:tav tm="100000">
                                          <p:val>
                                            <p:strVal val="#ppt_x"/>
                                          </p:val>
                                        </p:tav>
                                      </p:tavLst>
                                    </p:anim>
                                    <p:anim calcmode="lin" valueType="num">
                                      <p:cBhvr additive="base">
                                        <p:cTn id="50" dur="5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20"/>
                                        </p:tgtEl>
                                        <p:attrNameLst>
                                          <p:attrName>style.visibility</p:attrName>
                                        </p:attrNameLst>
                                      </p:cBhvr>
                                      <p:to>
                                        <p:strVal val="visible"/>
                                      </p:to>
                                    </p:set>
                                    <p:anim calcmode="lin" valueType="num">
                                      <p:cBhvr additive="base">
                                        <p:cTn id="55" dur="500" fill="hold"/>
                                        <p:tgtEl>
                                          <p:spTgt spid="20"/>
                                        </p:tgtEl>
                                        <p:attrNameLst>
                                          <p:attrName>ppt_x</p:attrName>
                                        </p:attrNameLst>
                                      </p:cBhvr>
                                      <p:tavLst>
                                        <p:tav tm="0">
                                          <p:val>
                                            <p:strVal val="0-#ppt_w/2"/>
                                          </p:val>
                                        </p:tav>
                                        <p:tav tm="100000">
                                          <p:val>
                                            <p:strVal val="#ppt_x"/>
                                          </p:val>
                                        </p:tav>
                                      </p:tavLst>
                                    </p:anim>
                                    <p:anim calcmode="lin" valueType="num">
                                      <p:cBhvr additive="base">
                                        <p:cTn id="56"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8" fill="hold" grpId="0" nodeType="clickEffect">
                                  <p:stCondLst>
                                    <p:cond delay="0"/>
                                  </p:stCondLst>
                                  <p:childTnLst>
                                    <p:set>
                                      <p:cBhvr>
                                        <p:cTn id="60" dur="1" fill="hold">
                                          <p:stCondLst>
                                            <p:cond delay="0"/>
                                          </p:stCondLst>
                                        </p:cTn>
                                        <p:tgtEl>
                                          <p:spTgt spid="16"/>
                                        </p:tgtEl>
                                        <p:attrNameLst>
                                          <p:attrName>style.visibility</p:attrName>
                                        </p:attrNameLst>
                                      </p:cBhvr>
                                      <p:to>
                                        <p:strVal val="visible"/>
                                      </p:to>
                                    </p:set>
                                    <p:anim calcmode="lin" valueType="num">
                                      <p:cBhvr additive="base">
                                        <p:cTn id="61" dur="500" fill="hold"/>
                                        <p:tgtEl>
                                          <p:spTgt spid="16"/>
                                        </p:tgtEl>
                                        <p:attrNameLst>
                                          <p:attrName>ppt_x</p:attrName>
                                        </p:attrNameLst>
                                      </p:cBhvr>
                                      <p:tavLst>
                                        <p:tav tm="0">
                                          <p:val>
                                            <p:strVal val="0-#ppt_w/2"/>
                                          </p:val>
                                        </p:tav>
                                        <p:tav tm="100000">
                                          <p:val>
                                            <p:strVal val="#ppt_x"/>
                                          </p:val>
                                        </p:tav>
                                      </p:tavLst>
                                    </p:anim>
                                    <p:anim calcmode="lin" valueType="num">
                                      <p:cBhvr additive="base">
                                        <p:cTn id="62"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14"/>
                                        </p:tgtEl>
                                        <p:attrNameLst>
                                          <p:attrName>style.visibility</p:attrName>
                                        </p:attrNameLst>
                                      </p:cBhvr>
                                      <p:to>
                                        <p:strVal val="visible"/>
                                      </p:to>
                                    </p:set>
                                    <p:anim calcmode="lin" valueType="num">
                                      <p:cBhvr additive="base">
                                        <p:cTn id="67" dur="500" fill="hold"/>
                                        <p:tgtEl>
                                          <p:spTgt spid="14"/>
                                        </p:tgtEl>
                                        <p:attrNameLst>
                                          <p:attrName>ppt_x</p:attrName>
                                        </p:attrNameLst>
                                      </p:cBhvr>
                                      <p:tavLst>
                                        <p:tav tm="0">
                                          <p:val>
                                            <p:strVal val="0-#ppt_w/2"/>
                                          </p:val>
                                        </p:tav>
                                        <p:tav tm="100000">
                                          <p:val>
                                            <p:strVal val="#ppt_x"/>
                                          </p:val>
                                        </p:tav>
                                      </p:tavLst>
                                    </p:anim>
                                    <p:anim calcmode="lin" valueType="num">
                                      <p:cBhvr additive="base">
                                        <p:cTn id="68"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8" fill="hold" grpId="0" nodeType="clickEffect">
                                  <p:stCondLst>
                                    <p:cond delay="0"/>
                                  </p:stCondLst>
                                  <p:childTnLst>
                                    <p:set>
                                      <p:cBhvr>
                                        <p:cTn id="72" dur="1" fill="hold">
                                          <p:stCondLst>
                                            <p:cond delay="0"/>
                                          </p:stCondLst>
                                        </p:cTn>
                                        <p:tgtEl>
                                          <p:spTgt spid="25"/>
                                        </p:tgtEl>
                                        <p:attrNameLst>
                                          <p:attrName>style.visibility</p:attrName>
                                        </p:attrNameLst>
                                      </p:cBhvr>
                                      <p:to>
                                        <p:strVal val="visible"/>
                                      </p:to>
                                    </p:set>
                                    <p:anim calcmode="lin" valueType="num">
                                      <p:cBhvr additive="base">
                                        <p:cTn id="73" dur="500" fill="hold"/>
                                        <p:tgtEl>
                                          <p:spTgt spid="25"/>
                                        </p:tgtEl>
                                        <p:attrNameLst>
                                          <p:attrName>ppt_x</p:attrName>
                                        </p:attrNameLst>
                                      </p:cBhvr>
                                      <p:tavLst>
                                        <p:tav tm="0">
                                          <p:val>
                                            <p:strVal val="0-#ppt_w/2"/>
                                          </p:val>
                                        </p:tav>
                                        <p:tav tm="100000">
                                          <p:val>
                                            <p:strVal val="#ppt_x"/>
                                          </p:val>
                                        </p:tav>
                                      </p:tavLst>
                                    </p:anim>
                                    <p:anim calcmode="lin" valueType="num">
                                      <p:cBhvr additive="base">
                                        <p:cTn id="74" dur="5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8" fill="hold" grpId="0" nodeType="clickEffect">
                                  <p:stCondLst>
                                    <p:cond delay="0"/>
                                  </p:stCondLst>
                                  <p:childTnLst>
                                    <p:set>
                                      <p:cBhvr>
                                        <p:cTn id="78" dur="1" fill="hold">
                                          <p:stCondLst>
                                            <p:cond delay="0"/>
                                          </p:stCondLst>
                                        </p:cTn>
                                        <p:tgtEl>
                                          <p:spTgt spid="21"/>
                                        </p:tgtEl>
                                        <p:attrNameLst>
                                          <p:attrName>style.visibility</p:attrName>
                                        </p:attrNameLst>
                                      </p:cBhvr>
                                      <p:to>
                                        <p:strVal val="visible"/>
                                      </p:to>
                                    </p:set>
                                    <p:anim calcmode="lin" valueType="num">
                                      <p:cBhvr additive="base">
                                        <p:cTn id="79" dur="500" fill="hold"/>
                                        <p:tgtEl>
                                          <p:spTgt spid="21"/>
                                        </p:tgtEl>
                                        <p:attrNameLst>
                                          <p:attrName>ppt_x</p:attrName>
                                        </p:attrNameLst>
                                      </p:cBhvr>
                                      <p:tavLst>
                                        <p:tav tm="0">
                                          <p:val>
                                            <p:strVal val="0-#ppt_w/2"/>
                                          </p:val>
                                        </p:tav>
                                        <p:tav tm="100000">
                                          <p:val>
                                            <p:strVal val="#ppt_x"/>
                                          </p:val>
                                        </p:tav>
                                      </p:tavLst>
                                    </p:anim>
                                    <p:anim calcmode="lin" valueType="num">
                                      <p:cBhvr additive="base">
                                        <p:cTn id="80"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8" fill="hold" grpId="0" nodeType="clickEffect">
                                  <p:stCondLst>
                                    <p:cond delay="0"/>
                                  </p:stCondLst>
                                  <p:childTnLst>
                                    <p:set>
                                      <p:cBhvr>
                                        <p:cTn id="84" dur="1" fill="hold">
                                          <p:stCondLst>
                                            <p:cond delay="0"/>
                                          </p:stCondLst>
                                        </p:cTn>
                                        <p:tgtEl>
                                          <p:spTgt spid="23"/>
                                        </p:tgtEl>
                                        <p:attrNameLst>
                                          <p:attrName>style.visibility</p:attrName>
                                        </p:attrNameLst>
                                      </p:cBhvr>
                                      <p:to>
                                        <p:strVal val="visible"/>
                                      </p:to>
                                    </p:set>
                                    <p:anim calcmode="lin" valueType="num">
                                      <p:cBhvr additive="base">
                                        <p:cTn id="85" dur="500" fill="hold"/>
                                        <p:tgtEl>
                                          <p:spTgt spid="23"/>
                                        </p:tgtEl>
                                        <p:attrNameLst>
                                          <p:attrName>ppt_x</p:attrName>
                                        </p:attrNameLst>
                                      </p:cBhvr>
                                      <p:tavLst>
                                        <p:tav tm="0">
                                          <p:val>
                                            <p:strVal val="0-#ppt_w/2"/>
                                          </p:val>
                                        </p:tav>
                                        <p:tav tm="100000">
                                          <p:val>
                                            <p:strVal val="#ppt_x"/>
                                          </p:val>
                                        </p:tav>
                                      </p:tavLst>
                                    </p:anim>
                                    <p:anim calcmode="lin" valueType="num">
                                      <p:cBhvr additive="base">
                                        <p:cTn id="86" dur="5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8" fill="hold" grpId="0" nodeType="clickEffect">
                                  <p:stCondLst>
                                    <p:cond delay="0"/>
                                  </p:stCondLst>
                                  <p:childTnLst>
                                    <p:set>
                                      <p:cBhvr>
                                        <p:cTn id="90" dur="1" fill="hold">
                                          <p:stCondLst>
                                            <p:cond delay="0"/>
                                          </p:stCondLst>
                                        </p:cTn>
                                        <p:tgtEl>
                                          <p:spTgt spid="15"/>
                                        </p:tgtEl>
                                        <p:attrNameLst>
                                          <p:attrName>style.visibility</p:attrName>
                                        </p:attrNameLst>
                                      </p:cBhvr>
                                      <p:to>
                                        <p:strVal val="visible"/>
                                      </p:to>
                                    </p:set>
                                    <p:anim calcmode="lin" valueType="num">
                                      <p:cBhvr additive="base">
                                        <p:cTn id="91" dur="500" fill="hold"/>
                                        <p:tgtEl>
                                          <p:spTgt spid="15"/>
                                        </p:tgtEl>
                                        <p:attrNameLst>
                                          <p:attrName>ppt_x</p:attrName>
                                        </p:attrNameLst>
                                      </p:cBhvr>
                                      <p:tavLst>
                                        <p:tav tm="0">
                                          <p:val>
                                            <p:strVal val="0-#ppt_w/2"/>
                                          </p:val>
                                        </p:tav>
                                        <p:tav tm="100000">
                                          <p:val>
                                            <p:strVal val="#ppt_x"/>
                                          </p:val>
                                        </p:tav>
                                      </p:tavLst>
                                    </p:anim>
                                    <p:anim calcmode="lin" valueType="num">
                                      <p:cBhvr additive="base">
                                        <p:cTn id="92"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8" fill="hold" grpId="0" nodeType="clickEffect">
                                  <p:stCondLst>
                                    <p:cond delay="0"/>
                                  </p:stCondLst>
                                  <p:childTnLst>
                                    <p:set>
                                      <p:cBhvr>
                                        <p:cTn id="96" dur="1" fill="hold">
                                          <p:stCondLst>
                                            <p:cond delay="0"/>
                                          </p:stCondLst>
                                        </p:cTn>
                                        <p:tgtEl>
                                          <p:spTgt spid="26"/>
                                        </p:tgtEl>
                                        <p:attrNameLst>
                                          <p:attrName>style.visibility</p:attrName>
                                        </p:attrNameLst>
                                      </p:cBhvr>
                                      <p:to>
                                        <p:strVal val="visible"/>
                                      </p:to>
                                    </p:set>
                                    <p:anim calcmode="lin" valueType="num">
                                      <p:cBhvr additive="base">
                                        <p:cTn id="97" dur="500" fill="hold"/>
                                        <p:tgtEl>
                                          <p:spTgt spid="26"/>
                                        </p:tgtEl>
                                        <p:attrNameLst>
                                          <p:attrName>ppt_x</p:attrName>
                                        </p:attrNameLst>
                                      </p:cBhvr>
                                      <p:tavLst>
                                        <p:tav tm="0">
                                          <p:val>
                                            <p:strVal val="0-#ppt_w/2"/>
                                          </p:val>
                                        </p:tav>
                                        <p:tav tm="100000">
                                          <p:val>
                                            <p:strVal val="#ppt_x"/>
                                          </p:val>
                                        </p:tav>
                                      </p:tavLst>
                                    </p:anim>
                                    <p:anim calcmode="lin" valueType="num">
                                      <p:cBhvr additive="base">
                                        <p:cTn id="98" dur="50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17" grpId="0" animBg="1"/>
      <p:bldP spid="18" grpId="0" animBg="1"/>
      <p:bldP spid="19" grpId="0" animBg="1"/>
      <p:bldP spid="20" grpId="0" animBg="1"/>
      <p:bldP spid="21" grpId="0" animBg="1"/>
      <p:bldP spid="22" grpId="0" animBg="1"/>
      <p:bldP spid="14" grpId="0" animBg="1"/>
      <p:bldP spid="15" grpId="0" animBg="1"/>
      <p:bldP spid="16" grpId="0" animBg="1"/>
      <p:bldP spid="23" grpId="0" animBg="1"/>
      <p:bldP spid="24" grpId="0" animBg="1"/>
      <p:bldP spid="25" grpId="0" animBg="1"/>
      <p:bldP spid="26" grpId="0" animBg="1"/>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15 - Τίτλος"/>
          <p:cNvSpPr>
            <a:spLocks noGrp="1"/>
          </p:cNvSpPr>
          <p:nvPr>
            <p:ph type="title"/>
          </p:nvPr>
        </p:nvSpPr>
        <p:spPr>
          <a:xfrm>
            <a:off x="1524000" y="0"/>
            <a:ext cx="9144000" cy="836712"/>
          </a:xfrm>
        </p:spPr>
        <p:txBody>
          <a:bodyPr anchor="t">
            <a:normAutofit fontScale="90000"/>
          </a:bodyPr>
          <a:lstStyle/>
          <a:p>
            <a:pPr algn="ctr">
              <a:lnSpc>
                <a:spcPts val="3300"/>
              </a:lnSpc>
            </a:pPr>
            <a:r>
              <a:rPr lang="el-GR" sz="2600" b="1" i="1" dirty="0"/>
              <a:t>Σύγκριση των τεσσάρων ομάδων λημμάτων του </a:t>
            </a:r>
            <a:r>
              <a:rPr lang="en-US" sz="2600" b="1" i="1" dirty="0"/>
              <a:t>CAN </a:t>
            </a:r>
            <a:r>
              <a:rPr lang="el-GR" sz="2600" b="1" i="1" dirty="0"/>
              <a:t>με τους τομείς της </a:t>
            </a:r>
            <a:r>
              <a:rPr lang="en-US" sz="2600" b="1" i="1" dirty="0"/>
              <a:t>WHOQOL-BREF</a:t>
            </a:r>
            <a:endParaRPr lang="el-GR" sz="2600" b="1" i="1" dirty="0"/>
          </a:p>
        </p:txBody>
      </p:sp>
      <p:graphicFrame>
        <p:nvGraphicFramePr>
          <p:cNvPr id="18" name="17 - Θέση περιεχομένου"/>
          <p:cNvGraphicFramePr>
            <a:graphicFrameLocks noGrp="1"/>
          </p:cNvGraphicFramePr>
          <p:nvPr>
            <p:ph idx="1"/>
          </p:nvPr>
        </p:nvGraphicFramePr>
        <p:xfrm>
          <a:off x="1524000" y="1052738"/>
          <a:ext cx="9144001" cy="2736304"/>
        </p:xfrm>
        <a:graphic>
          <a:graphicData uri="http://schemas.openxmlformats.org/drawingml/2006/table">
            <a:tbl>
              <a:tblPr/>
              <a:tblGrid>
                <a:gridCol w="2721335">
                  <a:extLst>
                    <a:ext uri="{9D8B030D-6E8A-4147-A177-3AD203B41FA5}">
                      <a16:colId xmlns:a16="http://schemas.microsoft.com/office/drawing/2014/main" val="20000"/>
                    </a:ext>
                  </a:extLst>
                </a:gridCol>
                <a:gridCol w="838167">
                  <a:extLst>
                    <a:ext uri="{9D8B030D-6E8A-4147-A177-3AD203B41FA5}">
                      <a16:colId xmlns:a16="http://schemas.microsoft.com/office/drawing/2014/main" val="20001"/>
                    </a:ext>
                  </a:extLst>
                </a:gridCol>
                <a:gridCol w="837183">
                  <a:extLst>
                    <a:ext uri="{9D8B030D-6E8A-4147-A177-3AD203B41FA5}">
                      <a16:colId xmlns:a16="http://schemas.microsoft.com/office/drawing/2014/main" val="20002"/>
                    </a:ext>
                  </a:extLst>
                </a:gridCol>
                <a:gridCol w="698308">
                  <a:extLst>
                    <a:ext uri="{9D8B030D-6E8A-4147-A177-3AD203B41FA5}">
                      <a16:colId xmlns:a16="http://schemas.microsoft.com/office/drawing/2014/main" val="20003"/>
                    </a:ext>
                  </a:extLst>
                </a:gridCol>
                <a:gridCol w="837183">
                  <a:extLst>
                    <a:ext uri="{9D8B030D-6E8A-4147-A177-3AD203B41FA5}">
                      <a16:colId xmlns:a16="http://schemas.microsoft.com/office/drawing/2014/main" val="20004"/>
                    </a:ext>
                  </a:extLst>
                </a:gridCol>
                <a:gridCol w="770207">
                  <a:extLst>
                    <a:ext uri="{9D8B030D-6E8A-4147-A177-3AD203B41FA5}">
                      <a16:colId xmlns:a16="http://schemas.microsoft.com/office/drawing/2014/main" val="20005"/>
                    </a:ext>
                  </a:extLst>
                </a:gridCol>
                <a:gridCol w="905142">
                  <a:extLst>
                    <a:ext uri="{9D8B030D-6E8A-4147-A177-3AD203B41FA5}">
                      <a16:colId xmlns:a16="http://schemas.microsoft.com/office/drawing/2014/main" val="20006"/>
                    </a:ext>
                  </a:extLst>
                </a:gridCol>
                <a:gridCol w="630349">
                  <a:extLst>
                    <a:ext uri="{9D8B030D-6E8A-4147-A177-3AD203B41FA5}">
                      <a16:colId xmlns:a16="http://schemas.microsoft.com/office/drawing/2014/main" val="20007"/>
                    </a:ext>
                  </a:extLst>
                </a:gridCol>
                <a:gridCol w="906127">
                  <a:extLst>
                    <a:ext uri="{9D8B030D-6E8A-4147-A177-3AD203B41FA5}">
                      <a16:colId xmlns:a16="http://schemas.microsoft.com/office/drawing/2014/main" val="20008"/>
                    </a:ext>
                  </a:extLst>
                </a:gridCol>
              </a:tblGrid>
              <a:tr h="449255">
                <a:tc>
                  <a:txBody>
                    <a:bodyPr/>
                    <a:lstStyle/>
                    <a:p>
                      <a:pPr algn="l"/>
                      <a:endParaRPr lang="el-GR" sz="1100" dirty="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8">
                  <a:txBody>
                    <a:bodyPr/>
                    <a:lstStyle/>
                    <a:p>
                      <a:pPr algn="l">
                        <a:lnSpc>
                          <a:spcPct val="115000"/>
                        </a:lnSpc>
                        <a:spcAft>
                          <a:spcPts val="0"/>
                        </a:spcAft>
                      </a:pPr>
                      <a:r>
                        <a:rPr lang="el-GR" sz="1800" b="1" dirty="0">
                          <a:solidFill>
                            <a:srgbClr val="C00000"/>
                          </a:solidFill>
                          <a:latin typeface="+mj-lt"/>
                          <a:ea typeface="Times New Roman"/>
                          <a:cs typeface="Times New Roman"/>
                        </a:rPr>
                        <a:t>ΟΜΑΔΕΣ ΛΗΜΜΑΤΩΝ ΤΟΥ </a:t>
                      </a:r>
                      <a:r>
                        <a:rPr lang="en-US" sz="1800" b="1" dirty="0">
                          <a:solidFill>
                            <a:srgbClr val="C00000"/>
                          </a:solidFill>
                          <a:latin typeface="+mj-lt"/>
                          <a:ea typeface="Times New Roman"/>
                          <a:cs typeface="Times New Roman"/>
                        </a:rPr>
                        <a:t>CAN</a:t>
                      </a:r>
                      <a:r>
                        <a:rPr lang="el-GR" sz="1800" b="1" baseline="0" dirty="0">
                          <a:solidFill>
                            <a:srgbClr val="C00000"/>
                          </a:solidFill>
                          <a:latin typeface="+mj-lt"/>
                          <a:ea typeface="Times New Roman"/>
                          <a:cs typeface="Times New Roman"/>
                        </a:rPr>
                        <a:t>  -  </a:t>
                      </a:r>
                      <a:r>
                        <a:rPr lang="el-GR" sz="1800" b="1" i="1" u="none" dirty="0">
                          <a:solidFill>
                            <a:srgbClr val="C00000"/>
                          </a:solidFill>
                          <a:latin typeface="+mj-lt"/>
                          <a:ea typeface="Times New Roman"/>
                          <a:cs typeface="Times New Roman"/>
                        </a:rPr>
                        <a:t>οι συνεντεύξεις των ασθενών</a:t>
                      </a:r>
                      <a:endParaRPr lang="el-GR" sz="1800" b="1" u="none" dirty="0">
                        <a:solidFill>
                          <a:srgbClr val="C00000"/>
                        </a:solidFill>
                        <a:latin typeface="+mj-lt"/>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extLst>
                  <a:ext uri="{0D108BD9-81ED-4DB2-BD59-A6C34878D82A}">
                    <a16:rowId xmlns:a16="http://schemas.microsoft.com/office/drawing/2014/main" val="10000"/>
                  </a:ext>
                </a:extLst>
              </a:tr>
              <a:tr h="603826">
                <a:tc>
                  <a:txBody>
                    <a:bodyPr/>
                    <a:lstStyle/>
                    <a:p>
                      <a:pPr algn="l"/>
                      <a:endParaRPr lang="el-GR" sz="1100" dirty="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lnSpc>
                          <a:spcPts val="1500"/>
                        </a:lnSpc>
                        <a:spcAft>
                          <a:spcPts val="0"/>
                        </a:spcAft>
                      </a:pPr>
                      <a:r>
                        <a:rPr lang="el-GR" sz="1400" b="1" i="1" dirty="0">
                          <a:solidFill>
                            <a:srgbClr val="0070C0"/>
                          </a:solidFill>
                          <a:latin typeface="Calibri"/>
                          <a:ea typeface="Calibri"/>
                          <a:cs typeface="Times New Roman"/>
                        </a:rPr>
                        <a:t>Ανάγκες της καθημερινής ζωής</a:t>
                      </a:r>
                      <a:endParaRPr lang="el-GR" sz="1400" b="1" dirty="0">
                        <a:solidFill>
                          <a:srgbClr val="0070C0"/>
                        </a:solidFill>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l-GR"/>
                    </a:p>
                  </a:txBody>
                  <a:tcPr/>
                </a:tc>
                <a:tc gridSpan="2">
                  <a:txBody>
                    <a:bodyPr/>
                    <a:lstStyle/>
                    <a:p>
                      <a:pPr algn="ctr">
                        <a:lnSpc>
                          <a:spcPts val="1500"/>
                        </a:lnSpc>
                        <a:spcAft>
                          <a:spcPts val="0"/>
                        </a:spcAft>
                      </a:pPr>
                      <a:r>
                        <a:rPr lang="el-GR" sz="1400" b="1" i="1" dirty="0">
                          <a:solidFill>
                            <a:srgbClr val="0070C0"/>
                          </a:solidFill>
                          <a:latin typeface="Calibri"/>
                          <a:ea typeface="Calibri"/>
                          <a:cs typeface="Times New Roman"/>
                        </a:rPr>
                        <a:t>Ψυχολογικές ανάγκες</a:t>
                      </a:r>
                      <a:endParaRPr lang="el-GR" sz="1400" b="1" dirty="0">
                        <a:solidFill>
                          <a:srgbClr val="0070C0"/>
                        </a:solidFill>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l-GR"/>
                    </a:p>
                  </a:txBody>
                  <a:tcPr/>
                </a:tc>
                <a:tc gridSpan="2">
                  <a:txBody>
                    <a:bodyPr/>
                    <a:lstStyle/>
                    <a:p>
                      <a:pPr algn="ctr">
                        <a:lnSpc>
                          <a:spcPts val="1500"/>
                        </a:lnSpc>
                        <a:spcAft>
                          <a:spcPts val="0"/>
                        </a:spcAft>
                      </a:pPr>
                      <a:r>
                        <a:rPr lang="el-GR" sz="1400" b="1" i="1" dirty="0">
                          <a:solidFill>
                            <a:srgbClr val="0070C0"/>
                          </a:solidFill>
                          <a:latin typeface="Calibri"/>
                          <a:ea typeface="Calibri"/>
                          <a:cs typeface="Times New Roman"/>
                        </a:rPr>
                        <a:t>Ανάγκες στις σχέσεις με τους άλλους</a:t>
                      </a:r>
                      <a:endParaRPr lang="el-GR" sz="1400" b="1" dirty="0">
                        <a:solidFill>
                          <a:srgbClr val="0070C0"/>
                        </a:solidFill>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l-GR"/>
                    </a:p>
                  </a:txBody>
                  <a:tcPr/>
                </a:tc>
                <a:tc gridSpan="2">
                  <a:txBody>
                    <a:bodyPr/>
                    <a:lstStyle/>
                    <a:p>
                      <a:pPr algn="ctr">
                        <a:lnSpc>
                          <a:spcPts val="1500"/>
                        </a:lnSpc>
                        <a:spcAft>
                          <a:spcPts val="0"/>
                        </a:spcAft>
                      </a:pPr>
                      <a:r>
                        <a:rPr lang="el-GR" sz="1400" b="1" i="1" dirty="0">
                          <a:solidFill>
                            <a:srgbClr val="0070C0"/>
                          </a:solidFill>
                          <a:latin typeface="Calibri"/>
                          <a:ea typeface="Calibri"/>
                          <a:cs typeface="Times New Roman"/>
                        </a:rPr>
                        <a:t>Ανάγκες διαβίωσης</a:t>
                      </a:r>
                      <a:endParaRPr lang="el-GR" sz="1400" b="1" dirty="0">
                        <a:solidFill>
                          <a:srgbClr val="0070C0"/>
                        </a:solidFill>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l-GR"/>
                    </a:p>
                  </a:txBody>
                  <a:tcPr/>
                </a:tc>
                <a:extLst>
                  <a:ext uri="{0D108BD9-81ED-4DB2-BD59-A6C34878D82A}">
                    <a16:rowId xmlns:a16="http://schemas.microsoft.com/office/drawing/2014/main" val="10001"/>
                  </a:ext>
                </a:extLst>
              </a:tr>
              <a:tr h="277491">
                <a:tc>
                  <a:txBody>
                    <a:bodyPr/>
                    <a:lstStyle/>
                    <a:p>
                      <a:pPr algn="just">
                        <a:lnSpc>
                          <a:spcPct val="115000"/>
                        </a:lnSpc>
                        <a:spcAft>
                          <a:spcPts val="0"/>
                        </a:spcAft>
                      </a:pPr>
                      <a:r>
                        <a:rPr lang="el-GR" sz="1600" b="1" dirty="0">
                          <a:solidFill>
                            <a:srgbClr val="FF0000"/>
                          </a:solidFill>
                          <a:latin typeface="Calibri"/>
                          <a:ea typeface="Times New Roman"/>
                          <a:cs typeface="Times New Roman"/>
                        </a:rPr>
                        <a:t>ΤΟΜΕΙΣ της </a:t>
                      </a:r>
                      <a:r>
                        <a:rPr lang="en-GB" sz="1600" b="1" dirty="0">
                          <a:solidFill>
                            <a:srgbClr val="FF0000"/>
                          </a:solidFill>
                          <a:latin typeface="Calibri"/>
                          <a:ea typeface="Times New Roman"/>
                          <a:cs typeface="Times New Roman"/>
                        </a:rPr>
                        <a:t>WHOQOL-BREF</a:t>
                      </a:r>
                      <a:endParaRPr lang="el-GR" sz="1600" b="1" dirty="0">
                        <a:solidFill>
                          <a:srgbClr val="FF0000"/>
                        </a:solidFill>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l-GR" sz="1400" b="0" dirty="0">
                          <a:solidFill>
                            <a:schemeClr val="tx1"/>
                          </a:solidFill>
                          <a:latin typeface="Calibri"/>
                          <a:ea typeface="Times New Roman"/>
                          <a:cs typeface="Times New Roman"/>
                        </a:rPr>
                        <a:t>rho</a:t>
                      </a:r>
                      <a:endParaRPr lang="el-GR" sz="1400" b="1" dirty="0">
                        <a:solidFill>
                          <a:schemeClr val="tx1"/>
                        </a:solidFill>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l-GR" sz="1400" b="0" dirty="0">
                          <a:solidFill>
                            <a:schemeClr val="tx1"/>
                          </a:solidFill>
                          <a:latin typeface="Calibri"/>
                          <a:ea typeface="Times New Roman"/>
                          <a:cs typeface="Times New Roman"/>
                        </a:rPr>
                        <a:t>p-value</a:t>
                      </a:r>
                      <a:endParaRPr lang="el-GR" sz="1400" b="1" dirty="0">
                        <a:solidFill>
                          <a:schemeClr val="tx1"/>
                        </a:solidFill>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l-GR" sz="1400" b="1" i="1">
                          <a:solidFill>
                            <a:schemeClr val="tx1"/>
                          </a:solidFill>
                          <a:latin typeface="Calibri"/>
                          <a:ea typeface="Times New Roman"/>
                          <a:cs typeface="Times New Roman"/>
                        </a:rPr>
                        <a:t> </a:t>
                      </a:r>
                      <a:r>
                        <a:rPr lang="el-GR" sz="1400" b="0">
                          <a:solidFill>
                            <a:schemeClr val="tx1"/>
                          </a:solidFill>
                          <a:latin typeface="Calibri"/>
                          <a:ea typeface="Times New Roman"/>
                          <a:cs typeface="Times New Roman"/>
                        </a:rPr>
                        <a:t>rho</a:t>
                      </a:r>
                      <a:endParaRPr lang="el-GR" sz="1400" b="1">
                        <a:solidFill>
                          <a:schemeClr val="tx1"/>
                        </a:solidFill>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l-GR" sz="1400" b="0">
                          <a:solidFill>
                            <a:schemeClr val="tx1"/>
                          </a:solidFill>
                          <a:latin typeface="Calibri"/>
                          <a:ea typeface="Times New Roman"/>
                          <a:cs typeface="Times New Roman"/>
                        </a:rPr>
                        <a:t>p-value</a:t>
                      </a:r>
                      <a:endParaRPr lang="el-GR" sz="1400" b="1">
                        <a:solidFill>
                          <a:schemeClr val="tx1"/>
                        </a:solidFill>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l-GR" sz="1400" b="1" i="1">
                          <a:solidFill>
                            <a:schemeClr val="tx1"/>
                          </a:solidFill>
                          <a:latin typeface="Calibri"/>
                          <a:ea typeface="Times New Roman"/>
                          <a:cs typeface="Times New Roman"/>
                        </a:rPr>
                        <a:t> </a:t>
                      </a:r>
                      <a:r>
                        <a:rPr lang="el-GR" sz="1400" b="0">
                          <a:solidFill>
                            <a:schemeClr val="tx1"/>
                          </a:solidFill>
                          <a:latin typeface="Calibri"/>
                          <a:ea typeface="Times New Roman"/>
                          <a:cs typeface="Times New Roman"/>
                        </a:rPr>
                        <a:t>rho</a:t>
                      </a:r>
                      <a:endParaRPr lang="el-GR" sz="1400" b="1">
                        <a:solidFill>
                          <a:schemeClr val="tx1"/>
                        </a:solidFill>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l-GR" sz="1400" b="0" dirty="0">
                          <a:solidFill>
                            <a:schemeClr val="tx1"/>
                          </a:solidFill>
                          <a:latin typeface="Calibri"/>
                          <a:ea typeface="Times New Roman"/>
                          <a:cs typeface="Times New Roman"/>
                        </a:rPr>
                        <a:t>p-value</a:t>
                      </a:r>
                      <a:endParaRPr lang="el-GR" sz="1400" b="1" dirty="0">
                        <a:solidFill>
                          <a:schemeClr val="tx1"/>
                        </a:solidFill>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l-GR" sz="1400" b="0">
                          <a:solidFill>
                            <a:schemeClr val="tx1"/>
                          </a:solidFill>
                          <a:latin typeface="Calibri"/>
                          <a:ea typeface="Times New Roman"/>
                          <a:cs typeface="Times New Roman"/>
                        </a:rPr>
                        <a:t>rho</a:t>
                      </a:r>
                      <a:r>
                        <a:rPr lang="el-GR" sz="1400" b="1" i="1">
                          <a:solidFill>
                            <a:schemeClr val="tx1"/>
                          </a:solidFill>
                          <a:latin typeface="Calibri"/>
                          <a:ea typeface="Times New Roman"/>
                          <a:cs typeface="Times New Roman"/>
                        </a:rPr>
                        <a:t> </a:t>
                      </a:r>
                      <a:endParaRPr lang="el-GR" sz="1400" b="1">
                        <a:solidFill>
                          <a:schemeClr val="tx1"/>
                        </a:solidFill>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l-GR" sz="1400" b="0">
                          <a:solidFill>
                            <a:schemeClr val="tx1"/>
                          </a:solidFill>
                          <a:latin typeface="Calibri"/>
                          <a:ea typeface="Times New Roman"/>
                          <a:cs typeface="Times New Roman"/>
                        </a:rPr>
                        <a:t>p-value</a:t>
                      </a:r>
                      <a:endParaRPr lang="el-GR" sz="1400" b="1">
                        <a:solidFill>
                          <a:schemeClr val="tx1"/>
                        </a:solidFill>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402552">
                <a:tc>
                  <a:txBody>
                    <a:bodyPr/>
                    <a:lstStyle/>
                    <a:p>
                      <a:pPr algn="ctr">
                        <a:lnSpc>
                          <a:spcPts val="1500"/>
                        </a:lnSpc>
                        <a:spcAft>
                          <a:spcPts val="0"/>
                        </a:spcAft>
                      </a:pPr>
                      <a:r>
                        <a:rPr lang="el-GR" sz="1400" b="1" i="1" dirty="0">
                          <a:solidFill>
                            <a:srgbClr val="FF0000"/>
                          </a:solidFill>
                          <a:latin typeface="Calibri"/>
                          <a:ea typeface="Times New Roman"/>
                          <a:cs typeface="Times New Roman"/>
                        </a:rPr>
                        <a:t>Σωματική Υγεία &amp; επίπεδο ανεξαρτησίας</a:t>
                      </a:r>
                      <a:endParaRPr lang="el-GR" sz="1400" b="1" dirty="0">
                        <a:solidFill>
                          <a:srgbClr val="FF0000"/>
                        </a:solidFill>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l-GR" sz="1400" b="1" dirty="0">
                          <a:solidFill>
                            <a:schemeClr val="tx1"/>
                          </a:solidFill>
                          <a:latin typeface="Calibri"/>
                          <a:ea typeface="Times New Roman"/>
                          <a:cs typeface="Times New Roman"/>
                        </a:rPr>
                        <a:t>-0,39</a:t>
                      </a:r>
                      <a:endParaRPr lang="el-GR" sz="1400" b="1" dirty="0">
                        <a:solidFill>
                          <a:schemeClr val="tx1"/>
                        </a:solidFill>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l-GR" sz="1400" b="1" dirty="0">
                          <a:solidFill>
                            <a:schemeClr val="tx1"/>
                          </a:solidFill>
                          <a:latin typeface="Calibri"/>
                          <a:ea typeface="Times New Roman"/>
                          <a:cs typeface="Times New Roman"/>
                        </a:rPr>
                        <a:t>0,004</a:t>
                      </a:r>
                      <a:endParaRPr lang="el-GR" sz="1400" b="1" dirty="0">
                        <a:solidFill>
                          <a:schemeClr val="tx1"/>
                        </a:solidFill>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endParaRPr lang="el-GR" sz="1400" dirty="0">
                        <a:solidFill>
                          <a:schemeClr val="tx1"/>
                        </a:solidFill>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endParaRPr lang="el-GR" sz="1400" dirty="0">
                        <a:solidFill>
                          <a:schemeClr val="tx1"/>
                        </a:solidFill>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endParaRPr lang="el-GR" sz="1400">
                        <a:solidFill>
                          <a:schemeClr val="tx1"/>
                        </a:solidFill>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endParaRPr lang="el-GR" sz="1400">
                        <a:solidFill>
                          <a:schemeClr val="tx1"/>
                        </a:solidFill>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endParaRPr lang="el-GR" sz="1400">
                        <a:solidFill>
                          <a:schemeClr val="tx1"/>
                        </a:solidFill>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endParaRPr lang="el-GR" sz="1400">
                        <a:solidFill>
                          <a:schemeClr val="tx1"/>
                        </a:solidFill>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502048">
                <a:tc>
                  <a:txBody>
                    <a:bodyPr/>
                    <a:lstStyle/>
                    <a:p>
                      <a:pPr algn="ctr">
                        <a:lnSpc>
                          <a:spcPct val="115000"/>
                        </a:lnSpc>
                        <a:spcAft>
                          <a:spcPts val="0"/>
                        </a:spcAft>
                      </a:pPr>
                      <a:r>
                        <a:rPr lang="el-GR" sz="1400" b="1" i="1" dirty="0">
                          <a:solidFill>
                            <a:srgbClr val="FF0000"/>
                          </a:solidFill>
                          <a:latin typeface="Calibri"/>
                          <a:ea typeface="Times New Roman"/>
                          <a:cs typeface="Times New Roman"/>
                        </a:rPr>
                        <a:t>Ψυχολογική υγεία και πνευματικότητα</a:t>
                      </a:r>
                      <a:endParaRPr lang="el-GR" sz="1400" b="1" dirty="0">
                        <a:solidFill>
                          <a:srgbClr val="FF0000"/>
                        </a:solidFill>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endParaRPr lang="el-GR" sz="1400">
                        <a:solidFill>
                          <a:schemeClr val="tx1"/>
                        </a:solidFill>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endParaRPr lang="el-GR" sz="1400" dirty="0">
                        <a:solidFill>
                          <a:schemeClr val="tx1"/>
                        </a:solidFill>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l-GR" sz="1400" b="1">
                          <a:solidFill>
                            <a:schemeClr val="tx1"/>
                          </a:solidFill>
                          <a:latin typeface="Calibri"/>
                          <a:ea typeface="Times New Roman"/>
                          <a:cs typeface="Times New Roman"/>
                        </a:rPr>
                        <a:t>-0,54</a:t>
                      </a:r>
                      <a:endParaRPr lang="el-GR" sz="1400" b="1">
                        <a:solidFill>
                          <a:schemeClr val="tx1"/>
                        </a:solidFill>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l-GR" sz="1400" b="1" dirty="0">
                          <a:solidFill>
                            <a:schemeClr val="tx1"/>
                          </a:solidFill>
                          <a:latin typeface="Calibri"/>
                          <a:ea typeface="Times New Roman"/>
                          <a:cs typeface="Times New Roman"/>
                        </a:rPr>
                        <a:t>&lt;0,001</a:t>
                      </a:r>
                      <a:endParaRPr lang="el-GR" sz="1400" b="1" dirty="0">
                        <a:solidFill>
                          <a:schemeClr val="tx1"/>
                        </a:solidFill>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endParaRPr lang="el-GR" sz="1400" dirty="0">
                        <a:solidFill>
                          <a:schemeClr val="tx1"/>
                        </a:solidFill>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endParaRPr lang="el-GR" sz="1400" dirty="0">
                        <a:solidFill>
                          <a:schemeClr val="tx1"/>
                        </a:solidFill>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endParaRPr lang="el-GR" sz="1400" dirty="0">
                        <a:solidFill>
                          <a:schemeClr val="tx1"/>
                        </a:solidFill>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endParaRPr lang="el-GR" sz="1400" dirty="0">
                        <a:solidFill>
                          <a:schemeClr val="tx1"/>
                        </a:solidFill>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50566">
                <a:tc>
                  <a:txBody>
                    <a:bodyPr/>
                    <a:lstStyle/>
                    <a:p>
                      <a:pPr algn="ctr">
                        <a:lnSpc>
                          <a:spcPct val="115000"/>
                        </a:lnSpc>
                        <a:spcAft>
                          <a:spcPts val="0"/>
                        </a:spcAft>
                      </a:pPr>
                      <a:r>
                        <a:rPr lang="el-GR" sz="1400" b="1" i="1" dirty="0">
                          <a:solidFill>
                            <a:srgbClr val="FF0000"/>
                          </a:solidFill>
                          <a:latin typeface="Calibri"/>
                          <a:ea typeface="Times New Roman"/>
                          <a:cs typeface="Times New Roman"/>
                        </a:rPr>
                        <a:t>Κοινωνικές σχέσεις</a:t>
                      </a:r>
                      <a:endParaRPr lang="el-GR" sz="1400" b="1" dirty="0">
                        <a:solidFill>
                          <a:srgbClr val="FF0000"/>
                        </a:solidFill>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endParaRPr lang="el-GR" sz="1400" dirty="0">
                        <a:solidFill>
                          <a:schemeClr val="tx1"/>
                        </a:solidFill>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endParaRPr lang="el-GR" sz="1400" dirty="0">
                        <a:solidFill>
                          <a:schemeClr val="tx1"/>
                        </a:solidFill>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endParaRPr lang="el-GR" sz="1400">
                        <a:solidFill>
                          <a:schemeClr val="tx1"/>
                        </a:solidFill>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endParaRPr lang="el-GR" sz="1400">
                        <a:solidFill>
                          <a:schemeClr val="tx1"/>
                        </a:solidFill>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l-GR" sz="1400" b="1" dirty="0">
                          <a:solidFill>
                            <a:schemeClr val="tx1"/>
                          </a:solidFill>
                          <a:latin typeface="Calibri"/>
                          <a:ea typeface="Times New Roman"/>
                          <a:cs typeface="Times New Roman"/>
                        </a:rPr>
                        <a:t>-0,63</a:t>
                      </a:r>
                      <a:endParaRPr lang="el-GR" sz="1400" b="1" dirty="0">
                        <a:solidFill>
                          <a:schemeClr val="tx1"/>
                        </a:solidFill>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l-GR" sz="1400" b="1">
                          <a:solidFill>
                            <a:schemeClr val="tx1"/>
                          </a:solidFill>
                          <a:latin typeface="Calibri"/>
                          <a:ea typeface="Times New Roman"/>
                          <a:cs typeface="Times New Roman"/>
                        </a:rPr>
                        <a:t>&lt;0,001</a:t>
                      </a:r>
                      <a:endParaRPr lang="el-GR" sz="1400" b="1">
                        <a:solidFill>
                          <a:schemeClr val="tx1"/>
                        </a:solidFill>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endParaRPr lang="el-GR" sz="1400" dirty="0">
                        <a:solidFill>
                          <a:schemeClr val="tx1"/>
                        </a:solidFill>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endParaRPr lang="el-GR" sz="1400" dirty="0">
                        <a:solidFill>
                          <a:schemeClr val="tx1"/>
                        </a:solidFill>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250566">
                <a:tc>
                  <a:txBody>
                    <a:bodyPr/>
                    <a:lstStyle/>
                    <a:p>
                      <a:pPr algn="ctr">
                        <a:lnSpc>
                          <a:spcPct val="115000"/>
                        </a:lnSpc>
                        <a:spcAft>
                          <a:spcPts val="0"/>
                        </a:spcAft>
                      </a:pPr>
                      <a:r>
                        <a:rPr lang="el-GR" sz="1400" b="1" i="1" dirty="0">
                          <a:solidFill>
                            <a:srgbClr val="FF0000"/>
                          </a:solidFill>
                          <a:latin typeface="Calibri"/>
                          <a:ea typeface="Times New Roman"/>
                          <a:cs typeface="Times New Roman"/>
                        </a:rPr>
                        <a:t>Περιβάλλον</a:t>
                      </a:r>
                      <a:endParaRPr lang="el-GR" sz="1400" b="1" dirty="0">
                        <a:solidFill>
                          <a:srgbClr val="FF0000"/>
                        </a:solidFill>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endParaRPr lang="el-GR" sz="1400" dirty="0">
                        <a:solidFill>
                          <a:schemeClr val="tx1"/>
                        </a:solidFill>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endParaRPr lang="el-GR" sz="1400" dirty="0">
                        <a:solidFill>
                          <a:schemeClr val="tx1"/>
                        </a:solidFill>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endParaRPr lang="el-GR" sz="1400" dirty="0">
                        <a:solidFill>
                          <a:schemeClr val="tx1"/>
                        </a:solidFill>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endParaRPr lang="el-GR" sz="1400" dirty="0">
                        <a:solidFill>
                          <a:schemeClr val="tx1"/>
                        </a:solidFill>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endParaRPr lang="el-GR" sz="1400" dirty="0">
                        <a:solidFill>
                          <a:schemeClr val="tx1"/>
                        </a:solidFill>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endParaRPr lang="el-GR" sz="1400">
                        <a:solidFill>
                          <a:schemeClr val="tx1"/>
                        </a:solidFill>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l-GR" sz="1400" b="1">
                          <a:solidFill>
                            <a:schemeClr val="tx1"/>
                          </a:solidFill>
                          <a:latin typeface="Calibri"/>
                          <a:ea typeface="Times New Roman"/>
                          <a:cs typeface="Times New Roman"/>
                        </a:rPr>
                        <a:t>-0,31</a:t>
                      </a:r>
                      <a:endParaRPr lang="el-GR" sz="1400" b="1">
                        <a:solidFill>
                          <a:schemeClr val="tx1"/>
                        </a:solidFill>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l-GR" sz="1400" b="1" dirty="0">
                          <a:solidFill>
                            <a:schemeClr val="tx1"/>
                          </a:solidFill>
                          <a:latin typeface="Calibri"/>
                          <a:ea typeface="Times New Roman"/>
                          <a:cs typeface="Times New Roman"/>
                        </a:rPr>
                        <a:t>0,023</a:t>
                      </a:r>
                      <a:endParaRPr lang="el-GR" sz="1400" b="1" dirty="0">
                        <a:solidFill>
                          <a:schemeClr val="tx1"/>
                        </a:solidFill>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graphicFrame>
        <p:nvGraphicFramePr>
          <p:cNvPr id="19" name="18 - Πίνακας"/>
          <p:cNvGraphicFramePr>
            <a:graphicFrameLocks noGrp="1"/>
          </p:cNvGraphicFramePr>
          <p:nvPr/>
        </p:nvGraphicFramePr>
        <p:xfrm>
          <a:off x="1524000" y="3861049"/>
          <a:ext cx="9144000" cy="2855410"/>
        </p:xfrm>
        <a:graphic>
          <a:graphicData uri="http://schemas.openxmlformats.org/drawingml/2006/table">
            <a:tbl>
              <a:tblPr/>
              <a:tblGrid>
                <a:gridCol w="2698230">
                  <a:extLst>
                    <a:ext uri="{9D8B030D-6E8A-4147-A177-3AD203B41FA5}">
                      <a16:colId xmlns:a16="http://schemas.microsoft.com/office/drawing/2014/main" val="20000"/>
                    </a:ext>
                  </a:extLst>
                </a:gridCol>
                <a:gridCol w="899409">
                  <a:extLst>
                    <a:ext uri="{9D8B030D-6E8A-4147-A177-3AD203B41FA5}">
                      <a16:colId xmlns:a16="http://schemas.microsoft.com/office/drawing/2014/main" val="20001"/>
                    </a:ext>
                  </a:extLst>
                </a:gridCol>
                <a:gridCol w="824459">
                  <a:extLst>
                    <a:ext uri="{9D8B030D-6E8A-4147-A177-3AD203B41FA5}">
                      <a16:colId xmlns:a16="http://schemas.microsoft.com/office/drawing/2014/main" val="20002"/>
                    </a:ext>
                  </a:extLst>
                </a:gridCol>
                <a:gridCol w="674557">
                  <a:extLst>
                    <a:ext uri="{9D8B030D-6E8A-4147-A177-3AD203B41FA5}">
                      <a16:colId xmlns:a16="http://schemas.microsoft.com/office/drawing/2014/main" val="20003"/>
                    </a:ext>
                  </a:extLst>
                </a:gridCol>
                <a:gridCol w="824459">
                  <a:extLst>
                    <a:ext uri="{9D8B030D-6E8A-4147-A177-3AD203B41FA5}">
                      <a16:colId xmlns:a16="http://schemas.microsoft.com/office/drawing/2014/main" val="20004"/>
                    </a:ext>
                  </a:extLst>
                </a:gridCol>
                <a:gridCol w="749508">
                  <a:extLst>
                    <a:ext uri="{9D8B030D-6E8A-4147-A177-3AD203B41FA5}">
                      <a16:colId xmlns:a16="http://schemas.microsoft.com/office/drawing/2014/main" val="20005"/>
                    </a:ext>
                  </a:extLst>
                </a:gridCol>
                <a:gridCol w="955383">
                  <a:extLst>
                    <a:ext uri="{9D8B030D-6E8A-4147-A177-3AD203B41FA5}">
                      <a16:colId xmlns:a16="http://schemas.microsoft.com/office/drawing/2014/main" val="20006"/>
                    </a:ext>
                  </a:extLst>
                </a:gridCol>
                <a:gridCol w="689378">
                  <a:extLst>
                    <a:ext uri="{9D8B030D-6E8A-4147-A177-3AD203B41FA5}">
                      <a16:colId xmlns:a16="http://schemas.microsoft.com/office/drawing/2014/main" val="20007"/>
                    </a:ext>
                  </a:extLst>
                </a:gridCol>
                <a:gridCol w="828617">
                  <a:extLst>
                    <a:ext uri="{9D8B030D-6E8A-4147-A177-3AD203B41FA5}">
                      <a16:colId xmlns:a16="http://schemas.microsoft.com/office/drawing/2014/main" val="20008"/>
                    </a:ext>
                  </a:extLst>
                </a:gridCol>
              </a:tblGrid>
              <a:tr h="693433">
                <a:tc rowSpan="2">
                  <a:txBody>
                    <a:bodyPr/>
                    <a:lstStyle/>
                    <a:p>
                      <a:pPr algn="l"/>
                      <a:endParaRPr lang="el-GR" sz="1100" dirty="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8">
                  <a:txBody>
                    <a:bodyPr/>
                    <a:lstStyle/>
                    <a:p>
                      <a:pPr algn="l">
                        <a:lnSpc>
                          <a:spcPct val="115000"/>
                        </a:lnSpc>
                        <a:spcAft>
                          <a:spcPts val="0"/>
                        </a:spcAft>
                      </a:pPr>
                      <a:r>
                        <a:rPr lang="el-GR" sz="1800" b="1" dirty="0">
                          <a:solidFill>
                            <a:srgbClr val="C00000"/>
                          </a:solidFill>
                          <a:latin typeface="+mj-lt"/>
                          <a:ea typeface="Times New Roman"/>
                          <a:cs typeface="Times New Roman"/>
                        </a:rPr>
                        <a:t>ΟΜΑΔΕΣ ΛΗΜΜΑΤΩΝ ΤΟΥ </a:t>
                      </a:r>
                      <a:r>
                        <a:rPr lang="en-US" sz="1800" b="1" dirty="0">
                          <a:solidFill>
                            <a:srgbClr val="C00000"/>
                          </a:solidFill>
                          <a:latin typeface="+mj-lt"/>
                          <a:ea typeface="Times New Roman"/>
                          <a:cs typeface="Times New Roman"/>
                        </a:rPr>
                        <a:t>CAN</a:t>
                      </a:r>
                      <a:r>
                        <a:rPr lang="el-GR" sz="1800" b="1" baseline="0" dirty="0">
                          <a:solidFill>
                            <a:srgbClr val="C00000"/>
                          </a:solidFill>
                          <a:latin typeface="+mj-lt"/>
                          <a:ea typeface="Times New Roman"/>
                          <a:cs typeface="Times New Roman"/>
                        </a:rPr>
                        <a:t> - </a:t>
                      </a:r>
                      <a:r>
                        <a:rPr lang="el-GR" sz="1800" b="1" i="1" u="none" dirty="0">
                          <a:solidFill>
                            <a:srgbClr val="C00000"/>
                          </a:solidFill>
                          <a:latin typeface="+mj-lt"/>
                          <a:ea typeface="Times New Roman"/>
                          <a:cs typeface="Times New Roman"/>
                        </a:rPr>
                        <a:t>οι συνεντεύξεις του προσωπικού</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extLst>
                  <a:ext uri="{0D108BD9-81ED-4DB2-BD59-A6C34878D82A}">
                    <a16:rowId xmlns:a16="http://schemas.microsoft.com/office/drawing/2014/main" val="10000"/>
                  </a:ext>
                </a:extLst>
              </a:tr>
              <a:tr h="489385">
                <a:tc vMerge="1">
                  <a:txBody>
                    <a:bodyPr/>
                    <a:lstStyle/>
                    <a:p>
                      <a:endParaRPr lang="el-GR"/>
                    </a:p>
                  </a:txBody>
                  <a:tcPr/>
                </a:tc>
                <a:tc gridSpan="2">
                  <a:txBody>
                    <a:bodyPr/>
                    <a:lstStyle/>
                    <a:p>
                      <a:pPr algn="ctr">
                        <a:lnSpc>
                          <a:spcPts val="1500"/>
                        </a:lnSpc>
                        <a:spcAft>
                          <a:spcPts val="0"/>
                        </a:spcAft>
                      </a:pPr>
                      <a:r>
                        <a:rPr lang="el-GR" sz="1400" b="1" i="1" dirty="0">
                          <a:solidFill>
                            <a:srgbClr val="0070C0"/>
                          </a:solidFill>
                          <a:latin typeface="Calibri"/>
                          <a:ea typeface="Calibri"/>
                          <a:cs typeface="Times New Roman"/>
                        </a:rPr>
                        <a:t>Ανάγκες της καθημερινής ζωής</a:t>
                      </a:r>
                      <a:endParaRPr lang="el-GR" sz="1400" b="1" dirty="0">
                        <a:solidFill>
                          <a:srgbClr val="0070C0"/>
                        </a:solidFill>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l-GR"/>
                    </a:p>
                  </a:txBody>
                  <a:tcPr/>
                </a:tc>
                <a:tc gridSpan="2">
                  <a:txBody>
                    <a:bodyPr/>
                    <a:lstStyle/>
                    <a:p>
                      <a:pPr algn="ctr">
                        <a:lnSpc>
                          <a:spcPts val="1500"/>
                        </a:lnSpc>
                        <a:spcAft>
                          <a:spcPts val="0"/>
                        </a:spcAft>
                      </a:pPr>
                      <a:r>
                        <a:rPr lang="el-GR" sz="1400" b="1" i="1" dirty="0">
                          <a:solidFill>
                            <a:srgbClr val="0070C0"/>
                          </a:solidFill>
                          <a:latin typeface="Calibri"/>
                          <a:ea typeface="Calibri"/>
                          <a:cs typeface="Times New Roman"/>
                        </a:rPr>
                        <a:t>Ψυχολογικές ανάγκες</a:t>
                      </a:r>
                      <a:endParaRPr lang="el-GR" sz="1400" b="1" dirty="0">
                        <a:solidFill>
                          <a:srgbClr val="0070C0"/>
                        </a:solidFill>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l-GR"/>
                    </a:p>
                  </a:txBody>
                  <a:tcPr/>
                </a:tc>
                <a:tc gridSpan="2">
                  <a:txBody>
                    <a:bodyPr/>
                    <a:lstStyle/>
                    <a:p>
                      <a:pPr algn="ctr">
                        <a:lnSpc>
                          <a:spcPts val="1500"/>
                        </a:lnSpc>
                        <a:spcAft>
                          <a:spcPts val="0"/>
                        </a:spcAft>
                      </a:pPr>
                      <a:r>
                        <a:rPr lang="el-GR" sz="1400" b="1" i="1" dirty="0">
                          <a:solidFill>
                            <a:srgbClr val="0070C0"/>
                          </a:solidFill>
                          <a:latin typeface="Calibri"/>
                          <a:ea typeface="Calibri"/>
                          <a:cs typeface="Times New Roman"/>
                        </a:rPr>
                        <a:t>Ανάγκες στις σχέσεις με τους άλλους</a:t>
                      </a:r>
                      <a:endParaRPr lang="el-GR" sz="1400" b="1" dirty="0">
                        <a:solidFill>
                          <a:srgbClr val="0070C0"/>
                        </a:solidFill>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l-GR"/>
                    </a:p>
                  </a:txBody>
                  <a:tcPr/>
                </a:tc>
                <a:tc gridSpan="2">
                  <a:txBody>
                    <a:bodyPr/>
                    <a:lstStyle/>
                    <a:p>
                      <a:pPr algn="ctr">
                        <a:lnSpc>
                          <a:spcPts val="1500"/>
                        </a:lnSpc>
                        <a:spcAft>
                          <a:spcPts val="0"/>
                        </a:spcAft>
                      </a:pPr>
                      <a:r>
                        <a:rPr lang="el-GR" sz="1400" b="1" i="1" dirty="0">
                          <a:solidFill>
                            <a:srgbClr val="0070C0"/>
                          </a:solidFill>
                          <a:latin typeface="Calibri"/>
                          <a:ea typeface="Calibri"/>
                          <a:cs typeface="Times New Roman"/>
                        </a:rPr>
                        <a:t>Ανάγκες διαβίωσης</a:t>
                      </a:r>
                      <a:endParaRPr lang="el-GR" sz="1400" b="1" dirty="0">
                        <a:solidFill>
                          <a:srgbClr val="0070C0"/>
                        </a:solidFill>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l-GR"/>
                    </a:p>
                  </a:txBody>
                  <a:tcPr/>
                </a:tc>
                <a:extLst>
                  <a:ext uri="{0D108BD9-81ED-4DB2-BD59-A6C34878D82A}">
                    <a16:rowId xmlns:a16="http://schemas.microsoft.com/office/drawing/2014/main" val="10001"/>
                  </a:ext>
                </a:extLst>
              </a:tr>
              <a:tr h="252801">
                <a:tc>
                  <a:txBody>
                    <a:bodyPr/>
                    <a:lstStyle/>
                    <a:p>
                      <a:pPr algn="ctr">
                        <a:lnSpc>
                          <a:spcPct val="115000"/>
                        </a:lnSpc>
                        <a:spcAft>
                          <a:spcPts val="0"/>
                        </a:spcAft>
                      </a:pPr>
                      <a:r>
                        <a:rPr lang="el-GR" sz="1600" b="1" dirty="0">
                          <a:solidFill>
                            <a:srgbClr val="FF0000"/>
                          </a:solidFill>
                          <a:latin typeface="Calibri"/>
                          <a:ea typeface="Times New Roman"/>
                          <a:cs typeface="Times New Roman"/>
                        </a:rPr>
                        <a:t>ΤΟΜΕΙΣ της </a:t>
                      </a:r>
                      <a:r>
                        <a:rPr lang="en-GB" sz="1600" b="1" dirty="0">
                          <a:solidFill>
                            <a:srgbClr val="FF0000"/>
                          </a:solidFill>
                          <a:latin typeface="Calibri"/>
                          <a:ea typeface="Times New Roman"/>
                          <a:cs typeface="Times New Roman"/>
                        </a:rPr>
                        <a:t>WHOQOL-BREF</a:t>
                      </a:r>
                      <a:endParaRPr lang="el-GR" sz="1600" b="1" dirty="0">
                        <a:solidFill>
                          <a:srgbClr val="FF0000"/>
                        </a:solidFill>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l-GR" sz="1400" b="0" dirty="0">
                          <a:solidFill>
                            <a:schemeClr val="tx1"/>
                          </a:solidFill>
                          <a:latin typeface="Calibri"/>
                          <a:ea typeface="Times New Roman"/>
                          <a:cs typeface="Times New Roman"/>
                        </a:rPr>
                        <a:t>rho</a:t>
                      </a:r>
                      <a:endParaRPr lang="el-GR" sz="1400" b="1" dirty="0">
                        <a:solidFill>
                          <a:schemeClr val="tx1"/>
                        </a:solidFill>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l-GR" sz="1400" b="0" dirty="0">
                          <a:solidFill>
                            <a:schemeClr val="tx1"/>
                          </a:solidFill>
                          <a:latin typeface="Calibri"/>
                          <a:ea typeface="Times New Roman"/>
                          <a:cs typeface="Times New Roman"/>
                        </a:rPr>
                        <a:t>p-value</a:t>
                      </a:r>
                      <a:endParaRPr lang="el-GR" sz="1400" b="1" dirty="0">
                        <a:solidFill>
                          <a:schemeClr val="tx1"/>
                        </a:solidFill>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l-GR" sz="1400" b="0" dirty="0">
                          <a:solidFill>
                            <a:schemeClr val="tx1"/>
                          </a:solidFill>
                          <a:latin typeface="Calibri"/>
                          <a:ea typeface="Times New Roman"/>
                          <a:cs typeface="Times New Roman"/>
                        </a:rPr>
                        <a:t>rho</a:t>
                      </a:r>
                      <a:endParaRPr lang="el-GR" sz="1400" b="1" dirty="0">
                        <a:solidFill>
                          <a:schemeClr val="tx1"/>
                        </a:solidFill>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l-GR" sz="1400" b="0" dirty="0">
                          <a:solidFill>
                            <a:schemeClr val="tx1"/>
                          </a:solidFill>
                          <a:latin typeface="Calibri"/>
                          <a:ea typeface="Times New Roman"/>
                          <a:cs typeface="Times New Roman"/>
                        </a:rPr>
                        <a:t>p-value</a:t>
                      </a:r>
                      <a:endParaRPr lang="el-GR" sz="1400" b="1" dirty="0">
                        <a:solidFill>
                          <a:schemeClr val="tx1"/>
                        </a:solidFill>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l-GR" sz="1400" b="0" dirty="0">
                          <a:solidFill>
                            <a:schemeClr val="tx1"/>
                          </a:solidFill>
                          <a:latin typeface="Calibri"/>
                          <a:ea typeface="Times New Roman"/>
                          <a:cs typeface="Times New Roman"/>
                        </a:rPr>
                        <a:t>rho</a:t>
                      </a:r>
                      <a:endParaRPr lang="el-GR" sz="1400" b="1" dirty="0">
                        <a:solidFill>
                          <a:schemeClr val="tx1"/>
                        </a:solidFill>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l-GR" sz="1400" b="0" dirty="0">
                          <a:solidFill>
                            <a:schemeClr val="tx1"/>
                          </a:solidFill>
                          <a:latin typeface="Calibri"/>
                          <a:ea typeface="Times New Roman"/>
                          <a:cs typeface="Times New Roman"/>
                        </a:rPr>
                        <a:t>p-value</a:t>
                      </a:r>
                      <a:endParaRPr lang="el-GR" sz="1400" b="1" dirty="0">
                        <a:solidFill>
                          <a:schemeClr val="tx1"/>
                        </a:solidFill>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l-GR" sz="1400" b="0" dirty="0">
                          <a:solidFill>
                            <a:schemeClr val="tx1"/>
                          </a:solidFill>
                          <a:latin typeface="Calibri"/>
                          <a:ea typeface="Times New Roman"/>
                          <a:cs typeface="Times New Roman"/>
                        </a:rPr>
                        <a:t>rho</a:t>
                      </a:r>
                      <a:endParaRPr lang="el-GR" sz="1400" b="1" dirty="0">
                        <a:solidFill>
                          <a:schemeClr val="tx1"/>
                        </a:solidFill>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l-GR" sz="1400" b="0" dirty="0">
                          <a:solidFill>
                            <a:schemeClr val="tx1"/>
                          </a:solidFill>
                          <a:latin typeface="Calibri"/>
                          <a:ea typeface="Times New Roman"/>
                          <a:cs typeface="Times New Roman"/>
                        </a:rPr>
                        <a:t>p-value</a:t>
                      </a:r>
                      <a:endParaRPr lang="el-GR" sz="1400" b="1" dirty="0">
                        <a:solidFill>
                          <a:schemeClr val="tx1"/>
                        </a:solidFill>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457635">
                <a:tc>
                  <a:txBody>
                    <a:bodyPr/>
                    <a:lstStyle/>
                    <a:p>
                      <a:pPr algn="ctr">
                        <a:lnSpc>
                          <a:spcPct val="115000"/>
                        </a:lnSpc>
                        <a:spcAft>
                          <a:spcPts val="0"/>
                        </a:spcAft>
                      </a:pPr>
                      <a:r>
                        <a:rPr lang="el-GR" sz="1400" b="1" i="1" dirty="0">
                          <a:solidFill>
                            <a:srgbClr val="FF0000"/>
                          </a:solidFill>
                          <a:latin typeface="Calibri"/>
                          <a:ea typeface="Times New Roman"/>
                          <a:cs typeface="Times New Roman"/>
                        </a:rPr>
                        <a:t>Σωματική Υγεία &amp; επίπεδο ανεξαρτησίας</a:t>
                      </a:r>
                      <a:endParaRPr lang="el-GR" sz="1400" b="1" dirty="0">
                        <a:solidFill>
                          <a:srgbClr val="FF0000"/>
                        </a:solidFill>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1000"/>
                        </a:spcAft>
                      </a:pPr>
                      <a:r>
                        <a:rPr lang="el-GR" sz="1400" b="1" dirty="0">
                          <a:solidFill>
                            <a:schemeClr val="tx1"/>
                          </a:solidFill>
                          <a:latin typeface="Calibri"/>
                          <a:ea typeface="Times New Roman"/>
                          <a:cs typeface="Times New Roman"/>
                        </a:rPr>
                        <a:t>-0,27</a:t>
                      </a:r>
                      <a:endParaRPr lang="el-GR" sz="1400" b="1" dirty="0">
                        <a:solidFill>
                          <a:schemeClr val="tx1"/>
                        </a:solidFill>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1000"/>
                        </a:spcAft>
                      </a:pPr>
                      <a:r>
                        <a:rPr lang="el-GR" sz="1400" b="1" dirty="0">
                          <a:solidFill>
                            <a:schemeClr val="tx1"/>
                          </a:solidFill>
                          <a:latin typeface="Calibri"/>
                          <a:ea typeface="Times New Roman"/>
                          <a:cs typeface="Times New Roman"/>
                        </a:rPr>
                        <a:t>0,048</a:t>
                      </a:r>
                      <a:endParaRPr lang="el-GR" sz="1400" b="1" dirty="0">
                        <a:solidFill>
                          <a:schemeClr val="tx1"/>
                        </a:solidFill>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endParaRPr lang="el-GR" sz="1400" dirty="0">
                        <a:solidFill>
                          <a:schemeClr val="tx1"/>
                        </a:solidFill>
                        <a:latin typeface="Calibri"/>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endParaRPr lang="el-GR" sz="1400" dirty="0">
                        <a:solidFill>
                          <a:schemeClr val="tx1"/>
                        </a:solidFill>
                        <a:latin typeface="Calibri"/>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endParaRPr lang="el-GR" sz="1400" dirty="0">
                        <a:solidFill>
                          <a:schemeClr val="tx1"/>
                        </a:solidFill>
                        <a:latin typeface="Calibri"/>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endParaRPr lang="el-GR" sz="1400" dirty="0">
                        <a:solidFill>
                          <a:schemeClr val="tx1"/>
                        </a:solidFill>
                        <a:latin typeface="Calibri"/>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endParaRPr lang="el-GR" sz="1400" dirty="0">
                        <a:solidFill>
                          <a:schemeClr val="tx1"/>
                        </a:solidFill>
                        <a:latin typeface="Calibri"/>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endParaRPr lang="el-GR" sz="1400" dirty="0">
                        <a:solidFill>
                          <a:schemeClr val="tx1"/>
                        </a:solidFill>
                        <a:latin typeface="Calibri"/>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457635">
                <a:tc>
                  <a:txBody>
                    <a:bodyPr/>
                    <a:lstStyle/>
                    <a:p>
                      <a:pPr algn="ctr">
                        <a:lnSpc>
                          <a:spcPct val="115000"/>
                        </a:lnSpc>
                        <a:spcAft>
                          <a:spcPts val="0"/>
                        </a:spcAft>
                      </a:pPr>
                      <a:r>
                        <a:rPr lang="el-GR" sz="1400" b="1" i="1" dirty="0">
                          <a:solidFill>
                            <a:srgbClr val="FF0000"/>
                          </a:solidFill>
                          <a:latin typeface="Calibri"/>
                          <a:ea typeface="Times New Roman"/>
                          <a:cs typeface="Times New Roman"/>
                        </a:rPr>
                        <a:t>Ψυχολογική υγεία και πνευματικότητα</a:t>
                      </a:r>
                      <a:endParaRPr lang="el-GR" sz="1400" b="1" dirty="0">
                        <a:solidFill>
                          <a:srgbClr val="FF0000"/>
                        </a:solidFill>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endParaRPr lang="el-GR" sz="1400" dirty="0">
                        <a:solidFill>
                          <a:schemeClr val="tx1"/>
                        </a:solidFill>
                        <a:latin typeface="Calibri"/>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endParaRPr lang="el-GR" sz="1400">
                        <a:solidFill>
                          <a:schemeClr val="tx1"/>
                        </a:solidFill>
                        <a:latin typeface="Calibri"/>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1000"/>
                        </a:spcAft>
                      </a:pPr>
                      <a:r>
                        <a:rPr lang="el-GR" sz="1400" b="1">
                          <a:solidFill>
                            <a:schemeClr val="tx1"/>
                          </a:solidFill>
                          <a:latin typeface="Calibri"/>
                          <a:ea typeface="Times New Roman"/>
                          <a:cs typeface="Times New Roman"/>
                        </a:rPr>
                        <a:t>-0,28</a:t>
                      </a:r>
                      <a:endParaRPr lang="el-GR" sz="1400" b="1">
                        <a:solidFill>
                          <a:schemeClr val="tx1"/>
                        </a:solidFill>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l-GR" sz="1400" b="1">
                          <a:solidFill>
                            <a:schemeClr val="tx1"/>
                          </a:solidFill>
                          <a:latin typeface="Calibri"/>
                          <a:ea typeface="Times New Roman"/>
                          <a:cs typeface="Times New Roman"/>
                        </a:rPr>
                        <a:t>0,040</a:t>
                      </a:r>
                      <a:endParaRPr lang="el-GR" sz="1400" b="1">
                        <a:solidFill>
                          <a:schemeClr val="tx1"/>
                        </a:solidFill>
                        <a:latin typeface="Times New Roman"/>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endParaRPr lang="el-GR" sz="1400" dirty="0">
                        <a:solidFill>
                          <a:schemeClr val="tx1"/>
                        </a:solidFill>
                        <a:latin typeface="Calibri"/>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endParaRPr lang="el-GR" sz="1400" dirty="0">
                        <a:solidFill>
                          <a:schemeClr val="tx1"/>
                        </a:solidFill>
                        <a:latin typeface="Calibri"/>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endParaRPr lang="el-GR" sz="1400">
                        <a:solidFill>
                          <a:schemeClr val="tx1"/>
                        </a:solidFill>
                        <a:latin typeface="Calibri"/>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endParaRPr lang="el-GR" sz="1400" dirty="0">
                        <a:solidFill>
                          <a:schemeClr val="tx1"/>
                        </a:solidFill>
                        <a:latin typeface="Calibri"/>
                        <a:ea typeface="Times New Roman"/>
                        <a:cs typeface="Times New Roman"/>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28711">
                <a:tc>
                  <a:txBody>
                    <a:bodyPr/>
                    <a:lstStyle/>
                    <a:p>
                      <a:pPr algn="ctr">
                        <a:lnSpc>
                          <a:spcPct val="115000"/>
                        </a:lnSpc>
                        <a:spcAft>
                          <a:spcPts val="0"/>
                        </a:spcAft>
                      </a:pPr>
                      <a:r>
                        <a:rPr lang="el-GR" sz="1400" b="1" i="1" dirty="0">
                          <a:solidFill>
                            <a:srgbClr val="FF0000"/>
                          </a:solidFill>
                          <a:latin typeface="Calibri"/>
                          <a:ea typeface="Times New Roman"/>
                          <a:cs typeface="Times New Roman"/>
                        </a:rPr>
                        <a:t>Κοινωνικές σχέσεις</a:t>
                      </a:r>
                      <a:endParaRPr lang="el-GR" sz="1400" b="1" dirty="0">
                        <a:solidFill>
                          <a:srgbClr val="FF0000"/>
                        </a:solidFill>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endParaRPr lang="el-GR" sz="1400" dirty="0">
                        <a:solidFill>
                          <a:schemeClr val="tx1"/>
                        </a:solidFill>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endParaRPr lang="el-GR" sz="1400" dirty="0">
                        <a:solidFill>
                          <a:schemeClr val="tx1"/>
                        </a:solidFill>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endParaRPr lang="el-GR" sz="1400">
                        <a:solidFill>
                          <a:schemeClr val="tx1"/>
                        </a:solidFill>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endParaRPr lang="el-GR" sz="1400" dirty="0">
                        <a:solidFill>
                          <a:schemeClr val="tx1"/>
                        </a:solidFill>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l-GR" sz="1400" b="1" dirty="0">
                          <a:solidFill>
                            <a:schemeClr val="tx1"/>
                          </a:solidFill>
                          <a:latin typeface="Calibri"/>
                          <a:ea typeface="Times New Roman"/>
                          <a:cs typeface="Times New Roman"/>
                        </a:rPr>
                        <a:t>-0,36</a:t>
                      </a:r>
                      <a:endParaRPr lang="el-GR" sz="1400" b="1" dirty="0">
                        <a:solidFill>
                          <a:schemeClr val="tx1"/>
                        </a:solidFill>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l-GR" sz="1400" b="1">
                          <a:solidFill>
                            <a:schemeClr val="tx1"/>
                          </a:solidFill>
                          <a:latin typeface="Calibri"/>
                          <a:ea typeface="Times New Roman"/>
                          <a:cs typeface="Times New Roman"/>
                        </a:rPr>
                        <a:t>0,008</a:t>
                      </a:r>
                      <a:endParaRPr lang="el-GR" sz="1400" b="1">
                        <a:solidFill>
                          <a:schemeClr val="tx1"/>
                        </a:solidFill>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endParaRPr lang="el-GR" sz="1400">
                        <a:solidFill>
                          <a:schemeClr val="tx1"/>
                        </a:solidFill>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endParaRPr lang="el-GR" sz="1400" dirty="0">
                        <a:solidFill>
                          <a:schemeClr val="tx1"/>
                        </a:solidFill>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228711">
                <a:tc>
                  <a:txBody>
                    <a:bodyPr/>
                    <a:lstStyle/>
                    <a:p>
                      <a:pPr algn="ctr">
                        <a:lnSpc>
                          <a:spcPct val="115000"/>
                        </a:lnSpc>
                        <a:spcAft>
                          <a:spcPts val="0"/>
                        </a:spcAft>
                      </a:pPr>
                      <a:r>
                        <a:rPr lang="el-GR" sz="1400" b="1" i="1" dirty="0">
                          <a:solidFill>
                            <a:srgbClr val="FF0000"/>
                          </a:solidFill>
                          <a:latin typeface="Calibri"/>
                          <a:ea typeface="Times New Roman"/>
                          <a:cs typeface="Times New Roman"/>
                        </a:rPr>
                        <a:t>Περιβάλλον</a:t>
                      </a:r>
                      <a:endParaRPr lang="el-GR" sz="1400" b="1" dirty="0">
                        <a:solidFill>
                          <a:srgbClr val="FF0000"/>
                        </a:solidFill>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endParaRPr lang="el-GR" sz="1400">
                        <a:solidFill>
                          <a:schemeClr val="tx1"/>
                        </a:solidFill>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endParaRPr lang="el-GR" sz="1400" dirty="0">
                        <a:solidFill>
                          <a:schemeClr val="tx1"/>
                        </a:solidFill>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endParaRPr lang="el-GR" sz="1400" dirty="0">
                        <a:solidFill>
                          <a:schemeClr val="tx1"/>
                        </a:solidFill>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endParaRPr lang="el-GR" sz="1400" dirty="0">
                        <a:solidFill>
                          <a:schemeClr val="tx1"/>
                        </a:solidFill>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endParaRPr lang="el-GR" sz="1400">
                        <a:solidFill>
                          <a:schemeClr val="tx1"/>
                        </a:solidFill>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endParaRPr lang="el-GR" sz="1400">
                        <a:solidFill>
                          <a:schemeClr val="tx1"/>
                        </a:solidFill>
                        <a:latin typeface="Calibr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l-GR" sz="1400" b="0">
                          <a:solidFill>
                            <a:schemeClr val="tx1"/>
                          </a:solidFill>
                          <a:latin typeface="Calibri"/>
                          <a:ea typeface="Times New Roman"/>
                          <a:cs typeface="Times New Roman"/>
                        </a:rPr>
                        <a:t>-0,06</a:t>
                      </a:r>
                      <a:endParaRPr lang="el-GR" sz="1400" b="1">
                        <a:solidFill>
                          <a:schemeClr val="tx1"/>
                        </a:solidFill>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l-GR" sz="1400" b="0" dirty="0">
                          <a:solidFill>
                            <a:schemeClr val="tx1"/>
                          </a:solidFill>
                          <a:latin typeface="Calibri"/>
                          <a:ea typeface="Times New Roman"/>
                          <a:cs typeface="Times New Roman"/>
                        </a:rPr>
                        <a:t>0,674</a:t>
                      </a:r>
                      <a:endParaRPr lang="el-GR" sz="1400" b="1" dirty="0">
                        <a:solidFill>
                          <a:schemeClr val="tx1"/>
                        </a:solidFill>
                        <a:latin typeface="Times New Roman"/>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Tree>
  </p:cSld>
  <p:clrMapOvr>
    <a:masterClrMapping/>
  </p:clrMapOvr>
  <p:transition/>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a:extLst>
              <a:ext uri="{FF2B5EF4-FFF2-40B4-BE49-F238E27FC236}">
                <a16:creationId xmlns:a16="http://schemas.microsoft.com/office/drawing/2014/main" id="{866B5474-57BB-4B56-90C3-6E74253F078E}"/>
              </a:ext>
            </a:extLst>
          </p:cNvPr>
          <p:cNvSpPr>
            <a:spLocks noGrp="1" noChangeArrowheads="1"/>
          </p:cNvSpPr>
          <p:nvPr>
            <p:ph type="title"/>
          </p:nvPr>
        </p:nvSpPr>
        <p:spPr>
          <a:xfrm>
            <a:off x="2209800" y="0"/>
            <a:ext cx="7772400" cy="1752600"/>
          </a:xfrm>
        </p:spPr>
        <p:txBody>
          <a:bodyPr/>
          <a:lstStyle/>
          <a:p>
            <a:r>
              <a:rPr lang="en-US" altLang="el-GR" sz="3200" b="1"/>
              <a:t>ΜΕΤΡΗΣΗ ΚΟΙΝΩΝΙΚΗΣ ΑΝΙΚΑΝΟΤΗΤΑΣ ΚΑΙ ΛΕΙΤΟΥΡΓΙΚΩΝ ΙΚΑΝΟΤΗΤΩΝ</a:t>
            </a:r>
            <a:endParaRPr lang="en-US" altLang="el-GR" sz="3600" b="1"/>
          </a:p>
        </p:txBody>
      </p:sp>
      <p:sp>
        <p:nvSpPr>
          <p:cNvPr id="86019" name="Rectangle 3">
            <a:extLst>
              <a:ext uri="{FF2B5EF4-FFF2-40B4-BE49-F238E27FC236}">
                <a16:creationId xmlns:a16="http://schemas.microsoft.com/office/drawing/2014/main" id="{3E24F597-339B-4B36-BEFF-C53AAD2F7BE6}"/>
              </a:ext>
            </a:extLst>
          </p:cNvPr>
          <p:cNvSpPr>
            <a:spLocks noGrp="1" noChangeArrowheads="1"/>
          </p:cNvSpPr>
          <p:nvPr>
            <p:ph type="body" idx="1"/>
          </p:nvPr>
        </p:nvSpPr>
        <p:spPr>
          <a:xfrm>
            <a:off x="2133600" y="1524000"/>
            <a:ext cx="8282152" cy="4343400"/>
          </a:xfrm>
        </p:spPr>
        <p:txBody>
          <a:bodyPr/>
          <a:lstStyle/>
          <a:p>
            <a:pPr>
              <a:lnSpc>
                <a:spcPct val="90000"/>
              </a:lnSpc>
            </a:pPr>
            <a:r>
              <a:rPr lang="en-US" altLang="el-GR" sz="3000" b="1" dirty="0" err="1"/>
              <a:t>Κοινωνική</a:t>
            </a:r>
            <a:r>
              <a:rPr lang="en-US" altLang="el-GR" sz="3000" b="1" dirty="0"/>
              <a:t> </a:t>
            </a:r>
            <a:r>
              <a:rPr lang="el-GR" altLang="el-GR" sz="3000" b="1" dirty="0"/>
              <a:t>Ανικανότητα</a:t>
            </a:r>
          </a:p>
          <a:p>
            <a:pPr lvl="1">
              <a:lnSpc>
                <a:spcPct val="90000"/>
              </a:lnSpc>
            </a:pPr>
            <a:r>
              <a:rPr lang="en-US" altLang="el-GR" sz="2600" b="1" dirty="0"/>
              <a:t>International Classification of Functioning (ICF)</a:t>
            </a:r>
          </a:p>
          <a:p>
            <a:pPr lvl="1">
              <a:lnSpc>
                <a:spcPct val="90000"/>
              </a:lnSpc>
            </a:pPr>
            <a:r>
              <a:rPr lang="en-US" altLang="el-GR" sz="2600" b="1" dirty="0"/>
              <a:t>WHO Disability Assessment Schedule </a:t>
            </a:r>
            <a:r>
              <a:rPr lang="el-GR" altLang="el-GR" sz="2600" b="1" dirty="0"/>
              <a:t>ΙΙ</a:t>
            </a:r>
            <a:r>
              <a:rPr lang="en-US" altLang="el-GR" sz="2600" b="1" dirty="0"/>
              <a:t>(WHODAS</a:t>
            </a:r>
            <a:r>
              <a:rPr lang="el-GR" altLang="el-GR" sz="2600" b="1" dirty="0"/>
              <a:t> </a:t>
            </a:r>
            <a:r>
              <a:rPr lang="en-US" altLang="el-GR" sz="2600" b="1" dirty="0"/>
              <a:t>2.0)</a:t>
            </a:r>
          </a:p>
          <a:p>
            <a:pPr lvl="1">
              <a:lnSpc>
                <a:spcPct val="90000"/>
              </a:lnSpc>
            </a:pPr>
            <a:r>
              <a:rPr lang="en-US" altLang="el-GR" sz="2600" b="1" dirty="0"/>
              <a:t>Groningen Social Disabilities Schedule (GSDS)</a:t>
            </a:r>
          </a:p>
          <a:p>
            <a:pPr lvl="1">
              <a:lnSpc>
                <a:spcPct val="90000"/>
              </a:lnSpc>
            </a:pPr>
            <a:r>
              <a:rPr lang="en-US" altLang="el-GR" sz="2600" b="1" dirty="0"/>
              <a:t>Social Adjustment Scale (SAS)</a:t>
            </a:r>
          </a:p>
          <a:p>
            <a:pPr>
              <a:lnSpc>
                <a:spcPct val="90000"/>
              </a:lnSpc>
            </a:pPr>
            <a:r>
              <a:rPr lang="en-US" altLang="el-GR" sz="3000" b="1" dirty="0" err="1"/>
              <a:t>Λειτουργικές</a:t>
            </a:r>
            <a:r>
              <a:rPr lang="en-US" altLang="el-GR" sz="3000" b="1" dirty="0"/>
              <a:t> </a:t>
            </a:r>
            <a:r>
              <a:rPr lang="en-US" altLang="el-GR" sz="3000" b="1" dirty="0" err="1"/>
              <a:t>Ικ</a:t>
            </a:r>
            <a:r>
              <a:rPr lang="en-US" altLang="el-GR" sz="3000" b="1" dirty="0"/>
              <a:t>ανότητες</a:t>
            </a:r>
          </a:p>
          <a:p>
            <a:pPr lvl="1">
              <a:lnSpc>
                <a:spcPct val="90000"/>
              </a:lnSpc>
            </a:pPr>
            <a:r>
              <a:rPr lang="en-US" altLang="el-GR" sz="2600" b="1" dirty="0"/>
              <a:t>Global Assessment of Functioning Scale (GAF)</a:t>
            </a:r>
          </a:p>
          <a:p>
            <a:pPr lvl="1">
              <a:lnSpc>
                <a:spcPct val="90000"/>
              </a:lnSpc>
            </a:pPr>
            <a:r>
              <a:rPr lang="en-US" altLang="el-GR" sz="2600" b="1" dirty="0"/>
              <a:t>Katz Adjustment Scale (KAS)</a:t>
            </a:r>
          </a:p>
          <a:p>
            <a:pPr lvl="1">
              <a:lnSpc>
                <a:spcPct val="90000"/>
              </a:lnSpc>
            </a:pPr>
            <a:r>
              <a:rPr lang="en-US" altLang="el-GR" sz="2600" b="1" dirty="0"/>
              <a:t>REHAB</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E97DE78-38EC-41EC-861F-49983606204C}"/>
              </a:ext>
            </a:extLst>
          </p:cNvPr>
          <p:cNvSpPr>
            <a:spLocks noGrp="1"/>
          </p:cNvSpPr>
          <p:nvPr>
            <p:ph type="title"/>
          </p:nvPr>
        </p:nvSpPr>
        <p:spPr/>
        <p:txBody>
          <a:bodyPr/>
          <a:lstStyle/>
          <a:p>
            <a:pPr algn="ctr"/>
            <a:r>
              <a:rPr lang="en-US" b="1" dirty="0"/>
              <a:t>WHODAS 2.0</a:t>
            </a:r>
            <a:endParaRPr lang="el-GR" b="1" dirty="0"/>
          </a:p>
        </p:txBody>
      </p:sp>
      <p:sp>
        <p:nvSpPr>
          <p:cNvPr id="3" name="Θέση περιεχομένου 2">
            <a:extLst>
              <a:ext uri="{FF2B5EF4-FFF2-40B4-BE49-F238E27FC236}">
                <a16:creationId xmlns:a16="http://schemas.microsoft.com/office/drawing/2014/main" id="{F1DF70A9-2717-4E11-83B5-309CB682EEC0}"/>
              </a:ext>
            </a:extLst>
          </p:cNvPr>
          <p:cNvSpPr>
            <a:spLocks noGrp="1"/>
          </p:cNvSpPr>
          <p:nvPr>
            <p:ph idx="1"/>
          </p:nvPr>
        </p:nvSpPr>
        <p:spPr>
          <a:xfrm>
            <a:off x="838200" y="1825624"/>
            <a:ext cx="10880834" cy="4816913"/>
          </a:xfrm>
        </p:spPr>
        <p:txBody>
          <a:bodyPr>
            <a:normAutofit fontScale="92500" lnSpcReduction="20000"/>
          </a:bodyPr>
          <a:lstStyle/>
          <a:p>
            <a:r>
              <a:rPr lang="el-GR" dirty="0"/>
              <a:t>Όργανο του ΠΟΥ για την αξιολόγηση της λειτουργικότητας/αναπηρίας</a:t>
            </a:r>
          </a:p>
          <a:p>
            <a:r>
              <a:rPr lang="el-GR" dirty="0"/>
              <a:t>Αναπτύχθηκε σε σχέση με την ταξινόμηση </a:t>
            </a:r>
            <a:r>
              <a:rPr lang="en-US" dirty="0"/>
              <a:t>ICF</a:t>
            </a:r>
          </a:p>
          <a:p>
            <a:r>
              <a:rPr lang="el-GR" dirty="0"/>
              <a:t>Τομείς αξιολόγησης:</a:t>
            </a:r>
          </a:p>
          <a:p>
            <a:pPr lvl="1"/>
            <a:r>
              <a:rPr lang="el-GR" dirty="0"/>
              <a:t>Τομέας 1: Γνωσιακή Λειτουργία - κατανόηση και επικοινωνία</a:t>
            </a:r>
          </a:p>
          <a:p>
            <a:pPr lvl="1"/>
            <a:r>
              <a:rPr lang="el-GR" dirty="0"/>
              <a:t>Τομέας 2: Κινητικότητα - κίνηση και ευκολία στη μετακίνηση</a:t>
            </a:r>
          </a:p>
          <a:p>
            <a:pPr lvl="1"/>
            <a:r>
              <a:rPr lang="el-GR" dirty="0"/>
              <a:t>Τομέας 3: </a:t>
            </a:r>
            <a:r>
              <a:rPr lang="el-GR" dirty="0" err="1"/>
              <a:t>Αυτοφροντίδα</a:t>
            </a:r>
            <a:r>
              <a:rPr lang="el-GR" dirty="0"/>
              <a:t> - φροντίδα ατομικής υγιεινής, ντύσιμο, φαγητό και ανεξάρτητη διαμονή</a:t>
            </a:r>
          </a:p>
          <a:p>
            <a:pPr lvl="1"/>
            <a:r>
              <a:rPr lang="el-GR" dirty="0"/>
              <a:t>Τομέας 4: Συναναστροφές/Κοινωνικές επαφές - αλληλεπίδραση με άλλα άτομα</a:t>
            </a:r>
          </a:p>
          <a:p>
            <a:pPr lvl="1"/>
            <a:r>
              <a:rPr lang="el-GR" dirty="0"/>
              <a:t>Τομέας 5: Δραστηριότητες ζωής - οικιακές ευθύνες, ελεύθερος χρόνος, εργασία και σχολείο</a:t>
            </a:r>
          </a:p>
          <a:p>
            <a:pPr lvl="1"/>
            <a:r>
              <a:rPr lang="el-GR" dirty="0"/>
              <a:t>Τομέας 6: Συμμετοχή - ένταξη στις δραστηριότητες της κοινότητας, συμμετοχή στην κοινωνία.</a:t>
            </a:r>
          </a:p>
          <a:p>
            <a:r>
              <a:rPr lang="el-GR" dirty="0"/>
              <a:t>Κυκλοφορεί σε διάφορες μορφές (</a:t>
            </a:r>
            <a:r>
              <a:rPr lang="el-GR" dirty="0" err="1"/>
              <a:t>συνεντευκτή</a:t>
            </a:r>
            <a:r>
              <a:rPr lang="el-GR" dirty="0"/>
              <a:t>, </a:t>
            </a:r>
            <a:r>
              <a:rPr lang="el-GR" dirty="0" err="1"/>
              <a:t>αυτοσυμπληρούμενη</a:t>
            </a:r>
            <a:r>
              <a:rPr lang="el-GR" dirty="0"/>
              <a:t>, φροντιστή) και σε πλήρη (36 λήμματα) και σύντομη (12 λήμματα) έκδοση, σε πολλές γλώσσες, και στα ελληνικά</a:t>
            </a:r>
          </a:p>
        </p:txBody>
      </p:sp>
    </p:spTree>
    <p:extLst>
      <p:ext uri="{BB962C8B-B14F-4D97-AF65-F5344CB8AC3E}">
        <p14:creationId xmlns:p14="http://schemas.microsoft.com/office/powerpoint/2010/main" val="4264409211"/>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4659FE6-9DF1-4947-B93B-ACDC2D44EB05}"/>
              </a:ext>
            </a:extLst>
          </p:cNvPr>
          <p:cNvSpPr>
            <a:spLocks noGrp="1"/>
          </p:cNvSpPr>
          <p:nvPr>
            <p:ph type="title"/>
          </p:nvPr>
        </p:nvSpPr>
        <p:spPr/>
        <p:txBody>
          <a:bodyPr/>
          <a:lstStyle/>
          <a:p>
            <a:endParaRPr lang="el-GR"/>
          </a:p>
        </p:txBody>
      </p:sp>
      <p:pic>
        <p:nvPicPr>
          <p:cNvPr id="4" name="Θέση περιεχομένου 3">
            <a:extLst>
              <a:ext uri="{FF2B5EF4-FFF2-40B4-BE49-F238E27FC236}">
                <a16:creationId xmlns:a16="http://schemas.microsoft.com/office/drawing/2014/main" id="{03B36695-CB83-4E93-8A67-303CB3E80211}"/>
              </a:ext>
            </a:extLst>
          </p:cNvPr>
          <p:cNvPicPr>
            <a:picLocks noGrp="1" noChangeAspect="1"/>
          </p:cNvPicPr>
          <p:nvPr>
            <p:ph idx="1"/>
          </p:nvPr>
        </p:nvPicPr>
        <p:blipFill>
          <a:blip r:embed="rId2"/>
          <a:stretch>
            <a:fillRect/>
          </a:stretch>
        </p:blipFill>
        <p:spPr>
          <a:xfrm>
            <a:off x="0" y="168166"/>
            <a:ext cx="12192000" cy="6689834"/>
          </a:xfrm>
          <a:prstGeom prst="rect">
            <a:avLst/>
          </a:prstGeom>
        </p:spPr>
      </p:pic>
    </p:spTree>
    <p:extLst>
      <p:ext uri="{BB962C8B-B14F-4D97-AF65-F5344CB8AC3E}">
        <p14:creationId xmlns:p14="http://schemas.microsoft.com/office/powerpoint/2010/main" val="2469852800"/>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8AA087D-0ABF-4308-AA83-8B24018C503C}"/>
              </a:ext>
            </a:extLst>
          </p:cNvPr>
          <p:cNvSpPr>
            <a:spLocks noGrp="1"/>
          </p:cNvSpPr>
          <p:nvPr>
            <p:ph type="title"/>
          </p:nvPr>
        </p:nvSpPr>
        <p:spPr/>
        <p:txBody>
          <a:bodyPr/>
          <a:lstStyle/>
          <a:p>
            <a:endParaRPr lang="el-GR"/>
          </a:p>
        </p:txBody>
      </p:sp>
      <p:pic>
        <p:nvPicPr>
          <p:cNvPr id="4" name="Θέση περιεχομένου 3">
            <a:extLst>
              <a:ext uri="{FF2B5EF4-FFF2-40B4-BE49-F238E27FC236}">
                <a16:creationId xmlns:a16="http://schemas.microsoft.com/office/drawing/2014/main" id="{ED7120A4-FC42-4909-9230-1A3362E6FCBE}"/>
              </a:ext>
            </a:extLst>
          </p:cNvPr>
          <p:cNvPicPr>
            <a:picLocks noGrp="1" noChangeAspect="1"/>
          </p:cNvPicPr>
          <p:nvPr>
            <p:ph idx="1"/>
          </p:nvPr>
        </p:nvPicPr>
        <p:blipFill>
          <a:blip r:embed="rId2"/>
          <a:stretch>
            <a:fillRect/>
          </a:stretch>
        </p:blipFill>
        <p:spPr>
          <a:xfrm>
            <a:off x="525517" y="210207"/>
            <a:ext cx="11151476" cy="6516414"/>
          </a:xfrm>
          <a:prstGeom prst="rect">
            <a:avLst/>
          </a:prstGeom>
        </p:spPr>
      </p:pic>
    </p:spTree>
    <p:extLst>
      <p:ext uri="{BB962C8B-B14F-4D97-AF65-F5344CB8AC3E}">
        <p14:creationId xmlns:p14="http://schemas.microsoft.com/office/powerpoint/2010/main" val="4258610860"/>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2465C6C-AA59-4422-A8F6-3556A5831250}"/>
              </a:ext>
            </a:extLst>
          </p:cNvPr>
          <p:cNvSpPr>
            <a:spLocks noGrp="1"/>
          </p:cNvSpPr>
          <p:nvPr>
            <p:ph type="title"/>
          </p:nvPr>
        </p:nvSpPr>
        <p:spPr/>
        <p:txBody>
          <a:bodyPr/>
          <a:lstStyle/>
          <a:p>
            <a:endParaRPr lang="el-GR"/>
          </a:p>
        </p:txBody>
      </p:sp>
      <p:pic>
        <p:nvPicPr>
          <p:cNvPr id="4" name="Θέση περιεχομένου 3">
            <a:extLst>
              <a:ext uri="{FF2B5EF4-FFF2-40B4-BE49-F238E27FC236}">
                <a16:creationId xmlns:a16="http://schemas.microsoft.com/office/drawing/2014/main" id="{E8E55D44-6F2D-4CB0-A86E-8D7D82D41644}"/>
              </a:ext>
            </a:extLst>
          </p:cNvPr>
          <p:cNvPicPr>
            <a:picLocks noGrp="1" noChangeAspect="1"/>
          </p:cNvPicPr>
          <p:nvPr>
            <p:ph idx="1"/>
          </p:nvPr>
        </p:nvPicPr>
        <p:blipFill>
          <a:blip r:embed="rId2"/>
          <a:stretch>
            <a:fillRect/>
          </a:stretch>
        </p:blipFill>
        <p:spPr>
          <a:xfrm>
            <a:off x="1082566" y="0"/>
            <a:ext cx="10174013" cy="6858000"/>
          </a:xfrm>
          <a:prstGeom prst="rect">
            <a:avLst/>
          </a:prstGeom>
        </p:spPr>
      </p:pic>
    </p:spTree>
    <p:extLst>
      <p:ext uri="{BB962C8B-B14F-4D97-AF65-F5344CB8AC3E}">
        <p14:creationId xmlns:p14="http://schemas.microsoft.com/office/powerpoint/2010/main" val="1962165880"/>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D562AA3-15FF-4346-BED1-7855D19FDAA9}"/>
              </a:ext>
            </a:extLst>
          </p:cNvPr>
          <p:cNvSpPr>
            <a:spLocks noGrp="1"/>
          </p:cNvSpPr>
          <p:nvPr>
            <p:ph type="title"/>
          </p:nvPr>
        </p:nvSpPr>
        <p:spPr/>
        <p:txBody>
          <a:bodyPr/>
          <a:lstStyle/>
          <a:p>
            <a:endParaRPr lang="el-GR"/>
          </a:p>
        </p:txBody>
      </p:sp>
      <p:pic>
        <p:nvPicPr>
          <p:cNvPr id="4" name="Θέση περιεχομένου 3">
            <a:extLst>
              <a:ext uri="{FF2B5EF4-FFF2-40B4-BE49-F238E27FC236}">
                <a16:creationId xmlns:a16="http://schemas.microsoft.com/office/drawing/2014/main" id="{15CF1022-778D-4924-8469-4C47C6B66567}"/>
              </a:ext>
            </a:extLst>
          </p:cNvPr>
          <p:cNvPicPr>
            <a:picLocks noGrp="1" noChangeAspect="1"/>
          </p:cNvPicPr>
          <p:nvPr>
            <p:ph idx="1"/>
          </p:nvPr>
        </p:nvPicPr>
        <p:blipFill>
          <a:blip r:embed="rId2"/>
          <a:stretch>
            <a:fillRect/>
          </a:stretch>
        </p:blipFill>
        <p:spPr>
          <a:xfrm>
            <a:off x="115614" y="115614"/>
            <a:ext cx="11897710" cy="6742386"/>
          </a:xfrm>
          <a:prstGeom prst="rect">
            <a:avLst/>
          </a:prstGeom>
        </p:spPr>
      </p:pic>
    </p:spTree>
    <p:extLst>
      <p:ext uri="{BB962C8B-B14F-4D97-AF65-F5344CB8AC3E}">
        <p14:creationId xmlns:p14="http://schemas.microsoft.com/office/powerpoint/2010/main" val="35591802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a:extLst>
              <a:ext uri="{FF2B5EF4-FFF2-40B4-BE49-F238E27FC236}">
                <a16:creationId xmlns:a16="http://schemas.microsoft.com/office/drawing/2014/main" id="{4A18FCA8-AFF9-4923-926B-35FD4C599824}"/>
              </a:ext>
            </a:extLst>
          </p:cNvPr>
          <p:cNvSpPr>
            <a:spLocks noGrp="1" noChangeArrowheads="1"/>
          </p:cNvSpPr>
          <p:nvPr>
            <p:ph type="title"/>
          </p:nvPr>
        </p:nvSpPr>
        <p:spPr>
          <a:xfrm>
            <a:off x="1981200" y="609600"/>
            <a:ext cx="8001000" cy="1143000"/>
          </a:xfrm>
        </p:spPr>
        <p:txBody>
          <a:bodyPr>
            <a:normAutofit fontScale="90000"/>
          </a:bodyPr>
          <a:lstStyle/>
          <a:p>
            <a:r>
              <a:rPr lang="el-GR" altLang="el-GR" b="1">
                <a:cs typeface="Times New Roman" panose="02020603050405020304" pitchFamily="18" charset="0"/>
              </a:rPr>
              <a:t>ΑΞΙΟΛΟΓΗΣΗ ΥΠΗΡΕΣΙΩΝ</a:t>
            </a:r>
            <a:r>
              <a:rPr lang="en-US" altLang="el-GR" b="1">
                <a:cs typeface="Times New Roman" panose="02020603050405020304" pitchFamily="18" charset="0"/>
              </a:rPr>
              <a:t>:</a:t>
            </a:r>
            <a:br>
              <a:rPr lang="el-GR" altLang="el-GR" b="1" u="sng">
                <a:cs typeface="Times New Roman" panose="02020603050405020304" pitchFamily="18" charset="0"/>
              </a:rPr>
            </a:br>
            <a:r>
              <a:rPr lang="el-GR" altLang="el-GR" b="1">
                <a:cs typeface="Times New Roman" panose="02020603050405020304" pitchFamily="18" charset="0"/>
              </a:rPr>
              <a:t>ΒΑΣΙΚΑ ΕΡΩΤΗΜΑΤΑ</a:t>
            </a:r>
            <a:r>
              <a:rPr lang="el-GR" altLang="el-GR" b="1"/>
              <a:t> </a:t>
            </a:r>
            <a:r>
              <a:rPr lang="el-GR" altLang="el-GR" b="1">
                <a:latin typeface="Times New Roman" panose="02020603050405020304" pitchFamily="18" charset="0"/>
              </a:rPr>
              <a:t>Ι</a:t>
            </a:r>
            <a:endParaRPr lang="el-GR" altLang="el-GR" b="1"/>
          </a:p>
        </p:txBody>
      </p:sp>
      <p:sp>
        <p:nvSpPr>
          <p:cNvPr id="71683" name="Rectangle 3">
            <a:extLst>
              <a:ext uri="{FF2B5EF4-FFF2-40B4-BE49-F238E27FC236}">
                <a16:creationId xmlns:a16="http://schemas.microsoft.com/office/drawing/2014/main" id="{4421D888-4F0D-4068-B292-4FA08F34674C}"/>
              </a:ext>
            </a:extLst>
          </p:cNvPr>
          <p:cNvSpPr>
            <a:spLocks noGrp="1" noChangeArrowheads="1"/>
          </p:cNvSpPr>
          <p:nvPr>
            <p:ph type="body" idx="1"/>
          </p:nvPr>
        </p:nvSpPr>
        <p:spPr/>
        <p:txBody>
          <a:bodyPr>
            <a:normAutofit lnSpcReduction="10000"/>
          </a:bodyPr>
          <a:lstStyle/>
          <a:p>
            <a:r>
              <a:rPr lang="el-GR" altLang="el-GR" sz="2400" dirty="0">
                <a:cs typeface="Times New Roman" panose="02020603050405020304" pitchFamily="18" charset="0"/>
              </a:rPr>
              <a:t>Πόσα άτομα είναι σε επαφή με τις υπάρχουσες</a:t>
            </a:r>
            <a:r>
              <a:rPr lang="en-US" altLang="el-GR" sz="2400" dirty="0">
                <a:cs typeface="Times New Roman" panose="02020603050405020304" pitchFamily="18" charset="0"/>
              </a:rPr>
              <a:t> </a:t>
            </a:r>
            <a:r>
              <a:rPr lang="el-GR" altLang="el-GR" sz="2400" dirty="0">
                <a:cs typeface="Times New Roman" panose="02020603050405020304" pitchFamily="18" charset="0"/>
              </a:rPr>
              <a:t>υπηρεσίες; Πώς απέκτησαν επαφή; Τι είδους χρήση των υπηρεσιών κάνουν; Τι χρονι</a:t>
            </a:r>
            <a:r>
              <a:rPr lang="el-GR" altLang="el-GR" sz="2400" dirty="0"/>
              <a:t>κές </a:t>
            </a:r>
            <a:r>
              <a:rPr lang="el-GR" altLang="el-GR" sz="2400" dirty="0">
                <a:cs typeface="Times New Roman" panose="02020603050405020304" pitchFamily="18" charset="0"/>
              </a:rPr>
              <a:t>μεταβολές παρατηρούνται;</a:t>
            </a:r>
            <a:endParaRPr lang="el-GR" altLang="el-GR" sz="2400" b="1" u="sng" dirty="0">
              <a:cs typeface="Times New Roman" panose="02020603050405020304" pitchFamily="18" charset="0"/>
            </a:endParaRPr>
          </a:p>
          <a:p>
            <a:r>
              <a:rPr lang="el-GR" altLang="el-GR" sz="2400" dirty="0"/>
              <a:t>   </a:t>
            </a:r>
            <a:r>
              <a:rPr lang="el-GR" altLang="el-GR" sz="2400" dirty="0" err="1">
                <a:cs typeface="Times New Roman" panose="02020603050405020304" pitchFamily="18" charset="0"/>
              </a:rPr>
              <a:t>Ποιές</a:t>
            </a:r>
            <a:r>
              <a:rPr lang="el-GR" altLang="el-GR" sz="2400" dirty="0">
                <a:cs typeface="Times New Roman" panose="02020603050405020304" pitchFamily="18" charset="0"/>
              </a:rPr>
              <a:t> είναι οι ανάγκες αυτών των ατόμων και των συγγενών τους;</a:t>
            </a:r>
            <a:r>
              <a:rPr lang="el-GR" altLang="el-GR" sz="2400" dirty="0"/>
              <a:t> </a:t>
            </a:r>
          </a:p>
          <a:p>
            <a:r>
              <a:rPr lang="el-GR" altLang="el-GR" sz="2400" dirty="0"/>
              <a:t>   Τι παρεμβάσεις παρέχονται για την κάλυψη των αναγκών;</a:t>
            </a:r>
          </a:p>
          <a:p>
            <a:r>
              <a:rPr lang="el-GR" altLang="el-GR" sz="2400" dirty="0"/>
              <a:t>   Πόσο αποτελεσματικές και αποδοτικές είναι;</a:t>
            </a:r>
          </a:p>
          <a:p>
            <a:r>
              <a:rPr lang="el-GR" altLang="el-GR" sz="2400" dirty="0"/>
              <a:t>   Π</a:t>
            </a:r>
            <a:r>
              <a:rPr lang="el-GR" altLang="el-GR" sz="2400" dirty="0">
                <a:cs typeface="Times New Roman" panose="02020603050405020304" pitchFamily="18" charset="0"/>
              </a:rPr>
              <a:t>ληρούν οι υπάρχουσες υπηρεσίες τις ανάγκες αποτελεσματικά και οικονομικά;</a:t>
            </a:r>
            <a:endParaRPr lang="el-GR" altLang="el-GR" sz="2400" dirty="0"/>
          </a:p>
          <a:p>
            <a:r>
              <a:rPr lang="el-GR" altLang="el-GR" sz="2400" dirty="0"/>
              <a:t>   Οι χρήστες των υπηρεσιών είναι ικανοποιημένοι από τις παρεχόμενες υπηρεσίες;</a:t>
            </a:r>
          </a:p>
          <a:p>
            <a:r>
              <a:rPr lang="el-GR" altLang="el-GR" sz="2400" dirty="0"/>
              <a:t>   Πληρούνται βασικά πρότυπα ποιότητας στην παροχή των υπηρεσιών;</a:t>
            </a:r>
            <a:endParaRPr lang="el-GR" altLang="el-GR" sz="2400" b="1" u="sng" dirty="0"/>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31AB97F-223D-4845-89F8-EAF2417C747B}"/>
              </a:ext>
            </a:extLst>
          </p:cNvPr>
          <p:cNvSpPr>
            <a:spLocks noGrp="1"/>
          </p:cNvSpPr>
          <p:nvPr>
            <p:ph type="title"/>
          </p:nvPr>
        </p:nvSpPr>
        <p:spPr/>
        <p:txBody>
          <a:bodyPr/>
          <a:lstStyle/>
          <a:p>
            <a:endParaRPr lang="el-GR"/>
          </a:p>
        </p:txBody>
      </p:sp>
      <p:sp>
        <p:nvSpPr>
          <p:cNvPr id="3" name="Θέση περιεχομένου 2">
            <a:extLst>
              <a:ext uri="{FF2B5EF4-FFF2-40B4-BE49-F238E27FC236}">
                <a16:creationId xmlns:a16="http://schemas.microsoft.com/office/drawing/2014/main" id="{0C2F4E17-DF4A-4C92-93F3-AA3E18F57413}"/>
              </a:ext>
            </a:extLst>
          </p:cNvPr>
          <p:cNvSpPr>
            <a:spLocks noGrp="1"/>
          </p:cNvSpPr>
          <p:nvPr>
            <p:ph idx="1"/>
          </p:nvPr>
        </p:nvSpPr>
        <p:spPr/>
        <p:txBody>
          <a:bodyPr/>
          <a:lstStyle/>
          <a:p>
            <a:endParaRPr lang="el-GR"/>
          </a:p>
        </p:txBody>
      </p:sp>
      <p:pic>
        <p:nvPicPr>
          <p:cNvPr id="4" name="Εικόνα 3">
            <a:extLst>
              <a:ext uri="{FF2B5EF4-FFF2-40B4-BE49-F238E27FC236}">
                <a16:creationId xmlns:a16="http://schemas.microsoft.com/office/drawing/2014/main" id="{9CC2D026-DFE5-4556-B655-D7FE0253E717}"/>
              </a:ext>
            </a:extLst>
          </p:cNvPr>
          <p:cNvPicPr>
            <a:picLocks noChangeAspect="1"/>
          </p:cNvPicPr>
          <p:nvPr/>
        </p:nvPicPr>
        <p:blipFill>
          <a:blip r:embed="rId2"/>
          <a:stretch>
            <a:fillRect/>
          </a:stretch>
        </p:blipFill>
        <p:spPr>
          <a:xfrm>
            <a:off x="493986" y="136634"/>
            <a:ext cx="11088413" cy="6495394"/>
          </a:xfrm>
          <a:prstGeom prst="rect">
            <a:avLst/>
          </a:prstGeom>
        </p:spPr>
      </p:pic>
    </p:spTree>
    <p:extLst>
      <p:ext uri="{BB962C8B-B14F-4D97-AF65-F5344CB8AC3E}">
        <p14:creationId xmlns:p14="http://schemas.microsoft.com/office/powerpoint/2010/main" val="904479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a:extLst>
              <a:ext uri="{FF2B5EF4-FFF2-40B4-BE49-F238E27FC236}">
                <a16:creationId xmlns:a16="http://schemas.microsoft.com/office/drawing/2014/main" id="{800A7396-FEA5-4320-BA56-96768BB1C21A}"/>
              </a:ext>
            </a:extLst>
          </p:cNvPr>
          <p:cNvSpPr>
            <a:spLocks noGrp="1" noChangeArrowheads="1"/>
          </p:cNvSpPr>
          <p:nvPr>
            <p:ph type="title"/>
          </p:nvPr>
        </p:nvSpPr>
        <p:spPr>
          <a:xfrm>
            <a:off x="1828800" y="609600"/>
            <a:ext cx="8153400" cy="1143000"/>
          </a:xfrm>
        </p:spPr>
        <p:txBody>
          <a:bodyPr>
            <a:normAutofit fontScale="90000"/>
          </a:bodyPr>
          <a:lstStyle/>
          <a:p>
            <a:r>
              <a:rPr lang="el-GR" altLang="el-GR" b="1">
                <a:cs typeface="Times New Roman" panose="02020603050405020304" pitchFamily="18" charset="0"/>
              </a:rPr>
              <a:t>ΑΞΙΟΛΟΓΗΣΗ ΥΠΗΡΕΣΙΩΝ</a:t>
            </a:r>
            <a:r>
              <a:rPr lang="en-US" altLang="el-GR" b="1">
                <a:cs typeface="Times New Roman" panose="02020603050405020304" pitchFamily="18" charset="0"/>
              </a:rPr>
              <a:t>:</a:t>
            </a:r>
            <a:br>
              <a:rPr lang="el-GR" altLang="el-GR" b="1" u="sng">
                <a:cs typeface="Times New Roman" panose="02020603050405020304" pitchFamily="18" charset="0"/>
              </a:rPr>
            </a:br>
            <a:r>
              <a:rPr lang="el-GR" altLang="el-GR" b="1">
                <a:cs typeface="Times New Roman" panose="02020603050405020304" pitchFamily="18" charset="0"/>
              </a:rPr>
              <a:t>ΒΑΣΙΚΑ ΕΡΩΤΗΜΑΤΑ</a:t>
            </a:r>
            <a:r>
              <a:rPr lang="el-GR" altLang="el-GR" b="1"/>
              <a:t> </a:t>
            </a:r>
            <a:r>
              <a:rPr lang="el-GR" altLang="el-GR" b="1">
                <a:latin typeface="Times New Roman" panose="02020603050405020304" pitchFamily="18" charset="0"/>
              </a:rPr>
              <a:t>ΙΙ</a:t>
            </a:r>
          </a:p>
        </p:txBody>
      </p:sp>
      <p:sp>
        <p:nvSpPr>
          <p:cNvPr id="72707" name="Rectangle 3">
            <a:extLst>
              <a:ext uri="{FF2B5EF4-FFF2-40B4-BE49-F238E27FC236}">
                <a16:creationId xmlns:a16="http://schemas.microsoft.com/office/drawing/2014/main" id="{7E58BF4C-E14E-43AA-9138-63438D61E958}"/>
              </a:ext>
            </a:extLst>
          </p:cNvPr>
          <p:cNvSpPr>
            <a:spLocks noGrp="1" noChangeArrowheads="1"/>
          </p:cNvSpPr>
          <p:nvPr>
            <p:ph type="body" idx="1"/>
          </p:nvPr>
        </p:nvSpPr>
        <p:spPr>
          <a:xfrm>
            <a:off x="647700" y="1897062"/>
            <a:ext cx="10515600" cy="4351338"/>
          </a:xfrm>
        </p:spPr>
        <p:txBody>
          <a:bodyPr>
            <a:normAutofit lnSpcReduction="10000"/>
          </a:bodyPr>
          <a:lstStyle/>
          <a:p>
            <a:r>
              <a:rPr lang="el-GR" altLang="el-GR" dirty="0"/>
              <a:t>Από </a:t>
            </a:r>
            <a:r>
              <a:rPr lang="el-GR" altLang="el-GR" dirty="0" err="1"/>
              <a:t>ποιούς</a:t>
            </a:r>
            <a:r>
              <a:rPr lang="el-GR" altLang="el-GR" dirty="0"/>
              <a:t> παρέχονται και σε ποιους απευθύνονται οι υπηρεσίες;</a:t>
            </a:r>
          </a:p>
          <a:p>
            <a:r>
              <a:rPr lang="en-GB" altLang="el-GR" dirty="0" err="1">
                <a:cs typeface="Times New Roman" panose="02020603050405020304" pitchFamily="18" charset="0"/>
              </a:rPr>
              <a:t>Πόσοι</a:t>
            </a:r>
            <a:r>
              <a:rPr lang="en-GB" altLang="el-GR" dirty="0">
                <a:cs typeface="Times New Roman" panose="02020603050405020304" pitchFamily="18" charset="0"/>
              </a:rPr>
              <a:t> από α</a:t>
            </a:r>
            <a:r>
              <a:rPr lang="en-GB" altLang="el-GR" dirty="0" err="1">
                <a:cs typeface="Times New Roman" panose="02020603050405020304" pitchFamily="18" charset="0"/>
              </a:rPr>
              <a:t>υτούς</a:t>
            </a:r>
            <a:r>
              <a:rPr lang="en-GB" altLang="el-GR" dirty="0">
                <a:cs typeface="Times New Roman" panose="02020603050405020304" pitchFamily="18" charset="0"/>
              </a:rPr>
              <a:t> π</a:t>
            </a:r>
            <a:r>
              <a:rPr lang="en-GB" altLang="el-GR" dirty="0" err="1">
                <a:cs typeface="Times New Roman" panose="02020603050405020304" pitchFamily="18" charset="0"/>
              </a:rPr>
              <a:t>ου</a:t>
            </a:r>
            <a:r>
              <a:rPr lang="en-GB" altLang="el-GR" dirty="0">
                <a:cs typeface="Times New Roman" panose="02020603050405020304" pitchFamily="18" charset="0"/>
              </a:rPr>
              <a:t> </a:t>
            </a:r>
            <a:r>
              <a:rPr lang="en-GB" altLang="el-GR" dirty="0" err="1">
                <a:cs typeface="Times New Roman" panose="02020603050405020304" pitchFamily="18" charset="0"/>
              </a:rPr>
              <a:t>δεν</a:t>
            </a:r>
            <a:r>
              <a:rPr lang="en-GB" altLang="el-GR" dirty="0">
                <a:cs typeface="Times New Roman" panose="02020603050405020304" pitchFamily="18" charset="0"/>
              </a:rPr>
              <a:t> </a:t>
            </a:r>
            <a:r>
              <a:rPr lang="en-GB" altLang="el-GR" dirty="0" err="1">
                <a:cs typeface="Times New Roman" panose="02020603050405020304" pitchFamily="18" charset="0"/>
              </a:rPr>
              <a:t>είν</a:t>
            </a:r>
            <a:r>
              <a:rPr lang="en-GB" altLang="el-GR" dirty="0">
                <a:cs typeface="Times New Roman" panose="02020603050405020304" pitchFamily="18" charset="0"/>
              </a:rPr>
              <a:t>αι σε επαφή με τις υπηρεσίες έχουν ανάγκες; Διαφέρουν από τις ανάγκες των ατόμων που είναι σε επαφή με τις υπηρεσίες;</a:t>
            </a:r>
            <a:r>
              <a:rPr lang="el-GR" altLang="el-GR" dirty="0"/>
              <a:t> </a:t>
            </a:r>
          </a:p>
          <a:p>
            <a:r>
              <a:rPr lang="el-GR" altLang="el-GR" dirty="0"/>
              <a:t>Ποια είναι η στάση του πληθυσμού απέναντι στις υπηρεσίες και ποια η διεισδυτικότητα των υπηρεσιών στον πληθυσμό;</a:t>
            </a:r>
          </a:p>
          <a:p>
            <a:r>
              <a:rPr lang="en-GB" altLang="el-GR" dirty="0" err="1">
                <a:cs typeface="Times New Roman" panose="02020603050405020304" pitchFamily="18" charset="0"/>
              </a:rPr>
              <a:t>Τι</a:t>
            </a:r>
            <a:r>
              <a:rPr lang="en-GB" altLang="el-GR" dirty="0">
                <a:cs typeface="Times New Roman" panose="02020603050405020304" pitchFamily="18" charset="0"/>
              </a:rPr>
              <a:t> </a:t>
            </a:r>
            <a:r>
              <a:rPr lang="en-GB" altLang="el-GR" dirty="0" err="1">
                <a:cs typeface="Times New Roman" panose="02020603050405020304" pitchFamily="18" charset="0"/>
              </a:rPr>
              <a:t>νέες</a:t>
            </a:r>
            <a:r>
              <a:rPr lang="en-GB" altLang="el-GR" dirty="0">
                <a:cs typeface="Times New Roman" panose="02020603050405020304" pitchFamily="18" charset="0"/>
              </a:rPr>
              <a:t> υπ</a:t>
            </a:r>
            <a:r>
              <a:rPr lang="en-GB" altLang="el-GR" dirty="0" err="1">
                <a:cs typeface="Times New Roman" panose="02020603050405020304" pitchFamily="18" charset="0"/>
              </a:rPr>
              <a:t>ηρεσίες</a:t>
            </a:r>
            <a:r>
              <a:rPr lang="en-GB" altLang="el-GR" dirty="0">
                <a:cs typeface="Times New Roman" panose="02020603050405020304" pitchFamily="18" charset="0"/>
              </a:rPr>
              <a:t> ή </a:t>
            </a:r>
            <a:r>
              <a:rPr lang="en-GB" altLang="el-GR" dirty="0" err="1">
                <a:cs typeface="Times New Roman" panose="02020603050405020304" pitchFamily="18" charset="0"/>
              </a:rPr>
              <a:t>τρο</a:t>
            </a:r>
            <a:r>
              <a:rPr lang="en-GB" altLang="el-GR" dirty="0">
                <a:cs typeface="Times New Roman" panose="02020603050405020304" pitchFamily="18" charset="0"/>
              </a:rPr>
              <a:t>ποποιήσεις των υπαρχ</a:t>
            </a:r>
            <a:r>
              <a:rPr lang="el-GR" altLang="el-GR" dirty="0" err="1"/>
              <a:t>ουσώ</a:t>
            </a:r>
            <a:r>
              <a:rPr lang="en-GB" altLang="el-GR" dirty="0">
                <a:cs typeface="Times New Roman" panose="02020603050405020304" pitchFamily="18" charset="0"/>
              </a:rPr>
              <a:t>ν υπ</a:t>
            </a:r>
            <a:r>
              <a:rPr lang="en-GB" altLang="el-GR" dirty="0" err="1">
                <a:cs typeface="Times New Roman" panose="02020603050405020304" pitchFamily="18" charset="0"/>
              </a:rPr>
              <a:t>ηρεσιών</a:t>
            </a:r>
            <a:r>
              <a:rPr lang="en-GB" altLang="el-GR" dirty="0">
                <a:cs typeface="Times New Roman" panose="02020603050405020304" pitchFamily="18" charset="0"/>
              </a:rPr>
              <a:t> απα</a:t>
            </a:r>
            <a:r>
              <a:rPr lang="en-GB" altLang="el-GR" dirty="0" err="1">
                <a:cs typeface="Times New Roman" panose="02020603050405020304" pitchFamily="18" charset="0"/>
              </a:rPr>
              <a:t>ιτούντ</a:t>
            </a:r>
            <a:r>
              <a:rPr lang="en-GB" altLang="el-GR" dirty="0">
                <a:cs typeface="Times New Roman" panose="02020603050405020304" pitchFamily="18" charset="0"/>
              </a:rPr>
              <a:t>αι για την κάλυψη των μη καλυφθεισών αναγκών;</a:t>
            </a:r>
            <a:endParaRPr lang="el-GR" altLang="el-GR" dirty="0"/>
          </a:p>
          <a:p>
            <a:r>
              <a:rPr lang="en-GB" altLang="el-GR" dirty="0" err="1">
                <a:cs typeface="Times New Roman" panose="02020603050405020304" pitchFamily="18" charset="0"/>
              </a:rPr>
              <a:t>Οι</a:t>
            </a:r>
            <a:r>
              <a:rPr lang="en-GB" altLang="el-GR" dirty="0">
                <a:cs typeface="Times New Roman" panose="02020603050405020304" pitchFamily="18" charset="0"/>
              </a:rPr>
              <a:t> </a:t>
            </a:r>
            <a:r>
              <a:rPr lang="en-GB" altLang="el-GR" dirty="0" err="1">
                <a:cs typeface="Times New Roman" panose="02020603050405020304" pitchFamily="18" charset="0"/>
              </a:rPr>
              <a:t>εισ</a:t>
            </a:r>
            <a:r>
              <a:rPr lang="en-GB" altLang="el-GR" dirty="0">
                <a:cs typeface="Times New Roman" panose="02020603050405020304" pitchFamily="18" charset="0"/>
              </a:rPr>
              <a:t>αγόμενες καινοτομίες βοηθούν πραγματικά στη μείωση των αναγκών;</a:t>
            </a:r>
            <a:r>
              <a:rPr lang="el-GR" altLang="el-GR" dirty="0">
                <a:cs typeface="Times New Roman" panose="02020603050405020304" pitchFamily="18" charset="0"/>
              </a:rPr>
              <a:t> </a:t>
            </a:r>
            <a:endParaRPr lang="el-GR" altLang="el-GR" dirty="0"/>
          </a:p>
          <a:p>
            <a:pPr>
              <a:lnSpc>
                <a:spcPct val="90000"/>
              </a:lnSpc>
              <a:buFont typeface="Wingdings" panose="05000000000000000000" pitchFamily="2" charset="2"/>
              <a:buNone/>
            </a:pPr>
            <a:endParaRPr lang="el-GR" altLang="el-GR" sz="240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a:extLst>
              <a:ext uri="{FF2B5EF4-FFF2-40B4-BE49-F238E27FC236}">
                <a16:creationId xmlns:a16="http://schemas.microsoft.com/office/drawing/2014/main" id="{C46D8E4F-1A3B-4CCA-9D6B-EB559A1697C9}"/>
              </a:ext>
            </a:extLst>
          </p:cNvPr>
          <p:cNvSpPr>
            <a:spLocks noGrp="1" noChangeArrowheads="1"/>
          </p:cNvSpPr>
          <p:nvPr>
            <p:ph type="title"/>
          </p:nvPr>
        </p:nvSpPr>
        <p:spPr/>
        <p:txBody>
          <a:bodyPr/>
          <a:lstStyle/>
          <a:p>
            <a:r>
              <a:rPr lang="en-US" altLang="el-GR" b="1"/>
              <a:t>ΚΡΙΤΗΡΙΑ ΑΞΙΟΛΟΓΗΣΗΣ</a:t>
            </a:r>
            <a:endParaRPr lang="en-US" altLang="el-GR" sz="3600" b="1"/>
          </a:p>
        </p:txBody>
      </p:sp>
      <p:sp>
        <p:nvSpPr>
          <p:cNvPr id="76803" name="Rectangle 3">
            <a:extLst>
              <a:ext uri="{FF2B5EF4-FFF2-40B4-BE49-F238E27FC236}">
                <a16:creationId xmlns:a16="http://schemas.microsoft.com/office/drawing/2014/main" id="{655EEE21-2A04-456E-9780-67C985C84D21}"/>
              </a:ext>
            </a:extLst>
          </p:cNvPr>
          <p:cNvSpPr>
            <a:spLocks noGrp="1" noChangeArrowheads="1"/>
          </p:cNvSpPr>
          <p:nvPr>
            <p:ph type="body" idx="1"/>
          </p:nvPr>
        </p:nvSpPr>
        <p:spPr>
          <a:xfrm>
            <a:off x="472611" y="1676399"/>
            <a:ext cx="11168009" cy="4899062"/>
          </a:xfrm>
        </p:spPr>
        <p:txBody>
          <a:bodyPr>
            <a:normAutofit/>
          </a:bodyPr>
          <a:lstStyle/>
          <a:p>
            <a:pPr>
              <a:lnSpc>
                <a:spcPct val="90000"/>
              </a:lnSpc>
            </a:pPr>
            <a:r>
              <a:rPr lang="en-US" altLang="el-GR" sz="2400" b="1" u="sng" dirty="0" err="1"/>
              <a:t>Δρ</a:t>
            </a:r>
            <a:r>
              <a:rPr lang="en-US" altLang="el-GR" sz="2400" b="1" u="sng" dirty="0"/>
              <a:t>αστικότητα (Efficacy)</a:t>
            </a:r>
            <a:endParaRPr lang="en-US" altLang="el-GR" sz="2400" b="1" dirty="0"/>
          </a:p>
          <a:p>
            <a:pPr>
              <a:lnSpc>
                <a:spcPct val="90000"/>
              </a:lnSpc>
              <a:buFont typeface="Wingdings" panose="05000000000000000000" pitchFamily="2" charset="2"/>
              <a:buNone/>
            </a:pPr>
            <a:r>
              <a:rPr lang="en-US" altLang="el-GR" sz="2400" b="1" dirty="0"/>
              <a:t>	</a:t>
            </a:r>
            <a:r>
              <a:rPr lang="en-US" altLang="el-GR" sz="2400" b="1" dirty="0" err="1"/>
              <a:t>Το</a:t>
            </a:r>
            <a:r>
              <a:rPr lang="en-US" altLang="el-GR" sz="2400" b="1" dirty="0"/>
              <a:t> </a:t>
            </a:r>
            <a:r>
              <a:rPr lang="en-US" altLang="el-GR" sz="2400" b="1" dirty="0" err="1"/>
              <a:t>κέρδος</a:t>
            </a:r>
            <a:r>
              <a:rPr lang="en-US" altLang="el-GR" sz="2400" b="1" dirty="0"/>
              <a:t> ή  </a:t>
            </a:r>
            <a:r>
              <a:rPr lang="en-US" altLang="el-GR" sz="2400" b="1" dirty="0" err="1"/>
              <a:t>ωφέλει</a:t>
            </a:r>
            <a:r>
              <a:rPr lang="en-US" altLang="el-GR" sz="2400" b="1" dirty="0"/>
              <a:t>α για το άτομο, που προκύπτει από τη χρήση της υπηρεσίας, της θεραπείας, του φαρμάκου ή άλλου μέτρου που συνιστάται ή εφαρμόζεται, δηλ. </a:t>
            </a:r>
            <a:r>
              <a:rPr lang="en-US" altLang="el-GR" sz="2400" b="1" dirty="0" err="1"/>
              <a:t>το</a:t>
            </a:r>
            <a:r>
              <a:rPr lang="en-US" altLang="el-GR" sz="2400" b="1" dirty="0"/>
              <a:t> </a:t>
            </a:r>
            <a:r>
              <a:rPr lang="en-US" altLang="el-GR" sz="2400" b="1" dirty="0" err="1"/>
              <a:t>κέρδος</a:t>
            </a:r>
            <a:r>
              <a:rPr lang="en-US" altLang="el-GR" sz="2400" b="1" dirty="0"/>
              <a:t> </a:t>
            </a:r>
            <a:r>
              <a:rPr lang="en-US" altLang="el-GR" sz="2400" b="1" dirty="0" err="1"/>
              <a:t>γι</a:t>
            </a:r>
            <a:r>
              <a:rPr lang="en-US" altLang="el-GR" sz="2400" b="1" dirty="0"/>
              <a:t>α το άτομο από μια συγκεκριμένη δράση</a:t>
            </a:r>
          </a:p>
          <a:p>
            <a:pPr>
              <a:lnSpc>
                <a:spcPct val="90000"/>
              </a:lnSpc>
            </a:pPr>
            <a:r>
              <a:rPr lang="en-US" altLang="el-GR" sz="2400" b="1" u="sng" dirty="0"/>
              <a:t>Απ</a:t>
            </a:r>
            <a:r>
              <a:rPr lang="en-US" altLang="el-GR" sz="2400" b="1" u="sng" dirty="0" err="1"/>
              <a:t>οτελεσμ</a:t>
            </a:r>
            <a:r>
              <a:rPr lang="en-US" altLang="el-GR" sz="2400" b="1" u="sng" dirty="0"/>
              <a:t>ατικότητα (Effectiveness)</a:t>
            </a:r>
            <a:endParaRPr lang="en-US" altLang="el-GR" sz="2400" b="1" dirty="0"/>
          </a:p>
          <a:p>
            <a:pPr>
              <a:lnSpc>
                <a:spcPct val="90000"/>
              </a:lnSpc>
              <a:buFont typeface="Wingdings" panose="05000000000000000000" pitchFamily="2" charset="2"/>
              <a:buNone/>
            </a:pPr>
            <a:r>
              <a:rPr lang="en-US" altLang="el-GR" sz="2400" b="1" dirty="0"/>
              <a:t>	</a:t>
            </a:r>
            <a:r>
              <a:rPr lang="el-GR" altLang="el-GR" sz="2400" b="1" dirty="0"/>
              <a:t>Το αποτέλεσμα και η έκβαση ή τα </a:t>
            </a:r>
            <a:r>
              <a:rPr lang="el-GR" altLang="el-GR" sz="2400" b="1" dirty="0" err="1"/>
              <a:t>ωφέλη</a:t>
            </a:r>
            <a:r>
              <a:rPr lang="el-GR" altLang="el-GR" sz="2400" b="1" dirty="0"/>
              <a:t> που επιτεύχθηκαν από τη συγκεκριμένη δράση για τον πληθυσμό, σε σχέση με τους στόχους που τέθηκαν, δηλ. το αποτέλεσμα της δράσης στον πληθυσμό</a:t>
            </a:r>
          </a:p>
          <a:p>
            <a:pPr>
              <a:lnSpc>
                <a:spcPct val="90000"/>
              </a:lnSpc>
            </a:pPr>
            <a:r>
              <a:rPr lang="el-GR" altLang="el-GR" sz="2400" b="1" u="sng" dirty="0"/>
              <a:t>Αποδοτικότητα </a:t>
            </a:r>
            <a:r>
              <a:rPr lang="en-US" altLang="el-GR" sz="2400" b="1" u="sng" dirty="0"/>
              <a:t>(Efficiency)</a:t>
            </a:r>
            <a:r>
              <a:rPr lang="el-GR" altLang="el-GR" sz="2400" b="1" dirty="0"/>
              <a:t> </a:t>
            </a:r>
          </a:p>
          <a:p>
            <a:pPr>
              <a:lnSpc>
                <a:spcPct val="90000"/>
              </a:lnSpc>
              <a:buFont typeface="Wingdings" panose="05000000000000000000" pitchFamily="2" charset="2"/>
              <a:buNone/>
            </a:pPr>
            <a:r>
              <a:rPr lang="en-US" altLang="el-GR" sz="2400" b="1" dirty="0"/>
              <a:t>	</a:t>
            </a:r>
            <a:r>
              <a:rPr lang="en-US" altLang="el-GR" sz="2400" b="1" dirty="0" err="1"/>
              <a:t>Το</a:t>
            </a:r>
            <a:r>
              <a:rPr lang="en-US" altLang="el-GR" sz="2400" b="1" dirty="0"/>
              <a:t> απ</a:t>
            </a:r>
            <a:r>
              <a:rPr lang="en-US" altLang="el-GR" sz="2400" b="1" dirty="0" err="1"/>
              <a:t>οτέλεσμ</a:t>
            </a:r>
            <a:r>
              <a:rPr lang="en-US" altLang="el-GR" sz="2400" b="1" dirty="0"/>
              <a:t>α και η έκβαση που επιτεύχθηκαν, σε σχέση με το κόστος, εκφρασμένο σε χρήμα, πόρους και χρόνο</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a:extLst>
              <a:ext uri="{FF2B5EF4-FFF2-40B4-BE49-F238E27FC236}">
                <a16:creationId xmlns:a16="http://schemas.microsoft.com/office/drawing/2014/main" id="{4D7AA9D4-2257-471C-86CD-D7E786B31F69}"/>
              </a:ext>
            </a:extLst>
          </p:cNvPr>
          <p:cNvSpPr>
            <a:spLocks noGrp="1" noChangeArrowheads="1"/>
          </p:cNvSpPr>
          <p:nvPr>
            <p:ph type="title"/>
          </p:nvPr>
        </p:nvSpPr>
        <p:spPr>
          <a:xfrm>
            <a:off x="1828800" y="609600"/>
            <a:ext cx="8839200" cy="1143000"/>
          </a:xfrm>
        </p:spPr>
        <p:txBody>
          <a:bodyPr>
            <a:normAutofit fontScale="90000"/>
          </a:bodyPr>
          <a:lstStyle/>
          <a:p>
            <a:r>
              <a:rPr lang="en-US" altLang="el-GR" b="1"/>
              <a:t>WORLD HEALTH REPORT, 2001: Mental Health: New Understanding, New Hope</a:t>
            </a:r>
            <a:endParaRPr lang="el-GR" altLang="el-GR" b="1"/>
          </a:p>
        </p:txBody>
      </p:sp>
      <p:sp>
        <p:nvSpPr>
          <p:cNvPr id="143363" name="Rectangle 3">
            <a:extLst>
              <a:ext uri="{FF2B5EF4-FFF2-40B4-BE49-F238E27FC236}">
                <a16:creationId xmlns:a16="http://schemas.microsoft.com/office/drawing/2014/main" id="{E57A8894-F247-4015-933C-ADA398908E8F}"/>
              </a:ext>
            </a:extLst>
          </p:cNvPr>
          <p:cNvSpPr>
            <a:spLocks noGrp="1" noChangeArrowheads="1"/>
          </p:cNvSpPr>
          <p:nvPr>
            <p:ph type="body" idx="1"/>
          </p:nvPr>
        </p:nvSpPr>
        <p:spPr>
          <a:xfrm>
            <a:off x="1524000" y="2133600"/>
            <a:ext cx="9144000" cy="4724400"/>
          </a:xfrm>
        </p:spPr>
        <p:txBody>
          <a:bodyPr/>
          <a:lstStyle/>
          <a:p>
            <a:pPr marL="609600" indent="-609600">
              <a:lnSpc>
                <a:spcPct val="80000"/>
              </a:lnSpc>
              <a:buNone/>
            </a:pPr>
            <a:r>
              <a:rPr lang="el-GR" altLang="el-GR" b="1" u="sng"/>
              <a:t>Κύριες διαστάσεις της Φροντίδας Ψυχικής Υγείας</a:t>
            </a:r>
            <a:endParaRPr lang="en-US" altLang="el-GR" b="1" u="sng"/>
          </a:p>
          <a:p>
            <a:pPr marL="990600" lvl="1" indent="-533400">
              <a:lnSpc>
                <a:spcPct val="80000"/>
              </a:lnSpc>
              <a:buFontTx/>
              <a:buAutoNum type="arabicPeriod"/>
            </a:pPr>
            <a:r>
              <a:rPr lang="el-GR" altLang="el-GR"/>
              <a:t>Παροχή θεραπείας στην Π.Φ.Υ.</a:t>
            </a:r>
            <a:endParaRPr lang="en-US" altLang="el-GR"/>
          </a:p>
          <a:p>
            <a:pPr marL="990600" lvl="1" indent="-533400">
              <a:lnSpc>
                <a:spcPct val="80000"/>
              </a:lnSpc>
              <a:buFontTx/>
              <a:buAutoNum type="arabicPeriod"/>
            </a:pPr>
            <a:r>
              <a:rPr lang="el-GR" altLang="el-GR"/>
              <a:t>Προσβασιμότητα σε ψυχότροπα φάρμακα</a:t>
            </a:r>
            <a:endParaRPr lang="en-US" altLang="el-GR"/>
          </a:p>
          <a:p>
            <a:pPr marL="990600" lvl="1" indent="-533400">
              <a:lnSpc>
                <a:spcPct val="80000"/>
              </a:lnSpc>
              <a:buFontTx/>
              <a:buAutoNum type="arabicPeriod"/>
            </a:pPr>
            <a:r>
              <a:rPr lang="el-GR" altLang="el-GR"/>
              <a:t>Εκπαίδευση της κοινότητας</a:t>
            </a:r>
            <a:endParaRPr lang="en-US" altLang="el-GR"/>
          </a:p>
          <a:p>
            <a:pPr marL="990600" lvl="1" indent="-533400">
              <a:lnSpc>
                <a:spcPct val="80000"/>
              </a:lnSpc>
              <a:buFontTx/>
              <a:buAutoNum type="arabicPeriod"/>
            </a:pPr>
            <a:r>
              <a:rPr lang="el-GR" altLang="el-GR" b="1">
                <a:solidFill>
                  <a:schemeClr val="hlink"/>
                </a:solidFill>
              </a:rPr>
              <a:t>Παροχή φροντίδας στην κοινότητα</a:t>
            </a:r>
            <a:endParaRPr lang="en-US" altLang="el-GR" b="1">
              <a:solidFill>
                <a:schemeClr val="hlink"/>
              </a:solidFill>
            </a:endParaRPr>
          </a:p>
          <a:p>
            <a:pPr marL="990600" lvl="1" indent="-533400">
              <a:lnSpc>
                <a:spcPct val="80000"/>
              </a:lnSpc>
              <a:buFontTx/>
              <a:buAutoNum type="arabicPeriod"/>
            </a:pPr>
            <a:r>
              <a:rPr lang="el-GR" altLang="el-GR" b="1">
                <a:solidFill>
                  <a:schemeClr val="hlink"/>
                </a:solidFill>
              </a:rPr>
              <a:t>Εμπλοκή της κοινότητας των οικογενειών και των χρηστών</a:t>
            </a:r>
            <a:endParaRPr lang="en-US" altLang="el-GR" b="1">
              <a:solidFill>
                <a:schemeClr val="hlink"/>
              </a:solidFill>
            </a:endParaRPr>
          </a:p>
          <a:p>
            <a:pPr marL="990600" lvl="1" indent="-533400">
              <a:lnSpc>
                <a:spcPct val="80000"/>
              </a:lnSpc>
              <a:buFontTx/>
              <a:buAutoNum type="arabicPeriod"/>
            </a:pPr>
            <a:r>
              <a:rPr lang="el-GR" altLang="el-GR" b="1">
                <a:solidFill>
                  <a:schemeClr val="hlink"/>
                </a:solidFill>
              </a:rPr>
              <a:t>Καθιέρωση Εθνικών Πολιτικών, προγραμμάτων και νομοθεσίας</a:t>
            </a:r>
            <a:endParaRPr lang="en-US" altLang="el-GR" b="1">
              <a:solidFill>
                <a:schemeClr val="hlink"/>
              </a:solidFill>
            </a:endParaRPr>
          </a:p>
          <a:p>
            <a:pPr marL="990600" lvl="1" indent="-533400">
              <a:lnSpc>
                <a:spcPct val="80000"/>
              </a:lnSpc>
              <a:buFontTx/>
              <a:buAutoNum type="arabicPeriod"/>
            </a:pPr>
            <a:r>
              <a:rPr lang="el-GR" altLang="el-GR" b="1">
                <a:solidFill>
                  <a:schemeClr val="hlink"/>
                </a:solidFill>
              </a:rPr>
              <a:t>Ανάπτυξη ανθρώπινων πόρων</a:t>
            </a:r>
            <a:endParaRPr lang="en-US" altLang="el-GR" b="1">
              <a:solidFill>
                <a:schemeClr val="hlink"/>
              </a:solidFill>
            </a:endParaRPr>
          </a:p>
          <a:p>
            <a:pPr marL="990600" lvl="1" indent="-533400">
              <a:lnSpc>
                <a:spcPct val="80000"/>
              </a:lnSpc>
              <a:buFontTx/>
              <a:buAutoNum type="arabicPeriod"/>
            </a:pPr>
            <a:r>
              <a:rPr lang="el-GR" altLang="el-GR" b="1">
                <a:solidFill>
                  <a:schemeClr val="hlink"/>
                </a:solidFill>
              </a:rPr>
              <a:t>Δεσμοί με άλλους τομείς φροντίδας</a:t>
            </a:r>
            <a:endParaRPr lang="en-US" altLang="el-GR" b="1">
              <a:solidFill>
                <a:schemeClr val="hlink"/>
              </a:solidFill>
            </a:endParaRPr>
          </a:p>
          <a:p>
            <a:pPr marL="990600" lvl="1" indent="-533400">
              <a:lnSpc>
                <a:spcPct val="80000"/>
              </a:lnSpc>
              <a:buFontTx/>
              <a:buAutoNum type="arabicPeriod"/>
            </a:pPr>
            <a:r>
              <a:rPr lang="el-GR" altLang="el-GR" b="1">
                <a:solidFill>
                  <a:schemeClr val="hlink"/>
                </a:solidFill>
              </a:rPr>
              <a:t>Καταγραφή (αξιολόγηση) της Κοινοτικής Φροντίδας Ψυχικής Υγείας</a:t>
            </a:r>
            <a:endParaRPr lang="en-US" altLang="el-GR" b="1">
              <a:solidFill>
                <a:schemeClr val="hlink"/>
              </a:solidFill>
            </a:endParaRPr>
          </a:p>
          <a:p>
            <a:pPr marL="990600" lvl="1" indent="-533400">
              <a:lnSpc>
                <a:spcPct val="80000"/>
              </a:lnSpc>
              <a:buFontTx/>
              <a:buAutoNum type="arabicPeriod"/>
            </a:pPr>
            <a:r>
              <a:rPr lang="el-GR" altLang="el-GR" b="1">
                <a:solidFill>
                  <a:schemeClr val="hlink"/>
                </a:solidFill>
              </a:rPr>
              <a:t>Υποστήριξη της σχετικής έρευνας</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a:extLst>
              <a:ext uri="{FF2B5EF4-FFF2-40B4-BE49-F238E27FC236}">
                <a16:creationId xmlns:a16="http://schemas.microsoft.com/office/drawing/2014/main" id="{26B64E43-E198-4573-983E-32E87C631874}"/>
              </a:ext>
            </a:extLst>
          </p:cNvPr>
          <p:cNvSpPr>
            <a:spLocks noGrp="1" noChangeArrowheads="1"/>
          </p:cNvSpPr>
          <p:nvPr>
            <p:ph type="title"/>
          </p:nvPr>
        </p:nvSpPr>
        <p:spPr>
          <a:xfrm>
            <a:off x="1828800" y="609600"/>
            <a:ext cx="8458200" cy="1143000"/>
          </a:xfrm>
        </p:spPr>
        <p:txBody>
          <a:bodyPr>
            <a:normAutofit fontScale="90000"/>
          </a:bodyPr>
          <a:lstStyle/>
          <a:p>
            <a:r>
              <a:rPr lang="el-GR" altLang="el-GR" b="1"/>
              <a:t>Ο ΚΥΚΛΟΣ ΣΧΕΔΙΑΣΜΟΥ ΥΠΗΡΕΣΙΩΝ &amp; ΑΞΙΟΛΟΓΗΣΗΣ</a:t>
            </a:r>
          </a:p>
        </p:txBody>
      </p:sp>
      <p:sp>
        <p:nvSpPr>
          <p:cNvPr id="77827" name="Rectangle 3">
            <a:extLst>
              <a:ext uri="{FF2B5EF4-FFF2-40B4-BE49-F238E27FC236}">
                <a16:creationId xmlns:a16="http://schemas.microsoft.com/office/drawing/2014/main" id="{2573372B-C1E2-4064-BF5E-5A2F8EA5EE15}"/>
              </a:ext>
            </a:extLst>
          </p:cNvPr>
          <p:cNvSpPr>
            <a:spLocks noGrp="1" noChangeArrowheads="1"/>
          </p:cNvSpPr>
          <p:nvPr>
            <p:ph type="body" idx="1"/>
          </p:nvPr>
        </p:nvSpPr>
        <p:spPr/>
        <p:txBody>
          <a:bodyPr>
            <a:normAutofit/>
          </a:bodyPr>
          <a:lstStyle/>
          <a:p>
            <a:pPr marL="609600" indent="-609600">
              <a:buClr>
                <a:schemeClr val="tx1"/>
              </a:buClr>
              <a:buFont typeface="Wingdings" panose="05000000000000000000" pitchFamily="2" charset="2"/>
              <a:buAutoNum type="arabicPeriod"/>
            </a:pPr>
            <a:r>
              <a:rPr lang="el-GR" altLang="el-GR" b="1" dirty="0"/>
              <a:t>Κ</a:t>
            </a:r>
            <a:r>
              <a:rPr lang="el-GR" altLang="el-GR" b="1" dirty="0">
                <a:cs typeface="Times New Roman" panose="02020603050405020304" pitchFamily="18" charset="0"/>
              </a:rPr>
              <a:t>αθιέρωση της πολιτικής και των αρχών του συστήματος.</a:t>
            </a:r>
            <a:r>
              <a:rPr lang="el-GR" altLang="el-GR" b="1" dirty="0"/>
              <a:t> </a:t>
            </a:r>
          </a:p>
          <a:p>
            <a:pPr marL="609600" indent="-609600">
              <a:buClr>
                <a:schemeClr val="tx1"/>
              </a:buClr>
              <a:buFont typeface="Wingdings" panose="05000000000000000000" pitchFamily="2" charset="2"/>
              <a:buAutoNum type="arabicPeriod"/>
            </a:pPr>
            <a:r>
              <a:rPr lang="el-GR" altLang="el-GR" b="1" dirty="0"/>
              <a:t>Π</a:t>
            </a:r>
            <a:r>
              <a:rPr lang="el-GR" altLang="el-GR" b="1" dirty="0">
                <a:cs typeface="Times New Roman" panose="02020603050405020304" pitchFamily="18" charset="0"/>
              </a:rPr>
              <a:t>ροσδιορισμό</a:t>
            </a:r>
            <a:r>
              <a:rPr lang="el-GR" altLang="el-GR" b="1" dirty="0"/>
              <a:t>ς</a:t>
            </a:r>
            <a:r>
              <a:rPr lang="el-GR" altLang="el-GR" b="1" dirty="0">
                <a:cs typeface="Times New Roman" panose="02020603050405020304" pitchFamily="18" charset="0"/>
              </a:rPr>
              <a:t> των ορίων του συστήματος και των δομών του. </a:t>
            </a:r>
            <a:endParaRPr lang="el-GR" altLang="el-GR" b="1" dirty="0"/>
          </a:p>
          <a:p>
            <a:pPr marL="609600" indent="-609600">
              <a:buClr>
                <a:schemeClr val="tx1"/>
              </a:buClr>
              <a:buFont typeface="Wingdings" panose="05000000000000000000" pitchFamily="2" charset="2"/>
              <a:buAutoNum type="arabicPeriod"/>
            </a:pPr>
            <a:r>
              <a:rPr lang="el-GR" altLang="el-GR" b="1" dirty="0"/>
              <a:t>Ε</a:t>
            </a:r>
            <a:r>
              <a:rPr lang="el-GR" altLang="el-GR" b="1" dirty="0">
                <a:cs typeface="Times New Roman" panose="02020603050405020304" pitchFamily="18" charset="0"/>
              </a:rPr>
              <a:t>κτίμηση των αναγκών του πληθυσμού που εξυπηρετείται από το σύστημα υπηρεσιών </a:t>
            </a:r>
            <a:endParaRPr lang="el-GR" altLang="el-GR" b="1" dirty="0"/>
          </a:p>
          <a:p>
            <a:pPr marL="609600" indent="-609600">
              <a:buClr>
                <a:schemeClr val="tx1"/>
              </a:buClr>
              <a:buFont typeface="Wingdings" panose="05000000000000000000" pitchFamily="2" charset="2"/>
              <a:buAutoNum type="arabicPeriod"/>
            </a:pPr>
            <a:r>
              <a:rPr lang="el-GR" altLang="el-GR" b="1" dirty="0"/>
              <a:t>Ε</a:t>
            </a:r>
            <a:r>
              <a:rPr lang="el-GR" altLang="el-GR" b="1" dirty="0">
                <a:cs typeface="Times New Roman" panose="02020603050405020304" pitchFamily="18" charset="0"/>
              </a:rPr>
              <a:t>κτίμηση της παροχής υπηρεσιών από τις μονάδες ψυχικής υγείας </a:t>
            </a:r>
            <a:endParaRPr lang="el-GR" altLang="el-GR" b="1" dirty="0"/>
          </a:p>
          <a:p>
            <a:pPr marL="609600" indent="-609600">
              <a:buClr>
                <a:schemeClr val="tx1"/>
              </a:buClr>
              <a:buFont typeface="Wingdings" panose="05000000000000000000" pitchFamily="2" charset="2"/>
              <a:buAutoNum type="arabicPeriod"/>
            </a:pPr>
            <a:r>
              <a:rPr lang="el-GR" altLang="el-GR" b="1" dirty="0"/>
              <a:t>Κ</a:t>
            </a:r>
            <a:r>
              <a:rPr lang="el-GR" altLang="el-GR" b="1" dirty="0">
                <a:cs typeface="Times New Roman" panose="02020603050405020304" pitchFamily="18" charset="0"/>
              </a:rPr>
              <a:t>ατάρτιση του στρατηγικού σχεδίου ανάπτυξης των υπηρεσιών. </a:t>
            </a:r>
            <a:endParaRPr lang="el-GR" altLang="el-GR" b="1" dirty="0"/>
          </a:p>
          <a:p>
            <a:pPr marL="609600" indent="-609600">
              <a:buClr>
                <a:schemeClr val="tx1"/>
              </a:buClr>
              <a:buFont typeface="Wingdings" panose="05000000000000000000" pitchFamily="2" charset="2"/>
              <a:buAutoNum type="arabicPeriod"/>
            </a:pPr>
            <a:r>
              <a:rPr lang="el-GR" altLang="el-GR" b="1" dirty="0"/>
              <a:t>Ε</a:t>
            </a:r>
            <a:r>
              <a:rPr lang="el-GR" altLang="el-GR" b="1" dirty="0">
                <a:cs typeface="Times New Roman" panose="02020603050405020304" pitchFamily="18" charset="0"/>
              </a:rPr>
              <a:t>φαρμογή του στρατηγικού σχεδίου</a:t>
            </a:r>
            <a:r>
              <a:rPr lang="el-GR" altLang="el-GR" b="1" dirty="0"/>
              <a:t> </a:t>
            </a:r>
          </a:p>
          <a:p>
            <a:pPr marL="609600" indent="-609600">
              <a:buClr>
                <a:schemeClr val="tx1"/>
              </a:buClr>
              <a:buFont typeface="Wingdings" panose="05000000000000000000" pitchFamily="2" charset="2"/>
              <a:buAutoNum type="arabicPeriod"/>
            </a:pPr>
            <a:r>
              <a:rPr lang="el-GR" altLang="el-GR" b="1" dirty="0"/>
              <a:t>Π</a:t>
            </a:r>
            <a:r>
              <a:rPr lang="el-GR" altLang="el-GR" b="1" dirty="0">
                <a:cs typeface="Times New Roman" panose="02020603050405020304" pitchFamily="18" charset="0"/>
              </a:rPr>
              <a:t>αρακολούθηση και </a:t>
            </a:r>
            <a:r>
              <a:rPr lang="el-GR" altLang="el-GR" b="1" dirty="0"/>
              <a:t>α</a:t>
            </a:r>
            <a:r>
              <a:rPr lang="el-GR" altLang="el-GR" b="1" dirty="0">
                <a:cs typeface="Times New Roman" panose="02020603050405020304" pitchFamily="18" charset="0"/>
              </a:rPr>
              <a:t>νασκόπηση της ανάπτυξης του σχεδίου</a:t>
            </a:r>
            <a:r>
              <a:rPr lang="el-GR" altLang="el-GR" b="1" dirty="0"/>
              <a:t>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14251615-75E0-46E9-A318-8785EB19C631}"/>
              </a:ext>
            </a:extLst>
          </p:cNvPr>
          <p:cNvSpPr>
            <a:spLocks noGrp="1" noChangeArrowheads="1"/>
          </p:cNvSpPr>
          <p:nvPr>
            <p:ph type="title"/>
          </p:nvPr>
        </p:nvSpPr>
        <p:spPr/>
        <p:txBody>
          <a:bodyPr/>
          <a:lstStyle/>
          <a:p>
            <a:r>
              <a:rPr lang="el-GR" altLang="el-GR" sz="3200" b="1"/>
              <a:t>ΠΡΟΒΛΗΜΑΤΑ ΣΤΗΝ ΑΞΙΟΛΟΓΗΣΗ ΤΩΝ</a:t>
            </a:r>
            <a:r>
              <a:rPr lang="el-GR" altLang="el-GR" sz="3200" b="1">
                <a:latin typeface="Times New Roman" panose="02020603050405020304" pitchFamily="18" charset="0"/>
              </a:rPr>
              <a:t> </a:t>
            </a:r>
            <a:r>
              <a:rPr lang="el-GR" altLang="el-GR" sz="3200" b="1"/>
              <a:t>ΥΠΗΡΕΣΙΩΝ Ψ.Υ. ΣΤΗΝ ΕΛΛΑΔΑ</a:t>
            </a:r>
            <a:endParaRPr lang="en-US" altLang="el-GR" sz="3200" b="1"/>
          </a:p>
        </p:txBody>
      </p:sp>
      <p:sp>
        <p:nvSpPr>
          <p:cNvPr id="29699" name="Rectangle 3">
            <a:extLst>
              <a:ext uri="{FF2B5EF4-FFF2-40B4-BE49-F238E27FC236}">
                <a16:creationId xmlns:a16="http://schemas.microsoft.com/office/drawing/2014/main" id="{29E5045F-EE79-4015-AF99-081CCF5DC743}"/>
              </a:ext>
            </a:extLst>
          </p:cNvPr>
          <p:cNvSpPr>
            <a:spLocks noGrp="1" noChangeArrowheads="1"/>
          </p:cNvSpPr>
          <p:nvPr>
            <p:ph type="body" idx="1"/>
          </p:nvPr>
        </p:nvSpPr>
        <p:spPr/>
        <p:txBody>
          <a:bodyPr/>
          <a:lstStyle/>
          <a:p>
            <a:pPr>
              <a:lnSpc>
                <a:spcPct val="90000"/>
              </a:lnSpc>
            </a:pPr>
            <a:r>
              <a:rPr lang="en-US" altLang="el-GR" sz="3200" b="1" dirty="0" err="1"/>
              <a:t>Έλλειψη</a:t>
            </a:r>
            <a:r>
              <a:rPr lang="en-US" altLang="el-GR" sz="3200" b="1" dirty="0"/>
              <a:t> </a:t>
            </a:r>
            <a:r>
              <a:rPr lang="en-US" altLang="el-GR" sz="3200" b="1" dirty="0" err="1"/>
              <a:t>τομεο</a:t>
            </a:r>
            <a:r>
              <a:rPr lang="en-US" altLang="el-GR" sz="3200" b="1" dirty="0"/>
              <a:t>ποίησης &amp; πληθυσμου αναφοράς</a:t>
            </a:r>
          </a:p>
          <a:p>
            <a:pPr>
              <a:lnSpc>
                <a:spcPct val="90000"/>
              </a:lnSpc>
            </a:pPr>
            <a:r>
              <a:rPr lang="en-US" altLang="el-GR" sz="3200" b="1" dirty="0" err="1"/>
              <a:t>Έλλειψη</a:t>
            </a:r>
            <a:r>
              <a:rPr lang="en-US" altLang="el-GR" sz="3200" b="1" dirty="0"/>
              <a:t> α</a:t>
            </a:r>
            <a:r>
              <a:rPr lang="en-US" altLang="el-GR" sz="3200" b="1" dirty="0" err="1"/>
              <a:t>ρχών</a:t>
            </a:r>
            <a:r>
              <a:rPr lang="en-US" altLang="el-GR" sz="3200" b="1" dirty="0"/>
              <a:t> </a:t>
            </a:r>
            <a:r>
              <a:rPr lang="en-US" altLang="el-GR" sz="3200" b="1" dirty="0" err="1"/>
              <a:t>κοινοτικής</a:t>
            </a:r>
            <a:r>
              <a:rPr lang="en-US" altLang="el-GR" sz="3200" b="1" dirty="0"/>
              <a:t> </a:t>
            </a:r>
            <a:r>
              <a:rPr lang="en-US" altLang="el-GR" sz="3200" b="1" dirty="0" err="1"/>
              <a:t>εμ</a:t>
            </a:r>
            <a:r>
              <a:rPr lang="en-US" altLang="el-GR" sz="3200" b="1" dirty="0"/>
              <a:t>πλοκής</a:t>
            </a:r>
          </a:p>
          <a:p>
            <a:pPr>
              <a:lnSpc>
                <a:spcPct val="90000"/>
              </a:lnSpc>
            </a:pPr>
            <a:r>
              <a:rPr lang="en-US" altLang="el-GR" sz="3200" b="1" dirty="0"/>
              <a:t>Η α</a:t>
            </a:r>
            <a:r>
              <a:rPr lang="en-US" altLang="el-GR" sz="3200" b="1" dirty="0" err="1"/>
              <a:t>ξιολόγηση</a:t>
            </a:r>
            <a:r>
              <a:rPr lang="en-US" altLang="el-GR" sz="3200" b="1" dirty="0"/>
              <a:t> </a:t>
            </a:r>
            <a:r>
              <a:rPr lang="en-US" altLang="el-GR" sz="3200" b="1" dirty="0" err="1"/>
              <a:t>δεν</a:t>
            </a:r>
            <a:r>
              <a:rPr lang="en-US" altLang="el-GR" sz="3200" b="1" dirty="0"/>
              <a:t> απ</a:t>
            </a:r>
            <a:r>
              <a:rPr lang="en-US" altLang="el-GR" sz="3200" b="1" dirty="0" err="1"/>
              <a:t>οτελεί</a:t>
            </a:r>
            <a:r>
              <a:rPr lang="en-US" altLang="el-GR" sz="3200" b="1" dirty="0"/>
              <a:t> </a:t>
            </a:r>
            <a:r>
              <a:rPr lang="en-US" altLang="el-GR" sz="3200" b="1" dirty="0" err="1"/>
              <a:t>στοιχείο</a:t>
            </a:r>
            <a:r>
              <a:rPr lang="en-US" altLang="el-GR" sz="3200" b="1" dirty="0"/>
              <a:t> </a:t>
            </a:r>
            <a:r>
              <a:rPr lang="en-US" altLang="el-GR" sz="3200" b="1" dirty="0" err="1"/>
              <a:t>του</a:t>
            </a:r>
            <a:r>
              <a:rPr lang="en-US" altLang="el-GR" sz="3200" b="1" dirty="0"/>
              <a:t> </a:t>
            </a:r>
            <a:r>
              <a:rPr lang="en-US" altLang="el-GR" sz="3200" b="1" dirty="0" err="1"/>
              <a:t>συστήμ</a:t>
            </a:r>
            <a:r>
              <a:rPr lang="en-US" altLang="el-GR" sz="3200" b="1" dirty="0"/>
              <a:t>ατος</a:t>
            </a:r>
          </a:p>
          <a:p>
            <a:pPr>
              <a:lnSpc>
                <a:spcPct val="90000"/>
              </a:lnSpc>
            </a:pPr>
            <a:r>
              <a:rPr lang="en-US" altLang="el-GR" sz="3200" b="1" dirty="0" err="1"/>
              <a:t>Έλλειψη</a:t>
            </a:r>
            <a:r>
              <a:rPr lang="en-US" altLang="el-GR" sz="3200" b="1" dirty="0"/>
              <a:t> </a:t>
            </a:r>
            <a:r>
              <a:rPr lang="en-US" altLang="el-GR" sz="3200" b="1" dirty="0" err="1"/>
              <a:t>κοινού</a:t>
            </a:r>
            <a:r>
              <a:rPr lang="en-US" altLang="el-GR" sz="3200" b="1" dirty="0"/>
              <a:t> </a:t>
            </a:r>
            <a:r>
              <a:rPr lang="en-US" altLang="el-GR" sz="3200" b="1" dirty="0" err="1"/>
              <a:t>συστήμ</a:t>
            </a:r>
            <a:r>
              <a:rPr lang="en-US" altLang="el-GR" sz="3200" b="1" dirty="0"/>
              <a:t>ατος τήρησης αρχείων</a:t>
            </a:r>
          </a:p>
          <a:p>
            <a:pPr>
              <a:lnSpc>
                <a:spcPct val="90000"/>
              </a:lnSpc>
            </a:pPr>
            <a:r>
              <a:rPr lang="en-US" altLang="el-GR" sz="3200" b="1" dirty="0" err="1"/>
              <a:t>Έλλειψη</a:t>
            </a:r>
            <a:r>
              <a:rPr lang="en-US" altLang="el-GR" sz="3200" b="1" dirty="0"/>
              <a:t> </a:t>
            </a:r>
            <a:r>
              <a:rPr lang="en-US" altLang="el-GR" sz="3200" b="1" dirty="0" err="1"/>
              <a:t>κοινών</a:t>
            </a:r>
            <a:r>
              <a:rPr lang="en-US" altLang="el-GR" sz="3200" b="1" dirty="0"/>
              <a:t> </a:t>
            </a:r>
            <a:r>
              <a:rPr lang="en-US" altLang="el-GR" sz="3200" b="1" dirty="0" err="1"/>
              <a:t>κριτηρίων</a:t>
            </a:r>
            <a:r>
              <a:rPr lang="en-US" altLang="el-GR" sz="3200" b="1" dirty="0"/>
              <a:t> </a:t>
            </a:r>
            <a:r>
              <a:rPr lang="en-US" altLang="el-GR" sz="3200" b="1" dirty="0" err="1"/>
              <a:t>έκ</a:t>
            </a:r>
            <a:r>
              <a:rPr lang="en-US" altLang="el-GR" sz="3200" b="1" dirty="0"/>
              <a:t>βασης</a:t>
            </a:r>
          </a:p>
          <a:p>
            <a:pPr>
              <a:lnSpc>
                <a:spcPct val="90000"/>
              </a:lnSpc>
            </a:pPr>
            <a:r>
              <a:rPr lang="en-US" altLang="el-GR" sz="3200" b="1" dirty="0" err="1"/>
              <a:t>Έλλειψη</a:t>
            </a:r>
            <a:r>
              <a:rPr lang="en-US" altLang="el-GR" sz="3200" b="1" dirty="0"/>
              <a:t> </a:t>
            </a:r>
            <a:r>
              <a:rPr lang="en-US" altLang="el-GR" sz="3200" b="1" dirty="0" err="1"/>
              <a:t>τυ</a:t>
            </a:r>
            <a:r>
              <a:rPr lang="en-US" altLang="el-GR" sz="3200" b="1" dirty="0"/>
              <a:t>ποποίησης θεραπευτικών παρεμβάσεων</a:t>
            </a:r>
          </a:p>
          <a:p>
            <a:pPr>
              <a:lnSpc>
                <a:spcPct val="90000"/>
              </a:lnSpc>
            </a:pPr>
            <a:endParaRPr lang="en-US" altLang="el-GR" sz="2400" b="1"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a:extLst>
              <a:ext uri="{FF2B5EF4-FFF2-40B4-BE49-F238E27FC236}">
                <a16:creationId xmlns:a16="http://schemas.microsoft.com/office/drawing/2014/main" id="{7F66F9D3-CDEE-4BB7-AFBB-81C989FA9D3C}"/>
              </a:ext>
            </a:extLst>
          </p:cNvPr>
          <p:cNvSpPr>
            <a:spLocks noGrp="1" noChangeArrowheads="1"/>
          </p:cNvSpPr>
          <p:nvPr>
            <p:ph type="title"/>
          </p:nvPr>
        </p:nvSpPr>
        <p:spPr/>
        <p:txBody>
          <a:bodyPr/>
          <a:lstStyle/>
          <a:p>
            <a:r>
              <a:rPr lang="el-GR" altLang="el-GR" sz="4000" b="1"/>
              <a:t>Πόσο συχνό είναι το πρόβλημα; (περιγραφική επιδημιολογία)</a:t>
            </a:r>
            <a:endParaRPr lang="en-US" altLang="el-GR" sz="4000" b="1"/>
          </a:p>
        </p:txBody>
      </p:sp>
      <p:sp>
        <p:nvSpPr>
          <p:cNvPr id="80899" name="Rectangle 3">
            <a:extLst>
              <a:ext uri="{FF2B5EF4-FFF2-40B4-BE49-F238E27FC236}">
                <a16:creationId xmlns:a16="http://schemas.microsoft.com/office/drawing/2014/main" id="{6FB92631-D3B7-498A-87FA-BE55DECB6FDD}"/>
              </a:ext>
            </a:extLst>
          </p:cNvPr>
          <p:cNvSpPr>
            <a:spLocks noGrp="1" noChangeArrowheads="1"/>
          </p:cNvSpPr>
          <p:nvPr>
            <p:ph type="body" idx="1"/>
          </p:nvPr>
        </p:nvSpPr>
        <p:spPr/>
        <p:txBody>
          <a:bodyPr/>
          <a:lstStyle/>
          <a:p>
            <a:r>
              <a:rPr lang="en-US" altLang="el-GR" sz="3200" b="1" dirty="0" err="1"/>
              <a:t>Περιγρ</a:t>
            </a:r>
            <a:r>
              <a:rPr lang="en-US" altLang="el-GR" sz="3200" b="1" dirty="0"/>
              <a:t>αφή </a:t>
            </a:r>
            <a:r>
              <a:rPr lang="el-GR" altLang="el-GR" sz="3200" b="1" dirty="0"/>
              <a:t>του πληθυσμού «σε κίνδυνο»</a:t>
            </a:r>
          </a:p>
          <a:p>
            <a:r>
              <a:rPr lang="el-GR" altLang="el-GR" sz="3200" b="1" dirty="0"/>
              <a:t>Επικράτηση και επίπτωση</a:t>
            </a:r>
          </a:p>
          <a:p>
            <a:r>
              <a:rPr lang="el-GR" altLang="el-GR" sz="3200" b="1" dirty="0"/>
              <a:t>Εκτίμηση των παραγόντων κινδύνου</a:t>
            </a:r>
          </a:p>
          <a:p>
            <a:pPr lvl="1"/>
            <a:r>
              <a:rPr lang="en-US" altLang="el-GR" sz="2800" b="1" dirty="0" err="1"/>
              <a:t>Σχετικός</a:t>
            </a:r>
            <a:r>
              <a:rPr lang="en-US" altLang="el-GR" sz="2800" b="1" dirty="0"/>
              <a:t> </a:t>
            </a:r>
            <a:r>
              <a:rPr lang="el-GR" altLang="el-GR" sz="2800" b="1" dirty="0"/>
              <a:t>κίνδυνος (</a:t>
            </a:r>
            <a:r>
              <a:rPr lang="en-US" altLang="el-GR" sz="2800" b="1" dirty="0"/>
              <a:t>relative risk)</a:t>
            </a:r>
            <a:endParaRPr lang="el-GR" altLang="el-GR" sz="2800" b="1" dirty="0"/>
          </a:p>
          <a:p>
            <a:pPr lvl="1"/>
            <a:r>
              <a:rPr lang="el-GR" altLang="el-GR" sz="2800" b="1" dirty="0"/>
              <a:t>Οφειλόμενος κίνδυνος (</a:t>
            </a:r>
            <a:r>
              <a:rPr lang="en-US" altLang="el-GR" sz="2800" b="1" dirty="0"/>
              <a:t>attributable risk)</a:t>
            </a:r>
          </a:p>
          <a:p>
            <a:r>
              <a:rPr lang="el-GR" altLang="el-GR" sz="3200" b="1" dirty="0"/>
              <a:t>Προσδιορισμός των περιπτώσεων και συνδρόμων</a:t>
            </a:r>
            <a:endParaRPr lang="en-US" altLang="el-GR" sz="3200" b="1"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a:extLst>
              <a:ext uri="{FF2B5EF4-FFF2-40B4-BE49-F238E27FC236}">
                <a16:creationId xmlns:a16="http://schemas.microsoft.com/office/drawing/2014/main" id="{1895D834-7277-442D-9FF4-1A32275D46F5}"/>
              </a:ext>
            </a:extLst>
          </p:cNvPr>
          <p:cNvSpPr>
            <a:spLocks noGrp="1" noChangeArrowheads="1"/>
          </p:cNvSpPr>
          <p:nvPr>
            <p:ph type="title"/>
          </p:nvPr>
        </p:nvSpPr>
        <p:spPr/>
        <p:txBody>
          <a:bodyPr/>
          <a:lstStyle/>
          <a:p>
            <a:r>
              <a:rPr lang="en-US" altLang="el-GR" sz="4000" b="1"/>
              <a:t>Πόσο σοβαρό είναι το </a:t>
            </a:r>
            <a:r>
              <a:rPr lang="el-GR" altLang="el-GR" sz="4000" b="1"/>
              <a:t>πρόβλημα;</a:t>
            </a:r>
            <a:endParaRPr lang="en-US" altLang="el-GR" b="1"/>
          </a:p>
        </p:txBody>
      </p:sp>
      <p:sp>
        <p:nvSpPr>
          <p:cNvPr id="81923" name="Rectangle 3">
            <a:extLst>
              <a:ext uri="{FF2B5EF4-FFF2-40B4-BE49-F238E27FC236}">
                <a16:creationId xmlns:a16="http://schemas.microsoft.com/office/drawing/2014/main" id="{F1235EA9-81C2-4B33-9CE3-396E33C022B0}"/>
              </a:ext>
            </a:extLst>
          </p:cNvPr>
          <p:cNvSpPr>
            <a:spLocks noGrp="1" noChangeArrowheads="1"/>
          </p:cNvSpPr>
          <p:nvPr>
            <p:ph type="body" idx="1"/>
          </p:nvPr>
        </p:nvSpPr>
        <p:spPr/>
        <p:txBody>
          <a:bodyPr>
            <a:normAutofit/>
          </a:bodyPr>
          <a:lstStyle/>
          <a:p>
            <a:pPr>
              <a:lnSpc>
                <a:spcPct val="90000"/>
              </a:lnSpc>
            </a:pPr>
            <a:r>
              <a:rPr lang="el-GR" altLang="el-GR" sz="3200" b="1" dirty="0"/>
              <a:t>«Αντικειμενική» ταξινόμηση και εκτίμηση της σοβαρότητας</a:t>
            </a:r>
          </a:p>
          <a:p>
            <a:pPr>
              <a:lnSpc>
                <a:spcPct val="90000"/>
              </a:lnSpc>
            </a:pPr>
            <a:r>
              <a:rPr lang="el-GR" altLang="el-GR" sz="3200" b="1" dirty="0"/>
              <a:t>«Υποκειμενική» εκτίμηση της δυσφορίας και της ποιότητας ζωής</a:t>
            </a:r>
          </a:p>
          <a:p>
            <a:pPr>
              <a:lnSpc>
                <a:spcPct val="90000"/>
              </a:lnSpc>
            </a:pPr>
            <a:r>
              <a:rPr lang="el-GR" altLang="el-GR" sz="3200" b="1" dirty="0"/>
              <a:t>Επίδραση στην οικογένεια και τους συγγενείς</a:t>
            </a:r>
          </a:p>
          <a:p>
            <a:pPr>
              <a:lnSpc>
                <a:spcPct val="90000"/>
              </a:lnSpc>
            </a:pPr>
            <a:r>
              <a:rPr lang="el-GR" altLang="el-GR" sz="3200" b="1" dirty="0" err="1"/>
              <a:t>Κοινωνικο</a:t>
            </a:r>
            <a:r>
              <a:rPr lang="el-GR" altLang="el-GR" sz="3200" b="1" dirty="0"/>
              <a:t>-οικονομικές πλευρές του προβλήματος</a:t>
            </a:r>
            <a:endParaRPr lang="en-US" altLang="el-GR" sz="3200"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a:extLst>
              <a:ext uri="{FF2B5EF4-FFF2-40B4-BE49-F238E27FC236}">
                <a16:creationId xmlns:a16="http://schemas.microsoft.com/office/drawing/2014/main" id="{001992A2-D3CE-4362-BC90-329B08B522E0}"/>
              </a:ext>
            </a:extLst>
          </p:cNvPr>
          <p:cNvSpPr>
            <a:spLocks noGrp="1" noChangeArrowheads="1"/>
          </p:cNvSpPr>
          <p:nvPr>
            <p:ph type="title"/>
          </p:nvPr>
        </p:nvSpPr>
        <p:spPr/>
        <p:txBody>
          <a:bodyPr/>
          <a:lstStyle/>
          <a:p>
            <a:r>
              <a:rPr lang="en-US" altLang="el-GR" sz="3600" b="1"/>
              <a:t>ΕΚΤΙΜΗΣΗ ΤΩΝ ΨΥΧΙΚΩΝ ΔΙΑΤΑΡΑΧΩΝ</a:t>
            </a:r>
            <a:endParaRPr lang="en-US" altLang="el-GR" sz="4000" b="1"/>
          </a:p>
        </p:txBody>
      </p:sp>
      <p:sp>
        <p:nvSpPr>
          <p:cNvPr id="82947" name="Rectangle 3">
            <a:extLst>
              <a:ext uri="{FF2B5EF4-FFF2-40B4-BE49-F238E27FC236}">
                <a16:creationId xmlns:a16="http://schemas.microsoft.com/office/drawing/2014/main" id="{B97D7DF2-48DE-48DC-B724-3DB54BD8AE63}"/>
              </a:ext>
            </a:extLst>
          </p:cNvPr>
          <p:cNvSpPr>
            <a:spLocks noGrp="1" noChangeArrowheads="1"/>
          </p:cNvSpPr>
          <p:nvPr>
            <p:ph type="body" idx="1"/>
          </p:nvPr>
        </p:nvSpPr>
        <p:spPr>
          <a:xfrm>
            <a:off x="698643" y="1676399"/>
            <a:ext cx="10515600" cy="4549739"/>
          </a:xfrm>
        </p:spPr>
        <p:txBody>
          <a:bodyPr/>
          <a:lstStyle/>
          <a:p>
            <a:pPr>
              <a:lnSpc>
                <a:spcPct val="80000"/>
              </a:lnSpc>
            </a:pPr>
            <a:r>
              <a:rPr lang="el-GR" altLang="el-GR" b="1" dirty="0"/>
              <a:t>Διαγνωστικά συστήματα </a:t>
            </a:r>
            <a:r>
              <a:rPr lang="en-US" altLang="el-GR" b="1" dirty="0"/>
              <a:t>ICD-10 (ICD-11) </a:t>
            </a:r>
            <a:r>
              <a:rPr lang="el-GR" altLang="el-GR" b="1" dirty="0"/>
              <a:t>και </a:t>
            </a:r>
            <a:r>
              <a:rPr lang="en-US" altLang="el-GR" b="1" dirty="0"/>
              <a:t>DSM 5</a:t>
            </a:r>
          </a:p>
          <a:p>
            <a:pPr>
              <a:lnSpc>
                <a:spcPct val="80000"/>
              </a:lnSpc>
            </a:pPr>
            <a:r>
              <a:rPr lang="el-GR" altLang="el-GR" b="1" dirty="0"/>
              <a:t>Πλήρης εκτίμηση, π.χ.</a:t>
            </a:r>
          </a:p>
          <a:p>
            <a:pPr lvl="1">
              <a:lnSpc>
                <a:spcPct val="80000"/>
              </a:lnSpc>
            </a:pPr>
            <a:r>
              <a:rPr lang="en-US" altLang="el-GR" b="1" dirty="0"/>
              <a:t>CIDI</a:t>
            </a:r>
          </a:p>
          <a:p>
            <a:pPr lvl="1">
              <a:lnSpc>
                <a:spcPct val="80000"/>
              </a:lnSpc>
            </a:pPr>
            <a:r>
              <a:rPr lang="en-US" altLang="el-GR" b="1" dirty="0"/>
              <a:t>SCAN</a:t>
            </a:r>
          </a:p>
          <a:p>
            <a:pPr>
              <a:lnSpc>
                <a:spcPct val="80000"/>
              </a:lnSpc>
            </a:pPr>
            <a:r>
              <a:rPr lang="el-GR" altLang="el-GR" b="1" dirty="0"/>
              <a:t>Γενική σύντομη εκτίμηση, π.χ.</a:t>
            </a:r>
          </a:p>
          <a:p>
            <a:pPr lvl="1">
              <a:lnSpc>
                <a:spcPct val="80000"/>
              </a:lnSpc>
            </a:pPr>
            <a:r>
              <a:rPr lang="en-US" altLang="el-GR" b="1" dirty="0"/>
              <a:t>CGI</a:t>
            </a:r>
          </a:p>
          <a:p>
            <a:pPr>
              <a:lnSpc>
                <a:spcPct val="80000"/>
              </a:lnSpc>
            </a:pPr>
            <a:r>
              <a:rPr lang="el-GR" altLang="el-GR" b="1" dirty="0"/>
              <a:t>Ειδική εκτίμηση, π.χ.</a:t>
            </a:r>
          </a:p>
          <a:p>
            <a:pPr lvl="1">
              <a:lnSpc>
                <a:spcPct val="80000"/>
              </a:lnSpc>
            </a:pPr>
            <a:r>
              <a:rPr lang="en-US" altLang="el-GR" b="1" dirty="0" err="1"/>
              <a:t>Hammilton</a:t>
            </a:r>
            <a:r>
              <a:rPr lang="en-US" altLang="el-GR" b="1" dirty="0"/>
              <a:t> Depression Scale</a:t>
            </a:r>
          </a:p>
          <a:p>
            <a:pPr lvl="1">
              <a:lnSpc>
                <a:spcPct val="80000"/>
              </a:lnSpc>
            </a:pPr>
            <a:r>
              <a:rPr lang="en-US" altLang="el-GR" b="1" dirty="0"/>
              <a:t>BPRS</a:t>
            </a:r>
          </a:p>
          <a:p>
            <a:pPr lvl="1">
              <a:lnSpc>
                <a:spcPct val="80000"/>
              </a:lnSpc>
            </a:pPr>
            <a:r>
              <a:rPr lang="en-US" altLang="el-GR" b="1" dirty="0"/>
              <a:t>PANSS</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a:extLst>
              <a:ext uri="{FF2B5EF4-FFF2-40B4-BE49-F238E27FC236}">
                <a16:creationId xmlns:a16="http://schemas.microsoft.com/office/drawing/2014/main" id="{0FF95C31-8175-4D1F-B2D0-20E579A55CC5}"/>
              </a:ext>
            </a:extLst>
          </p:cNvPr>
          <p:cNvSpPr>
            <a:spLocks noGrp="1" noChangeArrowheads="1"/>
          </p:cNvSpPr>
          <p:nvPr>
            <p:ph type="title"/>
          </p:nvPr>
        </p:nvSpPr>
        <p:spPr/>
        <p:txBody>
          <a:bodyPr/>
          <a:lstStyle/>
          <a:p>
            <a:r>
              <a:rPr lang="en-US" altLang="el-GR" sz="3600" b="1"/>
              <a:t>ΕΚΤΙΜΗΣΗ ΑΝΑΓΚΩΝ</a:t>
            </a:r>
          </a:p>
        </p:txBody>
      </p:sp>
      <p:sp>
        <p:nvSpPr>
          <p:cNvPr id="83971" name="Rectangle 3">
            <a:extLst>
              <a:ext uri="{FF2B5EF4-FFF2-40B4-BE49-F238E27FC236}">
                <a16:creationId xmlns:a16="http://schemas.microsoft.com/office/drawing/2014/main" id="{37A8AD3D-1876-4450-9892-49E0B3B0EBBD}"/>
              </a:ext>
            </a:extLst>
          </p:cNvPr>
          <p:cNvSpPr>
            <a:spLocks noGrp="1" noChangeArrowheads="1"/>
          </p:cNvSpPr>
          <p:nvPr>
            <p:ph type="body" idx="1"/>
          </p:nvPr>
        </p:nvSpPr>
        <p:spPr>
          <a:xfrm>
            <a:off x="575353" y="1600199"/>
            <a:ext cx="10674849" cy="4708133"/>
          </a:xfrm>
        </p:spPr>
        <p:txBody>
          <a:bodyPr/>
          <a:lstStyle/>
          <a:p>
            <a:pPr>
              <a:lnSpc>
                <a:spcPct val="90000"/>
              </a:lnSpc>
            </a:pPr>
            <a:r>
              <a:rPr lang="el-GR" altLang="el-GR" b="1" dirty="0"/>
              <a:t>Ατομική εκτίμηση αναγκών</a:t>
            </a:r>
          </a:p>
          <a:p>
            <a:pPr lvl="1">
              <a:lnSpc>
                <a:spcPct val="90000"/>
              </a:lnSpc>
            </a:pPr>
            <a:r>
              <a:rPr lang="en-US" altLang="el-GR" b="1" dirty="0" err="1"/>
              <a:t>Camberwell</a:t>
            </a:r>
            <a:r>
              <a:rPr lang="en-US" altLang="el-GR" b="1" dirty="0"/>
              <a:t> Assessment of Need (CAN)</a:t>
            </a:r>
          </a:p>
          <a:p>
            <a:pPr lvl="1">
              <a:lnSpc>
                <a:spcPct val="90000"/>
              </a:lnSpc>
            </a:pPr>
            <a:r>
              <a:rPr lang="en-US" altLang="el-GR" b="1" dirty="0"/>
              <a:t>Needs for Care Assessment (NCA)</a:t>
            </a:r>
          </a:p>
          <a:p>
            <a:pPr>
              <a:lnSpc>
                <a:spcPct val="90000"/>
              </a:lnSpc>
            </a:pPr>
            <a:r>
              <a:rPr lang="en-US" altLang="el-GR" b="1" dirty="0" err="1"/>
              <a:t>Εκτίμηση</a:t>
            </a:r>
            <a:r>
              <a:rPr lang="en-US" altLang="el-GR" b="1" dirty="0"/>
              <a:t> ανα</a:t>
            </a:r>
            <a:r>
              <a:rPr lang="en-US" altLang="el-GR" b="1" dirty="0" err="1"/>
              <a:t>γκών</a:t>
            </a:r>
            <a:r>
              <a:rPr lang="en-US" altLang="el-GR" b="1" dirty="0"/>
              <a:t> π</a:t>
            </a:r>
            <a:r>
              <a:rPr lang="en-US" altLang="el-GR" b="1" dirty="0" err="1"/>
              <a:t>ληθυσμού</a:t>
            </a:r>
            <a:endParaRPr lang="en-US" altLang="el-GR" b="1" dirty="0"/>
          </a:p>
          <a:p>
            <a:pPr lvl="1">
              <a:lnSpc>
                <a:spcPct val="90000"/>
              </a:lnSpc>
            </a:pPr>
            <a:r>
              <a:rPr lang="el-GR" altLang="el-GR" b="1" dirty="0"/>
              <a:t>Δεν υπάρχουν καθιερωμένα εργαλεία. Προσέγγιση μέσω:</a:t>
            </a:r>
          </a:p>
          <a:p>
            <a:pPr lvl="2">
              <a:lnSpc>
                <a:spcPct val="90000"/>
              </a:lnSpc>
            </a:pPr>
            <a:r>
              <a:rPr lang="en-US" altLang="el-GR" b="1" dirty="0"/>
              <a:t>Επ</a:t>
            </a:r>
            <a:r>
              <a:rPr lang="en-US" altLang="el-GR" b="1" dirty="0" err="1"/>
              <a:t>ιδημιολογικών</a:t>
            </a:r>
            <a:r>
              <a:rPr lang="en-US" altLang="el-GR" b="1" dirty="0"/>
              <a:t> </a:t>
            </a:r>
            <a:r>
              <a:rPr lang="en-US" altLang="el-GR" b="1" dirty="0" err="1"/>
              <a:t>δεδομένων</a:t>
            </a:r>
            <a:endParaRPr lang="en-US" altLang="el-GR" b="1" dirty="0"/>
          </a:p>
          <a:p>
            <a:pPr lvl="2">
              <a:lnSpc>
                <a:spcPct val="90000"/>
              </a:lnSpc>
            </a:pPr>
            <a:r>
              <a:rPr lang="el-GR" altLang="el-GR" b="1" dirty="0"/>
              <a:t>Στοιχείων για τη χρήση των υπηρεσιών</a:t>
            </a:r>
          </a:p>
          <a:p>
            <a:pPr lvl="2">
              <a:lnSpc>
                <a:spcPct val="90000"/>
              </a:lnSpc>
            </a:pPr>
            <a:r>
              <a:rPr lang="el-GR" altLang="el-GR" b="1" dirty="0"/>
              <a:t>Απόψεις των ειδικών</a:t>
            </a:r>
          </a:p>
          <a:p>
            <a:pPr lvl="2">
              <a:lnSpc>
                <a:spcPct val="90000"/>
              </a:lnSpc>
            </a:pPr>
            <a:r>
              <a:rPr lang="el-GR" altLang="el-GR" b="1" dirty="0"/>
              <a:t>Δείκτης κοινωνικής στέρησης του </a:t>
            </a:r>
            <a:r>
              <a:rPr lang="en-US" altLang="el-GR" b="1" dirty="0" err="1"/>
              <a:t>Jarman</a:t>
            </a:r>
            <a:endParaRPr lang="en-US" altLang="el-GR" b="1"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a:extLst>
              <a:ext uri="{FF2B5EF4-FFF2-40B4-BE49-F238E27FC236}">
                <a16:creationId xmlns:a16="http://schemas.microsoft.com/office/drawing/2014/main" id="{786FA9EE-91C8-40E3-BA50-349864F8CC9A}"/>
              </a:ext>
            </a:extLst>
          </p:cNvPr>
          <p:cNvSpPr>
            <a:spLocks noGrp="1" noChangeArrowheads="1"/>
          </p:cNvSpPr>
          <p:nvPr>
            <p:ph type="title"/>
          </p:nvPr>
        </p:nvSpPr>
        <p:spPr>
          <a:xfrm>
            <a:off x="2209800" y="381000"/>
            <a:ext cx="7772400" cy="1143000"/>
          </a:xfrm>
        </p:spPr>
        <p:txBody>
          <a:bodyPr/>
          <a:lstStyle/>
          <a:p>
            <a:r>
              <a:rPr lang="en-US" altLang="el-GR" sz="3600" b="1"/>
              <a:t>ΕΚΤΙΜΗΣΗ ΤΗΣ ΠΟΙΟΤΗΤΑΣ ΖΩΗΣ</a:t>
            </a:r>
          </a:p>
        </p:txBody>
      </p:sp>
      <p:sp>
        <p:nvSpPr>
          <p:cNvPr id="84995" name="Rectangle 3">
            <a:extLst>
              <a:ext uri="{FF2B5EF4-FFF2-40B4-BE49-F238E27FC236}">
                <a16:creationId xmlns:a16="http://schemas.microsoft.com/office/drawing/2014/main" id="{65DAEF99-0CD1-4BA8-81D4-E98E0F44905B}"/>
              </a:ext>
            </a:extLst>
          </p:cNvPr>
          <p:cNvSpPr>
            <a:spLocks noGrp="1" noChangeArrowheads="1"/>
          </p:cNvSpPr>
          <p:nvPr>
            <p:ph type="body" idx="1"/>
          </p:nvPr>
        </p:nvSpPr>
        <p:spPr>
          <a:xfrm>
            <a:off x="544530" y="1676399"/>
            <a:ext cx="9513870" cy="4426449"/>
          </a:xfrm>
        </p:spPr>
        <p:txBody>
          <a:bodyPr/>
          <a:lstStyle/>
          <a:p>
            <a:r>
              <a:rPr lang="en-US" altLang="el-GR" b="1" dirty="0" err="1"/>
              <a:t>Γενικ</a:t>
            </a:r>
            <a:r>
              <a:rPr lang="en-US" altLang="el-GR" b="1" dirty="0"/>
              <a:t>α </a:t>
            </a:r>
            <a:r>
              <a:rPr lang="el-GR" altLang="el-GR" b="1" dirty="0"/>
              <a:t> εργαλεία με διαπολιτισμική εφαρμογή</a:t>
            </a:r>
          </a:p>
          <a:p>
            <a:pPr lvl="1"/>
            <a:r>
              <a:rPr lang="en-US" altLang="el-GR" b="1" dirty="0"/>
              <a:t>WHOQOL-100</a:t>
            </a:r>
          </a:p>
          <a:p>
            <a:pPr lvl="1"/>
            <a:r>
              <a:rPr lang="en-US" altLang="el-GR" b="1" dirty="0"/>
              <a:t>WHOQOL-BREF</a:t>
            </a:r>
          </a:p>
          <a:p>
            <a:r>
              <a:rPr lang="el-GR" altLang="el-GR" b="1" dirty="0" err="1"/>
              <a:t>Έιδικές</a:t>
            </a:r>
            <a:r>
              <a:rPr lang="el-GR" altLang="el-GR" b="1" dirty="0"/>
              <a:t> εκτιμήσεις (σχιζοφρένεια)</a:t>
            </a:r>
          </a:p>
          <a:p>
            <a:pPr lvl="1"/>
            <a:r>
              <a:rPr lang="en-US" altLang="el-GR" b="1" dirty="0"/>
              <a:t>Quality of Life Scale (QLS)</a:t>
            </a:r>
          </a:p>
          <a:p>
            <a:pPr lvl="1"/>
            <a:r>
              <a:rPr lang="en-US" altLang="el-GR" b="1" dirty="0"/>
              <a:t>Quality of Life Self-report (QLS-100)</a:t>
            </a:r>
          </a:p>
          <a:p>
            <a:pPr lvl="1"/>
            <a:r>
              <a:rPr lang="en-US" altLang="el-GR" b="1" dirty="0"/>
              <a:t>Quality of Life Interview (QLS-I)</a:t>
            </a:r>
          </a:p>
          <a:p>
            <a:r>
              <a:rPr lang="el-GR" altLang="el-GR" b="1" dirty="0"/>
              <a:t>Χρήση ποιοτικής μεθοδολογίας</a:t>
            </a:r>
            <a:endParaRPr lang="en-US" altLang="el-GR" b="1"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a:extLst>
              <a:ext uri="{FF2B5EF4-FFF2-40B4-BE49-F238E27FC236}">
                <a16:creationId xmlns:a16="http://schemas.microsoft.com/office/drawing/2014/main" id="{2BD84085-2752-4F91-A8C7-99CAE6507988}"/>
              </a:ext>
            </a:extLst>
          </p:cNvPr>
          <p:cNvSpPr>
            <a:spLocks noGrp="1" noChangeArrowheads="1"/>
          </p:cNvSpPr>
          <p:nvPr>
            <p:ph type="title"/>
          </p:nvPr>
        </p:nvSpPr>
        <p:spPr>
          <a:xfrm>
            <a:off x="2209800" y="0"/>
            <a:ext cx="7772400" cy="1752600"/>
          </a:xfrm>
        </p:spPr>
        <p:txBody>
          <a:bodyPr/>
          <a:lstStyle/>
          <a:p>
            <a:r>
              <a:rPr lang="en-US" altLang="el-GR" sz="3200" b="1"/>
              <a:t>ΜΕΤΡΗΣΗ ΚΟΙΝΩΝΙΚΗΣ ΑΝΙΚΑΝΟΤΗΤΑΣ ΚΑΙ ΛΕΙΤΟΥΡΓΙΚΩΝ ΙΚΑΝΟΤΗΤΩΝ</a:t>
            </a:r>
            <a:endParaRPr lang="en-US" altLang="el-GR" sz="3600" b="1"/>
          </a:p>
        </p:txBody>
      </p:sp>
      <p:sp>
        <p:nvSpPr>
          <p:cNvPr id="86019" name="Rectangle 3">
            <a:extLst>
              <a:ext uri="{FF2B5EF4-FFF2-40B4-BE49-F238E27FC236}">
                <a16:creationId xmlns:a16="http://schemas.microsoft.com/office/drawing/2014/main" id="{3E4EB956-2C32-4F9C-B682-3B6D775946E8}"/>
              </a:ext>
            </a:extLst>
          </p:cNvPr>
          <p:cNvSpPr>
            <a:spLocks noGrp="1" noChangeArrowheads="1"/>
          </p:cNvSpPr>
          <p:nvPr>
            <p:ph type="body" idx="1"/>
          </p:nvPr>
        </p:nvSpPr>
        <p:spPr>
          <a:xfrm>
            <a:off x="2133600" y="1524000"/>
            <a:ext cx="7848600" cy="4343400"/>
          </a:xfrm>
        </p:spPr>
        <p:txBody>
          <a:bodyPr/>
          <a:lstStyle/>
          <a:p>
            <a:pPr>
              <a:lnSpc>
                <a:spcPct val="90000"/>
              </a:lnSpc>
            </a:pPr>
            <a:r>
              <a:rPr lang="en-US" altLang="el-GR" sz="3000" b="1"/>
              <a:t>Κοινωνική </a:t>
            </a:r>
            <a:r>
              <a:rPr lang="el-GR" altLang="el-GR" sz="3000" b="1"/>
              <a:t>Ανικανότητα</a:t>
            </a:r>
          </a:p>
          <a:p>
            <a:pPr lvl="1">
              <a:lnSpc>
                <a:spcPct val="90000"/>
              </a:lnSpc>
            </a:pPr>
            <a:r>
              <a:rPr lang="en-US" altLang="el-GR" sz="2600" b="1"/>
              <a:t>International Classification of Functioning (ICF)</a:t>
            </a:r>
          </a:p>
          <a:p>
            <a:pPr lvl="1">
              <a:lnSpc>
                <a:spcPct val="90000"/>
              </a:lnSpc>
            </a:pPr>
            <a:r>
              <a:rPr lang="en-US" altLang="el-GR" sz="2600" b="1"/>
              <a:t>WHO Disability Assessment Schedule (WHODAS)</a:t>
            </a:r>
          </a:p>
          <a:p>
            <a:pPr lvl="1">
              <a:lnSpc>
                <a:spcPct val="90000"/>
              </a:lnSpc>
            </a:pPr>
            <a:r>
              <a:rPr lang="en-US" altLang="el-GR" sz="2600" b="1"/>
              <a:t>Groningen Social Disabilitiew Schedule (GSDS)</a:t>
            </a:r>
          </a:p>
          <a:p>
            <a:pPr lvl="1">
              <a:lnSpc>
                <a:spcPct val="90000"/>
              </a:lnSpc>
            </a:pPr>
            <a:r>
              <a:rPr lang="en-US" altLang="el-GR" sz="2600" b="1"/>
              <a:t>Social Adjustment Scale (SAS)</a:t>
            </a:r>
          </a:p>
          <a:p>
            <a:pPr>
              <a:lnSpc>
                <a:spcPct val="90000"/>
              </a:lnSpc>
            </a:pPr>
            <a:r>
              <a:rPr lang="en-US" altLang="el-GR" sz="3000" b="1"/>
              <a:t>Λειτουργικές Ικανότητες</a:t>
            </a:r>
          </a:p>
          <a:p>
            <a:pPr lvl="1">
              <a:lnSpc>
                <a:spcPct val="90000"/>
              </a:lnSpc>
            </a:pPr>
            <a:r>
              <a:rPr lang="en-US" altLang="el-GR" sz="2600" b="1"/>
              <a:t>Global Assessment of Functioning Scale (GAF)</a:t>
            </a:r>
          </a:p>
          <a:p>
            <a:pPr lvl="1">
              <a:lnSpc>
                <a:spcPct val="90000"/>
              </a:lnSpc>
            </a:pPr>
            <a:r>
              <a:rPr lang="en-US" altLang="el-GR" sz="2600" b="1"/>
              <a:t>Katz Adjustment Scale (KAS)</a:t>
            </a:r>
          </a:p>
          <a:p>
            <a:pPr lvl="1">
              <a:lnSpc>
                <a:spcPct val="90000"/>
              </a:lnSpc>
            </a:pPr>
            <a:r>
              <a:rPr lang="en-US" altLang="el-GR" sz="2600" b="1"/>
              <a:t>REHAB</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a:extLst>
              <a:ext uri="{FF2B5EF4-FFF2-40B4-BE49-F238E27FC236}">
                <a16:creationId xmlns:a16="http://schemas.microsoft.com/office/drawing/2014/main" id="{840B812F-15AC-4F80-AE86-481D2EFABDCB}"/>
              </a:ext>
            </a:extLst>
          </p:cNvPr>
          <p:cNvSpPr>
            <a:spLocks noGrp="1" noChangeArrowheads="1"/>
          </p:cNvSpPr>
          <p:nvPr>
            <p:ph type="title"/>
          </p:nvPr>
        </p:nvSpPr>
        <p:spPr/>
        <p:txBody>
          <a:bodyPr/>
          <a:lstStyle/>
          <a:p>
            <a:r>
              <a:rPr lang="el-GR" altLang="el-GR" sz="3600" b="1"/>
              <a:t>ΜΕΤΡΗΣΗ ΚΟΙΝΩΝΙΚΗΣ ΕΠΙΔΡΑΣΗΣ</a:t>
            </a:r>
            <a:endParaRPr lang="en-US" altLang="el-GR" sz="3600" b="1"/>
          </a:p>
        </p:txBody>
      </p:sp>
      <p:sp>
        <p:nvSpPr>
          <p:cNvPr id="87043" name="Rectangle 3">
            <a:extLst>
              <a:ext uri="{FF2B5EF4-FFF2-40B4-BE49-F238E27FC236}">
                <a16:creationId xmlns:a16="http://schemas.microsoft.com/office/drawing/2014/main" id="{3A8DE229-1DFD-4FD3-B5DA-87A85E44ED6F}"/>
              </a:ext>
            </a:extLst>
          </p:cNvPr>
          <p:cNvSpPr>
            <a:spLocks noGrp="1" noChangeArrowheads="1"/>
          </p:cNvSpPr>
          <p:nvPr>
            <p:ph type="body" idx="1"/>
          </p:nvPr>
        </p:nvSpPr>
        <p:spPr>
          <a:xfrm>
            <a:off x="287676" y="1752600"/>
            <a:ext cx="9694524" cy="4637926"/>
          </a:xfrm>
        </p:spPr>
        <p:txBody>
          <a:bodyPr/>
          <a:lstStyle/>
          <a:p>
            <a:r>
              <a:rPr lang="el-GR" altLang="el-GR" b="1" dirty="0"/>
              <a:t>Κόστος (δεν υπάρχουν πλήρη εργαλεία εκτίμησης)</a:t>
            </a:r>
          </a:p>
          <a:p>
            <a:pPr lvl="1"/>
            <a:r>
              <a:rPr lang="en-US" altLang="el-GR" b="1" dirty="0" err="1"/>
              <a:t>Άμεσο</a:t>
            </a:r>
            <a:r>
              <a:rPr lang="en-US" altLang="el-GR" b="1" dirty="0"/>
              <a:t> </a:t>
            </a:r>
            <a:r>
              <a:rPr lang="el-GR" altLang="el-GR" b="1" dirty="0"/>
              <a:t>κόστος</a:t>
            </a:r>
          </a:p>
          <a:p>
            <a:pPr lvl="1"/>
            <a:r>
              <a:rPr lang="el-GR" altLang="el-GR" b="1" dirty="0"/>
              <a:t>Έμμεσο κόστος</a:t>
            </a:r>
          </a:p>
          <a:p>
            <a:pPr lvl="1"/>
            <a:r>
              <a:rPr lang="el-GR" altLang="el-GR" b="1" dirty="0"/>
              <a:t>Κρυφό κόστος</a:t>
            </a:r>
          </a:p>
          <a:p>
            <a:r>
              <a:rPr lang="el-GR" altLang="el-GR" b="1" dirty="0"/>
              <a:t>Επιβάρυνση της οικογένειας</a:t>
            </a:r>
          </a:p>
          <a:p>
            <a:pPr lvl="1"/>
            <a:r>
              <a:rPr lang="en-US" altLang="el-GR" b="1" dirty="0"/>
              <a:t>Burden on Family Interview Schedule</a:t>
            </a:r>
          </a:p>
          <a:p>
            <a:pPr lvl="1"/>
            <a:r>
              <a:rPr lang="en-US" altLang="el-GR" b="1" dirty="0"/>
              <a:t>Burden Assessment Scale</a:t>
            </a:r>
          </a:p>
          <a:p>
            <a:pPr lvl="1"/>
            <a:r>
              <a:rPr lang="el-GR" altLang="el-GR" b="1" dirty="0"/>
              <a:t>Κλίμακα Οικογενειακής Επιβάρυνσης</a:t>
            </a:r>
            <a:endParaRPr lang="en-US" altLang="el-GR" b="1"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a:extLst>
              <a:ext uri="{FF2B5EF4-FFF2-40B4-BE49-F238E27FC236}">
                <a16:creationId xmlns:a16="http://schemas.microsoft.com/office/drawing/2014/main" id="{6915CB19-DC60-4989-BF1B-025E8735F5BF}"/>
              </a:ext>
            </a:extLst>
          </p:cNvPr>
          <p:cNvSpPr>
            <a:spLocks noGrp="1" noChangeArrowheads="1"/>
          </p:cNvSpPr>
          <p:nvPr>
            <p:ph type="title"/>
          </p:nvPr>
        </p:nvSpPr>
        <p:spPr/>
        <p:txBody>
          <a:bodyPr/>
          <a:lstStyle/>
          <a:p>
            <a:r>
              <a:rPr lang="en-US" altLang="el-GR" sz="3600" b="1"/>
              <a:t>Υπάρχουν κατάλληλες παρεμβάσεις για το πρόβλημα;</a:t>
            </a:r>
          </a:p>
        </p:txBody>
      </p:sp>
      <p:sp>
        <p:nvSpPr>
          <p:cNvPr id="88067" name="Rectangle 3">
            <a:extLst>
              <a:ext uri="{FF2B5EF4-FFF2-40B4-BE49-F238E27FC236}">
                <a16:creationId xmlns:a16="http://schemas.microsoft.com/office/drawing/2014/main" id="{E8632DE1-FEB2-4F37-A47D-0EEF6207026A}"/>
              </a:ext>
            </a:extLst>
          </p:cNvPr>
          <p:cNvSpPr>
            <a:spLocks noGrp="1" noChangeArrowheads="1"/>
          </p:cNvSpPr>
          <p:nvPr>
            <p:ph type="body" idx="1"/>
          </p:nvPr>
        </p:nvSpPr>
        <p:spPr/>
        <p:txBody>
          <a:bodyPr/>
          <a:lstStyle/>
          <a:p>
            <a:pPr>
              <a:lnSpc>
                <a:spcPct val="90000"/>
              </a:lnSpc>
            </a:pPr>
            <a:r>
              <a:rPr lang="el-GR" altLang="el-GR" b="1"/>
              <a:t>Διενέργεια επιδημιολογικών ερευνών</a:t>
            </a:r>
          </a:p>
          <a:p>
            <a:pPr>
              <a:lnSpc>
                <a:spcPct val="90000"/>
              </a:lnSpc>
            </a:pPr>
            <a:r>
              <a:rPr lang="el-GR" altLang="el-GR" b="1"/>
              <a:t>Προσδιορισμός παραγόντων κινδύνου</a:t>
            </a:r>
          </a:p>
          <a:p>
            <a:pPr>
              <a:lnSpc>
                <a:spcPct val="90000"/>
              </a:lnSpc>
            </a:pPr>
            <a:r>
              <a:rPr lang="el-GR" altLang="el-GR" b="1"/>
              <a:t>Περαιτέρω έρευνα για καθορισμό παραγόντων για παρέμβαση (ποιοτική έρευνα)</a:t>
            </a:r>
          </a:p>
          <a:p>
            <a:pPr>
              <a:lnSpc>
                <a:spcPct val="90000"/>
              </a:lnSpc>
            </a:pPr>
            <a:r>
              <a:rPr lang="en-US" altLang="el-GR" b="1"/>
              <a:t>Σχεδιασμός και  </a:t>
            </a:r>
            <a:r>
              <a:rPr lang="el-GR" altLang="el-GR" b="1"/>
              <a:t>εφαρμογή παρεμβάσεων</a:t>
            </a:r>
          </a:p>
          <a:p>
            <a:pPr>
              <a:lnSpc>
                <a:spcPct val="90000"/>
              </a:lnSpc>
            </a:pPr>
            <a:r>
              <a:rPr lang="el-GR" altLang="el-GR" b="1"/>
              <a:t>Αξιολόγηση των παρεμβάσεων (χρήση του προγράμματος, έκβαση)</a:t>
            </a:r>
            <a:endParaRPr lang="en-US" altLang="el-GR" b="1"/>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a:extLst>
              <a:ext uri="{FF2B5EF4-FFF2-40B4-BE49-F238E27FC236}">
                <a16:creationId xmlns:a16="http://schemas.microsoft.com/office/drawing/2014/main" id="{87F30474-C958-480E-80B5-521749BAF990}"/>
              </a:ext>
            </a:extLst>
          </p:cNvPr>
          <p:cNvSpPr>
            <a:spLocks noGrp="1" noChangeArrowheads="1"/>
          </p:cNvSpPr>
          <p:nvPr>
            <p:ph type="title"/>
          </p:nvPr>
        </p:nvSpPr>
        <p:spPr>
          <a:xfrm>
            <a:off x="1752600" y="609600"/>
            <a:ext cx="8686800" cy="1143000"/>
          </a:xfrm>
        </p:spPr>
        <p:txBody>
          <a:bodyPr>
            <a:normAutofit fontScale="90000"/>
          </a:bodyPr>
          <a:lstStyle/>
          <a:p>
            <a:r>
              <a:rPr lang="el-GR" altLang="el-GR" b="1"/>
              <a:t>Η ΔΙΑΔΙΚΑΣΙΑ ΑΝΑΠΤΥΞΗΣ ΥΠΗΡΕΣΙΩΝ ΤΩΝ ΕΞΗ ΒΗΜΑΤΩΝ</a:t>
            </a:r>
          </a:p>
        </p:txBody>
      </p:sp>
      <p:sp>
        <p:nvSpPr>
          <p:cNvPr id="144387" name="Rectangle 3">
            <a:extLst>
              <a:ext uri="{FF2B5EF4-FFF2-40B4-BE49-F238E27FC236}">
                <a16:creationId xmlns:a16="http://schemas.microsoft.com/office/drawing/2014/main" id="{65509F91-12BD-4A5E-A198-4A1C06DBED87}"/>
              </a:ext>
            </a:extLst>
          </p:cNvPr>
          <p:cNvSpPr>
            <a:spLocks noGrp="1" noChangeArrowheads="1"/>
          </p:cNvSpPr>
          <p:nvPr>
            <p:ph type="body" idx="1"/>
          </p:nvPr>
        </p:nvSpPr>
        <p:spPr>
          <a:xfrm>
            <a:off x="2209800" y="2133601"/>
            <a:ext cx="7772400" cy="4391025"/>
          </a:xfrm>
        </p:spPr>
        <p:txBody>
          <a:bodyPr/>
          <a:lstStyle/>
          <a:p>
            <a:pPr marL="609600" indent="-609600">
              <a:buClr>
                <a:schemeClr val="hlink"/>
              </a:buClr>
              <a:buFont typeface="Wingdings" panose="05000000000000000000" pitchFamily="2" charset="2"/>
              <a:buAutoNum type="arabicPeriod"/>
            </a:pPr>
            <a:r>
              <a:rPr lang="el-GR" altLang="el-GR"/>
              <a:t>Συμφωνία των αρχών λειτουργίας</a:t>
            </a:r>
            <a:endParaRPr lang="en-US" altLang="el-GR"/>
          </a:p>
          <a:p>
            <a:pPr marL="609600" indent="-609600">
              <a:buClr>
                <a:schemeClr val="hlink"/>
              </a:buClr>
              <a:buFont typeface="Wingdings" panose="05000000000000000000" pitchFamily="2" charset="2"/>
              <a:buAutoNum type="arabicPeriod"/>
            </a:pPr>
            <a:r>
              <a:rPr lang="el-GR" altLang="el-GR" b="1">
                <a:solidFill>
                  <a:schemeClr val="folHlink"/>
                </a:solidFill>
              </a:rPr>
              <a:t>Εκτίμηση των αναγκών του πληθυσμού</a:t>
            </a:r>
            <a:endParaRPr lang="en-US" altLang="el-GR" b="1">
              <a:solidFill>
                <a:schemeClr val="folHlink"/>
              </a:solidFill>
            </a:endParaRPr>
          </a:p>
          <a:p>
            <a:pPr marL="609600" indent="-609600">
              <a:buClr>
                <a:schemeClr val="hlink"/>
              </a:buClr>
              <a:buFont typeface="Wingdings" panose="05000000000000000000" pitchFamily="2" charset="2"/>
              <a:buAutoNum type="arabicPeriod"/>
            </a:pPr>
            <a:r>
              <a:rPr lang="el-GR" altLang="el-GR"/>
              <a:t>«Οργανωτική Διάγνωση» </a:t>
            </a:r>
          </a:p>
          <a:p>
            <a:pPr marL="609600" indent="-609600">
              <a:buClr>
                <a:schemeClr val="hlink"/>
              </a:buClr>
              <a:buFont typeface="Wingdings" panose="05000000000000000000" pitchFamily="2" charset="2"/>
              <a:buAutoNum type="arabicPeriod"/>
            </a:pPr>
            <a:r>
              <a:rPr lang="el-GR" altLang="el-GR"/>
              <a:t>Καταγραφή του στρατηγικού σχεδίου</a:t>
            </a:r>
            <a:endParaRPr lang="en-US" altLang="el-GR"/>
          </a:p>
          <a:p>
            <a:pPr marL="609600" indent="-609600">
              <a:buClr>
                <a:schemeClr val="hlink"/>
              </a:buClr>
              <a:buFont typeface="Wingdings" panose="05000000000000000000" pitchFamily="2" charset="2"/>
              <a:buAutoNum type="arabicPeriod"/>
            </a:pPr>
            <a:r>
              <a:rPr lang="el-GR" altLang="el-GR"/>
              <a:t>Παροχή των υπηρεσιών</a:t>
            </a:r>
            <a:endParaRPr lang="en-US" altLang="el-GR"/>
          </a:p>
          <a:p>
            <a:pPr marL="609600" indent="-609600">
              <a:buClr>
                <a:schemeClr val="hlink"/>
              </a:buClr>
              <a:buFont typeface="Wingdings" panose="05000000000000000000" pitchFamily="2" charset="2"/>
              <a:buAutoNum type="arabicPeriod"/>
            </a:pPr>
            <a:r>
              <a:rPr lang="el-GR" altLang="el-GR" b="1">
                <a:solidFill>
                  <a:schemeClr val="folHlink"/>
                </a:solidFill>
              </a:rPr>
              <a:t>Ανασκόπηση και αξιολόγηση </a:t>
            </a:r>
          </a:p>
          <a:p>
            <a:pPr marL="609600" indent="-609600" algn="r">
              <a:buClr>
                <a:schemeClr val="hlink"/>
              </a:buClr>
              <a:buNone/>
            </a:pPr>
            <a:r>
              <a:rPr lang="en-US" altLang="el-GR" sz="2400" b="1" i="1">
                <a:solidFill>
                  <a:schemeClr val="hlink"/>
                </a:solidFill>
              </a:rPr>
              <a:t>Reynolds &amp; Thornicroft 1999</a:t>
            </a:r>
            <a:endParaRPr lang="el-GR" altLang="el-GR" sz="2400" b="1" i="1">
              <a:solidFill>
                <a:schemeClr val="hlink"/>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a:extLst>
              <a:ext uri="{FF2B5EF4-FFF2-40B4-BE49-F238E27FC236}">
                <a16:creationId xmlns:a16="http://schemas.microsoft.com/office/drawing/2014/main" id="{652FC351-B1E6-4FCD-87A8-0CE8F407AB4C}"/>
              </a:ext>
            </a:extLst>
          </p:cNvPr>
          <p:cNvSpPr>
            <a:spLocks noGrp="1" noChangeArrowheads="1"/>
          </p:cNvSpPr>
          <p:nvPr>
            <p:ph type="title"/>
          </p:nvPr>
        </p:nvSpPr>
        <p:spPr>
          <a:xfrm>
            <a:off x="2133600" y="304800"/>
            <a:ext cx="7772400" cy="1143000"/>
          </a:xfrm>
        </p:spPr>
        <p:txBody>
          <a:bodyPr/>
          <a:lstStyle/>
          <a:p>
            <a:r>
              <a:rPr lang="el-GR" altLang="el-GR" sz="4000" b="1"/>
              <a:t>Είναι οι παρεμβάσεις αποδεκτές;</a:t>
            </a:r>
            <a:endParaRPr lang="en-US" altLang="el-GR" sz="4000" b="1"/>
          </a:p>
        </p:txBody>
      </p:sp>
      <p:sp>
        <p:nvSpPr>
          <p:cNvPr id="89091" name="Rectangle 3">
            <a:extLst>
              <a:ext uri="{FF2B5EF4-FFF2-40B4-BE49-F238E27FC236}">
                <a16:creationId xmlns:a16="http://schemas.microsoft.com/office/drawing/2014/main" id="{C9EE598F-3183-416F-B8E0-6EBBC95A8C2A}"/>
              </a:ext>
            </a:extLst>
          </p:cNvPr>
          <p:cNvSpPr>
            <a:spLocks noGrp="1" noChangeArrowheads="1"/>
          </p:cNvSpPr>
          <p:nvPr>
            <p:ph type="body" idx="1"/>
          </p:nvPr>
        </p:nvSpPr>
        <p:spPr>
          <a:xfrm>
            <a:off x="636997" y="1523999"/>
            <a:ext cx="10941977" cy="4938445"/>
          </a:xfrm>
        </p:spPr>
        <p:txBody>
          <a:bodyPr>
            <a:normAutofit/>
          </a:bodyPr>
          <a:lstStyle/>
          <a:p>
            <a:pPr>
              <a:lnSpc>
                <a:spcPct val="90000"/>
              </a:lnSpc>
            </a:pPr>
            <a:r>
              <a:rPr lang="el-GR" altLang="el-GR" b="1" dirty="0"/>
              <a:t>Εκτίμηση της ικανοποίησης του «καταναλωτή»</a:t>
            </a:r>
          </a:p>
          <a:p>
            <a:pPr lvl="1">
              <a:lnSpc>
                <a:spcPct val="90000"/>
              </a:lnSpc>
            </a:pPr>
            <a:r>
              <a:rPr lang="en-US" altLang="el-GR" b="1" dirty="0"/>
              <a:t>Client Satisfaction Questionnaire (CSQ)</a:t>
            </a:r>
          </a:p>
          <a:p>
            <a:pPr lvl="1">
              <a:lnSpc>
                <a:spcPct val="90000"/>
              </a:lnSpc>
            </a:pPr>
            <a:r>
              <a:rPr lang="en-US" altLang="el-GR" b="1" dirty="0"/>
              <a:t>Service Satisfaction Scale (SSS-30)</a:t>
            </a:r>
          </a:p>
          <a:p>
            <a:pPr lvl="1">
              <a:lnSpc>
                <a:spcPct val="90000"/>
              </a:lnSpc>
            </a:pPr>
            <a:r>
              <a:rPr lang="en-US" altLang="el-GR" b="1" dirty="0"/>
              <a:t>Verona Service Satisfaction Scale (VSSS)</a:t>
            </a:r>
          </a:p>
          <a:p>
            <a:pPr>
              <a:lnSpc>
                <a:spcPct val="90000"/>
              </a:lnSpc>
            </a:pPr>
            <a:r>
              <a:rPr lang="el-GR" altLang="el-GR" b="1" dirty="0"/>
              <a:t>Εκτίμηση των στάσεων του κοινού</a:t>
            </a:r>
          </a:p>
          <a:p>
            <a:pPr lvl="1">
              <a:lnSpc>
                <a:spcPct val="90000"/>
              </a:lnSpc>
            </a:pPr>
            <a:r>
              <a:rPr lang="en-US" altLang="el-GR" b="1" dirty="0"/>
              <a:t>Opinions on Mental Illness (OMI)</a:t>
            </a:r>
          </a:p>
          <a:p>
            <a:pPr lvl="1">
              <a:lnSpc>
                <a:spcPct val="90000"/>
              </a:lnSpc>
            </a:pPr>
            <a:r>
              <a:rPr lang="en-US" altLang="el-GR" b="1" dirty="0"/>
              <a:t>Inventory of Community Attitudes to the Mentally Ill (CAMI)</a:t>
            </a:r>
          </a:p>
          <a:p>
            <a:pPr>
              <a:lnSpc>
                <a:spcPct val="90000"/>
              </a:lnSpc>
            </a:pPr>
            <a:r>
              <a:rPr lang="el-GR" altLang="el-GR" b="1" dirty="0"/>
              <a:t>Νομικά θέματα</a:t>
            </a:r>
          </a:p>
          <a:p>
            <a:pPr lvl="1">
              <a:lnSpc>
                <a:spcPct val="90000"/>
              </a:lnSpc>
            </a:pPr>
            <a:r>
              <a:rPr lang="en-US" altLang="el-GR" b="1" dirty="0" err="1"/>
              <a:t>Ασφάλει</a:t>
            </a:r>
            <a:r>
              <a:rPr lang="en-US" altLang="el-GR" b="1" dirty="0"/>
              <a:t>α</a:t>
            </a:r>
          </a:p>
          <a:p>
            <a:pPr lvl="1">
              <a:lnSpc>
                <a:spcPct val="90000"/>
              </a:lnSpc>
            </a:pPr>
            <a:r>
              <a:rPr lang="en-US" altLang="el-GR" b="1" dirty="0" err="1"/>
              <a:t>Ακούσι</a:t>
            </a:r>
            <a:r>
              <a:rPr lang="en-US" altLang="el-GR" b="1" dirty="0"/>
              <a:t>α νοσηλεία</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a:extLst>
              <a:ext uri="{FF2B5EF4-FFF2-40B4-BE49-F238E27FC236}">
                <a16:creationId xmlns:a16="http://schemas.microsoft.com/office/drawing/2014/main" id="{3CF6BFE9-887C-407D-B0F5-B1FBE73C5DC5}"/>
              </a:ext>
            </a:extLst>
          </p:cNvPr>
          <p:cNvSpPr>
            <a:spLocks noGrp="1" noChangeArrowheads="1"/>
          </p:cNvSpPr>
          <p:nvPr>
            <p:ph type="title"/>
          </p:nvPr>
        </p:nvSpPr>
        <p:spPr/>
        <p:txBody>
          <a:bodyPr/>
          <a:lstStyle/>
          <a:p>
            <a:r>
              <a:rPr lang="en-US" altLang="el-GR" sz="3600" b="1"/>
              <a:t>Είναι αποτελεσματικές οι υπάρχουσες παρεμβάσεις στο μέγεθος και τη σοβαρότητα του προβλήματος;</a:t>
            </a:r>
            <a:endParaRPr lang="en-US" altLang="el-GR" b="1"/>
          </a:p>
        </p:txBody>
      </p:sp>
      <p:sp>
        <p:nvSpPr>
          <p:cNvPr id="90115" name="Rectangle 3">
            <a:extLst>
              <a:ext uri="{FF2B5EF4-FFF2-40B4-BE49-F238E27FC236}">
                <a16:creationId xmlns:a16="http://schemas.microsoft.com/office/drawing/2014/main" id="{DC0F1BF3-A1CB-4168-9814-B70E0CF2DF33}"/>
              </a:ext>
            </a:extLst>
          </p:cNvPr>
          <p:cNvSpPr>
            <a:spLocks noGrp="1" noChangeArrowheads="1"/>
          </p:cNvSpPr>
          <p:nvPr>
            <p:ph type="body" idx="1"/>
          </p:nvPr>
        </p:nvSpPr>
        <p:spPr/>
        <p:txBody>
          <a:bodyPr/>
          <a:lstStyle/>
          <a:p>
            <a:endParaRPr lang="en-US" altLang="el-GR"/>
          </a:p>
          <a:p>
            <a:r>
              <a:rPr lang="en-US" altLang="el-GR" sz="3600" b="1"/>
              <a:t>Τακτική τήρηση στοιχείων</a:t>
            </a:r>
          </a:p>
          <a:p>
            <a:endParaRPr lang="en-US" altLang="el-GR" sz="3600" b="1"/>
          </a:p>
          <a:p>
            <a:r>
              <a:rPr lang="en-US" altLang="el-GR" sz="3600" b="1"/>
              <a:t>Διαβεβαίωση της ποιότητας (Quality Assurance) </a:t>
            </a:r>
            <a:r>
              <a:rPr lang="el-GR" altLang="el-GR" sz="3600" b="1"/>
              <a:t>του προγράμματος</a:t>
            </a:r>
            <a:endParaRPr lang="en-US" altLang="el-G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a:extLst>
              <a:ext uri="{FF2B5EF4-FFF2-40B4-BE49-F238E27FC236}">
                <a16:creationId xmlns:a16="http://schemas.microsoft.com/office/drawing/2014/main" id="{EBA422FA-E633-4049-91B1-989589F04FC4}"/>
              </a:ext>
            </a:extLst>
          </p:cNvPr>
          <p:cNvSpPr>
            <a:spLocks noGrp="1" noChangeArrowheads="1"/>
          </p:cNvSpPr>
          <p:nvPr>
            <p:ph type="title"/>
          </p:nvPr>
        </p:nvSpPr>
        <p:spPr>
          <a:xfrm>
            <a:off x="2286000" y="381000"/>
            <a:ext cx="7772400" cy="1143000"/>
          </a:xfrm>
        </p:spPr>
        <p:txBody>
          <a:bodyPr/>
          <a:lstStyle/>
          <a:p>
            <a:r>
              <a:rPr lang="en-US" altLang="el-GR" sz="3600" b="1"/>
              <a:t>ΔΙΑΒΕΒΑΙΩΣΗ ΤΗΣ ΠΟΙΟΤΗΤΑΣ</a:t>
            </a:r>
          </a:p>
        </p:txBody>
      </p:sp>
      <p:sp>
        <p:nvSpPr>
          <p:cNvPr id="91139" name="Rectangle 3">
            <a:extLst>
              <a:ext uri="{FF2B5EF4-FFF2-40B4-BE49-F238E27FC236}">
                <a16:creationId xmlns:a16="http://schemas.microsoft.com/office/drawing/2014/main" id="{90FEE560-BCDA-4952-BBF4-C6CC6A509EA3}"/>
              </a:ext>
            </a:extLst>
          </p:cNvPr>
          <p:cNvSpPr>
            <a:spLocks noGrp="1" noChangeArrowheads="1"/>
          </p:cNvSpPr>
          <p:nvPr>
            <p:ph type="body" idx="1"/>
          </p:nvPr>
        </p:nvSpPr>
        <p:spPr>
          <a:xfrm>
            <a:off x="678094" y="1600200"/>
            <a:ext cx="9304106" cy="4512924"/>
          </a:xfrm>
        </p:spPr>
        <p:txBody>
          <a:bodyPr/>
          <a:lstStyle/>
          <a:p>
            <a:r>
              <a:rPr lang="el-GR" altLang="el-GR" b="1" u="sng" dirty="0"/>
              <a:t>Έρευνα αξιολόγησης</a:t>
            </a:r>
            <a:endParaRPr lang="el-GR" altLang="el-GR" b="1" dirty="0"/>
          </a:p>
          <a:p>
            <a:pPr>
              <a:buFont typeface="Wingdings" panose="05000000000000000000" pitchFamily="2" charset="2"/>
              <a:buNone/>
            </a:pPr>
            <a:r>
              <a:rPr lang="en-US" altLang="el-GR" b="1" dirty="0"/>
              <a:t>	</a:t>
            </a:r>
            <a:r>
              <a:rPr lang="en-US" altLang="el-GR" b="1" dirty="0" err="1"/>
              <a:t>Συστημ</a:t>
            </a:r>
            <a:r>
              <a:rPr lang="en-US" altLang="el-GR" b="1" dirty="0"/>
              <a:t>ατική συλλογή πληροφοριών </a:t>
            </a:r>
            <a:r>
              <a:rPr lang="el-GR" altLang="el-GR" b="1" dirty="0"/>
              <a:t>για την ύπαρξη έγκυρων και αξιόπιστων στοιχείων για τη λήψη αποφάσεων</a:t>
            </a:r>
          </a:p>
          <a:p>
            <a:r>
              <a:rPr lang="en-US" altLang="el-GR" b="1" u="sng" dirty="0" err="1"/>
              <a:t>Δι</a:t>
            </a:r>
            <a:r>
              <a:rPr lang="en-US" altLang="el-GR" b="1" u="sng" dirty="0"/>
              <a:t>αβεβαίωση </a:t>
            </a:r>
            <a:r>
              <a:rPr lang="el-GR" altLang="el-GR" b="1" u="sng" dirty="0"/>
              <a:t>της ποιότητας</a:t>
            </a:r>
          </a:p>
          <a:p>
            <a:pPr>
              <a:buFont typeface="Wingdings" panose="05000000000000000000" pitchFamily="2" charset="2"/>
              <a:buNone/>
            </a:pPr>
            <a:r>
              <a:rPr lang="en-US" altLang="el-GR" b="1" dirty="0"/>
              <a:t>	</a:t>
            </a:r>
            <a:r>
              <a:rPr lang="el-GR" altLang="el-GR" b="1" dirty="0"/>
              <a:t>Πλήρης διαδικασία εκτίμησης των δεδομένων, απόφασης, παρέμβασης και διαβεβαίωσης της ποιότητας της παρέμβασης</a:t>
            </a:r>
            <a:endParaRPr lang="en-US" altLang="el-GR" b="1"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a:extLst>
              <a:ext uri="{FF2B5EF4-FFF2-40B4-BE49-F238E27FC236}">
                <a16:creationId xmlns:a16="http://schemas.microsoft.com/office/drawing/2014/main" id="{F24659C6-11B1-4232-9977-73F4B093D061}"/>
              </a:ext>
            </a:extLst>
          </p:cNvPr>
          <p:cNvSpPr>
            <a:spLocks noGrp="1" noChangeArrowheads="1"/>
          </p:cNvSpPr>
          <p:nvPr>
            <p:ph type="title"/>
          </p:nvPr>
        </p:nvSpPr>
        <p:spPr>
          <a:xfrm>
            <a:off x="2590800" y="304800"/>
            <a:ext cx="8077200" cy="1206500"/>
          </a:xfrm>
        </p:spPr>
        <p:txBody>
          <a:bodyPr/>
          <a:lstStyle/>
          <a:p>
            <a:r>
              <a:rPr lang="el-GR" altLang="el-GR" sz="3600" b="1"/>
              <a:t>ΒΑΣΙΚΕΣ ΑΡΧΕΣ ΤΗΣ ΠΟΙΟΤΗΤΑΣ ΣΤΗΝ ΨΥΧΙΚΗ ΥΓΕΙΑ</a:t>
            </a:r>
            <a:r>
              <a:rPr lang="en-US" altLang="el-GR" sz="3600" b="1"/>
              <a:t> (</a:t>
            </a:r>
            <a:r>
              <a:rPr lang="el-GR" altLang="el-GR" sz="3600" b="1"/>
              <a:t>ΠΟΥ)</a:t>
            </a:r>
          </a:p>
        </p:txBody>
      </p:sp>
      <p:sp>
        <p:nvSpPr>
          <p:cNvPr id="93187" name="Rectangle 3">
            <a:extLst>
              <a:ext uri="{FF2B5EF4-FFF2-40B4-BE49-F238E27FC236}">
                <a16:creationId xmlns:a16="http://schemas.microsoft.com/office/drawing/2014/main" id="{E3944AF5-6758-4ED4-839A-982C36A70FCD}"/>
              </a:ext>
            </a:extLst>
          </p:cNvPr>
          <p:cNvSpPr>
            <a:spLocks noGrp="1" noChangeArrowheads="1"/>
          </p:cNvSpPr>
          <p:nvPr>
            <p:ph type="body" idx="1"/>
          </p:nvPr>
        </p:nvSpPr>
        <p:spPr/>
        <p:txBody>
          <a:bodyPr/>
          <a:lstStyle/>
          <a:p>
            <a:pPr>
              <a:lnSpc>
                <a:spcPct val="90000"/>
              </a:lnSpc>
              <a:buFont typeface="Wingdings" panose="05000000000000000000" pitchFamily="2" charset="2"/>
              <a:buNone/>
            </a:pPr>
            <a:r>
              <a:rPr lang="el-GR" altLang="el-GR" dirty="0"/>
              <a:t>Η πρόσβαση σε μια στοιχειώδη φροντίδα ψυχικής υγείας πρέπει να είναι δυνατή σε όποιον την έχει ανάγκη</a:t>
            </a:r>
          </a:p>
          <a:p>
            <a:pPr>
              <a:lnSpc>
                <a:spcPct val="90000"/>
              </a:lnSpc>
              <a:buFont typeface="Wingdings" panose="05000000000000000000" pitchFamily="2" charset="2"/>
              <a:buNone/>
            </a:pPr>
            <a:r>
              <a:rPr lang="el-GR" altLang="el-GR" dirty="0"/>
              <a:t>Μέτρο του κατά πόσον οι υπηρεσίες ψυχικής υγείας αυξάνουν τις πιθανότητες να υπάρξουν οι επιθυμητές εκβάσεις για την ψυχική υγεία και κατά πόσο ακολουθούν σύγχρονες πρακτικές που βασίζονται σε αποδείξεις</a:t>
            </a:r>
            <a:endParaRPr lang="el-GR" altLang="el-GR" b="1"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a:extLst>
              <a:ext uri="{FF2B5EF4-FFF2-40B4-BE49-F238E27FC236}">
                <a16:creationId xmlns:a16="http://schemas.microsoft.com/office/drawing/2014/main" id="{07F6771D-63FC-4FD0-B157-C90CB041CFD5}"/>
              </a:ext>
            </a:extLst>
          </p:cNvPr>
          <p:cNvSpPr>
            <a:spLocks noGrp="1" noChangeArrowheads="1"/>
          </p:cNvSpPr>
          <p:nvPr>
            <p:ph type="title"/>
          </p:nvPr>
        </p:nvSpPr>
        <p:spPr>
          <a:xfrm>
            <a:off x="2514600" y="0"/>
            <a:ext cx="8001000" cy="1295400"/>
          </a:xfrm>
        </p:spPr>
        <p:txBody>
          <a:bodyPr/>
          <a:lstStyle/>
          <a:p>
            <a:r>
              <a:rPr lang="el-GR" altLang="el-GR" sz="3600" b="1"/>
              <a:t>ΒΑΣΙΚΕΣ ΑΡΧΕΣ ΤΗΣ ΠΟΙΟΤΗΤΑΣ ΣΤΗΝ ΨΥΧΙΚΗ ΥΓΕΙΑ</a:t>
            </a:r>
            <a:r>
              <a:rPr lang="en-US" altLang="el-GR" sz="3600" b="1"/>
              <a:t> (</a:t>
            </a:r>
            <a:r>
              <a:rPr lang="el-GR" altLang="el-GR" sz="3600" b="1"/>
              <a:t>ΠΟΥ)</a:t>
            </a:r>
          </a:p>
        </p:txBody>
      </p:sp>
      <p:sp>
        <p:nvSpPr>
          <p:cNvPr id="94211" name="Rectangle 3">
            <a:extLst>
              <a:ext uri="{FF2B5EF4-FFF2-40B4-BE49-F238E27FC236}">
                <a16:creationId xmlns:a16="http://schemas.microsoft.com/office/drawing/2014/main" id="{4DA4371E-39A1-40EA-972A-DA20DCBC897A}"/>
              </a:ext>
            </a:extLst>
          </p:cNvPr>
          <p:cNvSpPr>
            <a:spLocks noGrp="1" noChangeArrowheads="1"/>
          </p:cNvSpPr>
          <p:nvPr>
            <p:ph type="body" idx="1"/>
          </p:nvPr>
        </p:nvSpPr>
        <p:spPr>
          <a:xfrm>
            <a:off x="873303" y="1219199"/>
            <a:ext cx="9642297" cy="5253519"/>
          </a:xfrm>
        </p:spPr>
        <p:txBody>
          <a:bodyPr/>
          <a:lstStyle/>
          <a:p>
            <a:pPr>
              <a:lnSpc>
                <a:spcPct val="90000"/>
              </a:lnSpc>
              <a:buFont typeface="Wingdings" panose="05000000000000000000" pitchFamily="2" charset="2"/>
              <a:buNone/>
            </a:pPr>
            <a:r>
              <a:rPr lang="el-GR" altLang="el-GR" b="1" dirty="0"/>
              <a:t>Οι υπηρεσίες ψυχικής υγείας πρέπει να:</a:t>
            </a:r>
          </a:p>
          <a:p>
            <a:pPr lvl="1">
              <a:lnSpc>
                <a:spcPct val="90000"/>
              </a:lnSpc>
            </a:pPr>
            <a:r>
              <a:rPr lang="el-GR" altLang="el-GR" b="1" dirty="0"/>
              <a:t>Προστατεύουν την αξιοπρέπεια των ατόμων με Ψ.Δ.</a:t>
            </a:r>
          </a:p>
          <a:p>
            <a:pPr lvl="1">
              <a:lnSpc>
                <a:spcPct val="90000"/>
              </a:lnSpc>
            </a:pPr>
            <a:r>
              <a:rPr lang="el-GR" altLang="el-GR" b="1" dirty="0"/>
              <a:t>Παρέχουν την κατάλληλη και επιστημονικά δόκιμη κλινική και μη κλινική φροντίδα με σκοπό τη μείωση της επιβάρυνσης και τη βελτίωση της Π.Ζ. των ατόμων με Ψ.Δ.</a:t>
            </a:r>
          </a:p>
          <a:p>
            <a:pPr lvl="1">
              <a:lnSpc>
                <a:spcPct val="90000"/>
              </a:lnSpc>
            </a:pPr>
            <a:r>
              <a:rPr lang="el-GR" altLang="el-GR" b="1" dirty="0"/>
              <a:t>Χρησιμοποιούν παρεμβάσεις που βοηθούν τα άτομα με Ψ.Δ. να </a:t>
            </a:r>
            <a:r>
              <a:rPr lang="el-GR" altLang="el-GR" b="1" dirty="0" err="1"/>
              <a:t>αντεπεξέλθουν</a:t>
            </a:r>
            <a:r>
              <a:rPr lang="el-GR" altLang="el-GR" b="1" dirty="0"/>
              <a:t> μόνα τους στις ψυχικές αναπηρίες τους</a:t>
            </a:r>
          </a:p>
          <a:p>
            <a:pPr lvl="1">
              <a:lnSpc>
                <a:spcPct val="90000"/>
              </a:lnSpc>
            </a:pPr>
            <a:r>
              <a:rPr lang="el-GR" altLang="el-GR" b="1" dirty="0"/>
              <a:t>Κάνουν αποτελεσματικότερη και αποδοτικότερη τη χρήση των περιορισμένων πόρων που διατίθενται</a:t>
            </a:r>
          </a:p>
          <a:p>
            <a:pPr lvl="1">
              <a:lnSpc>
                <a:spcPct val="90000"/>
              </a:lnSpc>
            </a:pPr>
            <a:r>
              <a:rPr lang="el-GR" altLang="el-GR" b="1" dirty="0"/>
              <a:t>Διασφαλίζουν τη βελτίωση της ποιότητα της φροντίδας Ψ.Υ. σε όλους τους τομείς (προαγωγή, πρόληψη, θεραπεία, αποκατάσταση, Π.Φ.Υ., εσωτερικούς και εξωτερικούς ασθενείς, στέγαση στην κοινότητα)</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a:extLst>
              <a:ext uri="{FF2B5EF4-FFF2-40B4-BE49-F238E27FC236}">
                <a16:creationId xmlns:a16="http://schemas.microsoft.com/office/drawing/2014/main" id="{1D052F80-58AF-4D27-B5AD-B8F54C983243}"/>
              </a:ext>
            </a:extLst>
          </p:cNvPr>
          <p:cNvSpPr>
            <a:spLocks noGrp="1" noChangeArrowheads="1"/>
          </p:cNvSpPr>
          <p:nvPr>
            <p:ph type="title"/>
          </p:nvPr>
        </p:nvSpPr>
        <p:spPr/>
        <p:txBody>
          <a:bodyPr/>
          <a:lstStyle/>
          <a:p>
            <a:r>
              <a:rPr lang="el-GR" altLang="el-GR" sz="3600" b="1"/>
              <a:t>ΠΛΕΟΝΕΚΤΗΜΑΤΑ ΤΗΣ ΒΕΛΤΙΩΣΗΣ ΤΗΣ ΠΟΟΤΗΤΑΣ ΤΩΝ ΥΠΗΡΕΣΙΩΝ Ψ.Υ.</a:t>
            </a:r>
          </a:p>
        </p:txBody>
      </p:sp>
      <p:sp>
        <p:nvSpPr>
          <p:cNvPr id="95235" name="Rectangle 3">
            <a:extLst>
              <a:ext uri="{FF2B5EF4-FFF2-40B4-BE49-F238E27FC236}">
                <a16:creationId xmlns:a16="http://schemas.microsoft.com/office/drawing/2014/main" id="{96D5077B-A3BF-4F6A-A01B-10AA9FA94961}"/>
              </a:ext>
            </a:extLst>
          </p:cNvPr>
          <p:cNvSpPr>
            <a:spLocks noGrp="1" noChangeArrowheads="1"/>
          </p:cNvSpPr>
          <p:nvPr>
            <p:ph type="body" idx="1"/>
          </p:nvPr>
        </p:nvSpPr>
        <p:spPr>
          <a:xfrm>
            <a:off x="739739" y="2120900"/>
            <a:ext cx="9242461" cy="3975100"/>
          </a:xfrm>
        </p:spPr>
        <p:txBody>
          <a:bodyPr>
            <a:normAutofit lnSpcReduction="10000"/>
          </a:bodyPr>
          <a:lstStyle/>
          <a:p>
            <a:pPr marL="609600" indent="-609600">
              <a:buFont typeface="Symbol" panose="05050102010706020507" pitchFamily="18" charset="2"/>
              <a:buAutoNum type="arabicPeriod"/>
            </a:pPr>
            <a:r>
              <a:rPr lang="el-GR" altLang="el-GR" b="1" dirty="0"/>
              <a:t>Καλύτερη χρήση των πόρων</a:t>
            </a:r>
          </a:p>
          <a:p>
            <a:pPr marL="609600" indent="-609600">
              <a:buFont typeface="Symbol" panose="05050102010706020507" pitchFamily="18" charset="2"/>
              <a:buAutoNum type="arabicPeriod"/>
            </a:pPr>
            <a:r>
              <a:rPr lang="el-GR" altLang="el-GR" b="1" dirty="0"/>
              <a:t>Χρήση της πλέον σύγχρονης επιστημονικής γνώσης και των νέων εξελίξεων στη θεραπεία και φροντίδα</a:t>
            </a:r>
          </a:p>
          <a:p>
            <a:pPr marL="609600" indent="-609600">
              <a:buFont typeface="Symbol" panose="05050102010706020507" pitchFamily="18" charset="2"/>
              <a:buAutoNum type="arabicPeriod"/>
            </a:pPr>
            <a:r>
              <a:rPr lang="el-GR" altLang="el-GR" b="1" dirty="0"/>
              <a:t>Διασφάλιση πως τα άτομα με Ψ.Δ. λαμβάνουν τη φροντίδα που χρειάζονται</a:t>
            </a:r>
          </a:p>
          <a:p>
            <a:pPr marL="609600" indent="-609600">
              <a:buFont typeface="Symbol" panose="05050102010706020507" pitchFamily="18" charset="2"/>
              <a:buAutoNum type="arabicPeriod"/>
            </a:pPr>
            <a:r>
              <a:rPr lang="el-GR" altLang="el-GR" b="1" dirty="0"/>
              <a:t>Διεύρυνση της εμπιστοσύνης στην αποτελεσματικότητα του συστήματος</a:t>
            </a:r>
          </a:p>
          <a:p>
            <a:pPr marL="609600" indent="-609600">
              <a:buFont typeface="Symbol" panose="05050102010706020507" pitchFamily="18" charset="2"/>
              <a:buAutoNum type="arabicPeriod"/>
            </a:pPr>
            <a:r>
              <a:rPr lang="el-GR" altLang="el-GR" b="1" dirty="0"/>
              <a:t>Βελτίωση της προσέγγισης του συστήματος</a:t>
            </a:r>
          </a:p>
          <a:p>
            <a:pPr marL="609600" indent="-609600">
              <a:buFont typeface="Symbol" panose="05050102010706020507" pitchFamily="18" charset="2"/>
              <a:buAutoNum type="arabicPeriod"/>
            </a:pPr>
            <a:r>
              <a:rPr lang="el-GR" altLang="el-GR" b="1" dirty="0"/>
              <a:t>Αφορά στο σύνολο και στην απαρτίωση του συστήματος</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a:extLst>
              <a:ext uri="{FF2B5EF4-FFF2-40B4-BE49-F238E27FC236}">
                <a16:creationId xmlns:a16="http://schemas.microsoft.com/office/drawing/2014/main" id="{A6706500-9B54-4E86-8F41-0BC839A19A77}"/>
              </a:ext>
            </a:extLst>
          </p:cNvPr>
          <p:cNvSpPr>
            <a:spLocks noGrp="1" noChangeArrowheads="1"/>
          </p:cNvSpPr>
          <p:nvPr>
            <p:ph type="title"/>
          </p:nvPr>
        </p:nvSpPr>
        <p:spPr/>
        <p:txBody>
          <a:bodyPr/>
          <a:lstStyle/>
          <a:p>
            <a:r>
              <a:rPr lang="el-GR" altLang="el-GR" b="1"/>
              <a:t>ΠΡΟΣΕΓΓΙΣΕΙΣ ΣΤΗΝ ΠΟΙΟΤΗΤΑ</a:t>
            </a:r>
          </a:p>
        </p:txBody>
      </p:sp>
      <p:sp>
        <p:nvSpPr>
          <p:cNvPr id="96259" name="Rectangle 3">
            <a:extLst>
              <a:ext uri="{FF2B5EF4-FFF2-40B4-BE49-F238E27FC236}">
                <a16:creationId xmlns:a16="http://schemas.microsoft.com/office/drawing/2014/main" id="{CB966479-E179-43B5-BC9E-F486135BE855}"/>
              </a:ext>
            </a:extLst>
          </p:cNvPr>
          <p:cNvSpPr>
            <a:spLocks noGrp="1" noChangeArrowheads="1"/>
          </p:cNvSpPr>
          <p:nvPr>
            <p:ph type="body" idx="1"/>
          </p:nvPr>
        </p:nvSpPr>
        <p:spPr/>
        <p:txBody>
          <a:bodyPr/>
          <a:lstStyle/>
          <a:p>
            <a:r>
              <a:rPr lang="el-GR" altLang="el-GR" b="1"/>
              <a:t>Διασφάλιση της ποιότητας</a:t>
            </a:r>
          </a:p>
          <a:p>
            <a:endParaRPr lang="el-GR" altLang="el-GR" b="1"/>
          </a:p>
          <a:p>
            <a:r>
              <a:rPr lang="el-GR" altLang="el-GR" b="1"/>
              <a:t>Συνολική διαχείριση της ποιότητας/ Συνεχής βελτίωση της ποιότητας</a:t>
            </a:r>
          </a:p>
          <a:p>
            <a:endParaRPr lang="el-GR" altLang="el-GR" b="1"/>
          </a:p>
          <a:p>
            <a:r>
              <a:rPr lang="el-GR" altLang="el-GR" b="1"/>
              <a:t>Σταθμισμένη προσέγγιση</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a:extLst>
              <a:ext uri="{FF2B5EF4-FFF2-40B4-BE49-F238E27FC236}">
                <a16:creationId xmlns:a16="http://schemas.microsoft.com/office/drawing/2014/main" id="{BE7AD5A9-0DC1-43DB-A848-509ED597AAF7}"/>
              </a:ext>
            </a:extLst>
          </p:cNvPr>
          <p:cNvSpPr>
            <a:spLocks noGrp="1" noChangeArrowheads="1"/>
          </p:cNvSpPr>
          <p:nvPr>
            <p:ph type="title"/>
          </p:nvPr>
        </p:nvSpPr>
        <p:spPr>
          <a:xfrm>
            <a:off x="2209800" y="0"/>
            <a:ext cx="7772400" cy="1341438"/>
          </a:xfrm>
        </p:spPr>
        <p:txBody>
          <a:bodyPr/>
          <a:lstStyle/>
          <a:p>
            <a:r>
              <a:rPr lang="el-GR" altLang="el-GR" sz="3600" b="1"/>
              <a:t>ΒΗΜΑΤΑ ΓΙΑ ΤΗ ΒΕΛΤΙΩΣΗ  ΤΗΣ ΠΟΙΟΤΗΤΑΣ ΦΡΟΝΤΙΔΑΣ Ψ.Υ.</a:t>
            </a:r>
          </a:p>
        </p:txBody>
      </p:sp>
      <p:sp>
        <p:nvSpPr>
          <p:cNvPr id="97283" name="Rectangle 3">
            <a:extLst>
              <a:ext uri="{FF2B5EF4-FFF2-40B4-BE49-F238E27FC236}">
                <a16:creationId xmlns:a16="http://schemas.microsoft.com/office/drawing/2014/main" id="{B0F66DB7-2AB6-4929-8227-6CB3E747EFAF}"/>
              </a:ext>
            </a:extLst>
          </p:cNvPr>
          <p:cNvSpPr>
            <a:spLocks noGrp="1" noChangeArrowheads="1"/>
          </p:cNvSpPr>
          <p:nvPr>
            <p:ph type="body" idx="1"/>
          </p:nvPr>
        </p:nvSpPr>
        <p:spPr>
          <a:xfrm>
            <a:off x="873303" y="1412876"/>
            <a:ext cx="9108897" cy="4683125"/>
          </a:xfrm>
        </p:spPr>
        <p:txBody>
          <a:bodyPr>
            <a:normAutofit fontScale="92500" lnSpcReduction="10000"/>
          </a:bodyPr>
          <a:lstStyle/>
          <a:p>
            <a:pPr marL="609600" indent="-609600">
              <a:buFont typeface="Symbol" panose="05050102010706020507" pitchFamily="18" charset="2"/>
              <a:buAutoNum type="arabicPeriod"/>
            </a:pPr>
            <a:r>
              <a:rPr lang="el-GR" altLang="el-GR" b="1" dirty="0"/>
              <a:t>Προσαρμογή της </a:t>
            </a:r>
            <a:r>
              <a:rPr lang="el-GR" altLang="el-GR" b="1" u="sng" dirty="0"/>
              <a:t>πολιτικής</a:t>
            </a:r>
            <a:r>
              <a:rPr lang="el-GR" altLang="el-GR" b="1" dirty="0"/>
              <a:t> στη διαδικασία βελτίωσης της ποιότητας</a:t>
            </a:r>
          </a:p>
          <a:p>
            <a:pPr marL="609600" indent="-609600">
              <a:buFont typeface="Symbol" panose="05050102010706020507" pitchFamily="18" charset="2"/>
              <a:buAutoNum type="arabicPeriod"/>
            </a:pPr>
            <a:r>
              <a:rPr lang="el-GR" altLang="el-GR" b="1" dirty="0"/>
              <a:t>Εκπόνηση </a:t>
            </a:r>
            <a:r>
              <a:rPr lang="el-GR" altLang="el-GR" b="1" u="sng" dirty="0"/>
              <a:t>κριτηρίων</a:t>
            </a:r>
          </a:p>
          <a:p>
            <a:pPr marL="609600" indent="-609600">
              <a:buFont typeface="Symbol" panose="05050102010706020507" pitchFamily="18" charset="2"/>
              <a:buAutoNum type="arabicPeriod"/>
            </a:pPr>
            <a:r>
              <a:rPr lang="el-GR" altLang="el-GR" b="1" dirty="0"/>
              <a:t>Καθορισμός των </a:t>
            </a:r>
            <a:r>
              <a:rPr lang="el-GR" altLang="el-GR" b="1" u="sng" dirty="0"/>
              <a:t>διαδικασιών πιστοποίησης</a:t>
            </a:r>
          </a:p>
          <a:p>
            <a:pPr marL="609600" indent="-609600">
              <a:buFont typeface="Symbol" panose="05050102010706020507" pitchFamily="18" charset="2"/>
              <a:buAutoNum type="arabicPeriod"/>
            </a:pPr>
            <a:r>
              <a:rPr lang="el-GR" altLang="el-GR" b="1" u="sng" dirty="0"/>
              <a:t>Παρακολούθηση</a:t>
            </a:r>
            <a:r>
              <a:rPr lang="el-GR" altLang="el-GR" b="1" dirty="0"/>
              <a:t> των υπηρεσιών ψυχικής υγείας βάσει των μηχανισμών ποιότητας</a:t>
            </a:r>
          </a:p>
          <a:p>
            <a:pPr marL="609600" indent="-609600">
              <a:buFont typeface="Symbol" panose="05050102010706020507" pitchFamily="18" charset="2"/>
              <a:buAutoNum type="arabicPeriod"/>
            </a:pPr>
            <a:r>
              <a:rPr lang="el-GR" altLang="el-GR" b="1" u="sng" dirty="0"/>
              <a:t>Ενσωμάτωση της βελτίωσης της ποιότητας</a:t>
            </a:r>
            <a:r>
              <a:rPr lang="el-GR" altLang="el-GR" b="1" dirty="0"/>
              <a:t> στην τρέχουσα παροχή και διαχείριση των υπηρεσιών</a:t>
            </a:r>
          </a:p>
          <a:p>
            <a:pPr marL="609600" indent="-609600">
              <a:buFont typeface="Symbol" panose="05050102010706020507" pitchFamily="18" charset="2"/>
              <a:buAutoNum type="arabicPeriod"/>
            </a:pPr>
            <a:r>
              <a:rPr lang="el-GR" altLang="el-GR" b="1" dirty="0"/>
              <a:t>Μελέτη μιας συστηματικής </a:t>
            </a:r>
            <a:r>
              <a:rPr lang="el-GR" altLang="el-GR" b="1" u="sng" dirty="0"/>
              <a:t>μεταρρύθμισης</a:t>
            </a:r>
            <a:r>
              <a:rPr lang="el-GR" altLang="el-GR" b="1" dirty="0"/>
              <a:t> με σκοπό τη βελτίωση των υπηρεσιών</a:t>
            </a:r>
          </a:p>
          <a:p>
            <a:pPr marL="609600" indent="-609600">
              <a:buFont typeface="Symbol" panose="05050102010706020507" pitchFamily="18" charset="2"/>
              <a:buAutoNum type="arabicPeriod"/>
            </a:pPr>
            <a:r>
              <a:rPr lang="el-GR" altLang="el-GR" b="1" dirty="0"/>
              <a:t>Αναθεώρηση </a:t>
            </a:r>
            <a:r>
              <a:rPr lang="el-GR" altLang="el-GR" b="1" u="sng" dirty="0"/>
              <a:t>των μηχανισμών ποιότητας</a:t>
            </a:r>
            <a:endParaRPr lang="el-GR" altLang="el-GR" b="1"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a:extLst>
              <a:ext uri="{FF2B5EF4-FFF2-40B4-BE49-F238E27FC236}">
                <a16:creationId xmlns:a16="http://schemas.microsoft.com/office/drawing/2014/main" id="{862AE811-CEAA-4FE8-9E5D-C11EC0D46C92}"/>
              </a:ext>
            </a:extLst>
          </p:cNvPr>
          <p:cNvSpPr>
            <a:spLocks noGrp="1" noChangeArrowheads="1"/>
          </p:cNvSpPr>
          <p:nvPr>
            <p:ph type="title"/>
          </p:nvPr>
        </p:nvSpPr>
        <p:spPr>
          <a:xfrm>
            <a:off x="2208214" y="188914"/>
            <a:ext cx="7773987" cy="1368425"/>
          </a:xfrm>
        </p:spPr>
        <p:txBody>
          <a:bodyPr/>
          <a:lstStyle/>
          <a:p>
            <a:r>
              <a:rPr lang="el-GR" altLang="el-GR" sz="3200" b="1" u="sng"/>
              <a:t>1. Προσαρμογή της πολιτικής στη διαδικασία βελτίωσης της ποιότητας</a:t>
            </a:r>
          </a:p>
        </p:txBody>
      </p:sp>
      <p:sp>
        <p:nvSpPr>
          <p:cNvPr id="98307" name="Rectangle 3">
            <a:extLst>
              <a:ext uri="{FF2B5EF4-FFF2-40B4-BE49-F238E27FC236}">
                <a16:creationId xmlns:a16="http://schemas.microsoft.com/office/drawing/2014/main" id="{ED41AA20-D55F-43BB-B1E9-B207507A475E}"/>
              </a:ext>
            </a:extLst>
          </p:cNvPr>
          <p:cNvSpPr>
            <a:spLocks noGrp="1" noChangeArrowheads="1"/>
          </p:cNvSpPr>
          <p:nvPr>
            <p:ph type="body" idx="1"/>
          </p:nvPr>
        </p:nvSpPr>
        <p:spPr>
          <a:xfrm>
            <a:off x="1366463" y="1600200"/>
            <a:ext cx="9149137" cy="4876800"/>
          </a:xfrm>
        </p:spPr>
        <p:txBody>
          <a:bodyPr>
            <a:normAutofit lnSpcReduction="10000"/>
          </a:bodyPr>
          <a:lstStyle/>
          <a:p>
            <a:pPr>
              <a:lnSpc>
                <a:spcPct val="90000"/>
              </a:lnSpc>
              <a:buFont typeface="Wingdings" panose="05000000000000000000" pitchFamily="2" charset="2"/>
              <a:buNone/>
            </a:pPr>
            <a:r>
              <a:rPr lang="el-GR" altLang="el-GR" sz="2400" b="1" dirty="0"/>
              <a:t>Υπεύθυνοι για τη χάραξη πολιτικής</a:t>
            </a:r>
          </a:p>
          <a:p>
            <a:pPr>
              <a:lnSpc>
                <a:spcPct val="90000"/>
              </a:lnSpc>
              <a:buFont typeface="Wingdings" panose="05000000000000000000" pitchFamily="2" charset="2"/>
              <a:buNone/>
            </a:pPr>
            <a:r>
              <a:rPr lang="el-GR" altLang="el-GR" sz="2400" b="1" dirty="0" err="1"/>
              <a:t>Εστιασμός</a:t>
            </a:r>
            <a:r>
              <a:rPr lang="el-GR" altLang="el-GR" sz="2400" b="1" dirty="0"/>
              <a:t>:</a:t>
            </a:r>
          </a:p>
          <a:p>
            <a:pPr lvl="1">
              <a:lnSpc>
                <a:spcPct val="90000"/>
              </a:lnSpc>
            </a:pPr>
            <a:r>
              <a:rPr lang="el-GR" altLang="el-GR" sz="2000" b="1" dirty="0"/>
              <a:t>Συνειδητοποίηση της ποιότητας</a:t>
            </a:r>
          </a:p>
          <a:p>
            <a:pPr lvl="1">
              <a:lnSpc>
                <a:spcPct val="90000"/>
              </a:lnSpc>
            </a:pPr>
            <a:r>
              <a:rPr lang="el-GR" altLang="el-GR" sz="2000" b="1" dirty="0"/>
              <a:t>Συνηγορία για την ποιότητα</a:t>
            </a:r>
          </a:p>
          <a:p>
            <a:pPr lvl="1">
              <a:lnSpc>
                <a:spcPct val="90000"/>
              </a:lnSpc>
            </a:pPr>
            <a:r>
              <a:rPr lang="el-GR" altLang="el-GR" sz="2000" b="1" dirty="0"/>
              <a:t>Στρατηγική ανάπτυξης της ποιότητας</a:t>
            </a:r>
          </a:p>
          <a:p>
            <a:pPr>
              <a:lnSpc>
                <a:spcPct val="90000"/>
              </a:lnSpc>
              <a:buFont typeface="Wingdings" panose="05000000000000000000" pitchFamily="2" charset="2"/>
              <a:buNone/>
            </a:pPr>
            <a:r>
              <a:rPr lang="el-GR" altLang="el-GR" sz="2400" b="1" dirty="0"/>
              <a:t>Μηχανισμοί:</a:t>
            </a:r>
          </a:p>
          <a:p>
            <a:pPr lvl="1">
              <a:lnSpc>
                <a:spcPct val="90000"/>
              </a:lnSpc>
            </a:pPr>
            <a:r>
              <a:rPr lang="el-GR" altLang="el-GR" sz="2000" b="1" dirty="0"/>
              <a:t>Διαβούλευση. Στόχοι:</a:t>
            </a:r>
          </a:p>
          <a:p>
            <a:pPr lvl="2">
              <a:lnSpc>
                <a:spcPct val="90000"/>
              </a:lnSpc>
            </a:pPr>
            <a:r>
              <a:rPr lang="el-GR" altLang="el-GR" b="1" dirty="0"/>
              <a:t>Εισαγωγή στοιχείων</a:t>
            </a:r>
          </a:p>
          <a:p>
            <a:pPr lvl="2">
              <a:lnSpc>
                <a:spcPct val="90000"/>
              </a:lnSpc>
            </a:pPr>
            <a:r>
              <a:rPr lang="el-GR" altLang="el-GR" b="1" dirty="0"/>
              <a:t>Διάδοση πληροφοριών</a:t>
            </a:r>
          </a:p>
          <a:p>
            <a:pPr lvl="2">
              <a:lnSpc>
                <a:spcPct val="90000"/>
              </a:lnSpc>
            </a:pPr>
            <a:r>
              <a:rPr lang="el-GR" altLang="el-GR" b="1" dirty="0"/>
              <a:t>Δημιουργία κοινής αντίληψης</a:t>
            </a:r>
          </a:p>
          <a:p>
            <a:pPr lvl="1">
              <a:lnSpc>
                <a:spcPct val="90000"/>
              </a:lnSpc>
            </a:pPr>
            <a:r>
              <a:rPr lang="el-GR" altLang="el-GR" sz="2000" b="1" dirty="0"/>
              <a:t>Συνεργασίες</a:t>
            </a:r>
          </a:p>
          <a:p>
            <a:pPr lvl="1">
              <a:lnSpc>
                <a:spcPct val="90000"/>
              </a:lnSpc>
            </a:pPr>
            <a:r>
              <a:rPr lang="el-GR" altLang="el-GR" sz="2000" b="1" dirty="0"/>
              <a:t>Νομοθεσία</a:t>
            </a:r>
          </a:p>
          <a:p>
            <a:pPr lvl="1">
              <a:lnSpc>
                <a:spcPct val="90000"/>
              </a:lnSpc>
            </a:pPr>
            <a:r>
              <a:rPr lang="el-GR" altLang="el-GR" sz="2000" b="1" dirty="0"/>
              <a:t>Χρηματοδότηση</a:t>
            </a:r>
          </a:p>
          <a:p>
            <a:pPr lvl="1">
              <a:lnSpc>
                <a:spcPct val="90000"/>
              </a:lnSpc>
            </a:pPr>
            <a:r>
              <a:rPr lang="el-GR" altLang="el-GR" sz="2000" b="1" dirty="0"/>
              <a:t>Σχεδιασμός</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a:extLst>
              <a:ext uri="{FF2B5EF4-FFF2-40B4-BE49-F238E27FC236}">
                <a16:creationId xmlns:a16="http://schemas.microsoft.com/office/drawing/2014/main" id="{FF5D977A-49DE-4412-B858-B86D8C03DC1D}"/>
              </a:ext>
            </a:extLst>
          </p:cNvPr>
          <p:cNvSpPr>
            <a:spLocks noGrp="1" noChangeArrowheads="1"/>
          </p:cNvSpPr>
          <p:nvPr>
            <p:ph type="title"/>
          </p:nvPr>
        </p:nvSpPr>
        <p:spPr/>
        <p:txBody>
          <a:bodyPr/>
          <a:lstStyle/>
          <a:p>
            <a:r>
              <a:rPr lang="el-GR" altLang="el-GR" b="1" u="sng"/>
              <a:t>2. Εκπόνηση κριτηρίων</a:t>
            </a:r>
          </a:p>
        </p:txBody>
      </p:sp>
      <p:sp>
        <p:nvSpPr>
          <p:cNvPr id="99331" name="Rectangle 3">
            <a:extLst>
              <a:ext uri="{FF2B5EF4-FFF2-40B4-BE49-F238E27FC236}">
                <a16:creationId xmlns:a16="http://schemas.microsoft.com/office/drawing/2014/main" id="{6D0298D8-378B-4E8D-9D46-64E4FE5073AA}"/>
              </a:ext>
            </a:extLst>
          </p:cNvPr>
          <p:cNvSpPr>
            <a:spLocks noGrp="1" noChangeArrowheads="1"/>
          </p:cNvSpPr>
          <p:nvPr>
            <p:ph type="body" idx="1"/>
          </p:nvPr>
        </p:nvSpPr>
        <p:spPr>
          <a:xfrm>
            <a:off x="955497" y="1600200"/>
            <a:ext cx="9560103" cy="4800600"/>
          </a:xfrm>
        </p:spPr>
        <p:txBody>
          <a:bodyPr/>
          <a:lstStyle/>
          <a:p>
            <a:r>
              <a:rPr lang="el-GR" altLang="el-GR" b="1" dirty="0"/>
              <a:t>Οργάνωση ομάδας εργασίας, διαβούλευση με εμπλεκομένους, σύνταξη καταλόγου κριτηρίων</a:t>
            </a:r>
          </a:p>
          <a:p>
            <a:r>
              <a:rPr lang="el-GR" altLang="el-GR" b="1" dirty="0"/>
              <a:t>Κάλυψη όλων των πλευρών των υπηρεσιών ψυχικής υγείας</a:t>
            </a:r>
          </a:p>
          <a:p>
            <a:r>
              <a:rPr lang="el-GR" altLang="el-GR" b="1" dirty="0"/>
              <a:t>Καθορισμός κριτηρίων για κάθε επιθυμητό επίπεδο που αποτελεί στόχο</a:t>
            </a:r>
          </a:p>
          <a:p>
            <a:r>
              <a:rPr lang="el-GR" altLang="el-GR" b="1" dirty="0"/>
              <a:t>Βαθμολόγηση των υπαρχουσών υπηρεσιών βάσει των κριτηρίων</a:t>
            </a:r>
          </a:p>
          <a:p>
            <a:r>
              <a:rPr lang="el-GR" altLang="el-GR" b="1" dirty="0"/>
              <a:t>Επιθεώρηση της ποιότητας όλων των πλευρών της φροντίδας Ψ.Υ.</a:t>
            </a:r>
          </a:p>
          <a:p>
            <a:pPr>
              <a:buFont typeface="Wingdings" panose="05000000000000000000" pitchFamily="2" charset="2"/>
              <a:buNone/>
            </a:pPr>
            <a:endParaRPr lang="el-GR" altLang="el-GR" b="1"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a:extLst>
              <a:ext uri="{FF2B5EF4-FFF2-40B4-BE49-F238E27FC236}">
                <a16:creationId xmlns:a16="http://schemas.microsoft.com/office/drawing/2014/main" id="{CE75C593-0B58-4587-924F-566B5DD0EF11}"/>
              </a:ext>
            </a:extLst>
          </p:cNvPr>
          <p:cNvSpPr>
            <a:spLocks noGrp="1" noChangeArrowheads="1"/>
          </p:cNvSpPr>
          <p:nvPr>
            <p:ph type="title"/>
          </p:nvPr>
        </p:nvSpPr>
        <p:spPr/>
        <p:txBody>
          <a:bodyPr/>
          <a:lstStyle/>
          <a:p>
            <a:r>
              <a:rPr lang="el-GR" altLang="el-GR" b="1"/>
              <a:t>ΣΥΓΧΡΟΝΕΣ ΤΑΣΕΙΣ ΣΤΗ ΦΡΟΝΤΊΔΑ ΤΩΝ ΧΡΟΝΙΩΝ ΨΥΧΙΚΑ ΑΣΘΕΝΩΝ</a:t>
            </a:r>
          </a:p>
        </p:txBody>
      </p:sp>
      <p:sp>
        <p:nvSpPr>
          <p:cNvPr id="145411" name="Rectangle 3">
            <a:extLst>
              <a:ext uri="{FF2B5EF4-FFF2-40B4-BE49-F238E27FC236}">
                <a16:creationId xmlns:a16="http://schemas.microsoft.com/office/drawing/2014/main" id="{37E17E18-D522-4AE0-93B3-AE9F85ADBB33}"/>
              </a:ext>
            </a:extLst>
          </p:cNvPr>
          <p:cNvSpPr>
            <a:spLocks noGrp="1" noChangeArrowheads="1"/>
          </p:cNvSpPr>
          <p:nvPr>
            <p:ph type="body" idx="1"/>
          </p:nvPr>
        </p:nvSpPr>
        <p:spPr>
          <a:xfrm>
            <a:off x="1905000" y="2286000"/>
            <a:ext cx="8077200" cy="4572000"/>
          </a:xfrm>
        </p:spPr>
        <p:txBody>
          <a:bodyPr/>
          <a:lstStyle/>
          <a:p>
            <a:pPr>
              <a:lnSpc>
                <a:spcPct val="90000"/>
              </a:lnSpc>
            </a:pPr>
            <a:r>
              <a:rPr lang="el-GR" altLang="el-GR" sz="2400" b="1"/>
              <a:t>Κλείσιμο των ψυχιατρείων</a:t>
            </a:r>
            <a:endParaRPr lang="en-US" altLang="el-GR" sz="2400" b="1"/>
          </a:p>
          <a:p>
            <a:pPr>
              <a:lnSpc>
                <a:spcPct val="90000"/>
              </a:lnSpc>
            </a:pPr>
            <a:r>
              <a:rPr lang="el-GR" altLang="el-GR" sz="2400" b="1"/>
              <a:t>Φροντίδα στην κοινότητα</a:t>
            </a:r>
            <a:endParaRPr lang="en-US" altLang="el-GR" sz="2400" b="1"/>
          </a:p>
          <a:p>
            <a:pPr lvl="1">
              <a:lnSpc>
                <a:spcPct val="90000"/>
              </a:lnSpc>
            </a:pPr>
            <a:r>
              <a:rPr lang="el-GR" altLang="el-GR" sz="2000" b="1"/>
              <a:t>Ανάπτυξη των υπηρεσιών σύμφωνα με τις ανάγκες των ασθενών</a:t>
            </a:r>
            <a:endParaRPr lang="en-US" altLang="el-GR" sz="2000" b="1"/>
          </a:p>
          <a:p>
            <a:pPr lvl="1">
              <a:lnSpc>
                <a:spcPct val="90000"/>
              </a:lnSpc>
            </a:pPr>
            <a:r>
              <a:rPr lang="el-GR" altLang="el-GR" sz="2000" b="1"/>
              <a:t>Οι υπηρεσίες πρέπει να καλύπτουν ευρεία έκταση των αναπηριών </a:t>
            </a:r>
            <a:r>
              <a:rPr lang="en-US" altLang="el-GR" sz="2000" b="1"/>
              <a:t>(</a:t>
            </a:r>
            <a:r>
              <a:rPr lang="el-GR" altLang="el-GR" sz="2000" b="1"/>
              <a:t>π.χ.</a:t>
            </a:r>
            <a:r>
              <a:rPr lang="en-US" altLang="el-GR" sz="2000" b="1"/>
              <a:t> </a:t>
            </a:r>
            <a:r>
              <a:rPr lang="el-GR" altLang="el-GR" sz="2000" b="1"/>
              <a:t>θεραπεία και παρακολούθηση, εργασία, στέγαση, κοινωνικές δεξιότητες, γνωστικά προβλήματα</a:t>
            </a:r>
            <a:r>
              <a:rPr lang="en-US" altLang="el-GR" sz="2000" b="1"/>
              <a:t>)</a:t>
            </a:r>
          </a:p>
          <a:p>
            <a:pPr lvl="1">
              <a:lnSpc>
                <a:spcPct val="90000"/>
              </a:lnSpc>
            </a:pPr>
            <a:r>
              <a:rPr lang="el-GR" altLang="el-GR" sz="2000" b="1"/>
              <a:t>Καθιέρωση του ειδικού εξατομικευμένου σχεδίου φροντίδας κάθε ασθενούς ανάλογα με τις ατομικές του ανάγκες </a:t>
            </a:r>
          </a:p>
          <a:p>
            <a:pPr lvl="1">
              <a:lnSpc>
                <a:spcPct val="90000"/>
              </a:lnSpc>
            </a:pPr>
            <a:r>
              <a:rPr lang="el-GR" altLang="el-GR" sz="2000" b="1"/>
              <a:t>Τελικός στόχος η ένταξη των ασθενών στην κοινωνία, αν είναι αυτό δυνατό, και σε περιοχές κοινωνικής δραστηριότητας</a:t>
            </a:r>
            <a:endParaRPr lang="en-US" altLang="el-GR" sz="2000" b="1"/>
          </a:p>
          <a:p>
            <a:pPr lvl="1">
              <a:lnSpc>
                <a:spcPct val="90000"/>
              </a:lnSpc>
            </a:pPr>
            <a:r>
              <a:rPr lang="el-GR" altLang="el-GR" sz="2000" b="1"/>
              <a:t>Οι υπηρεσίες και παρεμβάσεις πρέπει να αξιολογούνται για την δραστικότητα, αποτελεσματικότητα, αποδοτικότητα</a:t>
            </a:r>
            <a:endParaRPr lang="el-GR" altLang="el-GR" sz="1800" b="1"/>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a:extLst>
              <a:ext uri="{FF2B5EF4-FFF2-40B4-BE49-F238E27FC236}">
                <a16:creationId xmlns:a16="http://schemas.microsoft.com/office/drawing/2014/main" id="{9CBE6FBE-5A89-4AE9-A442-D5B5B1675B44}"/>
              </a:ext>
            </a:extLst>
          </p:cNvPr>
          <p:cNvSpPr>
            <a:spLocks noGrp="1" noChangeArrowheads="1"/>
          </p:cNvSpPr>
          <p:nvPr>
            <p:ph type="title"/>
          </p:nvPr>
        </p:nvSpPr>
        <p:spPr>
          <a:xfrm>
            <a:off x="2208214" y="260350"/>
            <a:ext cx="7773987" cy="1492250"/>
          </a:xfrm>
        </p:spPr>
        <p:txBody>
          <a:bodyPr/>
          <a:lstStyle/>
          <a:p>
            <a:r>
              <a:rPr lang="el-GR" altLang="el-GR" sz="3600" b="1" u="sng"/>
              <a:t>3. Καθορισμός των διαδικασιών πιστοποίησης</a:t>
            </a:r>
          </a:p>
        </p:txBody>
      </p:sp>
      <p:sp>
        <p:nvSpPr>
          <p:cNvPr id="100355" name="Rectangle 3">
            <a:extLst>
              <a:ext uri="{FF2B5EF4-FFF2-40B4-BE49-F238E27FC236}">
                <a16:creationId xmlns:a16="http://schemas.microsoft.com/office/drawing/2014/main" id="{54E366F2-F4EC-4D77-86BD-40E080E346BC}"/>
              </a:ext>
            </a:extLst>
          </p:cNvPr>
          <p:cNvSpPr>
            <a:spLocks noGrp="1" noChangeArrowheads="1"/>
          </p:cNvSpPr>
          <p:nvPr>
            <p:ph type="body" idx="1"/>
          </p:nvPr>
        </p:nvSpPr>
        <p:spPr>
          <a:xfrm>
            <a:off x="390417" y="1600200"/>
            <a:ext cx="10931703" cy="4502649"/>
          </a:xfrm>
        </p:spPr>
        <p:txBody>
          <a:bodyPr/>
          <a:lstStyle/>
          <a:p>
            <a:pPr>
              <a:lnSpc>
                <a:spcPct val="90000"/>
              </a:lnSpc>
              <a:buFont typeface="Wingdings" panose="05000000000000000000" pitchFamily="2" charset="2"/>
              <a:buNone/>
            </a:pPr>
            <a:r>
              <a:rPr lang="el-GR" altLang="el-GR" b="1" dirty="0"/>
              <a:t>Δυνατότητα αξιολόγησης των υπηρεσιών Ψ.Υ., νομική κατοχύρωση, ποιότητα βασικός όρος για τη δημιουργία της υπηρεσίας</a:t>
            </a:r>
          </a:p>
          <a:p>
            <a:pPr>
              <a:lnSpc>
                <a:spcPct val="90000"/>
              </a:lnSpc>
              <a:buFont typeface="Wingdings" panose="05000000000000000000" pitchFamily="2" charset="2"/>
              <a:buNone/>
            </a:pPr>
            <a:r>
              <a:rPr lang="el-GR" altLang="el-GR" b="1" dirty="0"/>
              <a:t>Ουσιώδεις ενέργειες:</a:t>
            </a:r>
          </a:p>
          <a:p>
            <a:pPr lvl="1">
              <a:lnSpc>
                <a:spcPct val="90000"/>
              </a:lnSpc>
            </a:pPr>
            <a:r>
              <a:rPr lang="el-GR" altLang="el-GR" b="1" dirty="0"/>
              <a:t>Χρήση υπαρχουσών διαδικασιών πιστοποίησης, μετασχηματισμός παρωχημένων διαδικασιών</a:t>
            </a:r>
          </a:p>
          <a:p>
            <a:pPr lvl="1">
              <a:lnSpc>
                <a:spcPct val="90000"/>
              </a:lnSpc>
            </a:pPr>
            <a:r>
              <a:rPr lang="el-GR" altLang="el-GR" b="1" dirty="0"/>
              <a:t>Ανάπτυξης διαδικασιών </a:t>
            </a:r>
            <a:r>
              <a:rPr lang="el-GR" altLang="el-GR" b="1" dirty="0" err="1"/>
              <a:t>πιστοποίσης</a:t>
            </a:r>
            <a:r>
              <a:rPr lang="el-GR" altLang="el-GR" b="1" dirty="0"/>
              <a:t> όπου δεν υπάρχουν</a:t>
            </a:r>
          </a:p>
          <a:p>
            <a:pPr lvl="1">
              <a:lnSpc>
                <a:spcPct val="90000"/>
              </a:lnSpc>
            </a:pPr>
            <a:r>
              <a:rPr lang="el-GR" altLang="el-GR" b="1" dirty="0"/>
              <a:t>Νομική κατοχύρωση</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a:extLst>
              <a:ext uri="{FF2B5EF4-FFF2-40B4-BE49-F238E27FC236}">
                <a16:creationId xmlns:a16="http://schemas.microsoft.com/office/drawing/2014/main" id="{10ED1F50-76E5-45DD-A6E9-2116574C56CB}"/>
              </a:ext>
            </a:extLst>
          </p:cNvPr>
          <p:cNvSpPr>
            <a:spLocks noGrp="1" noChangeArrowheads="1"/>
          </p:cNvSpPr>
          <p:nvPr>
            <p:ph type="title"/>
          </p:nvPr>
        </p:nvSpPr>
        <p:spPr>
          <a:xfrm>
            <a:off x="2514600" y="304800"/>
            <a:ext cx="8001000" cy="1206500"/>
          </a:xfrm>
        </p:spPr>
        <p:txBody>
          <a:bodyPr>
            <a:normAutofit fontScale="90000"/>
          </a:bodyPr>
          <a:lstStyle/>
          <a:p>
            <a:pPr marL="838200" indent="-838200"/>
            <a:r>
              <a:rPr lang="el-GR" altLang="el-GR" sz="3200" b="1" u="sng"/>
              <a:t>4. Παρακολούθηση των υπηρεσιών Ψ.Υ. βάσει των μηχανισμών ποιότητας</a:t>
            </a:r>
            <a:br>
              <a:rPr lang="el-GR" altLang="el-GR" sz="3200" b="1" u="sng"/>
            </a:br>
            <a:endParaRPr lang="el-GR" altLang="el-GR" sz="3200" b="1" u="sng"/>
          </a:p>
        </p:txBody>
      </p:sp>
      <p:sp>
        <p:nvSpPr>
          <p:cNvPr id="101379" name="Rectangle 3">
            <a:extLst>
              <a:ext uri="{FF2B5EF4-FFF2-40B4-BE49-F238E27FC236}">
                <a16:creationId xmlns:a16="http://schemas.microsoft.com/office/drawing/2014/main" id="{CD04469E-285B-4B4B-BEF2-86569F24FC51}"/>
              </a:ext>
            </a:extLst>
          </p:cNvPr>
          <p:cNvSpPr>
            <a:spLocks noGrp="1" noChangeArrowheads="1"/>
          </p:cNvSpPr>
          <p:nvPr>
            <p:ph type="body" idx="1"/>
          </p:nvPr>
        </p:nvSpPr>
        <p:spPr>
          <a:xfrm>
            <a:off x="534256" y="1412876"/>
            <a:ext cx="9447944" cy="4683125"/>
          </a:xfrm>
        </p:spPr>
        <p:txBody>
          <a:bodyPr>
            <a:normAutofit/>
          </a:bodyPr>
          <a:lstStyle/>
          <a:p>
            <a:pPr>
              <a:lnSpc>
                <a:spcPct val="90000"/>
              </a:lnSpc>
            </a:pPr>
            <a:r>
              <a:rPr lang="el-GR" altLang="el-GR" b="1" dirty="0"/>
              <a:t>Χρήση κριτηρίων για τον ετήσιο απολογισμό των υπηρεσιών</a:t>
            </a:r>
          </a:p>
          <a:p>
            <a:pPr>
              <a:lnSpc>
                <a:spcPct val="90000"/>
              </a:lnSpc>
            </a:pPr>
            <a:r>
              <a:rPr lang="el-GR" altLang="el-GR" b="1" dirty="0"/>
              <a:t>Χρήση διαδικασιών πιστοποίησης στην αποτίμηση και πιστοποίηση νέων υπηρεσιών, αναθεώρηση της τρέχουσας λειτουργίας των υπαρχουσών υπηρεσιών</a:t>
            </a:r>
          </a:p>
          <a:p>
            <a:pPr>
              <a:lnSpc>
                <a:spcPct val="90000"/>
              </a:lnSpc>
            </a:pPr>
            <a:r>
              <a:rPr lang="el-GR" altLang="el-GR" b="1" dirty="0"/>
              <a:t>Τακτική συλλογή πληροφοριών, ιδιαίτερα με τη χρήση δεικτών επίδοσης και εκβάσεων</a:t>
            </a:r>
          </a:p>
          <a:p>
            <a:pPr>
              <a:lnSpc>
                <a:spcPct val="90000"/>
              </a:lnSpc>
            </a:pPr>
            <a:r>
              <a:rPr lang="el-GR" altLang="el-GR" b="1" dirty="0"/>
              <a:t>Διαβούλευση με ανεξάρτητες οργανώσεις (χρήστες υπηρεσιών, φροντιστές, ομάδες συνηγορίας) για τη δική τους αποτίμησης της ποιότητας των υπηρεσιών</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a:extLst>
              <a:ext uri="{FF2B5EF4-FFF2-40B4-BE49-F238E27FC236}">
                <a16:creationId xmlns:a16="http://schemas.microsoft.com/office/drawing/2014/main" id="{456CA93E-6899-45F7-AC27-BB7E31BF91C9}"/>
              </a:ext>
            </a:extLst>
          </p:cNvPr>
          <p:cNvSpPr>
            <a:spLocks noGrp="1" noChangeArrowheads="1"/>
          </p:cNvSpPr>
          <p:nvPr>
            <p:ph type="title"/>
          </p:nvPr>
        </p:nvSpPr>
        <p:spPr/>
        <p:txBody>
          <a:bodyPr/>
          <a:lstStyle/>
          <a:p>
            <a:r>
              <a:rPr lang="el-GR" altLang="el-GR" sz="3200" b="1" u="sng"/>
              <a:t>5. Ενσωμάτωση της βελτίωσης της ποιότητας στην τρέχουσα παροχή και διαχείριση των υπηρεσιών</a:t>
            </a:r>
          </a:p>
        </p:txBody>
      </p:sp>
      <p:sp>
        <p:nvSpPr>
          <p:cNvPr id="102403" name="Rectangle 3">
            <a:extLst>
              <a:ext uri="{FF2B5EF4-FFF2-40B4-BE49-F238E27FC236}">
                <a16:creationId xmlns:a16="http://schemas.microsoft.com/office/drawing/2014/main" id="{1D8612AD-412C-4FDD-A776-79A8C639F926}"/>
              </a:ext>
            </a:extLst>
          </p:cNvPr>
          <p:cNvSpPr>
            <a:spLocks noGrp="1" noChangeArrowheads="1"/>
          </p:cNvSpPr>
          <p:nvPr>
            <p:ph type="body" idx="1"/>
          </p:nvPr>
        </p:nvSpPr>
        <p:spPr>
          <a:xfrm>
            <a:off x="606175" y="1916114"/>
            <a:ext cx="9909425" cy="4637087"/>
          </a:xfrm>
        </p:spPr>
        <p:txBody>
          <a:bodyPr/>
          <a:lstStyle/>
          <a:p>
            <a:pPr>
              <a:buFont typeface="Wingdings" panose="05000000000000000000" pitchFamily="2" charset="2"/>
              <a:buNone/>
            </a:pPr>
            <a:r>
              <a:rPr lang="el-GR" altLang="el-GR" b="1" dirty="0"/>
              <a:t>Διαδικασία αέναης αναζήτησης της βέλτιστης ποιότητας</a:t>
            </a:r>
          </a:p>
          <a:p>
            <a:pPr lvl="1"/>
            <a:r>
              <a:rPr lang="el-GR" altLang="el-GR" b="1" dirty="0"/>
              <a:t>Ετήσιες επισκοπήσεις της ποιότητας των υπηρεσιών</a:t>
            </a:r>
          </a:p>
          <a:p>
            <a:pPr lvl="1"/>
            <a:r>
              <a:rPr lang="el-GR" altLang="el-GR" b="1" dirty="0"/>
              <a:t>Ένταξη των ελέγχων ποιότητας στους στόχους των υπηρεσιών</a:t>
            </a:r>
          </a:p>
          <a:p>
            <a:pPr lvl="1"/>
            <a:r>
              <a:rPr lang="el-GR" altLang="el-GR" b="1" dirty="0"/>
              <a:t>Ένταξη της βελτίωσης της ποιότητας στην κλινική πρακτική με διαδικασίες βασισμένες σε στοιχεία, οδηγίες κλινικών πρακτικών, ομαδική εργασία</a:t>
            </a:r>
          </a:p>
          <a:p>
            <a:pPr lvl="1"/>
            <a:r>
              <a:rPr lang="el-GR" altLang="el-GR" b="1" dirty="0"/>
              <a:t>Βελτίωση της ποιότητας κατά την ανάθεση των υπηρεσιών</a:t>
            </a:r>
          </a:p>
          <a:p>
            <a:pPr lvl="1"/>
            <a:r>
              <a:rPr lang="el-GR" altLang="el-GR" b="1" dirty="0"/>
              <a:t>Έλεγχοι</a:t>
            </a:r>
          </a:p>
          <a:p>
            <a:pPr lvl="1">
              <a:buFontTx/>
              <a:buNone/>
            </a:pPr>
            <a:endParaRPr lang="el-GR" altLang="el-GR" b="1"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a:extLst>
              <a:ext uri="{FF2B5EF4-FFF2-40B4-BE49-F238E27FC236}">
                <a16:creationId xmlns:a16="http://schemas.microsoft.com/office/drawing/2014/main" id="{C3EE61DB-3410-47A1-9786-2B474A44A166}"/>
              </a:ext>
            </a:extLst>
          </p:cNvPr>
          <p:cNvSpPr>
            <a:spLocks noGrp="1" noChangeArrowheads="1"/>
          </p:cNvSpPr>
          <p:nvPr>
            <p:ph type="title"/>
          </p:nvPr>
        </p:nvSpPr>
        <p:spPr/>
        <p:txBody>
          <a:bodyPr/>
          <a:lstStyle/>
          <a:p>
            <a:r>
              <a:rPr lang="el-GR" altLang="el-GR" sz="3600" b="1" u="sng"/>
              <a:t>6. Συστηματική μεταρρύθμιση με σκοπό τη βελτίωση των υπηρεσιών</a:t>
            </a:r>
          </a:p>
        </p:txBody>
      </p:sp>
      <p:sp>
        <p:nvSpPr>
          <p:cNvPr id="103427" name="Rectangle 3">
            <a:extLst>
              <a:ext uri="{FF2B5EF4-FFF2-40B4-BE49-F238E27FC236}">
                <a16:creationId xmlns:a16="http://schemas.microsoft.com/office/drawing/2014/main" id="{0D0AA799-B838-42DB-BF61-6E7500AB6F55}"/>
              </a:ext>
            </a:extLst>
          </p:cNvPr>
          <p:cNvSpPr>
            <a:spLocks noGrp="1" noChangeArrowheads="1"/>
          </p:cNvSpPr>
          <p:nvPr>
            <p:ph type="body" idx="1"/>
          </p:nvPr>
        </p:nvSpPr>
        <p:spPr>
          <a:xfrm>
            <a:off x="838200" y="2051050"/>
            <a:ext cx="9144000" cy="4044950"/>
          </a:xfrm>
        </p:spPr>
        <p:txBody>
          <a:bodyPr/>
          <a:lstStyle/>
          <a:p>
            <a:r>
              <a:rPr lang="el-GR" altLang="el-GR" b="1" dirty="0"/>
              <a:t>Ανάδειξη της ανάγκης για συστηματική μεταρρύθμιση ή βελτίωση κατά την αξιολόγηση της ποιότητας</a:t>
            </a:r>
          </a:p>
          <a:p>
            <a:endParaRPr lang="el-GR" altLang="el-GR" b="1" dirty="0"/>
          </a:p>
          <a:p>
            <a:r>
              <a:rPr lang="el-GR" altLang="el-GR" b="1" dirty="0"/>
              <a:t>Συντονισμός διαφόρων τομέων</a:t>
            </a:r>
          </a:p>
          <a:p>
            <a:endParaRPr lang="el-GR" altLang="el-GR" b="1" dirty="0"/>
          </a:p>
          <a:p>
            <a:r>
              <a:rPr lang="el-GR" altLang="el-GR" b="1" dirty="0"/>
              <a:t>Συστηματική προσέγγιση για μεταρρυθμίσεις ευρείας κλίμακας</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a:extLst>
              <a:ext uri="{FF2B5EF4-FFF2-40B4-BE49-F238E27FC236}">
                <a16:creationId xmlns:a16="http://schemas.microsoft.com/office/drawing/2014/main" id="{5CFD41B7-A545-4F53-BF3F-0B759C1A6B46}"/>
              </a:ext>
            </a:extLst>
          </p:cNvPr>
          <p:cNvSpPr>
            <a:spLocks noGrp="1" noChangeArrowheads="1"/>
          </p:cNvSpPr>
          <p:nvPr>
            <p:ph type="title"/>
          </p:nvPr>
        </p:nvSpPr>
        <p:spPr>
          <a:xfrm>
            <a:off x="2209800" y="188913"/>
            <a:ext cx="7772400" cy="1223962"/>
          </a:xfrm>
        </p:spPr>
        <p:txBody>
          <a:bodyPr/>
          <a:lstStyle/>
          <a:p>
            <a:r>
              <a:rPr lang="el-GR" altLang="el-GR" sz="3600" b="1" u="sng"/>
              <a:t>7. Αναθεώρηση των μηχανισμών ποιότητας</a:t>
            </a:r>
          </a:p>
        </p:txBody>
      </p:sp>
      <p:sp>
        <p:nvSpPr>
          <p:cNvPr id="104451" name="Rectangle 3">
            <a:extLst>
              <a:ext uri="{FF2B5EF4-FFF2-40B4-BE49-F238E27FC236}">
                <a16:creationId xmlns:a16="http://schemas.microsoft.com/office/drawing/2014/main" id="{0303DC14-B41F-46E0-88C4-0ABCECE2A902}"/>
              </a:ext>
            </a:extLst>
          </p:cNvPr>
          <p:cNvSpPr>
            <a:spLocks noGrp="1" noChangeArrowheads="1"/>
          </p:cNvSpPr>
          <p:nvPr>
            <p:ph type="body" idx="1"/>
          </p:nvPr>
        </p:nvSpPr>
        <p:spPr>
          <a:xfrm>
            <a:off x="678094" y="1557338"/>
            <a:ext cx="9304106" cy="4538662"/>
          </a:xfrm>
        </p:spPr>
        <p:txBody>
          <a:bodyPr>
            <a:normAutofit lnSpcReduction="10000"/>
          </a:bodyPr>
          <a:lstStyle/>
          <a:p>
            <a:pPr>
              <a:lnSpc>
                <a:spcPct val="90000"/>
              </a:lnSpc>
            </a:pPr>
            <a:r>
              <a:rPr lang="el-GR" altLang="el-GR" b="1" dirty="0"/>
              <a:t>Ταυτόχρονη αναθεώρηση με τον έλεγχο επίτευξης των στόχων (π.χ. κάθε 5-8 χρόνια)</a:t>
            </a:r>
          </a:p>
          <a:p>
            <a:pPr>
              <a:lnSpc>
                <a:spcPct val="90000"/>
              </a:lnSpc>
            </a:pPr>
            <a:r>
              <a:rPr lang="el-GR" altLang="el-GR" b="1" dirty="0"/>
              <a:t>Εκσυγχρονισμός σύμφωνα με τις </a:t>
            </a:r>
            <a:r>
              <a:rPr lang="el-GR" altLang="el-GR" b="1" dirty="0" err="1"/>
              <a:t>νεώτερες</a:t>
            </a:r>
            <a:r>
              <a:rPr lang="el-GR" altLang="el-GR" b="1" dirty="0"/>
              <a:t> εξελίξεις για την ποιότητα και τις πρακτικές, ανάγκη συνεχούς ενημέρωσης των υπευθύνων</a:t>
            </a:r>
          </a:p>
          <a:p>
            <a:pPr>
              <a:lnSpc>
                <a:spcPct val="90000"/>
              </a:lnSpc>
            </a:pPr>
            <a:r>
              <a:rPr lang="el-GR" altLang="el-GR" b="1" dirty="0"/>
              <a:t>Χρήση όλων των διαθέσιμων πληροφοριών, συλλογή των κατάλληλων δεδομένων</a:t>
            </a:r>
          </a:p>
          <a:p>
            <a:pPr>
              <a:lnSpc>
                <a:spcPct val="90000"/>
              </a:lnSpc>
            </a:pPr>
            <a:r>
              <a:rPr lang="el-GR" altLang="el-GR" b="1" dirty="0"/>
              <a:t>Συνεχής επιμόρφωση υπευθύνων και εργαζομένων σε θέματα βελτίωσης της ποιότητας και παροχής της βέλτιστης φροντίδας</a:t>
            </a:r>
          </a:p>
          <a:p>
            <a:pPr>
              <a:lnSpc>
                <a:spcPct val="90000"/>
              </a:lnSpc>
            </a:pPr>
            <a:r>
              <a:rPr lang="el-GR" altLang="el-GR" b="1" dirty="0"/>
              <a:t>Η αναθεώρηση ατέρμονη διαδικασία</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a:extLst>
              <a:ext uri="{FF2B5EF4-FFF2-40B4-BE49-F238E27FC236}">
                <a16:creationId xmlns:a16="http://schemas.microsoft.com/office/drawing/2014/main" id="{2275D7C5-67F9-4DCA-90D3-664CD5F57AF7}"/>
              </a:ext>
            </a:extLst>
          </p:cNvPr>
          <p:cNvSpPr>
            <a:spLocks noGrp="1" noChangeArrowheads="1"/>
          </p:cNvSpPr>
          <p:nvPr>
            <p:ph type="title"/>
          </p:nvPr>
        </p:nvSpPr>
        <p:spPr>
          <a:xfrm>
            <a:off x="2208214" y="260350"/>
            <a:ext cx="7773987" cy="1492250"/>
          </a:xfrm>
        </p:spPr>
        <p:txBody>
          <a:bodyPr/>
          <a:lstStyle/>
          <a:p>
            <a:r>
              <a:rPr lang="el-GR" altLang="el-GR" b="1"/>
              <a:t>ΕΜΠΟΔΙΑ ΣΤΗ ΒΕΛΤΙΩΣΗ ΤΗΣ ΠΟΙΟΤΗΤΑΣ</a:t>
            </a:r>
          </a:p>
        </p:txBody>
      </p:sp>
      <p:sp>
        <p:nvSpPr>
          <p:cNvPr id="105475" name="Rectangle 3">
            <a:extLst>
              <a:ext uri="{FF2B5EF4-FFF2-40B4-BE49-F238E27FC236}">
                <a16:creationId xmlns:a16="http://schemas.microsoft.com/office/drawing/2014/main" id="{432DF722-864E-49F1-B3A4-929F969B8235}"/>
              </a:ext>
            </a:extLst>
          </p:cNvPr>
          <p:cNvSpPr>
            <a:spLocks noGrp="1" noChangeArrowheads="1"/>
          </p:cNvSpPr>
          <p:nvPr>
            <p:ph type="body" idx="1"/>
          </p:nvPr>
        </p:nvSpPr>
        <p:spPr>
          <a:xfrm>
            <a:off x="914400" y="1600200"/>
            <a:ext cx="9601200" cy="4876800"/>
          </a:xfrm>
        </p:spPr>
        <p:txBody>
          <a:bodyPr/>
          <a:lstStyle/>
          <a:p>
            <a:pPr marL="609600" indent="-609600">
              <a:buFont typeface="Symbol" panose="05050102010706020507" pitchFamily="18" charset="2"/>
              <a:buAutoNum type="arabicPeriod"/>
            </a:pPr>
            <a:r>
              <a:rPr lang="el-GR" altLang="el-GR" b="1" dirty="0"/>
              <a:t>Έλλειψη συστημάτων πληροφόρησης και συλλογής δεδομένων για την παρακολούθηση της ποιότητας</a:t>
            </a:r>
          </a:p>
          <a:p>
            <a:pPr marL="609600" indent="-609600">
              <a:buFont typeface="Symbol" panose="05050102010706020507" pitchFamily="18" charset="2"/>
              <a:buAutoNum type="arabicPeriod"/>
            </a:pPr>
            <a:r>
              <a:rPr lang="el-GR" altLang="el-GR" b="1" dirty="0"/>
              <a:t>Ανεπαρκής διάχυση ή εφαρμογή της νέας κλινικής γνώσης</a:t>
            </a:r>
          </a:p>
          <a:p>
            <a:pPr marL="609600" indent="-609600">
              <a:buFont typeface="Symbol" panose="05050102010706020507" pitchFamily="18" charset="2"/>
              <a:buAutoNum type="arabicPeriod"/>
            </a:pPr>
            <a:r>
              <a:rPr lang="el-GR" altLang="el-GR" b="1" dirty="0"/>
              <a:t>Έλλειψη ευθυγράμμισης των προτεραιοτήτων σχεδιασμού και των οικονομικών μηχανισμών με τους στόχους της ποιότητας</a:t>
            </a:r>
          </a:p>
          <a:p>
            <a:pPr marL="609600" indent="-609600">
              <a:buFont typeface="Symbol" panose="05050102010706020507" pitchFamily="18" charset="2"/>
              <a:buAutoNum type="arabicPeriod"/>
            </a:pPr>
            <a:r>
              <a:rPr lang="el-GR" altLang="el-GR" b="1" dirty="0"/>
              <a:t>Ανεπαρκής εκπαίδευση και ανάπτυξη των εργαζομένων στις υπηρεσίες</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a:extLst>
              <a:ext uri="{FF2B5EF4-FFF2-40B4-BE49-F238E27FC236}">
                <a16:creationId xmlns:a16="http://schemas.microsoft.com/office/drawing/2014/main" id="{B9EA4734-05BB-4EF5-BBC3-E2A5FA2D5446}"/>
              </a:ext>
            </a:extLst>
          </p:cNvPr>
          <p:cNvSpPr>
            <a:spLocks noGrp="1" noChangeArrowheads="1"/>
          </p:cNvSpPr>
          <p:nvPr>
            <p:ph type="title"/>
          </p:nvPr>
        </p:nvSpPr>
        <p:spPr>
          <a:xfrm>
            <a:off x="2209800" y="304800"/>
            <a:ext cx="7772400" cy="1447800"/>
          </a:xfrm>
        </p:spPr>
        <p:txBody>
          <a:bodyPr/>
          <a:lstStyle/>
          <a:p>
            <a:r>
              <a:rPr lang="en-US" altLang="el-GR" sz="3200" b="1"/>
              <a:t>Ποιά είναι</a:t>
            </a:r>
            <a:r>
              <a:rPr lang="el-GR" altLang="el-GR" sz="3200" b="1"/>
              <a:t> η επίδραση των παρεμβάσεων σε άλλους παράγοντες και την κοινωνία γενικότερα;</a:t>
            </a:r>
            <a:endParaRPr lang="en-US" altLang="el-GR" b="1"/>
          </a:p>
        </p:txBody>
      </p:sp>
      <p:sp>
        <p:nvSpPr>
          <p:cNvPr id="92163" name="Rectangle 3">
            <a:extLst>
              <a:ext uri="{FF2B5EF4-FFF2-40B4-BE49-F238E27FC236}">
                <a16:creationId xmlns:a16="http://schemas.microsoft.com/office/drawing/2014/main" id="{25D50D77-6484-4126-AA17-43BA4818BEC9}"/>
              </a:ext>
            </a:extLst>
          </p:cNvPr>
          <p:cNvSpPr>
            <a:spLocks noGrp="1" noChangeArrowheads="1"/>
          </p:cNvSpPr>
          <p:nvPr>
            <p:ph type="body" idx="1"/>
          </p:nvPr>
        </p:nvSpPr>
        <p:spPr>
          <a:xfrm>
            <a:off x="1130157" y="1828800"/>
            <a:ext cx="8852043" cy="4335694"/>
          </a:xfrm>
        </p:spPr>
        <p:txBody>
          <a:bodyPr>
            <a:normAutofit lnSpcReduction="10000"/>
          </a:bodyPr>
          <a:lstStyle/>
          <a:p>
            <a:pPr>
              <a:lnSpc>
                <a:spcPct val="90000"/>
              </a:lnSpc>
            </a:pPr>
            <a:r>
              <a:rPr lang="en-US" altLang="el-GR" b="1" u="sng" dirty="0" err="1"/>
              <a:t>Ενέργειες</a:t>
            </a:r>
            <a:r>
              <a:rPr lang="en-US" altLang="el-GR" b="1" u="sng" dirty="0"/>
              <a:t> </a:t>
            </a:r>
            <a:r>
              <a:rPr lang="el-GR" altLang="el-GR" b="1" u="sng" dirty="0"/>
              <a:t>και παρενέργειες</a:t>
            </a:r>
            <a:endParaRPr lang="el-GR" altLang="el-GR" b="1" dirty="0"/>
          </a:p>
          <a:p>
            <a:pPr>
              <a:lnSpc>
                <a:spcPct val="90000"/>
              </a:lnSpc>
              <a:buFont typeface="Wingdings" panose="05000000000000000000" pitchFamily="2" charset="2"/>
              <a:buNone/>
            </a:pPr>
            <a:r>
              <a:rPr lang="en-US" altLang="el-GR" b="1" dirty="0"/>
              <a:t>	Επ</a:t>
            </a:r>
            <a:r>
              <a:rPr lang="en-US" altLang="el-GR" b="1" dirty="0" err="1"/>
              <a:t>ίδρ</a:t>
            </a:r>
            <a:r>
              <a:rPr lang="en-US" altLang="el-GR" b="1" dirty="0"/>
              <a:t>αση της θεραπείας/</a:t>
            </a:r>
            <a:r>
              <a:rPr lang="el-GR" altLang="el-GR" b="1" dirty="0" err="1"/>
              <a:t>παρέμβασηςστον</a:t>
            </a:r>
            <a:r>
              <a:rPr lang="el-GR" altLang="el-GR" b="1" dirty="0"/>
              <a:t> ασθενή, το ατομικό του περιβάλλον, την κοινότητα και την κοινωνία</a:t>
            </a:r>
          </a:p>
          <a:p>
            <a:pPr>
              <a:lnSpc>
                <a:spcPct val="90000"/>
              </a:lnSpc>
            </a:pPr>
            <a:r>
              <a:rPr lang="el-GR" altLang="el-GR" b="1" u="sng" dirty="0"/>
              <a:t>Εκτίμηση κινδύνων και αντιμετώπιση</a:t>
            </a:r>
          </a:p>
          <a:p>
            <a:pPr>
              <a:lnSpc>
                <a:spcPct val="90000"/>
              </a:lnSpc>
              <a:buFont typeface="Wingdings" panose="05000000000000000000" pitchFamily="2" charset="2"/>
              <a:buNone/>
            </a:pPr>
            <a:r>
              <a:rPr lang="en-US" altLang="el-GR" b="1" dirty="0"/>
              <a:t>	</a:t>
            </a:r>
            <a:r>
              <a:rPr lang="en-US" altLang="el-GR" b="1" dirty="0" err="1"/>
              <a:t>Σημ</a:t>
            </a:r>
            <a:r>
              <a:rPr lang="en-US" altLang="el-GR" b="1" dirty="0"/>
              <a:t>ασία δυναμικών παραγόντων</a:t>
            </a:r>
          </a:p>
          <a:p>
            <a:pPr>
              <a:lnSpc>
                <a:spcPct val="90000"/>
              </a:lnSpc>
              <a:buFont typeface="Wingdings" panose="05000000000000000000" pitchFamily="2" charset="2"/>
              <a:buNone/>
            </a:pPr>
            <a:r>
              <a:rPr lang="en-US" altLang="el-GR" b="1" dirty="0"/>
              <a:t>	</a:t>
            </a:r>
            <a:r>
              <a:rPr lang="en-US" altLang="el-GR" b="1" dirty="0" err="1"/>
              <a:t>Σο</a:t>
            </a:r>
            <a:r>
              <a:rPr lang="en-US" altLang="el-GR" b="1" dirty="0"/>
              <a:t>βαρότητα </a:t>
            </a:r>
            <a:r>
              <a:rPr lang="el-GR" altLang="el-GR" b="1" dirty="0"/>
              <a:t>του κινδύνου</a:t>
            </a:r>
          </a:p>
          <a:p>
            <a:pPr>
              <a:lnSpc>
                <a:spcPct val="90000"/>
              </a:lnSpc>
              <a:buFont typeface="Wingdings" panose="05000000000000000000" pitchFamily="2" charset="2"/>
              <a:buNone/>
            </a:pPr>
            <a:r>
              <a:rPr lang="el-GR" altLang="el-GR" b="1" dirty="0"/>
              <a:t>	Αμεσότητα του κινδύνου</a:t>
            </a:r>
          </a:p>
          <a:p>
            <a:pPr>
              <a:lnSpc>
                <a:spcPct val="90000"/>
              </a:lnSpc>
              <a:buFont typeface="Wingdings" panose="05000000000000000000" pitchFamily="2" charset="2"/>
              <a:buNone/>
            </a:pPr>
            <a:r>
              <a:rPr lang="el-GR" altLang="el-GR" b="1" dirty="0"/>
              <a:t>	Πιθανότητα του κινδύνου</a:t>
            </a:r>
          </a:p>
          <a:p>
            <a:pPr>
              <a:lnSpc>
                <a:spcPct val="90000"/>
              </a:lnSpc>
              <a:buFont typeface="Wingdings" panose="05000000000000000000" pitchFamily="2" charset="2"/>
              <a:buNone/>
            </a:pPr>
            <a:r>
              <a:rPr lang="el-GR" altLang="el-GR" b="1" dirty="0"/>
              <a:t>	</a:t>
            </a:r>
            <a:r>
              <a:rPr lang="el-GR" altLang="el-GR" b="1" i="1" dirty="0"/>
              <a:t>Βασικά πρόκειται για κλινική δεξιότητα</a:t>
            </a:r>
            <a:endParaRPr lang="en-US" altLang="el-GR" b="1" u="sng"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8FC986CC-95A6-42C3-8B38-1A15B6D536E2}"/>
              </a:ext>
            </a:extLst>
          </p:cNvPr>
          <p:cNvSpPr>
            <a:spLocks noGrp="1" noRot="1" noChangeArrowheads="1"/>
          </p:cNvSpPr>
          <p:nvPr>
            <p:ph type="title"/>
          </p:nvPr>
        </p:nvSpPr>
        <p:spPr/>
        <p:txBody>
          <a:bodyPr/>
          <a:lstStyle/>
          <a:p>
            <a:r>
              <a:rPr lang="el-GR" altLang="el-GR" sz="4000"/>
              <a:t>ΕΠΙΠΕΔΑ ΦΡΟΝΤΙΔΑΣ ΥΓΕΙΑΣ</a:t>
            </a:r>
            <a:endParaRPr lang="en-GB" altLang="el-GR" sz="4000"/>
          </a:p>
        </p:txBody>
      </p:sp>
      <p:sp>
        <p:nvSpPr>
          <p:cNvPr id="27651" name="Rectangle 3">
            <a:extLst>
              <a:ext uri="{FF2B5EF4-FFF2-40B4-BE49-F238E27FC236}">
                <a16:creationId xmlns:a16="http://schemas.microsoft.com/office/drawing/2014/main" id="{05302913-57C6-4495-8B5C-7E94D580AF4C}"/>
              </a:ext>
            </a:extLst>
          </p:cNvPr>
          <p:cNvSpPr>
            <a:spLocks noGrp="1" noChangeArrowheads="1"/>
          </p:cNvSpPr>
          <p:nvPr>
            <p:ph type="body" idx="1"/>
          </p:nvPr>
        </p:nvSpPr>
        <p:spPr/>
        <p:txBody>
          <a:bodyPr/>
          <a:lstStyle/>
          <a:p>
            <a:pPr>
              <a:lnSpc>
                <a:spcPct val="90000"/>
              </a:lnSpc>
            </a:pPr>
            <a:r>
              <a:rPr lang="el-GR" altLang="el-GR" b="1" u="sng"/>
              <a:t>Πρωτοβάθμιο</a:t>
            </a:r>
            <a:r>
              <a:rPr lang="el-GR" altLang="el-GR" b="1"/>
              <a:t>: </a:t>
            </a:r>
            <a:r>
              <a:rPr lang="el-GR" altLang="el-GR"/>
              <a:t>Πρώτη επαφή αναζήτησης βοήθειας. </a:t>
            </a:r>
            <a:r>
              <a:rPr lang="el-GR" altLang="el-GR" b="1" i="1"/>
              <a:t>Φορείς:</a:t>
            </a:r>
            <a:r>
              <a:rPr lang="el-GR" altLang="el-GR"/>
              <a:t> Κέντρα Υγείας, Γενικοί γιατροί, Αγροτικοί γιατροί, Παθολόγοι Π.Φ.Υ., Παιδίατροι</a:t>
            </a:r>
          </a:p>
          <a:p>
            <a:pPr>
              <a:lnSpc>
                <a:spcPct val="90000"/>
              </a:lnSpc>
            </a:pPr>
            <a:r>
              <a:rPr lang="el-GR" altLang="el-GR" b="1" u="sng"/>
              <a:t>Δευτεροβάθμιο</a:t>
            </a:r>
            <a:r>
              <a:rPr lang="el-GR" altLang="el-GR" b="1"/>
              <a:t>: </a:t>
            </a:r>
            <a:r>
              <a:rPr lang="el-GR" altLang="el-GR"/>
              <a:t>Αναζήτηση βοήθειας για προβλήματα που δεν μπορεί να χειριστεί η ΠΦΥ. Παραπομπή από ΠΦΥ. </a:t>
            </a:r>
            <a:r>
              <a:rPr lang="el-GR" altLang="el-GR" b="1" i="1"/>
              <a:t>Φορείς:</a:t>
            </a:r>
            <a:r>
              <a:rPr lang="el-GR" altLang="el-GR"/>
              <a:t> Νοσοκομεία, Εξωτερικά Ιατρεία, Ειδικά Κέντρα Υγείας</a:t>
            </a:r>
          </a:p>
          <a:p>
            <a:pPr>
              <a:lnSpc>
                <a:spcPct val="90000"/>
              </a:lnSpc>
            </a:pPr>
            <a:r>
              <a:rPr lang="el-GR" altLang="el-GR" b="1" u="sng"/>
              <a:t>Τριτοβάθμιο</a:t>
            </a:r>
            <a:r>
              <a:rPr lang="el-GR" altLang="el-GR" b="1"/>
              <a:t>:</a:t>
            </a:r>
            <a:r>
              <a:rPr lang="el-GR" altLang="el-GR"/>
              <a:t> Υπηρεσίες φροντίδας υγείας για ειδικά προβλήματα. </a:t>
            </a:r>
            <a:r>
              <a:rPr lang="el-GR" altLang="el-GR" b="1" i="1"/>
              <a:t>Φορείς: </a:t>
            </a:r>
            <a:r>
              <a:rPr lang="el-GR" altLang="el-GR"/>
              <a:t>Ειδικά νοσοκομεία, ειδικά ιατρεία, ειδικά κέντρα, κέντρα αποκατάστασης</a:t>
            </a:r>
            <a:endParaRPr lang="en-GB" altLang="el-GR" u="sng"/>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a:extLst>
              <a:ext uri="{FF2B5EF4-FFF2-40B4-BE49-F238E27FC236}">
                <a16:creationId xmlns:a16="http://schemas.microsoft.com/office/drawing/2014/main" id="{48716902-4C60-4352-99E1-609FB08DAA0E}"/>
              </a:ext>
            </a:extLst>
          </p:cNvPr>
          <p:cNvSpPr>
            <a:spLocks noGrp="1" noRot="1" noChangeArrowheads="1"/>
          </p:cNvSpPr>
          <p:nvPr>
            <p:ph type="title"/>
          </p:nvPr>
        </p:nvSpPr>
        <p:spPr/>
        <p:txBody>
          <a:bodyPr/>
          <a:lstStyle/>
          <a:p>
            <a:r>
              <a:rPr lang="en-US" altLang="el-GR" sz="3600"/>
              <a:t>ΕΠΙΠΕΔΑ ΠΡΟΛΗΨΗΣ</a:t>
            </a:r>
          </a:p>
        </p:txBody>
      </p:sp>
      <p:sp>
        <p:nvSpPr>
          <p:cNvPr id="38915" name="Rectangle 3">
            <a:extLst>
              <a:ext uri="{FF2B5EF4-FFF2-40B4-BE49-F238E27FC236}">
                <a16:creationId xmlns:a16="http://schemas.microsoft.com/office/drawing/2014/main" id="{24420B69-7CF1-48E5-AE16-7E0A30452979}"/>
              </a:ext>
            </a:extLst>
          </p:cNvPr>
          <p:cNvSpPr>
            <a:spLocks noGrp="1" noChangeArrowheads="1"/>
          </p:cNvSpPr>
          <p:nvPr>
            <p:ph type="body" idx="1"/>
          </p:nvPr>
        </p:nvSpPr>
        <p:spPr>
          <a:xfrm>
            <a:off x="647272" y="1447800"/>
            <a:ext cx="10706528" cy="4648200"/>
          </a:xfrm>
        </p:spPr>
        <p:txBody>
          <a:bodyPr/>
          <a:lstStyle/>
          <a:p>
            <a:r>
              <a:rPr lang="en-US" altLang="el-GR" sz="2000" b="1" u="sng"/>
              <a:t>Πρωτογενής Πρόληψη</a:t>
            </a:r>
          </a:p>
          <a:p>
            <a:pPr>
              <a:buFont typeface="Wingdings" panose="05000000000000000000" pitchFamily="2" charset="2"/>
              <a:buNone/>
            </a:pPr>
            <a:r>
              <a:rPr lang="en-US" altLang="el-GR" sz="2000" b="1"/>
              <a:t>	</a:t>
            </a:r>
            <a:r>
              <a:rPr lang="en-US" altLang="el-GR" sz="1600"/>
              <a:t>Αποφυγή εμφάνισης της νόσου ή βλάβης, π.χ. κατάλληλη δίαιτα για την αποφυγή της πελλάγρας ή εμβολιασμός για την ιλαρά για την αποφυγή της νοητικής καθυστέρησης από εγκεφαλίτιδα εξ ιλαράς</a:t>
            </a:r>
          </a:p>
          <a:p>
            <a:r>
              <a:rPr lang="en-US" altLang="el-GR" sz="2000" b="1" u="sng"/>
              <a:t>Δευτερογενής Πρόληψη</a:t>
            </a:r>
          </a:p>
          <a:p>
            <a:pPr>
              <a:buFont typeface="Wingdings" panose="05000000000000000000" pitchFamily="2" charset="2"/>
              <a:buNone/>
            </a:pPr>
            <a:r>
              <a:rPr lang="en-US" altLang="el-GR" sz="1600"/>
              <a:t>	Πρώϊμη διάγνωση και θεραπεία για την μείωση της διάρκειας των επεισοδίων της νόσου, μείωση της μετάδοσης της νόσου και περιορισμός των επακόλουθων της νόσου</a:t>
            </a:r>
          </a:p>
          <a:p>
            <a:r>
              <a:rPr lang="en-US" altLang="el-GR" sz="2000" b="1" u="sng"/>
              <a:t>Τριτογενής Πρόληψη</a:t>
            </a:r>
            <a:endParaRPr lang="en-US" altLang="el-GR" sz="2000" b="1"/>
          </a:p>
          <a:p>
            <a:pPr>
              <a:buFont typeface="Wingdings" panose="05000000000000000000" pitchFamily="2" charset="2"/>
              <a:buNone/>
            </a:pPr>
            <a:r>
              <a:rPr lang="en-US" altLang="el-GR" sz="1600" b="1"/>
              <a:t>	</a:t>
            </a:r>
            <a:r>
              <a:rPr lang="en-US" altLang="el-GR" sz="1600"/>
              <a:t>Περιορισμός της ανικανότητας και μειονεξίας λόγω της βλάβης που προκαλεί η νόσος, ανεξάρτητα από το αν είναι θεραπεύσιμη</a:t>
            </a:r>
          </a:p>
          <a:p>
            <a:r>
              <a:rPr lang="en-US" altLang="el-GR" sz="2000" b="1" u="sng"/>
              <a:t>Τεταρτογενής Πρόληψη</a:t>
            </a:r>
          </a:p>
          <a:p>
            <a:pPr>
              <a:buFont typeface="Wingdings" panose="05000000000000000000" pitchFamily="2" charset="2"/>
              <a:buNone/>
            </a:pPr>
            <a:r>
              <a:rPr lang="en-US" altLang="el-GR" sz="1600" b="1"/>
              <a:t>	</a:t>
            </a:r>
            <a:r>
              <a:rPr lang="en-US" altLang="el-GR" sz="1600"/>
              <a:t>Εξάλλειψη του στίγματος και της μειονεξείας λόγω ψυχικής νόσου</a:t>
            </a:r>
          </a:p>
          <a:p>
            <a:pPr>
              <a:buFont typeface="Wingdings" panose="05000000000000000000" pitchFamily="2" charset="2"/>
              <a:buNone/>
            </a:pPr>
            <a:r>
              <a:rPr lang="en-US" altLang="el-GR" sz="2000" b="1"/>
              <a:t>Μέτρα πρωτογενούς πρόληψης πρέπει να εφαρμόζονται όταν δύο συγκρίσιμοι πληθυσμοί διαφέρουν στην επίπτωση και επικράτηση της ψυχικής διαταραχής</a:t>
            </a:r>
            <a:endParaRPr lang="en-US" altLang="el-GR" sz="2000" b="1" u="sng"/>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ChangeArrowheads="1"/>
          </p:cNvSpPr>
          <p:nvPr>
            <p:ph type="title" idx="4294967295"/>
          </p:nvPr>
        </p:nvSpPr>
        <p:spPr>
          <a:xfrm>
            <a:off x="1828800" y="142876"/>
            <a:ext cx="8587680" cy="1197893"/>
          </a:xfrm>
          <a:solidFill>
            <a:schemeClr val="accent3">
              <a:lumMod val="20000"/>
              <a:lumOff val="80000"/>
            </a:schemeClr>
          </a:solidFill>
          <a:ln w="28575">
            <a:solidFill>
              <a:schemeClr val="tx1"/>
            </a:solidFill>
          </a:ln>
        </p:spPr>
        <p:txBody>
          <a:bodyPr anchor="t" anchorCtr="0">
            <a:noAutofit/>
          </a:bodyPr>
          <a:lstStyle/>
          <a:p>
            <a:pPr algn="ctr"/>
            <a:r>
              <a:rPr lang="en-US" sz="3200" dirty="0">
                <a:solidFill>
                  <a:srgbClr val="C00000"/>
                </a:solidFill>
              </a:rPr>
              <a:t>WORLD HEALTH REPORT, 2001: Mental Health: New Understanding, New Hope</a:t>
            </a:r>
            <a:endParaRPr lang="el-GR" sz="3200" dirty="0">
              <a:solidFill>
                <a:srgbClr val="C00000"/>
              </a:solidFill>
            </a:endParaRPr>
          </a:p>
        </p:txBody>
      </p:sp>
      <p:sp>
        <p:nvSpPr>
          <p:cNvPr id="143363" name="Rectangle 3"/>
          <p:cNvSpPr>
            <a:spLocks noGrp="1" noChangeArrowheads="1"/>
          </p:cNvSpPr>
          <p:nvPr>
            <p:ph type="body" idx="4294967295"/>
          </p:nvPr>
        </p:nvSpPr>
        <p:spPr>
          <a:xfrm>
            <a:off x="1881188" y="1412876"/>
            <a:ext cx="8786812" cy="5445125"/>
          </a:xfrm>
        </p:spPr>
        <p:txBody>
          <a:bodyPr>
            <a:normAutofit/>
          </a:bodyPr>
          <a:lstStyle/>
          <a:p>
            <a:pPr marL="609600" indent="-609600" algn="ctr">
              <a:lnSpc>
                <a:spcPct val="70000"/>
              </a:lnSpc>
              <a:buNone/>
            </a:pPr>
            <a:r>
              <a:rPr lang="en-US" b="1" u="sng" dirty="0"/>
              <a:t>Main Dimensions of Mental Health Care</a:t>
            </a:r>
          </a:p>
          <a:p>
            <a:pPr marL="990600" lvl="1" indent="-533400">
              <a:lnSpc>
                <a:spcPct val="70000"/>
              </a:lnSpc>
              <a:buNone/>
            </a:pPr>
            <a:endParaRPr lang="en-US" b="1" u="sng" dirty="0">
              <a:solidFill>
                <a:srgbClr val="FFC000"/>
              </a:solidFill>
            </a:endParaRPr>
          </a:p>
          <a:p>
            <a:pPr marL="990600" lvl="1" indent="-533400">
              <a:lnSpc>
                <a:spcPct val="70000"/>
              </a:lnSpc>
              <a:buFontTx/>
              <a:buAutoNum type="arabicPeriod"/>
            </a:pPr>
            <a:r>
              <a:rPr lang="en-US" sz="2800" b="1" u="sng" dirty="0">
                <a:solidFill>
                  <a:srgbClr val="FF0000"/>
                </a:solidFill>
              </a:rPr>
              <a:t>Provide Treatment in Primary Care</a:t>
            </a:r>
          </a:p>
          <a:p>
            <a:pPr marL="990600" lvl="1" indent="-533400">
              <a:lnSpc>
                <a:spcPct val="70000"/>
              </a:lnSpc>
              <a:buFontTx/>
              <a:buAutoNum type="arabicPeriod"/>
            </a:pPr>
            <a:r>
              <a:rPr lang="en-US" sz="2800" b="1" dirty="0">
                <a:solidFill>
                  <a:srgbClr val="002060"/>
                </a:solidFill>
              </a:rPr>
              <a:t>Make Psychotropic Drugs Available</a:t>
            </a:r>
          </a:p>
          <a:p>
            <a:pPr marL="990600" lvl="1" indent="-533400">
              <a:lnSpc>
                <a:spcPct val="70000"/>
              </a:lnSpc>
              <a:buFontTx/>
              <a:buAutoNum type="arabicPeriod"/>
            </a:pPr>
            <a:r>
              <a:rPr lang="en-US" sz="2800" b="1" u="sng" dirty="0">
                <a:solidFill>
                  <a:srgbClr val="FF0000"/>
                </a:solidFill>
              </a:rPr>
              <a:t>Give Care in the Community</a:t>
            </a:r>
          </a:p>
          <a:p>
            <a:pPr marL="990600" lvl="1" indent="-533400">
              <a:lnSpc>
                <a:spcPct val="70000"/>
              </a:lnSpc>
              <a:buFontTx/>
              <a:buAutoNum type="arabicPeriod"/>
            </a:pPr>
            <a:r>
              <a:rPr lang="en-US" sz="2800" b="1" u="sng" dirty="0">
                <a:solidFill>
                  <a:srgbClr val="FF0000"/>
                </a:solidFill>
              </a:rPr>
              <a:t>Educate the Public</a:t>
            </a:r>
          </a:p>
          <a:p>
            <a:pPr marL="990600" lvl="1" indent="-533400">
              <a:lnSpc>
                <a:spcPct val="70000"/>
              </a:lnSpc>
              <a:buFontTx/>
              <a:buAutoNum type="arabicPeriod"/>
            </a:pPr>
            <a:r>
              <a:rPr lang="en-US" sz="2800" b="1" u="sng" dirty="0">
                <a:solidFill>
                  <a:srgbClr val="FF0000"/>
                </a:solidFill>
              </a:rPr>
              <a:t>Involve Communities, Families and the Consumers</a:t>
            </a:r>
          </a:p>
          <a:p>
            <a:pPr marL="990600" lvl="1" indent="-533400">
              <a:lnSpc>
                <a:spcPct val="70000"/>
              </a:lnSpc>
              <a:buFontTx/>
              <a:buAutoNum type="arabicPeriod"/>
            </a:pPr>
            <a:r>
              <a:rPr lang="en-US" sz="2800" b="1" dirty="0">
                <a:solidFill>
                  <a:srgbClr val="002060"/>
                </a:solidFill>
              </a:rPr>
              <a:t>Establish National Policies, </a:t>
            </a:r>
            <a:r>
              <a:rPr lang="en-US" sz="2800" b="1" dirty="0" err="1">
                <a:solidFill>
                  <a:srgbClr val="002060"/>
                </a:solidFill>
              </a:rPr>
              <a:t>Programmes</a:t>
            </a:r>
            <a:r>
              <a:rPr lang="en-US" sz="2800" b="1" dirty="0">
                <a:solidFill>
                  <a:srgbClr val="002060"/>
                </a:solidFill>
              </a:rPr>
              <a:t> and Legislation</a:t>
            </a:r>
          </a:p>
          <a:p>
            <a:pPr marL="990600" lvl="1" indent="-533400">
              <a:lnSpc>
                <a:spcPct val="70000"/>
              </a:lnSpc>
              <a:buFontTx/>
              <a:buAutoNum type="arabicPeriod"/>
            </a:pPr>
            <a:r>
              <a:rPr lang="en-US" sz="2800" b="1" dirty="0">
                <a:solidFill>
                  <a:srgbClr val="002060"/>
                </a:solidFill>
              </a:rPr>
              <a:t>Develop Human Resources</a:t>
            </a:r>
          </a:p>
          <a:p>
            <a:pPr marL="990600" lvl="1" indent="-533400">
              <a:lnSpc>
                <a:spcPct val="70000"/>
              </a:lnSpc>
              <a:buFontTx/>
              <a:buAutoNum type="arabicPeriod"/>
            </a:pPr>
            <a:r>
              <a:rPr lang="en-US" sz="2800" b="1" u="sng" dirty="0">
                <a:solidFill>
                  <a:srgbClr val="FF0000"/>
                </a:solidFill>
              </a:rPr>
              <a:t>Link with Other Sectors</a:t>
            </a:r>
          </a:p>
          <a:p>
            <a:pPr marL="990600" lvl="1" indent="-533400">
              <a:lnSpc>
                <a:spcPct val="70000"/>
              </a:lnSpc>
              <a:buFontTx/>
              <a:buAutoNum type="arabicPeriod"/>
            </a:pPr>
            <a:r>
              <a:rPr lang="en-US" sz="2800" b="1" u="sng" dirty="0">
                <a:solidFill>
                  <a:srgbClr val="FF0000"/>
                </a:solidFill>
              </a:rPr>
              <a:t>Monitor Community Mental Health</a:t>
            </a:r>
          </a:p>
          <a:p>
            <a:pPr marL="990600" lvl="1" indent="-533400">
              <a:lnSpc>
                <a:spcPct val="70000"/>
              </a:lnSpc>
              <a:buFontTx/>
              <a:buAutoNum type="arabicPeriod"/>
            </a:pPr>
            <a:r>
              <a:rPr lang="en-US" sz="2800" b="1" dirty="0">
                <a:solidFill>
                  <a:srgbClr val="002060"/>
                </a:solidFill>
              </a:rPr>
              <a:t>Support More Research</a:t>
            </a:r>
            <a:endParaRPr lang="el-GR" sz="2800" b="1" dirty="0">
              <a:solidFill>
                <a:srgbClr val="002060"/>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a:extLst>
              <a:ext uri="{FF2B5EF4-FFF2-40B4-BE49-F238E27FC236}">
                <a16:creationId xmlns:a16="http://schemas.microsoft.com/office/drawing/2014/main" id="{82EC24A2-1965-43F5-BB9A-82589C2C5CD1}"/>
              </a:ext>
            </a:extLst>
          </p:cNvPr>
          <p:cNvSpPr>
            <a:spLocks noGrp="1" noChangeArrowheads="1"/>
          </p:cNvSpPr>
          <p:nvPr>
            <p:ph type="title"/>
          </p:nvPr>
        </p:nvSpPr>
        <p:spPr>
          <a:xfrm>
            <a:off x="2209800" y="1"/>
            <a:ext cx="7772400" cy="1268413"/>
          </a:xfrm>
        </p:spPr>
        <p:txBody>
          <a:bodyPr/>
          <a:lstStyle/>
          <a:p>
            <a:r>
              <a:rPr lang="el-GR" altLang="el-GR" b="1"/>
              <a:t>ΚΑΤΑ ΣΥΝΕΠΕΙΑ</a:t>
            </a:r>
            <a:r>
              <a:rPr lang="en-US" altLang="el-GR" b="1"/>
              <a:t>…..</a:t>
            </a:r>
            <a:endParaRPr lang="el-GR" altLang="el-GR" b="1"/>
          </a:p>
        </p:txBody>
      </p:sp>
      <p:sp>
        <p:nvSpPr>
          <p:cNvPr id="146435" name="Rectangle 3">
            <a:extLst>
              <a:ext uri="{FF2B5EF4-FFF2-40B4-BE49-F238E27FC236}">
                <a16:creationId xmlns:a16="http://schemas.microsoft.com/office/drawing/2014/main" id="{E040748C-6AAB-426C-878D-772A2A7CA3F7}"/>
              </a:ext>
            </a:extLst>
          </p:cNvPr>
          <p:cNvSpPr>
            <a:spLocks noGrp="1" noChangeArrowheads="1"/>
          </p:cNvSpPr>
          <p:nvPr>
            <p:ph type="body" idx="1"/>
          </p:nvPr>
        </p:nvSpPr>
        <p:spPr>
          <a:xfrm>
            <a:off x="2209800" y="1268414"/>
            <a:ext cx="7772400" cy="4827587"/>
          </a:xfrm>
        </p:spPr>
        <p:txBody>
          <a:bodyPr>
            <a:normAutofit fontScale="92500" lnSpcReduction="10000"/>
          </a:bodyPr>
          <a:lstStyle/>
          <a:p>
            <a:pPr>
              <a:lnSpc>
                <a:spcPct val="90000"/>
              </a:lnSpc>
            </a:pPr>
            <a:r>
              <a:rPr lang="el-GR" altLang="el-GR" b="1"/>
              <a:t>Οι υπηρεσίες οφείλουν να συνεργάζονται (δίκτυα) για να καλύψουν τις διαφορετικές και αποκλίνουσες ανάγκες των ασθενών και να εξασφαλίζουν τη «συνέχεια στη φροντίδα»</a:t>
            </a:r>
            <a:endParaRPr lang="en-US" altLang="el-GR" b="1"/>
          </a:p>
          <a:p>
            <a:pPr>
              <a:lnSpc>
                <a:spcPct val="90000"/>
              </a:lnSpc>
            </a:pPr>
            <a:r>
              <a:rPr lang="el-GR" altLang="el-GR" b="1"/>
              <a:t>Ο σχεδιασμός των υπηρεσιών πρέπει να ισοζυγίζει διαφορετικά τμήματα του συστήματος των υπηρεσιών</a:t>
            </a:r>
            <a:endParaRPr lang="en-US" altLang="el-GR" b="1"/>
          </a:p>
          <a:p>
            <a:pPr>
              <a:lnSpc>
                <a:spcPct val="90000"/>
              </a:lnSpc>
            </a:pPr>
            <a:r>
              <a:rPr lang="el-GR" altLang="el-GR" b="1"/>
              <a:t>Στοιχεία που αφορούν τις αναπηρίες του πληθυσμού των χρονίων ασθενών, για λόγους σχεδιασμού και αξιολόγησης</a:t>
            </a:r>
            <a:endParaRPr lang="en-US" altLang="el-GR" b="1"/>
          </a:p>
          <a:p>
            <a:pPr>
              <a:lnSpc>
                <a:spcPct val="90000"/>
              </a:lnSpc>
            </a:pPr>
            <a:r>
              <a:rPr lang="el-GR" altLang="el-GR" b="1"/>
              <a:t>Οι ασθενείς πρέπει να εκτιμώνται ατομικά, προκειμένου να σχεδιασθεί το ατομικό τους θεραπευτικό σχέδιο</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6357" name="Picture 5" descr="5"/>
          <p:cNvPicPr>
            <a:picLocks noChangeAspect="1" noChangeArrowheads="1"/>
          </p:cNvPicPr>
          <p:nvPr/>
        </p:nvPicPr>
        <p:blipFill>
          <a:blip r:embed="rId2" cstate="print"/>
          <a:srcRect/>
          <a:stretch>
            <a:fillRect/>
          </a:stretch>
        </p:blipFill>
        <p:spPr bwMode="auto">
          <a:xfrm>
            <a:off x="1524000" y="0"/>
            <a:ext cx="9144000" cy="6858000"/>
          </a:xfrm>
          <a:prstGeom prst="rect">
            <a:avLst/>
          </a:prstGeom>
          <a:noFill/>
        </p:spPr>
      </p:pic>
      <p:sp>
        <p:nvSpPr>
          <p:cNvPr id="356358" name="Rectangle 6"/>
          <p:cNvSpPr>
            <a:spLocks noChangeArrowheads="1"/>
          </p:cNvSpPr>
          <p:nvPr/>
        </p:nvSpPr>
        <p:spPr bwMode="auto">
          <a:xfrm>
            <a:off x="7608888" y="6021389"/>
            <a:ext cx="2519362" cy="503237"/>
          </a:xfrm>
          <a:prstGeom prst="rect">
            <a:avLst/>
          </a:prstGeom>
          <a:solidFill>
            <a:schemeClr val="accent1"/>
          </a:solidFill>
          <a:ln w="9525">
            <a:solidFill>
              <a:schemeClr val="tx1"/>
            </a:solidFill>
            <a:miter lim="800000"/>
            <a:headEnd/>
            <a:tailEnd/>
          </a:ln>
          <a:effectLst/>
        </p:spPr>
        <p:txBody>
          <a:bodyPr wrap="none" anchor="ctr"/>
          <a:lstStyle/>
          <a:p>
            <a:pPr algn="ctr"/>
            <a:r>
              <a:rPr lang="en-US"/>
              <a:t>WHO (2003)</a:t>
            </a:r>
            <a:endParaRPr lang="el-G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7380" name="Picture 4" descr="6"/>
          <p:cNvPicPr>
            <a:picLocks noChangeAspect="1" noChangeArrowheads="1"/>
          </p:cNvPicPr>
          <p:nvPr/>
        </p:nvPicPr>
        <p:blipFill>
          <a:blip r:embed="rId2" cstate="print"/>
          <a:srcRect/>
          <a:stretch>
            <a:fillRect/>
          </a:stretch>
        </p:blipFill>
        <p:spPr bwMode="auto">
          <a:xfrm>
            <a:off x="1524000" y="0"/>
            <a:ext cx="9144000" cy="6858000"/>
          </a:xfrm>
          <a:prstGeom prst="rect">
            <a:avLst/>
          </a:prstGeom>
          <a:noFill/>
        </p:spPr>
      </p:pic>
      <p:sp>
        <p:nvSpPr>
          <p:cNvPr id="357381" name="Rectangle 5"/>
          <p:cNvSpPr>
            <a:spLocks noChangeArrowheads="1"/>
          </p:cNvSpPr>
          <p:nvPr/>
        </p:nvSpPr>
        <p:spPr bwMode="auto">
          <a:xfrm>
            <a:off x="7680326" y="6308726"/>
            <a:ext cx="1871663" cy="360363"/>
          </a:xfrm>
          <a:prstGeom prst="rect">
            <a:avLst/>
          </a:prstGeom>
          <a:solidFill>
            <a:schemeClr val="accent1"/>
          </a:solidFill>
          <a:ln w="9525">
            <a:solidFill>
              <a:schemeClr val="tx1"/>
            </a:solidFill>
            <a:miter lim="800000"/>
            <a:headEnd/>
            <a:tailEnd/>
          </a:ln>
          <a:effectLst/>
        </p:spPr>
        <p:txBody>
          <a:bodyPr wrap="none" anchor="ctr"/>
          <a:lstStyle/>
          <a:p>
            <a:pPr algn="ctr"/>
            <a:r>
              <a:rPr lang="en-US"/>
              <a:t>WHO (2003)</a:t>
            </a:r>
            <a:endParaRPr lang="el-G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775520" y="274638"/>
            <a:ext cx="8640960" cy="1143000"/>
          </a:xfrm>
          <a:solidFill>
            <a:schemeClr val="accent4">
              <a:lumMod val="20000"/>
              <a:lumOff val="80000"/>
            </a:schemeClr>
          </a:solidFill>
          <a:ln w="28575">
            <a:solidFill>
              <a:schemeClr val="tx1"/>
            </a:solidFill>
          </a:ln>
        </p:spPr>
        <p:txBody>
          <a:bodyPr>
            <a:normAutofit/>
          </a:bodyPr>
          <a:lstStyle/>
          <a:p>
            <a:pPr algn="ctr"/>
            <a:r>
              <a:rPr lang="en-US" sz="3600" b="1" dirty="0">
                <a:solidFill>
                  <a:srgbClr val="C00000"/>
                </a:solidFill>
              </a:rPr>
              <a:t>Basic Principles of Modern Community Mental Health Care </a:t>
            </a:r>
            <a:r>
              <a:rPr lang="en-US" sz="2000" i="1" dirty="0">
                <a:solidFill>
                  <a:srgbClr val="C00000"/>
                </a:solidFill>
              </a:rPr>
              <a:t>(WHO 2001, </a:t>
            </a:r>
            <a:r>
              <a:rPr lang="en-US" sz="2000" i="1" dirty="0" err="1">
                <a:solidFill>
                  <a:srgbClr val="C00000"/>
                </a:solidFill>
              </a:rPr>
              <a:t>Thornicrof</a:t>
            </a:r>
            <a:r>
              <a:rPr lang="en-US" sz="2000" i="1" dirty="0">
                <a:solidFill>
                  <a:srgbClr val="C00000"/>
                </a:solidFill>
              </a:rPr>
              <a:t> &amp; </a:t>
            </a:r>
            <a:r>
              <a:rPr lang="en-US" sz="2000" i="1" dirty="0" err="1">
                <a:solidFill>
                  <a:srgbClr val="C00000"/>
                </a:solidFill>
              </a:rPr>
              <a:t>Tansella</a:t>
            </a:r>
            <a:r>
              <a:rPr lang="en-US" sz="2000" i="1" dirty="0">
                <a:solidFill>
                  <a:srgbClr val="C00000"/>
                </a:solidFill>
              </a:rPr>
              <a:t> 2009, Drake et al 2011)</a:t>
            </a:r>
            <a:endParaRPr lang="el-GR" b="1" dirty="0">
              <a:solidFill>
                <a:srgbClr val="C00000"/>
              </a:solidFill>
            </a:endParaRPr>
          </a:p>
        </p:txBody>
      </p:sp>
      <p:sp>
        <p:nvSpPr>
          <p:cNvPr id="3" name="2 - Θέση περιεχομένου"/>
          <p:cNvSpPr>
            <a:spLocks noGrp="1"/>
          </p:cNvSpPr>
          <p:nvPr>
            <p:ph sz="quarter" idx="1"/>
          </p:nvPr>
        </p:nvSpPr>
        <p:spPr>
          <a:xfrm>
            <a:off x="1775520" y="1447800"/>
            <a:ext cx="8640960" cy="5410200"/>
          </a:xfrm>
        </p:spPr>
        <p:txBody>
          <a:bodyPr>
            <a:normAutofit fontScale="92500" lnSpcReduction="20000"/>
          </a:bodyPr>
          <a:lstStyle/>
          <a:p>
            <a:r>
              <a:rPr lang="en-US" b="1" u="sng" dirty="0"/>
              <a:t>Public Health Perspective</a:t>
            </a:r>
          </a:p>
          <a:p>
            <a:pPr marL="514350" indent="-514350">
              <a:buFont typeface="+mj-lt"/>
              <a:buAutoNum type="arabicPeriod"/>
            </a:pPr>
            <a:r>
              <a:rPr lang="en-US" b="1" dirty="0"/>
              <a:t>Population View, interaction with the community</a:t>
            </a:r>
          </a:p>
          <a:p>
            <a:pPr marL="514350" indent="-514350">
              <a:buFont typeface="+mj-lt"/>
              <a:buAutoNum type="arabicPeriod"/>
            </a:pPr>
            <a:r>
              <a:rPr lang="en-US" b="1" dirty="0"/>
              <a:t>Patients in socioeconomic &amp; cultural context</a:t>
            </a:r>
          </a:p>
          <a:p>
            <a:pPr marL="514350" indent="-514350">
              <a:buFont typeface="+mj-lt"/>
              <a:buAutoNum type="arabicPeriod"/>
            </a:pPr>
            <a:r>
              <a:rPr lang="en-US" b="1" dirty="0"/>
              <a:t>Generating information on primary prevention</a:t>
            </a:r>
          </a:p>
          <a:p>
            <a:pPr marL="514350" indent="-514350">
              <a:buFont typeface="+mj-lt"/>
              <a:buAutoNum type="arabicPeriod"/>
            </a:pPr>
            <a:r>
              <a:rPr lang="en-US" b="1" dirty="0"/>
              <a:t>Individual &amp; population-based prevention</a:t>
            </a:r>
          </a:p>
          <a:p>
            <a:pPr marL="514350" indent="-514350">
              <a:buFont typeface="+mj-lt"/>
              <a:buAutoNum type="arabicPeriod"/>
            </a:pPr>
            <a:r>
              <a:rPr lang="en-US" b="1" dirty="0"/>
              <a:t>Systemic view of service provision, </a:t>
            </a:r>
            <a:r>
              <a:rPr lang="en-US" b="1" dirty="0" err="1"/>
              <a:t>sectorization</a:t>
            </a:r>
            <a:r>
              <a:rPr lang="en-US" b="1" dirty="0"/>
              <a:t>, collaboration between services</a:t>
            </a:r>
          </a:p>
          <a:p>
            <a:pPr marL="514350" indent="-514350">
              <a:buFont typeface="+mj-lt"/>
              <a:buAutoNum type="arabicPeriod"/>
            </a:pPr>
            <a:r>
              <a:rPr lang="en-US" b="1" dirty="0"/>
              <a:t>Open access to services</a:t>
            </a:r>
          </a:p>
          <a:p>
            <a:pPr marL="514350" indent="-514350">
              <a:buFont typeface="+mj-lt"/>
              <a:buAutoNum type="arabicPeriod"/>
            </a:pPr>
            <a:r>
              <a:rPr lang="en-US" b="1" dirty="0"/>
              <a:t>Team-based services</a:t>
            </a:r>
          </a:p>
          <a:p>
            <a:pPr marL="514350" indent="-514350">
              <a:buFont typeface="+mj-lt"/>
              <a:buAutoNum type="arabicPeriod"/>
            </a:pPr>
            <a:r>
              <a:rPr lang="en-US" b="1" dirty="0"/>
              <a:t>Long-term, longitudinal, life-course perspective (continuity of care)</a:t>
            </a:r>
          </a:p>
          <a:p>
            <a:pPr marL="514350" indent="-514350">
              <a:buFont typeface="+mj-lt"/>
              <a:buAutoNum type="arabicPeriod"/>
            </a:pPr>
            <a:r>
              <a:rPr lang="en-US" b="1" dirty="0"/>
              <a:t>Cost-effectiveness in population terms</a:t>
            </a:r>
          </a:p>
          <a:p>
            <a:pPr marL="514350" indent="-514350" algn="r">
              <a:buNone/>
            </a:pPr>
            <a:r>
              <a:rPr lang="en-US" b="1" dirty="0"/>
              <a:t>cont/</a:t>
            </a:r>
            <a:r>
              <a:rPr lang="en-US" b="1" dirty="0" err="1"/>
              <a:t>ed</a:t>
            </a:r>
            <a:endParaRPr lang="el-GR" b="1"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775520" y="274638"/>
            <a:ext cx="8640960" cy="1143000"/>
          </a:xfrm>
          <a:solidFill>
            <a:schemeClr val="accent4">
              <a:lumMod val="20000"/>
              <a:lumOff val="80000"/>
            </a:schemeClr>
          </a:solidFill>
          <a:ln w="28575">
            <a:solidFill>
              <a:schemeClr val="tx1"/>
            </a:solidFill>
          </a:ln>
        </p:spPr>
        <p:txBody>
          <a:bodyPr>
            <a:normAutofit/>
          </a:bodyPr>
          <a:lstStyle/>
          <a:p>
            <a:pPr algn="ctr"/>
            <a:r>
              <a:rPr lang="en-US" sz="3600" b="1" dirty="0">
                <a:solidFill>
                  <a:srgbClr val="C00000"/>
                </a:solidFill>
              </a:rPr>
              <a:t>Basic Principles of Modern Community Mental Health Care </a:t>
            </a:r>
            <a:r>
              <a:rPr lang="en-US" sz="2000" i="1" dirty="0">
                <a:solidFill>
                  <a:srgbClr val="C00000"/>
                </a:solidFill>
              </a:rPr>
              <a:t>(WHO 2001, </a:t>
            </a:r>
            <a:r>
              <a:rPr lang="en-US" sz="2000" i="1" dirty="0" err="1">
                <a:solidFill>
                  <a:srgbClr val="C00000"/>
                </a:solidFill>
              </a:rPr>
              <a:t>Thornicrof</a:t>
            </a:r>
            <a:r>
              <a:rPr lang="en-US" sz="2000" i="1" dirty="0">
                <a:solidFill>
                  <a:srgbClr val="C00000"/>
                </a:solidFill>
              </a:rPr>
              <a:t> &amp; </a:t>
            </a:r>
            <a:r>
              <a:rPr lang="en-US" sz="2000" i="1" dirty="0" err="1">
                <a:solidFill>
                  <a:srgbClr val="C00000"/>
                </a:solidFill>
              </a:rPr>
              <a:t>Tansella</a:t>
            </a:r>
            <a:r>
              <a:rPr lang="en-US" sz="2000" i="1" dirty="0">
                <a:solidFill>
                  <a:srgbClr val="C00000"/>
                </a:solidFill>
              </a:rPr>
              <a:t> 2009, Drake et al 2011</a:t>
            </a:r>
            <a:r>
              <a:rPr lang="en-US" sz="2000" i="1" dirty="0"/>
              <a:t>)</a:t>
            </a:r>
            <a:endParaRPr lang="el-GR" dirty="0"/>
          </a:p>
        </p:txBody>
      </p:sp>
      <p:sp>
        <p:nvSpPr>
          <p:cNvPr id="3" name="2 - Θέση περιεχομένου"/>
          <p:cNvSpPr>
            <a:spLocks noGrp="1"/>
          </p:cNvSpPr>
          <p:nvPr>
            <p:ph sz="quarter" idx="1"/>
          </p:nvPr>
        </p:nvSpPr>
        <p:spPr>
          <a:xfrm>
            <a:off x="1775520" y="1447800"/>
            <a:ext cx="8640960" cy="5221560"/>
          </a:xfrm>
        </p:spPr>
        <p:txBody>
          <a:bodyPr>
            <a:normAutofit lnSpcReduction="10000"/>
          </a:bodyPr>
          <a:lstStyle/>
          <a:p>
            <a:pPr marL="514350" indent="-514350">
              <a:buFont typeface="+mj-lt"/>
              <a:buAutoNum type="arabicPeriod" startAt="10"/>
            </a:pPr>
            <a:r>
              <a:rPr lang="en-US" b="1" dirty="0"/>
              <a:t>Social justice (underserved populations, ethnic minorities, homeless, immigrants, etc.)</a:t>
            </a:r>
          </a:p>
          <a:p>
            <a:pPr marL="514350" indent="-514350">
              <a:buFont typeface="+mj-lt"/>
              <a:buAutoNum type="arabicPeriod" startAt="10"/>
            </a:pPr>
            <a:r>
              <a:rPr lang="en-US" b="1" dirty="0"/>
              <a:t>Comprehensiveness, responsiveness to needs and changes</a:t>
            </a:r>
          </a:p>
          <a:p>
            <a:pPr marL="514350" indent="-514350">
              <a:buFont typeface="+mj-lt"/>
              <a:buAutoNum type="arabicPeriod" startAt="10"/>
            </a:pPr>
            <a:r>
              <a:rPr lang="en-US" b="1" dirty="0"/>
              <a:t>Focus on people experiencing mental illness, setting priorities (</a:t>
            </a:r>
            <a:r>
              <a:rPr lang="en-US" b="1" dirty="0" err="1"/>
              <a:t>chronicity</a:t>
            </a:r>
            <a:r>
              <a:rPr lang="en-US" b="1" dirty="0"/>
              <a:t>, severity)</a:t>
            </a:r>
          </a:p>
          <a:p>
            <a:pPr marL="514350" indent="-514350">
              <a:buFont typeface="+mj-lt"/>
              <a:buAutoNum type="arabicPeriod" startAt="10"/>
            </a:pPr>
            <a:r>
              <a:rPr lang="en-US" b="1" dirty="0"/>
              <a:t>Using community resources (families, social networks, communities, organizations, church, etc.)</a:t>
            </a:r>
          </a:p>
          <a:p>
            <a:pPr marL="514350" indent="-514350">
              <a:buFont typeface="+mj-lt"/>
              <a:buAutoNum type="arabicPeriod" startAt="10"/>
            </a:pPr>
            <a:r>
              <a:rPr lang="en-US" b="1" dirty="0"/>
              <a:t>Melding medicine with the recovery philosophy</a:t>
            </a:r>
          </a:p>
          <a:p>
            <a:pPr marL="514350" indent="-514350">
              <a:buFont typeface="+mj-lt"/>
              <a:buAutoNum type="arabicPeriod" startAt="10"/>
            </a:pPr>
            <a:r>
              <a:rPr lang="en-US" b="1" dirty="0"/>
              <a:t>Acting proactively and assertively, rather than waiting for patients to contact</a:t>
            </a:r>
          </a:p>
          <a:p>
            <a:pPr marL="514350" indent="-514350">
              <a:buFont typeface="+mj-lt"/>
              <a:buAutoNum type="arabicPeriod" startAt="10"/>
            </a:pPr>
            <a:r>
              <a:rPr lang="en-US" b="1" dirty="0"/>
              <a:t>Evaluation, accountability</a:t>
            </a:r>
          </a:p>
          <a:p>
            <a:pPr marL="514350" indent="-514350">
              <a:buFont typeface="+mj-lt"/>
              <a:buAutoNum type="arabicPeriod" startAt="10"/>
            </a:pPr>
            <a:endParaRPr lang="el-GR" b="1" dirty="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3138" name="Rectangle 2"/>
          <p:cNvSpPr>
            <a:spLocks noGrp="1" noChangeArrowheads="1"/>
          </p:cNvSpPr>
          <p:nvPr>
            <p:ph type="title"/>
          </p:nvPr>
        </p:nvSpPr>
        <p:spPr>
          <a:xfrm>
            <a:off x="1775521" y="274638"/>
            <a:ext cx="8713093" cy="1143000"/>
          </a:xfrm>
          <a:solidFill>
            <a:schemeClr val="accent4">
              <a:lumMod val="20000"/>
              <a:lumOff val="80000"/>
            </a:schemeClr>
          </a:solidFill>
          <a:ln w="28575">
            <a:solidFill>
              <a:schemeClr val="tx1"/>
            </a:solidFill>
          </a:ln>
        </p:spPr>
        <p:txBody>
          <a:bodyPr>
            <a:normAutofit fontScale="90000"/>
          </a:bodyPr>
          <a:lstStyle/>
          <a:p>
            <a:pPr algn="ctr"/>
            <a:r>
              <a:rPr lang="en-US" sz="4000" b="1" dirty="0">
                <a:solidFill>
                  <a:srgbClr val="C00000"/>
                </a:solidFill>
              </a:rPr>
              <a:t>The Balanced Care Model </a:t>
            </a:r>
            <a:br>
              <a:rPr lang="en-US" sz="4000" dirty="0">
                <a:solidFill>
                  <a:srgbClr val="C00000"/>
                </a:solidFill>
              </a:rPr>
            </a:br>
            <a:r>
              <a:rPr lang="en-US" sz="4000" b="1" dirty="0">
                <a:solidFill>
                  <a:srgbClr val="C00000"/>
                </a:solidFill>
              </a:rPr>
              <a:t>I. Low Level of Resources</a:t>
            </a:r>
            <a:r>
              <a:rPr lang="en-US" sz="4000" dirty="0">
                <a:solidFill>
                  <a:srgbClr val="C00000"/>
                </a:solidFill>
              </a:rPr>
              <a:t> </a:t>
            </a:r>
            <a:r>
              <a:rPr lang="en-US" sz="1800" i="1" dirty="0">
                <a:solidFill>
                  <a:srgbClr val="C00000"/>
                </a:solidFill>
              </a:rPr>
              <a:t>(</a:t>
            </a:r>
            <a:r>
              <a:rPr lang="en-US" sz="1800" i="1" dirty="0" err="1">
                <a:solidFill>
                  <a:srgbClr val="C00000"/>
                </a:solidFill>
              </a:rPr>
              <a:t>Thornicroft</a:t>
            </a:r>
            <a:r>
              <a:rPr lang="en-US" sz="1800" i="1" dirty="0">
                <a:solidFill>
                  <a:srgbClr val="C00000"/>
                </a:solidFill>
              </a:rPr>
              <a:t> &amp; </a:t>
            </a:r>
            <a:r>
              <a:rPr lang="en-US" sz="1800" i="1" dirty="0" err="1">
                <a:solidFill>
                  <a:srgbClr val="C00000"/>
                </a:solidFill>
              </a:rPr>
              <a:t>Tansella</a:t>
            </a:r>
            <a:r>
              <a:rPr lang="en-US" sz="1800" i="1" dirty="0">
                <a:solidFill>
                  <a:srgbClr val="C00000"/>
                </a:solidFill>
              </a:rPr>
              <a:t> 2004)</a:t>
            </a:r>
            <a:endParaRPr lang="el-GR" sz="4000" dirty="0">
              <a:solidFill>
                <a:srgbClr val="C00000"/>
              </a:solidFill>
            </a:endParaRPr>
          </a:p>
        </p:txBody>
      </p:sp>
      <p:sp>
        <p:nvSpPr>
          <p:cNvPr id="603139" name="Rectangle 3"/>
          <p:cNvSpPr>
            <a:spLocks noGrp="1" noChangeArrowheads="1"/>
          </p:cNvSpPr>
          <p:nvPr>
            <p:ph type="body" idx="1"/>
          </p:nvPr>
        </p:nvSpPr>
        <p:spPr>
          <a:xfrm>
            <a:off x="1703389" y="1628775"/>
            <a:ext cx="8713787" cy="4495800"/>
          </a:xfrm>
        </p:spPr>
        <p:txBody>
          <a:bodyPr/>
          <a:lstStyle/>
          <a:p>
            <a:r>
              <a:rPr lang="en-US" b="1" u="sng" dirty="0"/>
              <a:t>Step A: Primary Care with Specialist Back-up</a:t>
            </a:r>
          </a:p>
          <a:p>
            <a:pPr lvl="1">
              <a:buFont typeface="Wingdings" pitchFamily="2" charset="2"/>
              <a:buChar char="Ø"/>
            </a:pPr>
            <a:r>
              <a:rPr lang="en-US" b="1" dirty="0"/>
              <a:t>Screening and assessment by primary care staff</a:t>
            </a:r>
          </a:p>
          <a:p>
            <a:pPr lvl="1">
              <a:buFont typeface="Wingdings" pitchFamily="2" charset="2"/>
              <a:buChar char="Ø"/>
            </a:pPr>
            <a:r>
              <a:rPr lang="en-US" b="1" dirty="0"/>
              <a:t>Talking treatments including counseling and advice</a:t>
            </a:r>
          </a:p>
          <a:p>
            <a:pPr lvl="1">
              <a:buFont typeface="Wingdings" pitchFamily="2" charset="2"/>
              <a:buChar char="Ø"/>
            </a:pPr>
            <a:r>
              <a:rPr lang="en-US" b="1" dirty="0"/>
              <a:t>Pharmacological treatment</a:t>
            </a:r>
          </a:p>
          <a:p>
            <a:pPr lvl="1">
              <a:buFont typeface="Wingdings" pitchFamily="2" charset="2"/>
              <a:buChar char="Ø"/>
            </a:pPr>
            <a:r>
              <a:rPr lang="en-US" b="1" dirty="0"/>
              <a:t>Liaison and training with mental health specialist staff, when available</a:t>
            </a:r>
          </a:p>
          <a:p>
            <a:pPr lvl="1">
              <a:buFont typeface="Wingdings" pitchFamily="2" charset="2"/>
              <a:buChar char="Ø"/>
            </a:pPr>
            <a:r>
              <a:rPr lang="en-US" b="1" dirty="0"/>
              <a:t>Limited specialist back-up available for:</a:t>
            </a:r>
          </a:p>
          <a:p>
            <a:pPr lvl="2"/>
            <a:r>
              <a:rPr lang="en-US" b="1" dirty="0"/>
              <a:t>Training</a:t>
            </a:r>
          </a:p>
          <a:p>
            <a:pPr lvl="2"/>
            <a:r>
              <a:rPr lang="en-US" b="1" dirty="0"/>
              <a:t>Consultation for complex cases</a:t>
            </a:r>
          </a:p>
          <a:p>
            <a:pPr lvl="2"/>
            <a:r>
              <a:rPr lang="en-US" b="1" dirty="0"/>
              <a:t>In-patient assessment and treatment for cases that cannot be managed in primary care, e.g. in general hospitals</a:t>
            </a:r>
            <a:endParaRPr lang="el-GR" b="1" dirty="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62" name="Rectangle 2"/>
          <p:cNvSpPr>
            <a:spLocks noGrp="1" noChangeArrowheads="1"/>
          </p:cNvSpPr>
          <p:nvPr>
            <p:ph type="title"/>
          </p:nvPr>
        </p:nvSpPr>
        <p:spPr>
          <a:xfrm>
            <a:off x="1703512" y="274638"/>
            <a:ext cx="8784976" cy="1143000"/>
          </a:xfrm>
          <a:solidFill>
            <a:schemeClr val="accent4">
              <a:lumMod val="20000"/>
              <a:lumOff val="80000"/>
            </a:schemeClr>
          </a:solidFill>
          <a:ln w="28575">
            <a:solidFill>
              <a:schemeClr val="tx1"/>
            </a:solidFill>
          </a:ln>
        </p:spPr>
        <p:txBody>
          <a:bodyPr>
            <a:normAutofit/>
          </a:bodyPr>
          <a:lstStyle/>
          <a:p>
            <a:pPr algn="ctr"/>
            <a:r>
              <a:rPr lang="en-US" sz="3600" b="1" dirty="0">
                <a:solidFill>
                  <a:srgbClr val="C00000"/>
                </a:solidFill>
              </a:rPr>
              <a:t>The Balanced Care Model </a:t>
            </a:r>
            <a:br>
              <a:rPr lang="en-US" sz="3600" dirty="0">
                <a:solidFill>
                  <a:srgbClr val="C00000"/>
                </a:solidFill>
              </a:rPr>
            </a:br>
            <a:r>
              <a:rPr lang="en-US" sz="3600" b="1" dirty="0">
                <a:solidFill>
                  <a:srgbClr val="C00000"/>
                </a:solidFill>
              </a:rPr>
              <a:t>II. Medium Level of Resources</a:t>
            </a:r>
            <a:r>
              <a:rPr lang="en-US" sz="4000" b="1" dirty="0">
                <a:solidFill>
                  <a:srgbClr val="C00000"/>
                </a:solidFill>
              </a:rPr>
              <a:t> </a:t>
            </a:r>
            <a:r>
              <a:rPr lang="en-US" sz="1800" i="1" dirty="0">
                <a:solidFill>
                  <a:srgbClr val="C00000"/>
                </a:solidFill>
              </a:rPr>
              <a:t>(</a:t>
            </a:r>
            <a:r>
              <a:rPr lang="en-US" sz="1800" i="1" dirty="0" err="1">
                <a:solidFill>
                  <a:srgbClr val="C00000"/>
                </a:solidFill>
              </a:rPr>
              <a:t>Thornicroft</a:t>
            </a:r>
            <a:r>
              <a:rPr lang="en-US" sz="1800" i="1" dirty="0">
                <a:solidFill>
                  <a:srgbClr val="C00000"/>
                </a:solidFill>
              </a:rPr>
              <a:t> &amp; </a:t>
            </a:r>
            <a:r>
              <a:rPr lang="en-US" sz="1800" i="1" dirty="0" err="1">
                <a:solidFill>
                  <a:srgbClr val="C00000"/>
                </a:solidFill>
              </a:rPr>
              <a:t>Tansella</a:t>
            </a:r>
            <a:r>
              <a:rPr lang="en-US" sz="1800" i="1" dirty="0">
                <a:solidFill>
                  <a:srgbClr val="C00000"/>
                </a:solidFill>
              </a:rPr>
              <a:t> 2004)</a:t>
            </a:r>
            <a:endParaRPr lang="el-GR" sz="1800" i="1" dirty="0">
              <a:solidFill>
                <a:srgbClr val="C00000"/>
              </a:solidFill>
            </a:endParaRPr>
          </a:p>
        </p:txBody>
      </p:sp>
      <p:sp>
        <p:nvSpPr>
          <p:cNvPr id="604163" name="Rectangle 3"/>
          <p:cNvSpPr>
            <a:spLocks noGrp="1" noChangeArrowheads="1"/>
          </p:cNvSpPr>
          <p:nvPr>
            <p:ph type="body" idx="1"/>
          </p:nvPr>
        </p:nvSpPr>
        <p:spPr/>
        <p:txBody>
          <a:bodyPr/>
          <a:lstStyle/>
          <a:p>
            <a:endParaRPr lang="el-GR" b="1" u="sng" dirty="0"/>
          </a:p>
          <a:p>
            <a:r>
              <a:rPr lang="en-US" b="1" u="sng" dirty="0"/>
              <a:t>Step A + Step B: Mainstream Mental Health Care</a:t>
            </a:r>
          </a:p>
          <a:p>
            <a:pPr lvl="1">
              <a:buFont typeface="Wingdings" pitchFamily="2" charset="2"/>
              <a:buChar char="Ø"/>
            </a:pPr>
            <a:r>
              <a:rPr lang="en-US" b="1" dirty="0"/>
              <a:t>Outpatient/ ambulatory clinics</a:t>
            </a:r>
          </a:p>
          <a:p>
            <a:pPr lvl="1">
              <a:buFont typeface="Wingdings" pitchFamily="2" charset="2"/>
              <a:buChar char="Ø"/>
            </a:pPr>
            <a:r>
              <a:rPr lang="en-US" b="1" dirty="0">
                <a:solidFill>
                  <a:srgbClr val="FF0000"/>
                </a:solidFill>
              </a:rPr>
              <a:t>Community Mental Health Teams</a:t>
            </a:r>
          </a:p>
          <a:p>
            <a:pPr lvl="1">
              <a:buFont typeface="Wingdings" pitchFamily="2" charset="2"/>
              <a:buChar char="Ø"/>
            </a:pPr>
            <a:r>
              <a:rPr lang="en-US" b="1" dirty="0"/>
              <a:t>Acute Inpatient Care</a:t>
            </a:r>
          </a:p>
          <a:p>
            <a:pPr lvl="1">
              <a:buFont typeface="Wingdings" pitchFamily="2" charset="2"/>
              <a:buChar char="Ø"/>
            </a:pPr>
            <a:r>
              <a:rPr lang="en-US" b="1" dirty="0"/>
              <a:t>Long-term community-based residential care</a:t>
            </a:r>
          </a:p>
          <a:p>
            <a:pPr lvl="1">
              <a:buFont typeface="Wingdings" pitchFamily="2" charset="2"/>
              <a:buChar char="Ø"/>
            </a:pPr>
            <a:r>
              <a:rPr lang="en-US" b="1" dirty="0"/>
              <a:t>Employment and occupation</a:t>
            </a:r>
          </a:p>
          <a:p>
            <a:endParaRPr lang="el-GR" b="1" dirty="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5186" name="Rectangle 2"/>
          <p:cNvSpPr>
            <a:spLocks noGrp="1" noChangeArrowheads="1"/>
          </p:cNvSpPr>
          <p:nvPr>
            <p:ph type="title"/>
          </p:nvPr>
        </p:nvSpPr>
        <p:spPr>
          <a:xfrm>
            <a:off x="1524000" y="274638"/>
            <a:ext cx="9144000" cy="1143000"/>
          </a:xfrm>
          <a:solidFill>
            <a:schemeClr val="accent4">
              <a:lumMod val="20000"/>
              <a:lumOff val="80000"/>
            </a:schemeClr>
          </a:solidFill>
          <a:ln w="28575">
            <a:solidFill>
              <a:schemeClr val="tx1"/>
            </a:solidFill>
          </a:ln>
        </p:spPr>
        <p:txBody>
          <a:bodyPr>
            <a:normAutofit/>
          </a:bodyPr>
          <a:lstStyle/>
          <a:p>
            <a:pPr algn="ctr"/>
            <a:r>
              <a:rPr lang="en-US" sz="3600" b="1" dirty="0">
                <a:solidFill>
                  <a:srgbClr val="C00000"/>
                </a:solidFill>
              </a:rPr>
              <a:t>The Balanced Care Model </a:t>
            </a:r>
            <a:br>
              <a:rPr lang="en-US" sz="3600" b="1" dirty="0">
                <a:solidFill>
                  <a:srgbClr val="C00000"/>
                </a:solidFill>
              </a:rPr>
            </a:br>
            <a:r>
              <a:rPr lang="en-US" sz="3600" b="1" dirty="0">
                <a:solidFill>
                  <a:srgbClr val="C00000"/>
                </a:solidFill>
              </a:rPr>
              <a:t>III. High Level of Resources</a:t>
            </a:r>
            <a:r>
              <a:rPr lang="en-US" sz="4000" b="1" dirty="0">
                <a:solidFill>
                  <a:srgbClr val="C00000"/>
                </a:solidFill>
              </a:rPr>
              <a:t> </a:t>
            </a:r>
            <a:r>
              <a:rPr lang="en-US" sz="1800" i="1" dirty="0">
                <a:solidFill>
                  <a:srgbClr val="C00000"/>
                </a:solidFill>
              </a:rPr>
              <a:t>(</a:t>
            </a:r>
            <a:r>
              <a:rPr lang="en-US" sz="1800" i="1" dirty="0" err="1">
                <a:solidFill>
                  <a:srgbClr val="C00000"/>
                </a:solidFill>
              </a:rPr>
              <a:t>Thornicroft</a:t>
            </a:r>
            <a:r>
              <a:rPr lang="en-US" sz="1800" i="1" dirty="0">
                <a:solidFill>
                  <a:srgbClr val="C00000"/>
                </a:solidFill>
              </a:rPr>
              <a:t> &amp; </a:t>
            </a:r>
            <a:r>
              <a:rPr lang="en-US" sz="1800" i="1" dirty="0" err="1">
                <a:solidFill>
                  <a:srgbClr val="C00000"/>
                </a:solidFill>
              </a:rPr>
              <a:t>Tansella</a:t>
            </a:r>
            <a:r>
              <a:rPr lang="en-US" sz="1800" i="1" dirty="0">
                <a:solidFill>
                  <a:srgbClr val="C00000"/>
                </a:solidFill>
              </a:rPr>
              <a:t> 2004)</a:t>
            </a:r>
            <a:endParaRPr lang="el-GR" sz="1800" i="1" dirty="0">
              <a:solidFill>
                <a:srgbClr val="C00000"/>
              </a:solidFill>
            </a:endParaRPr>
          </a:p>
        </p:txBody>
      </p:sp>
      <p:sp>
        <p:nvSpPr>
          <p:cNvPr id="605187" name="Rectangle 3"/>
          <p:cNvSpPr>
            <a:spLocks noGrp="1" noChangeArrowheads="1"/>
          </p:cNvSpPr>
          <p:nvPr>
            <p:ph type="body" idx="1"/>
          </p:nvPr>
        </p:nvSpPr>
        <p:spPr>
          <a:xfrm>
            <a:off x="1703389" y="1600200"/>
            <a:ext cx="8785225" cy="4853136"/>
          </a:xfrm>
        </p:spPr>
        <p:txBody>
          <a:bodyPr>
            <a:normAutofit/>
          </a:bodyPr>
          <a:lstStyle/>
          <a:p>
            <a:pPr>
              <a:lnSpc>
                <a:spcPct val="90000"/>
              </a:lnSpc>
            </a:pPr>
            <a:r>
              <a:rPr lang="en-US" sz="2400" b="1" u="sng" dirty="0"/>
              <a:t>Step A + Step B + Step C: Specialized/differentiated mental health services</a:t>
            </a:r>
          </a:p>
          <a:p>
            <a:pPr lvl="1">
              <a:lnSpc>
                <a:spcPct val="90000"/>
              </a:lnSpc>
              <a:buFont typeface="Wingdings" pitchFamily="2" charset="2"/>
              <a:buChar char="Ø"/>
            </a:pPr>
            <a:r>
              <a:rPr lang="en-US" sz="2000" b="1" dirty="0"/>
              <a:t>Specialized clinics for specific disorders or patient groups (eating disorders, dual diagnosis, treatment-resistant affective disorders, adolescent services)</a:t>
            </a:r>
          </a:p>
          <a:p>
            <a:pPr lvl="1">
              <a:lnSpc>
                <a:spcPct val="90000"/>
              </a:lnSpc>
              <a:buFont typeface="Wingdings" pitchFamily="2" charset="2"/>
              <a:buChar char="Ø"/>
            </a:pPr>
            <a:r>
              <a:rPr lang="en-US" sz="2000" b="1" dirty="0">
                <a:solidFill>
                  <a:srgbClr val="FF0000"/>
                </a:solidFill>
              </a:rPr>
              <a:t>Specialized Community Mental Health Teams </a:t>
            </a:r>
            <a:r>
              <a:rPr lang="en-US" sz="2000" b="1" dirty="0"/>
              <a:t>(Early Intervention, </a:t>
            </a:r>
            <a:r>
              <a:rPr lang="en-US" sz="2000" b="1" dirty="0">
                <a:solidFill>
                  <a:srgbClr val="FF0000"/>
                </a:solidFill>
              </a:rPr>
              <a:t>Assertive Community Treatment</a:t>
            </a:r>
            <a:r>
              <a:rPr lang="en-US" sz="2000" b="1" dirty="0"/>
              <a:t>, etc.)</a:t>
            </a:r>
          </a:p>
          <a:p>
            <a:pPr lvl="1">
              <a:lnSpc>
                <a:spcPct val="90000"/>
              </a:lnSpc>
              <a:buFont typeface="Wingdings" pitchFamily="2" charset="2"/>
              <a:buChar char="Ø"/>
            </a:pPr>
            <a:r>
              <a:rPr lang="en-US" sz="2000" b="1" dirty="0"/>
              <a:t>Alternatives to acute hospital admission (home treatment/ crisis resolution teams, crisis/ respite houses, acute day hospital)</a:t>
            </a:r>
          </a:p>
          <a:p>
            <a:pPr lvl="1">
              <a:lnSpc>
                <a:spcPct val="90000"/>
              </a:lnSpc>
              <a:buFont typeface="Wingdings" pitchFamily="2" charset="2"/>
              <a:buChar char="Ø"/>
            </a:pPr>
            <a:r>
              <a:rPr lang="en-US" sz="2000" b="1" dirty="0"/>
              <a:t>Alternative types of long-stay community residential care (intensive 24h staffed, less intensively staffed, independent)</a:t>
            </a:r>
          </a:p>
          <a:p>
            <a:pPr lvl="1">
              <a:lnSpc>
                <a:spcPct val="90000"/>
              </a:lnSpc>
              <a:buFont typeface="Wingdings" pitchFamily="2" charset="2"/>
              <a:buChar char="Ø"/>
            </a:pPr>
            <a:r>
              <a:rPr lang="en-US" sz="2000" b="1" dirty="0"/>
              <a:t>Alternative forms of occupation and rehabilitation (sheltered workshops, supervised work </a:t>
            </a:r>
            <a:r>
              <a:rPr lang="en-US" sz="2000" b="1" dirty="0" err="1"/>
              <a:t>programmes</a:t>
            </a:r>
            <a:r>
              <a:rPr lang="en-US" sz="2000" b="1" dirty="0"/>
              <a:t>, co-operative work schemes, self-help and user groups, club houses/ transitional employment </a:t>
            </a:r>
            <a:r>
              <a:rPr lang="en-US" sz="2000" b="1" dirty="0" err="1"/>
              <a:t>programmes</a:t>
            </a:r>
            <a:r>
              <a:rPr lang="en-US" sz="2000" b="1" dirty="0"/>
              <a:t>, vocational rehabilitation, individual placement and support service)</a:t>
            </a:r>
            <a:endParaRPr lang="el-GR" sz="2000" b="1" dirty="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775520" y="274638"/>
            <a:ext cx="8568952" cy="1143000"/>
          </a:xfrm>
          <a:solidFill>
            <a:schemeClr val="accent4">
              <a:lumMod val="20000"/>
              <a:lumOff val="80000"/>
            </a:schemeClr>
          </a:solidFill>
          <a:ln w="28575">
            <a:solidFill>
              <a:schemeClr val="tx1"/>
            </a:solidFill>
          </a:ln>
        </p:spPr>
        <p:txBody>
          <a:bodyPr>
            <a:normAutofit fontScale="90000"/>
          </a:bodyPr>
          <a:lstStyle/>
          <a:p>
            <a:pPr algn="ctr"/>
            <a:r>
              <a:rPr lang="en-US" b="1" dirty="0">
                <a:solidFill>
                  <a:srgbClr val="C00000"/>
                </a:solidFill>
              </a:rPr>
              <a:t>Mental Health Care in Greece </a:t>
            </a:r>
            <a:br>
              <a:rPr lang="en-US" b="1" dirty="0">
                <a:solidFill>
                  <a:srgbClr val="C00000"/>
                </a:solidFill>
              </a:rPr>
            </a:br>
            <a:r>
              <a:rPr lang="en-US" b="1" dirty="0">
                <a:solidFill>
                  <a:srgbClr val="C00000"/>
                </a:solidFill>
              </a:rPr>
              <a:t>Recent Developments 2001- to date</a:t>
            </a:r>
            <a:endParaRPr lang="el-GR" b="1" dirty="0">
              <a:solidFill>
                <a:srgbClr val="C00000"/>
              </a:solidFill>
            </a:endParaRPr>
          </a:p>
        </p:txBody>
      </p:sp>
      <p:sp>
        <p:nvSpPr>
          <p:cNvPr id="3" name="2 - Θέση περιεχομένου"/>
          <p:cNvSpPr>
            <a:spLocks noGrp="1"/>
          </p:cNvSpPr>
          <p:nvPr>
            <p:ph sz="quarter" idx="1"/>
          </p:nvPr>
        </p:nvSpPr>
        <p:spPr>
          <a:xfrm>
            <a:off x="1775520" y="1447800"/>
            <a:ext cx="8568952" cy="5149552"/>
          </a:xfrm>
        </p:spPr>
        <p:txBody>
          <a:bodyPr>
            <a:normAutofit fontScale="92500" lnSpcReduction="20000"/>
          </a:bodyPr>
          <a:lstStyle/>
          <a:p>
            <a:pPr marL="104775" indent="-31750" algn="just" eaLnBrk="0" hangingPunct="0">
              <a:buNone/>
            </a:pPr>
            <a:r>
              <a:rPr lang="en-US" b="1" dirty="0">
                <a:solidFill>
                  <a:srgbClr val="FF0000"/>
                </a:solidFill>
                <a:latin typeface="Arial" charset="0"/>
                <a:ea typeface="Arial Unicode MS" pitchFamily="34" charset="-128"/>
                <a:cs typeface="Arial Unicode MS" pitchFamily="34" charset="-128"/>
              </a:rPr>
              <a:t>1.</a:t>
            </a:r>
            <a:r>
              <a:rPr lang="en-US" b="1" dirty="0">
                <a:solidFill>
                  <a:schemeClr val="accent1"/>
                </a:solidFill>
                <a:latin typeface="Arial" charset="0"/>
                <a:ea typeface="Arial Unicode MS" pitchFamily="34" charset="-128"/>
                <a:cs typeface="Arial Unicode MS" pitchFamily="34" charset="-128"/>
              </a:rPr>
              <a:t> </a:t>
            </a:r>
            <a:r>
              <a:rPr lang="en-US" b="1" dirty="0">
                <a:latin typeface="Arial" charset="0"/>
                <a:ea typeface="Arial Unicode MS" pitchFamily="34" charset="-128"/>
                <a:cs typeface="Arial Unicode MS" pitchFamily="34" charset="-128"/>
              </a:rPr>
              <a:t>Closure of 5 of the 9 Psychiatric Hospitals </a:t>
            </a:r>
            <a:r>
              <a:rPr lang="en-US" dirty="0">
                <a:latin typeface="Arial" charset="0"/>
                <a:ea typeface="Arial Unicode MS" pitchFamily="34" charset="-128"/>
                <a:cs typeface="Arial Unicode MS" pitchFamily="34" charset="-128"/>
              </a:rPr>
              <a:t>(</a:t>
            </a:r>
            <a:r>
              <a:rPr lang="en-US" dirty="0" err="1">
                <a:latin typeface="Arial" charset="0"/>
                <a:ea typeface="Arial Unicode MS" pitchFamily="34" charset="-128"/>
                <a:cs typeface="Arial Unicode MS" pitchFamily="34" charset="-128"/>
              </a:rPr>
              <a:t>Corfu,Petra</a:t>
            </a:r>
            <a:r>
              <a:rPr lang="en-US" dirty="0">
                <a:latin typeface="Arial" charset="0"/>
                <a:ea typeface="Arial Unicode MS" pitchFamily="34" charset="-128"/>
                <a:cs typeface="Arial Unicode MS" pitchFamily="34" charset="-128"/>
              </a:rPr>
              <a:t> </a:t>
            </a:r>
            <a:r>
              <a:rPr lang="en-US" dirty="0" err="1">
                <a:latin typeface="Arial" charset="0"/>
                <a:ea typeface="Arial Unicode MS" pitchFamily="34" charset="-128"/>
                <a:cs typeface="Arial Unicode MS" pitchFamily="34" charset="-128"/>
              </a:rPr>
              <a:t>Olympou</a:t>
            </a:r>
            <a:r>
              <a:rPr lang="en-US" dirty="0">
                <a:latin typeface="Arial" charset="0"/>
                <a:ea typeface="Arial Unicode MS" pitchFamily="34" charset="-128"/>
                <a:cs typeface="Arial Unicode MS" pitchFamily="34" charset="-128"/>
              </a:rPr>
              <a:t>, Child Psychiatric Hospital of Attica, Tripoli, </a:t>
            </a:r>
            <a:r>
              <a:rPr lang="en-US" dirty="0" err="1">
                <a:latin typeface="Arial" charset="0"/>
                <a:ea typeface="Arial Unicode MS" pitchFamily="34" charset="-128"/>
                <a:cs typeface="Arial Unicode MS" pitchFamily="34" charset="-128"/>
              </a:rPr>
              <a:t>Chania</a:t>
            </a:r>
            <a:r>
              <a:rPr lang="en-US" dirty="0">
                <a:latin typeface="Arial" charset="0"/>
                <a:ea typeface="Arial Unicode MS" pitchFamily="34" charset="-128"/>
                <a:cs typeface="Arial Unicode MS" pitchFamily="34" charset="-128"/>
              </a:rPr>
              <a:t>). </a:t>
            </a:r>
            <a:r>
              <a:rPr lang="en-US" b="1" dirty="0">
                <a:latin typeface="Arial" charset="0"/>
                <a:ea typeface="Arial Unicode MS" pitchFamily="34" charset="-128"/>
                <a:cs typeface="Arial Unicode MS" pitchFamily="34" charset="-128"/>
              </a:rPr>
              <a:t>Services to be provided by General Hospital Units and Community-based Services, serving a geographically defined sector.</a:t>
            </a:r>
            <a:endParaRPr lang="en-GB" b="1" dirty="0">
              <a:latin typeface="Arial" charset="0"/>
              <a:ea typeface="Arial Unicode MS" pitchFamily="34" charset="-128"/>
              <a:cs typeface="Arial Unicode MS" pitchFamily="34" charset="-128"/>
            </a:endParaRPr>
          </a:p>
          <a:p>
            <a:pPr marL="104775" indent="-31750" algn="just" eaLnBrk="0" hangingPunct="0">
              <a:buNone/>
            </a:pPr>
            <a:r>
              <a:rPr lang="en-US" b="1" dirty="0">
                <a:solidFill>
                  <a:srgbClr val="FF0000"/>
                </a:solidFill>
                <a:latin typeface="Arial" charset="0"/>
                <a:ea typeface="Arial Unicode MS" pitchFamily="34" charset="-128"/>
                <a:cs typeface="Arial Unicode MS" pitchFamily="34" charset="-128"/>
              </a:rPr>
              <a:t>2.</a:t>
            </a:r>
            <a:r>
              <a:rPr lang="en-US" b="1" dirty="0">
                <a:solidFill>
                  <a:schemeClr val="accent1"/>
                </a:solidFill>
                <a:latin typeface="Arial" charset="0"/>
                <a:ea typeface="Arial Unicode MS" pitchFamily="34" charset="-128"/>
                <a:cs typeface="Arial Unicode MS" pitchFamily="34" charset="-128"/>
              </a:rPr>
              <a:t> </a:t>
            </a:r>
            <a:r>
              <a:rPr lang="en-US" b="1" dirty="0">
                <a:latin typeface="Arial" charset="0"/>
                <a:ea typeface="Arial Unicode MS" pitchFamily="34" charset="-128"/>
                <a:cs typeface="Arial Unicode MS" pitchFamily="34" charset="-128"/>
              </a:rPr>
              <a:t>Reduction of number of beds of the remaining 4 Psychiatric Hospitals </a:t>
            </a:r>
            <a:r>
              <a:rPr lang="en-US" dirty="0">
                <a:latin typeface="Arial" charset="0"/>
                <a:ea typeface="Arial Unicode MS" pitchFamily="34" charset="-128"/>
                <a:cs typeface="Arial Unicode MS" pitchFamily="34" charset="-128"/>
              </a:rPr>
              <a:t>(Mental Hospital of Attica, </a:t>
            </a:r>
            <a:r>
              <a:rPr lang="en-US" dirty="0" err="1">
                <a:latin typeface="Arial" charset="0"/>
                <a:ea typeface="Arial Unicode MS" pitchFamily="34" charset="-128"/>
                <a:cs typeface="Arial Unicode MS" pitchFamily="34" charset="-128"/>
              </a:rPr>
              <a:t>Dromokaition</a:t>
            </a:r>
            <a:r>
              <a:rPr lang="en-US" dirty="0">
                <a:latin typeface="Arial" charset="0"/>
                <a:ea typeface="Arial Unicode MS" pitchFamily="34" charset="-128"/>
                <a:cs typeface="Arial Unicode MS" pitchFamily="34" charset="-128"/>
              </a:rPr>
              <a:t> Hospital of Attica, Thessaloniki Mental Hospital, </a:t>
            </a:r>
            <a:r>
              <a:rPr lang="en-US" dirty="0" err="1">
                <a:latin typeface="Arial" charset="0"/>
                <a:ea typeface="Arial Unicode MS" pitchFamily="34" charset="-128"/>
                <a:cs typeface="Arial Unicode MS" pitchFamily="34" charset="-128"/>
              </a:rPr>
              <a:t>Leros</a:t>
            </a:r>
            <a:r>
              <a:rPr lang="en-US" dirty="0">
                <a:latin typeface="Arial" charset="0"/>
                <a:ea typeface="Arial Unicode MS" pitchFamily="34" charset="-128"/>
                <a:cs typeface="Arial Unicode MS" pitchFamily="34" charset="-128"/>
              </a:rPr>
              <a:t> Mental Hospital</a:t>
            </a:r>
            <a:r>
              <a:rPr lang="en-US" b="1" dirty="0">
                <a:latin typeface="Arial" charset="0"/>
                <a:ea typeface="Arial Unicode MS" pitchFamily="34" charset="-128"/>
                <a:cs typeface="Arial Unicode MS" pitchFamily="34" charset="-128"/>
              </a:rPr>
              <a:t>) at a level of 50% of their initial capacity.</a:t>
            </a:r>
          </a:p>
          <a:p>
            <a:pPr marL="104775" indent="-31750" algn="just" eaLnBrk="0" hangingPunct="0">
              <a:buNone/>
            </a:pPr>
            <a:r>
              <a:rPr lang="en-US" b="1" dirty="0">
                <a:solidFill>
                  <a:srgbClr val="FF0000"/>
                </a:solidFill>
                <a:latin typeface="Arial" charset="0"/>
                <a:ea typeface="Arial Unicode MS" pitchFamily="34" charset="-128"/>
                <a:cs typeface="Arial Unicode MS" pitchFamily="34" charset="-128"/>
              </a:rPr>
              <a:t>3.</a:t>
            </a:r>
            <a:r>
              <a:rPr lang="en-US" dirty="0">
                <a:solidFill>
                  <a:srgbClr val="FF0000"/>
                </a:solidFill>
                <a:latin typeface="Arial" charset="0"/>
                <a:ea typeface="Arial Unicode MS" pitchFamily="34" charset="-128"/>
                <a:cs typeface="Arial Unicode MS" pitchFamily="34" charset="-128"/>
              </a:rPr>
              <a:t> </a:t>
            </a:r>
            <a:r>
              <a:rPr lang="en-US" b="1" dirty="0">
                <a:latin typeface="Arial" charset="0"/>
                <a:ea typeface="Arial Unicode MS" pitchFamily="34" charset="-128"/>
                <a:cs typeface="Arial Unicode MS" pitchFamily="34" charset="-128"/>
              </a:rPr>
              <a:t>Closure of the remaining 4 Psychiatric Hospitals </a:t>
            </a:r>
            <a:r>
              <a:rPr lang="en-US" dirty="0">
                <a:latin typeface="Arial" charset="0"/>
                <a:ea typeface="Arial Unicode MS" pitchFamily="34" charset="-128"/>
                <a:cs typeface="Arial Unicode MS" pitchFamily="34" charset="-128"/>
              </a:rPr>
              <a:t>(in process)</a:t>
            </a:r>
          </a:p>
          <a:p>
            <a:pPr marL="104775" indent="-31750" algn="just" eaLnBrk="0" hangingPunct="0">
              <a:buNone/>
            </a:pPr>
            <a:r>
              <a:rPr lang="en-US" b="1" dirty="0">
                <a:solidFill>
                  <a:srgbClr val="FF0000"/>
                </a:solidFill>
                <a:latin typeface="Arial" charset="0"/>
                <a:ea typeface="Arial Unicode MS" pitchFamily="34" charset="-128"/>
                <a:cs typeface="Arial Unicode MS" pitchFamily="34" charset="-128"/>
              </a:rPr>
              <a:t>4. </a:t>
            </a:r>
            <a:r>
              <a:rPr lang="en-US" b="1" dirty="0">
                <a:latin typeface="Arial" charset="0"/>
                <a:ea typeface="Arial Unicode MS" pitchFamily="34" charset="-128"/>
                <a:cs typeface="Arial Unicode MS" pitchFamily="34" charset="-128"/>
              </a:rPr>
              <a:t>Full replacement of the services provided, by General Hospital services and community- based services</a:t>
            </a:r>
            <a:endParaRPr lang="en-US" b="1" dirty="0">
              <a:solidFill>
                <a:srgbClr val="FF0000"/>
              </a:solidFill>
              <a:latin typeface="Arial" charset="0"/>
              <a:ea typeface="Arial Unicode MS" pitchFamily="34" charset="-128"/>
              <a:cs typeface="Arial Unicode MS" pitchFamily="34" charset="-128"/>
            </a:endParaRPr>
          </a:p>
          <a:p>
            <a:pPr marL="104775" indent="-31750" algn="just" eaLnBrk="0" hangingPunct="0">
              <a:buNone/>
            </a:pPr>
            <a:endParaRPr lang="en-US" b="1" dirty="0">
              <a:solidFill>
                <a:srgbClr val="FF0000"/>
              </a:solidFill>
            </a:endParaRPr>
          </a:p>
          <a:p>
            <a:pPr marL="104775" indent="-31750" algn="just" eaLnBrk="0" hangingPunct="0"/>
            <a:endParaRPr lang="en-GB" sz="3200" dirty="0">
              <a:latin typeface="Arial" charset="0"/>
              <a:ea typeface="Arial Unicode MS" pitchFamily="34" charset="-128"/>
              <a:cs typeface="Arial Unicode MS" pitchFamily="34" charset="-128"/>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4034" name="Group 2"/>
          <p:cNvGraphicFramePr>
            <a:graphicFrameLocks noGrp="1"/>
          </p:cNvGraphicFramePr>
          <p:nvPr/>
        </p:nvGraphicFramePr>
        <p:xfrm>
          <a:off x="1703512" y="1447800"/>
          <a:ext cx="8784976" cy="5090902"/>
        </p:xfrm>
        <a:graphic>
          <a:graphicData uri="http://schemas.openxmlformats.org/drawingml/2006/table">
            <a:tbl>
              <a:tblPr/>
              <a:tblGrid>
                <a:gridCol w="5195417">
                  <a:extLst>
                    <a:ext uri="{9D8B030D-6E8A-4147-A177-3AD203B41FA5}">
                      <a16:colId xmlns:a16="http://schemas.microsoft.com/office/drawing/2014/main" val="20000"/>
                    </a:ext>
                  </a:extLst>
                </a:gridCol>
                <a:gridCol w="1133545">
                  <a:extLst>
                    <a:ext uri="{9D8B030D-6E8A-4147-A177-3AD203B41FA5}">
                      <a16:colId xmlns:a16="http://schemas.microsoft.com/office/drawing/2014/main" val="20001"/>
                    </a:ext>
                  </a:extLst>
                </a:gridCol>
                <a:gridCol w="1228007">
                  <a:extLst>
                    <a:ext uri="{9D8B030D-6E8A-4147-A177-3AD203B41FA5}">
                      <a16:colId xmlns:a16="http://schemas.microsoft.com/office/drawing/2014/main" val="20002"/>
                    </a:ext>
                  </a:extLst>
                </a:gridCol>
                <a:gridCol w="1228007">
                  <a:extLst>
                    <a:ext uri="{9D8B030D-6E8A-4147-A177-3AD203B41FA5}">
                      <a16:colId xmlns:a16="http://schemas.microsoft.com/office/drawing/2014/main" val="20003"/>
                    </a:ext>
                  </a:extLst>
                </a:gridCol>
              </a:tblGrid>
              <a:tr h="757064">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GB" sz="2000" b="1" i="0" u="none" strike="noStrike" cap="none" normalizeH="0" baseline="0" dirty="0">
                          <a:ln>
                            <a:noFill/>
                          </a:ln>
                          <a:solidFill>
                            <a:srgbClr val="FF0000"/>
                          </a:solidFill>
                          <a:effectLst>
                            <a:outerShdw blurRad="38100" dist="38100" dir="2700000" algn="tl">
                              <a:srgbClr val="C0C0C0"/>
                            </a:outerShdw>
                          </a:effectLst>
                          <a:latin typeface="Tahoma" pitchFamily="34" charset="0"/>
                        </a:rPr>
                        <a:t>Community Mental Health Units </a:t>
                      </a:r>
                      <a:endParaRPr kumimoji="0" lang="el-GR" sz="2000" b="1" i="0" u="none" strike="noStrike" cap="none" normalizeH="0" baseline="0" dirty="0">
                        <a:ln>
                          <a:noFill/>
                        </a:ln>
                        <a:solidFill>
                          <a:srgbClr val="FF0000"/>
                        </a:solidFill>
                        <a:effectLst>
                          <a:outerShdw blurRad="38100" dist="38100" dir="2700000" algn="tl">
                            <a:srgbClr val="C0C0C0"/>
                          </a:outerShdw>
                        </a:effectLst>
                        <a:latin typeface="Tahoma" pitchFamily="34" charset="0"/>
                      </a:endParaRP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l-GR" sz="2000" b="1" i="0" u="none" strike="noStrike" cap="none" normalizeH="0" baseline="0" dirty="0">
                          <a:ln>
                            <a:noFill/>
                          </a:ln>
                          <a:solidFill>
                            <a:srgbClr val="C00000"/>
                          </a:solidFill>
                          <a:effectLst>
                            <a:outerShdw blurRad="38100" dist="38100" dir="2700000" algn="tl">
                              <a:srgbClr val="C0C0C0"/>
                            </a:outerShdw>
                          </a:effectLst>
                          <a:latin typeface="Tahoma" pitchFamily="34" charset="0"/>
                        </a:rPr>
                        <a:t>1984</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l-GR" sz="2000" b="1" i="0" u="none" strike="noStrike" cap="none" normalizeH="0" baseline="0" dirty="0">
                          <a:ln>
                            <a:noFill/>
                          </a:ln>
                          <a:solidFill>
                            <a:srgbClr val="C00000"/>
                          </a:solidFill>
                          <a:effectLst>
                            <a:outerShdw blurRad="38100" dist="38100" dir="2700000" algn="tl">
                              <a:srgbClr val="C0C0C0"/>
                            </a:outerShdw>
                          </a:effectLst>
                          <a:latin typeface="Tahoma" pitchFamily="34" charset="0"/>
                        </a:rPr>
                        <a:t>2002</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l-GR" sz="2000" b="1" i="0" u="none" strike="noStrike" cap="none" normalizeH="0" baseline="0" dirty="0">
                          <a:ln>
                            <a:noFill/>
                          </a:ln>
                          <a:solidFill>
                            <a:srgbClr val="C00000"/>
                          </a:solidFill>
                          <a:effectLst>
                            <a:outerShdw blurRad="38100" dist="38100" dir="2700000" algn="tl">
                              <a:srgbClr val="C0C0C0"/>
                            </a:outerShdw>
                          </a:effectLst>
                          <a:latin typeface="Tahoma" pitchFamily="34" charset="0"/>
                        </a:rPr>
                        <a:t>201</a:t>
                      </a:r>
                      <a:r>
                        <a:rPr kumimoji="0" lang="en-US" sz="2000" b="1" i="0" u="none" strike="noStrike" cap="none" normalizeH="0" baseline="0" dirty="0">
                          <a:ln>
                            <a:noFill/>
                          </a:ln>
                          <a:solidFill>
                            <a:srgbClr val="C00000"/>
                          </a:solidFill>
                          <a:effectLst>
                            <a:outerShdw blurRad="38100" dist="38100" dir="2700000" algn="tl">
                              <a:srgbClr val="C0C0C0"/>
                            </a:outerShdw>
                          </a:effectLst>
                          <a:latin typeface="Tahoma" pitchFamily="34" charset="0"/>
                        </a:rPr>
                        <a:t>5</a:t>
                      </a:r>
                      <a:endParaRPr kumimoji="0" lang="el-GR" sz="2000" b="1" i="0" u="none" strike="noStrike" cap="none" normalizeH="0" baseline="0" dirty="0">
                        <a:ln>
                          <a:noFill/>
                        </a:ln>
                        <a:solidFill>
                          <a:srgbClr val="C00000"/>
                        </a:solidFill>
                        <a:effectLst>
                          <a:outerShdw blurRad="38100" dist="38100" dir="2700000" algn="tl">
                            <a:srgbClr val="C0C0C0"/>
                          </a:outerShdw>
                        </a:effectLst>
                        <a:latin typeface="Tahoma" pitchFamily="34" charset="0"/>
                      </a:endParaRP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extLst>
                  <a:ext uri="{0D108BD9-81ED-4DB2-BD59-A6C34878D82A}">
                    <a16:rowId xmlns:a16="http://schemas.microsoft.com/office/drawing/2014/main" val="10000"/>
                  </a:ext>
                </a:extLst>
              </a:tr>
              <a:tr h="648072">
                <a:tc gridSpan="4">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1" i="0" u="none" strike="noStrike" cap="none" normalizeH="0" baseline="0" dirty="0">
                          <a:ln>
                            <a:noFill/>
                          </a:ln>
                          <a:solidFill>
                            <a:srgbClr val="0070C0"/>
                          </a:solidFill>
                          <a:effectLst>
                            <a:outerShdw blurRad="38100" dist="38100" dir="2700000" algn="tl">
                              <a:srgbClr val="C0C0C0"/>
                            </a:outerShdw>
                          </a:effectLst>
                          <a:latin typeface="Tahoma" pitchFamily="34" charset="0"/>
                        </a:rPr>
                        <a:t>Psychiatric Treatment Units</a:t>
                      </a:r>
                      <a:endParaRPr kumimoji="0" lang="el-GR" sz="2000" b="1" i="0" u="none" strike="noStrike" cap="none" normalizeH="0" baseline="0" dirty="0">
                        <a:ln>
                          <a:noFill/>
                        </a:ln>
                        <a:solidFill>
                          <a:srgbClr val="0070C0"/>
                        </a:solidFill>
                        <a:effectLst>
                          <a:outerShdw blurRad="38100" dist="38100" dir="2700000" algn="tl">
                            <a:srgbClr val="C0C0C0"/>
                          </a:outerShdw>
                        </a:effectLst>
                        <a:latin typeface="Tahoma" pitchFamily="34" charset="0"/>
                      </a:endParaRPr>
                    </a:p>
                  </a:txBody>
                  <a:tcPr horzOverflow="overflow">
                    <a:lnL w="28575"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hMerge="1">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endParaRPr kumimoji="0" lang="el-GR" sz="2000" b="0" i="0" u="none" strike="noStrike" cap="none" normalizeH="0" baseline="0" dirty="0">
                        <a:ln>
                          <a:noFill/>
                        </a:ln>
                        <a:solidFill>
                          <a:schemeClr val="tx1"/>
                        </a:solidFill>
                        <a:effectLst>
                          <a:outerShdw blurRad="38100" dist="38100" dir="2700000" algn="tl">
                            <a:srgbClr val="C0C0C0"/>
                          </a:outerShdw>
                        </a:effectLst>
                        <a:latin typeface="Tahoma" pitchFamily="34"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hMerge="1">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endParaRPr kumimoji="0" lang="el-GR" sz="2000" b="0" i="0" u="none" strike="noStrike" cap="none" normalizeH="0" baseline="0" dirty="0">
                        <a:ln>
                          <a:noFill/>
                        </a:ln>
                        <a:solidFill>
                          <a:schemeClr val="tx1"/>
                        </a:solidFill>
                        <a:effectLst>
                          <a:outerShdw blurRad="38100" dist="38100" dir="2700000" algn="tl">
                            <a:srgbClr val="C0C0C0"/>
                          </a:outerShdw>
                        </a:effectLst>
                        <a:latin typeface="Tahoma" pitchFamily="34"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hMerge="1">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endParaRPr kumimoji="0" lang="el-GR" sz="2000" b="0" i="0" u="none" strike="noStrike" cap="none" normalizeH="0" baseline="0" dirty="0">
                        <a:ln>
                          <a:noFill/>
                        </a:ln>
                        <a:solidFill>
                          <a:schemeClr val="tx1"/>
                        </a:solidFill>
                        <a:effectLst>
                          <a:outerShdw blurRad="38100" dist="38100" dir="2700000" algn="tl">
                            <a:srgbClr val="C0C0C0"/>
                          </a:outerShdw>
                        </a:effectLst>
                        <a:latin typeface="Tahoma" pitchFamily="34" charset="0"/>
                      </a:endParaRP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extLst>
                  <a:ext uri="{0D108BD9-81ED-4DB2-BD59-A6C34878D82A}">
                    <a16:rowId xmlns:a16="http://schemas.microsoft.com/office/drawing/2014/main" val="10001"/>
                  </a:ext>
                </a:extLst>
              </a:tr>
              <a:tr h="720080">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GB" sz="2000" b="0" i="0" u="none" strike="noStrike" cap="none" normalizeH="0" baseline="0" dirty="0">
                          <a:ln>
                            <a:noFill/>
                          </a:ln>
                          <a:solidFill>
                            <a:srgbClr val="0070C0"/>
                          </a:solidFill>
                          <a:effectLst>
                            <a:outerShdw blurRad="38100" dist="38100" dir="2700000" algn="tl">
                              <a:srgbClr val="C0C0C0"/>
                            </a:outerShdw>
                          </a:effectLst>
                          <a:latin typeface="Tahoma" pitchFamily="34" charset="0"/>
                        </a:rPr>
                        <a:t>Psychiatric Units in General Hospitals</a:t>
                      </a:r>
                      <a:endParaRPr kumimoji="0" lang="el-GR" sz="2000" b="0" i="0" u="none" strike="noStrike" cap="none" normalizeH="0" baseline="30000" dirty="0">
                        <a:ln>
                          <a:noFill/>
                        </a:ln>
                        <a:solidFill>
                          <a:srgbClr val="0070C0"/>
                        </a:solidFill>
                        <a:effectLst>
                          <a:outerShdw blurRad="38100" dist="38100" dir="2700000" algn="tl">
                            <a:srgbClr val="C0C0C0"/>
                          </a:outerShdw>
                        </a:effectLst>
                        <a:latin typeface="Tahoma" pitchFamily="34" charset="0"/>
                      </a:endParaRP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l-GR" sz="2000" b="0" i="0" u="none" strike="noStrike" cap="none" normalizeH="0" baseline="0" dirty="0">
                          <a:ln>
                            <a:noFill/>
                          </a:ln>
                          <a:solidFill>
                            <a:schemeClr val="tx1"/>
                          </a:solidFill>
                          <a:effectLst>
                            <a:outerShdw blurRad="38100" dist="38100" dir="2700000" algn="tl">
                              <a:srgbClr val="C0C0C0"/>
                            </a:outerShdw>
                          </a:effectLst>
                          <a:latin typeface="Tahoma" pitchFamily="34" charset="0"/>
                        </a:rPr>
                        <a:t>4</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l-GR" sz="2000" b="0" i="0" u="none" strike="noStrike" cap="none" normalizeH="0" baseline="0" dirty="0">
                          <a:ln>
                            <a:noFill/>
                          </a:ln>
                          <a:solidFill>
                            <a:schemeClr val="tx1"/>
                          </a:solidFill>
                          <a:effectLst>
                            <a:outerShdw blurRad="38100" dist="38100" dir="2700000" algn="tl">
                              <a:srgbClr val="C0C0C0"/>
                            </a:outerShdw>
                          </a:effectLst>
                          <a:latin typeface="Tahoma" pitchFamily="34" charset="0"/>
                        </a:rPr>
                        <a:t>21</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0" i="0" u="none" strike="noStrike" cap="none" normalizeH="0" baseline="0" dirty="0">
                          <a:ln>
                            <a:noFill/>
                          </a:ln>
                          <a:solidFill>
                            <a:schemeClr val="tx1"/>
                          </a:solidFill>
                          <a:effectLst>
                            <a:outerShdw blurRad="38100" dist="38100" dir="2700000" algn="tl">
                              <a:srgbClr val="C0C0C0"/>
                            </a:outerShdw>
                          </a:effectLst>
                          <a:latin typeface="Tahoma" pitchFamily="34" charset="0"/>
                        </a:rPr>
                        <a:t>33</a:t>
                      </a:r>
                      <a:endParaRPr kumimoji="0" lang="el-GR" sz="2000" b="0" i="0" u="none" strike="noStrike" cap="none" normalizeH="0" baseline="0" dirty="0">
                        <a:ln>
                          <a:noFill/>
                        </a:ln>
                        <a:solidFill>
                          <a:schemeClr val="tx1"/>
                        </a:solidFill>
                        <a:effectLst>
                          <a:outerShdw blurRad="38100" dist="38100" dir="2700000" algn="tl">
                            <a:srgbClr val="C0C0C0"/>
                          </a:outerShdw>
                        </a:effectLst>
                        <a:latin typeface="Tahoma" pitchFamily="34" charset="0"/>
                      </a:endParaRP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extLst>
                  <a:ext uri="{0D108BD9-81ED-4DB2-BD59-A6C34878D82A}">
                    <a16:rowId xmlns:a16="http://schemas.microsoft.com/office/drawing/2014/main" val="10002"/>
                  </a:ext>
                </a:extLst>
              </a:tr>
              <a:tr h="792088">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GB" sz="2000" b="0" i="0" u="none" strike="noStrike" cap="none" normalizeH="0" baseline="0" dirty="0">
                          <a:ln>
                            <a:noFill/>
                          </a:ln>
                          <a:solidFill>
                            <a:srgbClr val="0070C0"/>
                          </a:solidFill>
                          <a:effectLst>
                            <a:outerShdw blurRad="38100" dist="38100" dir="2700000" algn="tl">
                              <a:srgbClr val="C0C0C0"/>
                            </a:outerShdw>
                          </a:effectLst>
                          <a:latin typeface="Tahoma" pitchFamily="34" charset="0"/>
                        </a:rPr>
                        <a:t>Psychiatric Units for Children &amp; Adolescents in General Hospitals </a:t>
                      </a:r>
                      <a:endParaRPr kumimoji="0" lang="el-GR" sz="2000" b="0" i="0" u="none" strike="noStrike" cap="none" normalizeH="0" baseline="0" dirty="0">
                        <a:ln>
                          <a:noFill/>
                        </a:ln>
                        <a:solidFill>
                          <a:srgbClr val="0070C0"/>
                        </a:solidFill>
                        <a:effectLst>
                          <a:outerShdw blurRad="38100" dist="38100" dir="2700000" algn="tl">
                            <a:srgbClr val="C0C0C0"/>
                          </a:outerShdw>
                        </a:effectLst>
                        <a:latin typeface="Tahoma" pitchFamily="34" charset="0"/>
                      </a:endParaRP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l-GR" sz="2000" b="0" i="0" u="none" strike="noStrike" cap="none" normalizeH="0" baseline="0" dirty="0">
                          <a:ln>
                            <a:noFill/>
                          </a:ln>
                          <a:solidFill>
                            <a:schemeClr val="tx1"/>
                          </a:solidFill>
                          <a:effectLst>
                            <a:outerShdw blurRad="38100" dist="38100" dir="2700000" algn="tl">
                              <a:srgbClr val="C0C0C0"/>
                            </a:outerShdw>
                          </a:effectLst>
                          <a:latin typeface="Tahoma" pitchFamily="34" charset="0"/>
                        </a:rPr>
                        <a:t>1</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l-GR" sz="2000" b="0" i="0" u="none" strike="noStrike" cap="none" normalizeH="0" baseline="0" dirty="0">
                          <a:ln>
                            <a:noFill/>
                          </a:ln>
                          <a:solidFill>
                            <a:schemeClr val="tx1"/>
                          </a:solidFill>
                          <a:effectLst>
                            <a:outerShdw blurRad="38100" dist="38100" dir="2700000" algn="tl">
                              <a:srgbClr val="C0C0C0"/>
                            </a:outerShdw>
                          </a:effectLst>
                          <a:latin typeface="Tahoma" pitchFamily="34" charset="0"/>
                        </a:rPr>
                        <a:t>2</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0" i="0" u="none" strike="noStrike" cap="none" normalizeH="0" baseline="0" dirty="0">
                          <a:ln>
                            <a:noFill/>
                          </a:ln>
                          <a:solidFill>
                            <a:schemeClr val="tx1"/>
                          </a:solidFill>
                          <a:effectLst>
                            <a:outerShdw blurRad="38100" dist="38100" dir="2700000" algn="tl">
                              <a:srgbClr val="C0C0C0"/>
                            </a:outerShdw>
                          </a:effectLst>
                          <a:latin typeface="Tahoma" pitchFamily="34" charset="0"/>
                        </a:rPr>
                        <a:t>13</a:t>
                      </a:r>
                      <a:endParaRPr kumimoji="0" lang="el-GR" sz="2000" b="0" i="0" u="none" strike="noStrike" cap="none" normalizeH="0" baseline="0" dirty="0">
                        <a:ln>
                          <a:noFill/>
                        </a:ln>
                        <a:solidFill>
                          <a:schemeClr val="tx1"/>
                        </a:solidFill>
                        <a:effectLst>
                          <a:outerShdw blurRad="38100" dist="38100" dir="2700000" algn="tl">
                            <a:srgbClr val="C0C0C0"/>
                          </a:outerShdw>
                        </a:effectLst>
                        <a:latin typeface="Tahoma" pitchFamily="34" charset="0"/>
                      </a:endParaRP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extLst>
                  <a:ext uri="{0D108BD9-81ED-4DB2-BD59-A6C34878D82A}">
                    <a16:rowId xmlns:a16="http://schemas.microsoft.com/office/drawing/2014/main" val="10003"/>
                  </a:ext>
                </a:extLst>
              </a:tr>
              <a:tr h="705799">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GB" sz="2000" b="0" i="0" u="none" strike="noStrike" cap="none" normalizeH="0" baseline="0" dirty="0">
                          <a:ln>
                            <a:noFill/>
                          </a:ln>
                          <a:solidFill>
                            <a:srgbClr val="0070C0"/>
                          </a:solidFill>
                          <a:effectLst>
                            <a:outerShdw blurRad="38100" dist="38100" dir="2700000" algn="tl">
                              <a:srgbClr val="C0C0C0"/>
                            </a:outerShdw>
                          </a:effectLst>
                          <a:latin typeface="Tahoma" pitchFamily="34" charset="0"/>
                        </a:rPr>
                        <a:t>Mental Health </a:t>
                      </a:r>
                      <a:r>
                        <a:rPr kumimoji="0" lang="en-GB" sz="2000" b="0" i="0" u="none" strike="noStrike" cap="none" normalizeH="0" baseline="0" dirty="0" err="1">
                          <a:ln>
                            <a:noFill/>
                          </a:ln>
                          <a:solidFill>
                            <a:srgbClr val="0070C0"/>
                          </a:solidFill>
                          <a:effectLst>
                            <a:outerShdw blurRad="38100" dist="38100" dir="2700000" algn="tl">
                              <a:srgbClr val="C0C0C0"/>
                            </a:outerShdw>
                          </a:effectLst>
                          <a:latin typeface="Tahoma" pitchFamily="34" charset="0"/>
                        </a:rPr>
                        <a:t>Centers</a:t>
                      </a:r>
                      <a:r>
                        <a:rPr kumimoji="0" lang="en-GB" sz="2000" b="0" i="0" u="none" strike="noStrike" cap="none" normalizeH="0" baseline="0" dirty="0">
                          <a:ln>
                            <a:noFill/>
                          </a:ln>
                          <a:solidFill>
                            <a:srgbClr val="0070C0"/>
                          </a:solidFill>
                          <a:effectLst>
                            <a:outerShdw blurRad="38100" dist="38100" dir="2700000" algn="tl">
                              <a:srgbClr val="C0C0C0"/>
                            </a:outerShdw>
                          </a:effectLst>
                          <a:latin typeface="Tahoma" pitchFamily="34" charset="0"/>
                        </a:rPr>
                        <a:t> </a:t>
                      </a:r>
                      <a:endParaRPr kumimoji="0" lang="el-GR" sz="2000" b="0" i="0" u="none" strike="noStrike" cap="none" normalizeH="0" baseline="0" dirty="0">
                        <a:ln>
                          <a:noFill/>
                        </a:ln>
                        <a:solidFill>
                          <a:srgbClr val="0070C0"/>
                        </a:solidFill>
                        <a:effectLst>
                          <a:outerShdw blurRad="38100" dist="38100" dir="2700000" algn="tl">
                            <a:srgbClr val="C0C0C0"/>
                          </a:outerShdw>
                        </a:effectLst>
                        <a:latin typeface="Tahoma" pitchFamily="34" charset="0"/>
                      </a:endParaRP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l-GR" sz="2000" b="0" i="0" u="none" strike="noStrike" cap="none" normalizeH="0" baseline="0" dirty="0">
                          <a:ln>
                            <a:noFill/>
                          </a:ln>
                          <a:solidFill>
                            <a:schemeClr val="tx1"/>
                          </a:solidFill>
                          <a:effectLst>
                            <a:outerShdw blurRad="38100" dist="38100" dir="2700000" algn="tl">
                              <a:srgbClr val="C0C0C0"/>
                            </a:outerShdw>
                          </a:effectLst>
                          <a:latin typeface="Tahoma" pitchFamily="34" charset="0"/>
                        </a:rPr>
                        <a:t>6</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l-GR" sz="2000" b="0" i="0" u="none" strike="noStrike" cap="none" normalizeH="0" baseline="0" dirty="0">
                          <a:ln>
                            <a:noFill/>
                          </a:ln>
                          <a:solidFill>
                            <a:schemeClr val="tx1"/>
                          </a:solidFill>
                          <a:effectLst>
                            <a:outerShdw blurRad="38100" dist="38100" dir="2700000" algn="tl">
                              <a:srgbClr val="C0C0C0"/>
                            </a:outerShdw>
                          </a:effectLst>
                          <a:latin typeface="Tahoma" pitchFamily="34" charset="0"/>
                        </a:rPr>
                        <a:t>22</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0" i="0" u="none" strike="noStrike" cap="none" normalizeH="0" baseline="0" dirty="0">
                          <a:ln>
                            <a:noFill/>
                          </a:ln>
                          <a:solidFill>
                            <a:schemeClr val="tx1"/>
                          </a:solidFill>
                          <a:effectLst>
                            <a:outerShdw blurRad="38100" dist="38100" dir="2700000" algn="tl">
                              <a:srgbClr val="C0C0C0"/>
                            </a:outerShdw>
                          </a:effectLst>
                          <a:latin typeface="Tahoma" pitchFamily="34" charset="0"/>
                        </a:rPr>
                        <a:t>39</a:t>
                      </a:r>
                      <a:endParaRPr kumimoji="0" lang="el-GR" sz="2000" b="0" i="0" u="none" strike="noStrike" cap="none" normalizeH="0" baseline="0" dirty="0">
                        <a:ln>
                          <a:noFill/>
                        </a:ln>
                        <a:solidFill>
                          <a:schemeClr val="tx1"/>
                        </a:solidFill>
                        <a:effectLst>
                          <a:outerShdw blurRad="38100" dist="38100" dir="2700000" algn="tl">
                            <a:srgbClr val="C0C0C0"/>
                          </a:outerShdw>
                        </a:effectLst>
                        <a:latin typeface="Tahoma" pitchFamily="34" charset="0"/>
                      </a:endParaRP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extLst>
                  <a:ext uri="{0D108BD9-81ED-4DB2-BD59-A6C34878D82A}">
                    <a16:rowId xmlns:a16="http://schemas.microsoft.com/office/drawing/2014/main" val="10004"/>
                  </a:ext>
                </a:extLst>
              </a:tr>
              <a:tr h="705799">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defRPr/>
                      </a:pPr>
                      <a:r>
                        <a:rPr kumimoji="0" lang="en-GB" sz="2000" b="1" i="0" u="none" strike="noStrike" cap="none" normalizeH="0" baseline="0" dirty="0">
                          <a:ln>
                            <a:noFill/>
                          </a:ln>
                          <a:solidFill>
                            <a:srgbClr val="0070C0"/>
                          </a:solidFill>
                          <a:effectLst>
                            <a:outerShdw blurRad="38100" dist="38100" dir="2700000" algn="tl">
                              <a:srgbClr val="C0C0C0"/>
                            </a:outerShdw>
                          </a:effectLst>
                          <a:latin typeface="Tahoma" pitchFamily="34" charset="0"/>
                        </a:rPr>
                        <a:t>Mobile Mental Health Units (MMHUs)</a:t>
                      </a:r>
                      <a:endParaRPr kumimoji="0" lang="el-GR" sz="2000" b="1" i="0" u="none" strike="noStrike" cap="none" normalizeH="0" baseline="0" dirty="0">
                        <a:ln>
                          <a:noFill/>
                        </a:ln>
                        <a:solidFill>
                          <a:srgbClr val="0070C0"/>
                        </a:solidFill>
                        <a:effectLst>
                          <a:outerShdw blurRad="38100" dist="38100" dir="2700000" algn="tl">
                            <a:srgbClr val="C0C0C0"/>
                          </a:outerShdw>
                        </a:effectLst>
                        <a:latin typeface="Tahoma" pitchFamily="34" charset="0"/>
                      </a:endParaRPr>
                    </a:p>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endParaRPr kumimoji="0" lang="el-GR" sz="2000" b="0" i="0" u="none" strike="noStrike" cap="none" normalizeH="0" baseline="0" dirty="0">
                        <a:ln>
                          <a:noFill/>
                        </a:ln>
                        <a:solidFill>
                          <a:srgbClr val="0070C0"/>
                        </a:solidFill>
                        <a:effectLst>
                          <a:outerShdw blurRad="38100" dist="38100" dir="2700000" algn="tl">
                            <a:srgbClr val="C0C0C0"/>
                          </a:outerShdw>
                        </a:effectLst>
                        <a:latin typeface="Tahoma" pitchFamily="34" charset="0"/>
                      </a:endParaRP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0" i="0" u="none" strike="noStrike" cap="none" normalizeH="0" baseline="0" dirty="0">
                          <a:ln>
                            <a:noFill/>
                          </a:ln>
                          <a:solidFill>
                            <a:schemeClr val="tx1"/>
                          </a:solidFill>
                          <a:effectLst>
                            <a:outerShdw blurRad="38100" dist="38100" dir="2700000" algn="tl">
                              <a:srgbClr val="C0C0C0"/>
                            </a:outerShdw>
                          </a:effectLst>
                          <a:latin typeface="Tahoma" pitchFamily="34" charset="0"/>
                        </a:rPr>
                        <a:t>2</a:t>
                      </a:r>
                      <a:endParaRPr kumimoji="0" lang="el-GR" sz="2000" b="0" i="0" u="none" strike="noStrike" cap="none" normalizeH="0" baseline="0" dirty="0">
                        <a:ln>
                          <a:noFill/>
                        </a:ln>
                        <a:solidFill>
                          <a:schemeClr val="tx1"/>
                        </a:solidFill>
                        <a:effectLst>
                          <a:outerShdw blurRad="38100" dist="38100" dir="2700000" algn="tl">
                            <a:srgbClr val="C0C0C0"/>
                          </a:outerShdw>
                        </a:effectLst>
                        <a:latin typeface="Tahoma" pitchFamily="34"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0" i="0" u="none" strike="noStrike" cap="none" normalizeH="0" baseline="0" dirty="0">
                          <a:ln>
                            <a:noFill/>
                          </a:ln>
                          <a:solidFill>
                            <a:schemeClr val="tx1"/>
                          </a:solidFill>
                          <a:effectLst>
                            <a:outerShdw blurRad="38100" dist="38100" dir="2700000" algn="tl">
                              <a:srgbClr val="C0C0C0"/>
                            </a:outerShdw>
                          </a:effectLst>
                          <a:latin typeface="Tahoma" pitchFamily="34" charset="0"/>
                        </a:rPr>
                        <a:t>4</a:t>
                      </a:r>
                      <a:endParaRPr kumimoji="0" lang="el-GR" sz="2000" b="0" i="0" u="none" strike="noStrike" cap="none" normalizeH="0" baseline="0" dirty="0">
                        <a:ln>
                          <a:noFill/>
                        </a:ln>
                        <a:solidFill>
                          <a:schemeClr val="tx1"/>
                        </a:solidFill>
                        <a:effectLst>
                          <a:outerShdw blurRad="38100" dist="38100" dir="2700000" algn="tl">
                            <a:srgbClr val="C0C0C0"/>
                          </a:outerShdw>
                        </a:effectLst>
                        <a:latin typeface="Tahoma" pitchFamily="34"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0" i="0" u="none" strike="noStrike" cap="none" normalizeH="0" baseline="0" dirty="0">
                          <a:ln>
                            <a:noFill/>
                          </a:ln>
                          <a:solidFill>
                            <a:schemeClr val="tx1"/>
                          </a:solidFill>
                          <a:effectLst>
                            <a:outerShdw blurRad="38100" dist="38100" dir="2700000" algn="tl">
                              <a:srgbClr val="C0C0C0"/>
                            </a:outerShdw>
                          </a:effectLst>
                          <a:latin typeface="Tahoma" pitchFamily="34" charset="0"/>
                        </a:rPr>
                        <a:t>26</a:t>
                      </a:r>
                      <a:endParaRPr kumimoji="0" lang="el-GR" sz="2000" b="0" i="0" u="none" strike="noStrike" cap="none" normalizeH="0" baseline="0" dirty="0">
                        <a:ln>
                          <a:noFill/>
                        </a:ln>
                        <a:solidFill>
                          <a:schemeClr val="tx1"/>
                        </a:solidFill>
                        <a:effectLst>
                          <a:outerShdw blurRad="38100" dist="38100" dir="2700000" algn="tl">
                            <a:srgbClr val="C0C0C0"/>
                          </a:outerShdw>
                        </a:effectLst>
                        <a:latin typeface="Tahoma" pitchFamily="34" charset="0"/>
                      </a:endParaRP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FFFF00"/>
                    </a:solidFill>
                  </a:tcPr>
                </a:tc>
                <a:extLst>
                  <a:ext uri="{0D108BD9-81ED-4DB2-BD59-A6C34878D82A}">
                    <a16:rowId xmlns:a16="http://schemas.microsoft.com/office/drawing/2014/main" val="10005"/>
                  </a:ext>
                </a:extLst>
              </a:tr>
              <a:tr h="705799">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GB" sz="2000" b="0" i="0" u="none" strike="noStrike" cap="none" normalizeH="0" baseline="0" dirty="0">
                          <a:ln>
                            <a:noFill/>
                          </a:ln>
                          <a:solidFill>
                            <a:srgbClr val="0070C0"/>
                          </a:solidFill>
                          <a:effectLst>
                            <a:outerShdw blurRad="38100" dist="38100" dir="2700000" algn="tl">
                              <a:srgbClr val="C0C0C0"/>
                            </a:outerShdw>
                          </a:effectLst>
                          <a:latin typeface="Tahoma" pitchFamily="34" charset="0"/>
                        </a:rPr>
                        <a:t>Children &amp; Adolescents Mental Health </a:t>
                      </a:r>
                      <a:r>
                        <a:rPr kumimoji="0" lang="en-GB" sz="2000" b="0" i="0" u="none" strike="noStrike" cap="none" normalizeH="0" baseline="0" dirty="0" err="1">
                          <a:ln>
                            <a:noFill/>
                          </a:ln>
                          <a:solidFill>
                            <a:srgbClr val="0070C0"/>
                          </a:solidFill>
                          <a:effectLst>
                            <a:outerShdw blurRad="38100" dist="38100" dir="2700000" algn="tl">
                              <a:srgbClr val="C0C0C0"/>
                            </a:outerShdw>
                          </a:effectLst>
                          <a:latin typeface="Tahoma" pitchFamily="34" charset="0"/>
                        </a:rPr>
                        <a:t>Centers</a:t>
                      </a:r>
                      <a:r>
                        <a:rPr kumimoji="0" lang="en-GB" sz="2000" b="0" i="0" u="none" strike="noStrike" cap="none" normalizeH="0" baseline="0" dirty="0">
                          <a:ln>
                            <a:noFill/>
                          </a:ln>
                          <a:solidFill>
                            <a:srgbClr val="0070C0"/>
                          </a:solidFill>
                          <a:effectLst>
                            <a:outerShdw blurRad="38100" dist="38100" dir="2700000" algn="tl">
                              <a:srgbClr val="C0C0C0"/>
                            </a:outerShdw>
                          </a:effectLst>
                          <a:latin typeface="Tahoma" pitchFamily="34" charset="0"/>
                        </a:rPr>
                        <a:t> </a:t>
                      </a:r>
                      <a:endParaRPr kumimoji="0" lang="el-GR" sz="2000" b="0" i="0" u="none" strike="noStrike" cap="none" normalizeH="0" baseline="0" dirty="0">
                        <a:ln>
                          <a:noFill/>
                        </a:ln>
                        <a:solidFill>
                          <a:srgbClr val="0070C0"/>
                        </a:solidFill>
                        <a:effectLst>
                          <a:outerShdw blurRad="38100" dist="38100" dir="2700000" algn="tl">
                            <a:srgbClr val="C0C0C0"/>
                          </a:outerShdw>
                        </a:effectLst>
                        <a:latin typeface="Tahoma" pitchFamily="34" charset="0"/>
                      </a:endParaRP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l-GR" sz="2000" b="0" i="0" u="none" strike="noStrike" cap="none" normalizeH="0" baseline="0" dirty="0">
                          <a:ln>
                            <a:noFill/>
                          </a:ln>
                          <a:solidFill>
                            <a:schemeClr val="tx1"/>
                          </a:solidFill>
                          <a:effectLst>
                            <a:outerShdw blurRad="38100" dist="38100" dir="2700000" algn="tl">
                              <a:srgbClr val="C0C0C0"/>
                            </a:outerShdw>
                          </a:effectLst>
                          <a:latin typeface="Tahoma" pitchFamily="34" charset="0"/>
                        </a:rPr>
                        <a:t>8</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0" i="0" u="none" strike="noStrike" cap="none" normalizeH="0" baseline="0" dirty="0">
                          <a:ln>
                            <a:noFill/>
                          </a:ln>
                          <a:solidFill>
                            <a:schemeClr val="tx1"/>
                          </a:solidFill>
                          <a:effectLst>
                            <a:outerShdw blurRad="38100" dist="38100" dir="2700000" algn="tl">
                              <a:srgbClr val="C0C0C0"/>
                            </a:outerShdw>
                          </a:effectLst>
                          <a:latin typeface="Tahoma" pitchFamily="34" charset="0"/>
                        </a:rPr>
                        <a:t>8</a:t>
                      </a:r>
                      <a:endParaRPr kumimoji="0" lang="el-GR" sz="2000" b="0" i="0" u="none" strike="noStrike" cap="none" normalizeH="0" baseline="0" dirty="0">
                        <a:ln>
                          <a:noFill/>
                        </a:ln>
                        <a:solidFill>
                          <a:schemeClr val="tx1"/>
                        </a:solidFill>
                        <a:effectLst>
                          <a:outerShdw blurRad="38100" dist="38100" dir="2700000" algn="tl">
                            <a:srgbClr val="C0C0C0"/>
                          </a:outerShdw>
                        </a:effectLst>
                        <a:latin typeface="Tahoma" pitchFamily="34"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0" i="0" u="none" strike="noStrike" cap="none" normalizeH="0" baseline="0" dirty="0">
                          <a:ln>
                            <a:noFill/>
                          </a:ln>
                          <a:solidFill>
                            <a:schemeClr val="tx1"/>
                          </a:solidFill>
                          <a:effectLst>
                            <a:outerShdw blurRad="38100" dist="38100" dir="2700000" algn="tl">
                              <a:srgbClr val="C0C0C0"/>
                            </a:outerShdw>
                          </a:effectLst>
                          <a:latin typeface="Tahoma" pitchFamily="34" charset="0"/>
                        </a:rPr>
                        <a:t>1</a:t>
                      </a:r>
                      <a:r>
                        <a:rPr kumimoji="0" lang="el-GR" sz="2000" b="0" i="0" u="none" strike="noStrike" cap="none" normalizeH="0" baseline="0" dirty="0">
                          <a:ln>
                            <a:noFill/>
                          </a:ln>
                          <a:solidFill>
                            <a:schemeClr val="tx1"/>
                          </a:solidFill>
                          <a:effectLst>
                            <a:outerShdw blurRad="38100" dist="38100" dir="2700000" algn="tl">
                              <a:srgbClr val="C0C0C0"/>
                            </a:outerShdw>
                          </a:effectLst>
                          <a:latin typeface="Tahoma" pitchFamily="34" charset="0"/>
                        </a:rPr>
                        <a:t>1</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bg1"/>
                    </a:solidFill>
                  </a:tcPr>
                </a:tc>
                <a:extLst>
                  <a:ext uri="{0D108BD9-81ED-4DB2-BD59-A6C34878D82A}">
                    <a16:rowId xmlns:a16="http://schemas.microsoft.com/office/drawing/2014/main" val="10006"/>
                  </a:ext>
                </a:extLst>
              </a:tr>
            </a:tbl>
          </a:graphicData>
        </a:graphic>
      </p:graphicFrame>
      <p:sp>
        <p:nvSpPr>
          <p:cNvPr id="44072" name="Rectangle 40"/>
          <p:cNvSpPr>
            <a:spLocks noChangeArrowheads="1"/>
          </p:cNvSpPr>
          <p:nvPr/>
        </p:nvSpPr>
        <p:spPr bwMode="auto">
          <a:xfrm>
            <a:off x="2819400" y="457200"/>
            <a:ext cx="6229350" cy="457200"/>
          </a:xfrm>
          <a:prstGeom prst="rect">
            <a:avLst/>
          </a:prstGeom>
          <a:solidFill>
            <a:schemeClr val="accent4">
              <a:lumMod val="20000"/>
              <a:lumOff val="80000"/>
            </a:schemeClr>
          </a:solidFill>
          <a:ln w="28575">
            <a:solidFill>
              <a:schemeClr val="tx1"/>
            </a:solidFill>
            <a:miter lim="800000"/>
            <a:headEnd/>
            <a:tailEnd/>
          </a:ln>
          <a:effectLst/>
        </p:spPr>
        <p:txBody>
          <a:bodyPr wrap="none">
            <a:spAutoFit/>
          </a:bodyPr>
          <a:lstStyle/>
          <a:p>
            <a:pPr>
              <a:spcAft>
                <a:spcPct val="40000"/>
              </a:spcAft>
            </a:pPr>
            <a:r>
              <a:rPr lang="en-GB" sz="2400" b="1" dirty="0">
                <a:solidFill>
                  <a:srgbClr val="C00000"/>
                </a:solidFill>
                <a:latin typeface="Arial" charset="0"/>
              </a:rPr>
              <a:t>TEN YEARS ‘PSYCHARGOS’ PROGRAME</a:t>
            </a:r>
            <a:endParaRPr lang="el-GR" sz="2400" b="1" dirty="0">
              <a:solidFill>
                <a:srgbClr val="C00000"/>
              </a:solidFill>
              <a:latin typeface="Arial" charset="0"/>
            </a:endParaRPr>
          </a:p>
        </p:txBody>
      </p:sp>
    </p:spTree>
  </p:cSld>
  <p:clrMapOvr>
    <a:masterClrMapping/>
  </p:clrMapOvr>
  <p:transition>
    <p:random/>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ChangeArrowheads="1"/>
          </p:cNvSpPr>
          <p:nvPr/>
        </p:nvSpPr>
        <p:spPr bwMode="auto">
          <a:xfrm>
            <a:off x="2819400" y="457201"/>
            <a:ext cx="6966844" cy="461665"/>
          </a:xfrm>
          <a:prstGeom prst="rect">
            <a:avLst/>
          </a:prstGeom>
          <a:solidFill>
            <a:schemeClr val="accent4">
              <a:lumMod val="20000"/>
              <a:lumOff val="80000"/>
            </a:schemeClr>
          </a:solidFill>
          <a:ln w="28575">
            <a:solidFill>
              <a:schemeClr val="tx1"/>
            </a:solidFill>
            <a:miter lim="800000"/>
            <a:headEnd/>
            <a:tailEnd/>
          </a:ln>
          <a:effectLst/>
        </p:spPr>
        <p:txBody>
          <a:bodyPr wrap="none">
            <a:spAutoFit/>
          </a:bodyPr>
          <a:lstStyle/>
          <a:p>
            <a:pPr>
              <a:spcAft>
                <a:spcPct val="40000"/>
              </a:spcAft>
            </a:pPr>
            <a:r>
              <a:rPr lang="en-GB" sz="2400" b="1" dirty="0">
                <a:solidFill>
                  <a:srgbClr val="C00000"/>
                </a:solidFill>
                <a:latin typeface="Arial" charset="0"/>
              </a:rPr>
              <a:t>THE TEN YEARS ‘PSYCHARGOS’ PROGRAME</a:t>
            </a:r>
            <a:endParaRPr lang="el-GR" sz="2400" b="1" dirty="0">
              <a:solidFill>
                <a:srgbClr val="C00000"/>
              </a:solidFill>
              <a:latin typeface="Arial" charset="0"/>
            </a:endParaRPr>
          </a:p>
        </p:txBody>
      </p:sp>
      <p:graphicFrame>
        <p:nvGraphicFramePr>
          <p:cNvPr id="45115" name="Group 59"/>
          <p:cNvGraphicFramePr>
            <a:graphicFrameLocks noGrp="1"/>
          </p:cNvGraphicFramePr>
          <p:nvPr/>
        </p:nvGraphicFramePr>
        <p:xfrm>
          <a:off x="1775521" y="1124743"/>
          <a:ext cx="8713092" cy="4756390"/>
        </p:xfrm>
        <a:graphic>
          <a:graphicData uri="http://schemas.openxmlformats.org/drawingml/2006/table">
            <a:tbl>
              <a:tblPr/>
              <a:tblGrid>
                <a:gridCol w="4958334">
                  <a:extLst>
                    <a:ext uri="{9D8B030D-6E8A-4147-A177-3AD203B41FA5}">
                      <a16:colId xmlns:a16="http://schemas.microsoft.com/office/drawing/2014/main" val="20000"/>
                    </a:ext>
                  </a:extLst>
                </a:gridCol>
                <a:gridCol w="976146">
                  <a:extLst>
                    <a:ext uri="{9D8B030D-6E8A-4147-A177-3AD203B41FA5}">
                      <a16:colId xmlns:a16="http://schemas.microsoft.com/office/drawing/2014/main" val="20001"/>
                    </a:ext>
                  </a:extLst>
                </a:gridCol>
                <a:gridCol w="1051317">
                  <a:extLst>
                    <a:ext uri="{9D8B030D-6E8A-4147-A177-3AD203B41FA5}">
                      <a16:colId xmlns:a16="http://schemas.microsoft.com/office/drawing/2014/main" val="20002"/>
                    </a:ext>
                  </a:extLst>
                </a:gridCol>
                <a:gridCol w="225282">
                  <a:extLst>
                    <a:ext uri="{9D8B030D-6E8A-4147-A177-3AD203B41FA5}">
                      <a16:colId xmlns:a16="http://schemas.microsoft.com/office/drawing/2014/main" val="20003"/>
                    </a:ext>
                  </a:extLst>
                </a:gridCol>
                <a:gridCol w="121848">
                  <a:extLst>
                    <a:ext uri="{9D8B030D-6E8A-4147-A177-3AD203B41FA5}">
                      <a16:colId xmlns:a16="http://schemas.microsoft.com/office/drawing/2014/main" val="20004"/>
                    </a:ext>
                  </a:extLst>
                </a:gridCol>
                <a:gridCol w="1380165">
                  <a:extLst>
                    <a:ext uri="{9D8B030D-6E8A-4147-A177-3AD203B41FA5}">
                      <a16:colId xmlns:a16="http://schemas.microsoft.com/office/drawing/2014/main" val="20005"/>
                    </a:ext>
                  </a:extLst>
                </a:gridCol>
              </a:tblGrid>
              <a:tr h="1272710">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GB" sz="2000" b="1" i="0" u="none" strike="noStrike" cap="none" normalizeH="0" baseline="0" dirty="0">
                          <a:ln>
                            <a:noFill/>
                          </a:ln>
                          <a:solidFill>
                            <a:srgbClr val="FF0000"/>
                          </a:solidFill>
                          <a:effectLst>
                            <a:outerShdw blurRad="38100" dist="38100" dir="2700000" algn="tl">
                              <a:srgbClr val="C0C0C0"/>
                            </a:outerShdw>
                          </a:effectLst>
                          <a:latin typeface="Tahoma" pitchFamily="34" charset="0"/>
                        </a:rPr>
                        <a:t>Community Mental Health Units</a:t>
                      </a:r>
                      <a:endParaRPr kumimoji="0" lang="el-GR" sz="2000" b="1" i="0" u="none" strike="noStrike" cap="none" normalizeH="0" baseline="0" dirty="0">
                        <a:ln>
                          <a:noFill/>
                        </a:ln>
                        <a:solidFill>
                          <a:srgbClr val="FF0000"/>
                        </a:solidFill>
                        <a:effectLst>
                          <a:outerShdw blurRad="38100" dist="38100" dir="2700000" algn="tl">
                            <a:srgbClr val="C0C0C0"/>
                          </a:outerShdw>
                        </a:effectLst>
                        <a:latin typeface="Tahoma" pitchFamily="34" charset="0"/>
                      </a:endParaRP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l-GR" sz="2000" b="1" i="0" u="none" strike="noStrike" cap="none" normalizeH="0" baseline="0" dirty="0">
                          <a:ln>
                            <a:noFill/>
                          </a:ln>
                          <a:solidFill>
                            <a:srgbClr val="C00000"/>
                          </a:solidFill>
                          <a:effectLst>
                            <a:outerShdw blurRad="38100" dist="38100" dir="2700000" algn="tl">
                              <a:srgbClr val="C0C0C0"/>
                            </a:outerShdw>
                          </a:effectLst>
                          <a:latin typeface="Tahoma" pitchFamily="34" charset="0"/>
                        </a:rPr>
                        <a:t>1984</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l-GR" sz="2000" b="1" i="0" u="none" strike="noStrike" cap="none" normalizeH="0" baseline="0" dirty="0">
                          <a:ln>
                            <a:noFill/>
                          </a:ln>
                          <a:solidFill>
                            <a:srgbClr val="C00000"/>
                          </a:solidFill>
                          <a:effectLst>
                            <a:outerShdw blurRad="38100" dist="38100" dir="2700000" algn="tl">
                              <a:srgbClr val="C0C0C0"/>
                            </a:outerShdw>
                          </a:effectLst>
                          <a:latin typeface="Tahoma" pitchFamily="34" charset="0"/>
                        </a:rPr>
                        <a:t>2002</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endParaRPr lang="el-GR" dirty="0"/>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C00000"/>
                    </a:solidFill>
                  </a:tcPr>
                </a:tc>
                <a:tc gridSpan="2">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l-GR" sz="2000" b="1" i="0" u="none" strike="noStrike" cap="none" normalizeH="0" baseline="0" dirty="0">
                          <a:ln>
                            <a:noFill/>
                          </a:ln>
                          <a:solidFill>
                            <a:srgbClr val="C00000"/>
                          </a:solidFill>
                          <a:effectLst>
                            <a:outerShdw blurRad="38100" dist="38100" dir="2700000" algn="tl">
                              <a:srgbClr val="C0C0C0"/>
                            </a:outerShdw>
                          </a:effectLst>
                          <a:latin typeface="Tahoma" pitchFamily="34" charset="0"/>
                        </a:rPr>
                        <a:t>201</a:t>
                      </a:r>
                      <a:r>
                        <a:rPr kumimoji="0" lang="en-US" sz="2000" b="1" i="0" u="none" strike="noStrike" cap="none" normalizeH="0" baseline="0" dirty="0">
                          <a:ln>
                            <a:noFill/>
                          </a:ln>
                          <a:solidFill>
                            <a:srgbClr val="C00000"/>
                          </a:solidFill>
                          <a:effectLst>
                            <a:outerShdw blurRad="38100" dist="38100" dir="2700000" algn="tl">
                              <a:srgbClr val="C0C0C0"/>
                            </a:outerShdw>
                          </a:effectLst>
                          <a:latin typeface="Tahoma" pitchFamily="34" charset="0"/>
                        </a:rPr>
                        <a:t>5</a:t>
                      </a:r>
                      <a:endParaRPr kumimoji="0" lang="el-GR" sz="2000" b="1" i="0" u="none" strike="noStrike" cap="none" normalizeH="0" baseline="0" dirty="0">
                        <a:ln>
                          <a:noFill/>
                        </a:ln>
                        <a:solidFill>
                          <a:srgbClr val="C00000"/>
                        </a:solidFill>
                        <a:effectLst>
                          <a:outerShdw blurRad="38100" dist="38100" dir="2700000" algn="tl">
                            <a:srgbClr val="C0C0C0"/>
                          </a:outerShdw>
                        </a:effectLst>
                        <a:latin typeface="Tahoma" pitchFamily="34" charset="0"/>
                      </a:endParaRP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hMerge="1">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endParaRPr kumimoji="0" lang="el-GR" sz="2000" b="1" i="0" u="none" strike="noStrike" cap="none" normalizeH="0" baseline="0" dirty="0">
                        <a:ln>
                          <a:noFill/>
                        </a:ln>
                        <a:solidFill>
                          <a:srgbClr val="C00000"/>
                        </a:solidFill>
                        <a:effectLst>
                          <a:outerShdw blurRad="38100" dist="38100" dir="2700000" algn="tl">
                            <a:srgbClr val="C0C0C0"/>
                          </a:outerShdw>
                        </a:effectLst>
                        <a:latin typeface="Tahoma" pitchFamily="34" charset="0"/>
                      </a:endParaRP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extLst>
                  <a:ext uri="{0D108BD9-81ED-4DB2-BD59-A6C34878D82A}">
                    <a16:rowId xmlns:a16="http://schemas.microsoft.com/office/drawing/2014/main" val="10000"/>
                  </a:ext>
                </a:extLst>
              </a:tr>
              <a:tr h="731752">
                <a:tc gridSpan="6">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GB" sz="2000" b="1" i="0" u="none" strike="noStrike" cap="none" normalizeH="0" baseline="0" dirty="0">
                          <a:ln>
                            <a:noFill/>
                          </a:ln>
                          <a:solidFill>
                            <a:srgbClr val="0070C0"/>
                          </a:solidFill>
                          <a:effectLst>
                            <a:outerShdw blurRad="38100" dist="38100" dir="2700000" algn="tl">
                              <a:srgbClr val="C0C0C0"/>
                            </a:outerShdw>
                          </a:effectLst>
                          <a:latin typeface="Tahoma" pitchFamily="34" charset="0"/>
                        </a:rPr>
                        <a:t>Psychosocial Rehabilitation Units</a:t>
                      </a:r>
                      <a:endParaRPr kumimoji="0" lang="el-GR" sz="2000" b="1" i="0" u="none" strike="noStrike" cap="none" normalizeH="0" baseline="0" dirty="0">
                        <a:ln>
                          <a:noFill/>
                        </a:ln>
                        <a:solidFill>
                          <a:srgbClr val="0070C0"/>
                        </a:solidFill>
                        <a:effectLst>
                          <a:outerShdw blurRad="38100" dist="38100" dir="2700000" algn="tl">
                            <a:srgbClr val="C0C0C0"/>
                          </a:outerShdw>
                        </a:effectLst>
                        <a:latin typeface="Tahoma" pitchFamily="34" charset="0"/>
                      </a:endParaRPr>
                    </a:p>
                  </a:txBody>
                  <a:tcPr horzOverflow="overflow">
                    <a:lnL w="28575"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extLst>
                  <a:ext uri="{0D108BD9-81ED-4DB2-BD59-A6C34878D82A}">
                    <a16:rowId xmlns:a16="http://schemas.microsoft.com/office/drawing/2014/main" val="10001"/>
                  </a:ext>
                </a:extLst>
              </a:tr>
              <a:tr h="731752">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l-GR" sz="2000" b="0" i="0" u="none" strike="noStrike" cap="none" normalizeH="0" baseline="0" dirty="0">
                          <a:ln>
                            <a:noFill/>
                          </a:ln>
                          <a:solidFill>
                            <a:srgbClr val="0070C0"/>
                          </a:solidFill>
                          <a:effectLst>
                            <a:outerShdw blurRad="38100" dist="38100" dir="2700000" algn="tl">
                              <a:srgbClr val="C0C0C0"/>
                            </a:outerShdw>
                          </a:effectLst>
                          <a:latin typeface="Tahoma" pitchFamily="34" charset="0"/>
                        </a:rPr>
                        <a:t>Α. </a:t>
                      </a:r>
                      <a:r>
                        <a:rPr kumimoji="0" lang="en-GB" sz="2000" b="0" i="0" u="none" strike="noStrike" cap="none" normalizeH="0" baseline="0" dirty="0">
                          <a:ln>
                            <a:noFill/>
                          </a:ln>
                          <a:solidFill>
                            <a:srgbClr val="0070C0"/>
                          </a:solidFill>
                          <a:effectLst>
                            <a:outerShdw blurRad="38100" dist="38100" dir="2700000" algn="tl">
                              <a:srgbClr val="C0C0C0"/>
                            </a:outerShdw>
                          </a:effectLst>
                          <a:latin typeface="Tahoma" pitchFamily="34" charset="0"/>
                        </a:rPr>
                        <a:t>Hostels</a:t>
                      </a:r>
                      <a:endParaRPr kumimoji="0" lang="el-GR" sz="2000" b="0" i="0" u="none" strike="noStrike" cap="none" normalizeH="0" baseline="0" dirty="0">
                        <a:ln>
                          <a:noFill/>
                        </a:ln>
                        <a:solidFill>
                          <a:srgbClr val="0070C0"/>
                        </a:solidFill>
                        <a:effectLst>
                          <a:outerShdw blurRad="38100" dist="38100" dir="2700000" algn="tl">
                            <a:srgbClr val="C0C0C0"/>
                          </a:outerShdw>
                        </a:effectLst>
                        <a:latin typeface="Tahoma" pitchFamily="34" charset="0"/>
                      </a:endParaRP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l-GR" sz="2000" b="0" i="0" u="none" strike="noStrike" cap="none" normalizeH="0" baseline="0" dirty="0">
                          <a:ln>
                            <a:noFill/>
                          </a:ln>
                          <a:solidFill>
                            <a:schemeClr val="tx1"/>
                          </a:solidFill>
                          <a:effectLst>
                            <a:outerShdw blurRad="38100" dist="38100" dir="2700000" algn="tl">
                              <a:srgbClr val="C0C0C0"/>
                            </a:outerShdw>
                          </a:effectLst>
                          <a:latin typeface="Tahoma" pitchFamily="34" charset="0"/>
                        </a:rPr>
                        <a:t>1</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l-GR" sz="2000" b="0" i="0" u="none" strike="noStrike" cap="none" normalizeH="0" baseline="0" dirty="0">
                          <a:ln>
                            <a:noFill/>
                          </a:ln>
                          <a:solidFill>
                            <a:schemeClr val="tx1"/>
                          </a:solidFill>
                          <a:effectLst>
                            <a:outerShdw blurRad="38100" dist="38100" dir="2700000" algn="tl">
                              <a:srgbClr val="C0C0C0"/>
                            </a:outerShdw>
                          </a:effectLst>
                          <a:latin typeface="Tahoma" pitchFamily="34" charset="0"/>
                        </a:rPr>
                        <a:t>72</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gridSpan="2">
                  <a:txBody>
                    <a:bodyPr/>
                    <a:lstStyle/>
                    <a:p>
                      <a:endParaRPr lang="el-GR" dirty="0"/>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C00000"/>
                    </a:solidFill>
                  </a:tcPr>
                </a:tc>
                <a:tc hMerge="1">
                  <a:txBody>
                    <a:bodyPr/>
                    <a:lstStyle/>
                    <a:p>
                      <a:endParaRPr lang="el-GR"/>
                    </a:p>
                  </a:txBody>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0" i="0" u="none" strike="noStrike" cap="none" normalizeH="0" baseline="0" dirty="0">
                          <a:ln>
                            <a:noFill/>
                          </a:ln>
                          <a:solidFill>
                            <a:schemeClr val="tx1"/>
                          </a:solidFill>
                          <a:effectLst>
                            <a:outerShdw blurRad="38100" dist="38100" dir="2700000" algn="tl">
                              <a:srgbClr val="C0C0C0"/>
                            </a:outerShdw>
                          </a:effectLst>
                          <a:latin typeface="Tahoma" pitchFamily="34" charset="0"/>
                        </a:rPr>
                        <a:t>97</a:t>
                      </a:r>
                      <a:endParaRPr kumimoji="0" lang="el-GR" sz="2000" b="0" i="0" u="none" strike="noStrike" cap="none" normalizeH="0" baseline="0" dirty="0">
                        <a:ln>
                          <a:noFill/>
                        </a:ln>
                        <a:solidFill>
                          <a:schemeClr val="tx1"/>
                        </a:solidFill>
                        <a:effectLst>
                          <a:outerShdw blurRad="38100" dist="38100" dir="2700000" algn="tl">
                            <a:srgbClr val="C0C0C0"/>
                          </a:outerShdw>
                        </a:effectLst>
                        <a:latin typeface="Tahoma" pitchFamily="34" charset="0"/>
                      </a:endParaRP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extLst>
                  <a:ext uri="{0D108BD9-81ED-4DB2-BD59-A6C34878D82A}">
                    <a16:rowId xmlns:a16="http://schemas.microsoft.com/office/drawing/2014/main" val="10002"/>
                  </a:ext>
                </a:extLst>
              </a:tr>
              <a:tr h="731752">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l-GR" sz="2000" b="0" i="0" u="none" strike="noStrike" cap="none" normalizeH="0" baseline="0" dirty="0">
                          <a:ln>
                            <a:noFill/>
                          </a:ln>
                          <a:solidFill>
                            <a:srgbClr val="0070C0"/>
                          </a:solidFill>
                          <a:effectLst>
                            <a:outerShdw blurRad="38100" dist="38100" dir="2700000" algn="tl">
                              <a:srgbClr val="C0C0C0"/>
                            </a:outerShdw>
                          </a:effectLst>
                          <a:latin typeface="Tahoma" pitchFamily="34" charset="0"/>
                        </a:rPr>
                        <a:t>Β. </a:t>
                      </a:r>
                      <a:r>
                        <a:rPr kumimoji="0" lang="en-GB" sz="2000" b="0" i="0" u="none" strike="noStrike" cap="none" normalizeH="0" baseline="0" dirty="0">
                          <a:ln>
                            <a:noFill/>
                          </a:ln>
                          <a:solidFill>
                            <a:srgbClr val="0070C0"/>
                          </a:solidFill>
                          <a:effectLst>
                            <a:outerShdw blurRad="38100" dist="38100" dir="2700000" algn="tl">
                              <a:srgbClr val="C0C0C0"/>
                            </a:outerShdw>
                          </a:effectLst>
                          <a:latin typeface="Tahoma" pitchFamily="34" charset="0"/>
                        </a:rPr>
                        <a:t>Boarding homes</a:t>
                      </a:r>
                      <a:endParaRPr kumimoji="0" lang="el-GR" sz="2000" b="0" i="0" u="none" strike="noStrike" cap="none" normalizeH="0" baseline="0" dirty="0">
                        <a:ln>
                          <a:noFill/>
                        </a:ln>
                        <a:solidFill>
                          <a:srgbClr val="0070C0"/>
                        </a:solidFill>
                        <a:effectLst>
                          <a:outerShdw blurRad="38100" dist="38100" dir="2700000" algn="tl">
                            <a:srgbClr val="C0C0C0"/>
                          </a:outerShdw>
                        </a:effectLst>
                        <a:latin typeface="Tahoma" pitchFamily="34" charset="0"/>
                      </a:endParaRP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l-GR" sz="2000" b="0" i="0" u="none" strike="noStrike" cap="none" normalizeH="0" baseline="0">
                          <a:ln>
                            <a:noFill/>
                          </a:ln>
                          <a:solidFill>
                            <a:schemeClr val="tx1"/>
                          </a:solidFill>
                          <a:effectLst>
                            <a:outerShdw blurRad="38100" dist="38100" dir="2700000" algn="tl">
                              <a:srgbClr val="C0C0C0"/>
                            </a:outerShdw>
                          </a:effectLst>
                          <a:latin typeface="Tahoma" pitchFamily="34" charset="0"/>
                        </a:rPr>
                        <a:t>2</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l-GR" sz="2000" b="0" i="0" u="none" strike="noStrike" cap="none" normalizeH="0" baseline="0" dirty="0">
                          <a:ln>
                            <a:noFill/>
                          </a:ln>
                          <a:solidFill>
                            <a:schemeClr val="tx1"/>
                          </a:solidFill>
                          <a:effectLst>
                            <a:outerShdw blurRad="38100" dist="38100" dir="2700000" algn="tl">
                              <a:srgbClr val="C0C0C0"/>
                            </a:outerShdw>
                          </a:effectLst>
                          <a:latin typeface="Tahoma" pitchFamily="34" charset="0"/>
                        </a:rPr>
                        <a:t>11</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gridSpan="2">
                  <a:txBody>
                    <a:bodyPr/>
                    <a:lstStyle/>
                    <a:p>
                      <a:endParaRPr lang="el-GR" dirty="0"/>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C00000"/>
                    </a:solidFill>
                  </a:tcPr>
                </a:tc>
                <a:tc hMerge="1">
                  <a:txBody>
                    <a:bodyPr/>
                    <a:lstStyle/>
                    <a:p>
                      <a:endParaRPr lang="el-GR"/>
                    </a:p>
                  </a:txBody>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l-GR" sz="2000" b="0" i="0" u="none" strike="noStrike" cap="none" normalizeH="0" baseline="0" dirty="0">
                          <a:ln>
                            <a:noFill/>
                          </a:ln>
                          <a:solidFill>
                            <a:schemeClr val="tx1"/>
                          </a:solidFill>
                          <a:effectLst>
                            <a:outerShdw blurRad="38100" dist="38100" dir="2700000" algn="tl">
                              <a:srgbClr val="C0C0C0"/>
                            </a:outerShdw>
                          </a:effectLst>
                          <a:latin typeface="Tahoma" pitchFamily="34" charset="0"/>
                        </a:rPr>
                        <a:t>1</a:t>
                      </a:r>
                      <a:r>
                        <a:rPr kumimoji="0" lang="en-US" sz="2000" b="0" i="0" u="none" strike="noStrike" cap="none" normalizeH="0" baseline="0" dirty="0">
                          <a:ln>
                            <a:noFill/>
                          </a:ln>
                          <a:solidFill>
                            <a:schemeClr val="tx1"/>
                          </a:solidFill>
                          <a:effectLst>
                            <a:outerShdw blurRad="38100" dist="38100" dir="2700000" algn="tl">
                              <a:srgbClr val="C0C0C0"/>
                            </a:outerShdw>
                          </a:effectLst>
                          <a:latin typeface="Tahoma" pitchFamily="34" charset="0"/>
                        </a:rPr>
                        <a:t>25</a:t>
                      </a:r>
                      <a:endParaRPr kumimoji="0" lang="el-GR" sz="2000" b="0" i="0" u="none" strike="noStrike" cap="none" normalizeH="0" baseline="0" dirty="0">
                        <a:ln>
                          <a:noFill/>
                        </a:ln>
                        <a:solidFill>
                          <a:schemeClr val="tx1"/>
                        </a:solidFill>
                        <a:effectLst>
                          <a:outerShdw blurRad="38100" dist="38100" dir="2700000" algn="tl">
                            <a:srgbClr val="C0C0C0"/>
                          </a:outerShdw>
                        </a:effectLst>
                        <a:latin typeface="Tahoma" pitchFamily="34" charset="0"/>
                      </a:endParaRP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extLst>
                  <a:ext uri="{0D108BD9-81ED-4DB2-BD59-A6C34878D82A}">
                    <a16:rowId xmlns:a16="http://schemas.microsoft.com/office/drawing/2014/main" val="10003"/>
                  </a:ext>
                </a:extLst>
              </a:tr>
              <a:tr h="644212">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0" i="0" u="none" strike="noStrike" cap="none" normalizeH="0" baseline="0" dirty="0">
                          <a:ln>
                            <a:noFill/>
                          </a:ln>
                          <a:solidFill>
                            <a:srgbClr val="0070C0"/>
                          </a:solidFill>
                          <a:effectLst>
                            <a:outerShdw blurRad="38100" dist="38100" dir="2700000" algn="tl">
                              <a:srgbClr val="C0C0C0"/>
                            </a:outerShdw>
                          </a:effectLst>
                          <a:latin typeface="Tahoma" pitchFamily="34" charset="0"/>
                        </a:rPr>
                        <a:t>C</a:t>
                      </a:r>
                      <a:r>
                        <a:rPr kumimoji="0" lang="el-GR" sz="2000" b="0" i="0" u="none" strike="noStrike" cap="none" normalizeH="0" baseline="0" dirty="0">
                          <a:ln>
                            <a:noFill/>
                          </a:ln>
                          <a:solidFill>
                            <a:srgbClr val="0070C0"/>
                          </a:solidFill>
                          <a:effectLst>
                            <a:outerShdw blurRad="38100" dist="38100" dir="2700000" algn="tl">
                              <a:srgbClr val="C0C0C0"/>
                            </a:outerShdw>
                          </a:effectLst>
                          <a:latin typeface="Tahoma" pitchFamily="34" charset="0"/>
                        </a:rPr>
                        <a:t>. </a:t>
                      </a:r>
                      <a:r>
                        <a:rPr kumimoji="0" lang="en-GB" sz="2000" b="0" i="0" u="none" strike="noStrike" cap="none" normalizeH="0" baseline="0" dirty="0">
                          <a:ln>
                            <a:noFill/>
                          </a:ln>
                          <a:solidFill>
                            <a:srgbClr val="0070C0"/>
                          </a:solidFill>
                          <a:effectLst>
                            <a:outerShdw blurRad="38100" dist="38100" dir="2700000" algn="tl">
                              <a:srgbClr val="C0C0C0"/>
                            </a:outerShdw>
                          </a:effectLst>
                          <a:latin typeface="Tahoma" pitchFamily="34" charset="0"/>
                        </a:rPr>
                        <a:t>Sheltered Apartments</a:t>
                      </a:r>
                      <a:endParaRPr kumimoji="0" lang="el-GR" sz="2000" b="0" i="0" u="none" strike="noStrike" cap="none" normalizeH="0" baseline="0" dirty="0">
                        <a:ln>
                          <a:noFill/>
                        </a:ln>
                        <a:solidFill>
                          <a:srgbClr val="0070C0"/>
                        </a:solidFill>
                        <a:effectLst>
                          <a:outerShdw blurRad="38100" dist="38100" dir="2700000" algn="tl">
                            <a:srgbClr val="C0C0C0"/>
                          </a:outerShdw>
                        </a:effectLst>
                        <a:latin typeface="Tahoma" pitchFamily="34" charset="0"/>
                      </a:endParaRP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l-GR" sz="2000" b="0" i="0" u="none" strike="noStrike" cap="none" normalizeH="0" baseline="0">
                          <a:ln>
                            <a:noFill/>
                          </a:ln>
                          <a:solidFill>
                            <a:schemeClr val="tx1"/>
                          </a:solidFill>
                          <a:effectLst>
                            <a:outerShdw blurRad="38100" dist="38100" dir="2700000" algn="tl">
                              <a:srgbClr val="C0C0C0"/>
                            </a:outerShdw>
                          </a:effectLst>
                          <a:latin typeface="Tahoma" pitchFamily="34" charset="0"/>
                        </a:rPr>
                        <a:t>-</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0" i="0" u="none" strike="noStrike" cap="none" normalizeH="0" baseline="0" dirty="0">
                          <a:ln>
                            <a:noFill/>
                          </a:ln>
                          <a:solidFill>
                            <a:schemeClr val="tx1"/>
                          </a:solidFill>
                          <a:effectLst>
                            <a:outerShdw blurRad="38100" dist="38100" dir="2700000" algn="tl">
                              <a:srgbClr val="C0C0C0"/>
                            </a:outerShdw>
                          </a:effectLst>
                          <a:latin typeface="Tahoma" pitchFamily="34" charset="0"/>
                        </a:rPr>
                        <a:t> </a:t>
                      </a:r>
                      <a:r>
                        <a:rPr kumimoji="0" lang="el-GR" sz="2000" b="0" i="0" u="none" strike="noStrike" cap="none" normalizeH="0" baseline="0" dirty="0">
                          <a:ln>
                            <a:noFill/>
                          </a:ln>
                          <a:solidFill>
                            <a:schemeClr val="tx1"/>
                          </a:solidFill>
                          <a:effectLst>
                            <a:outerShdw blurRad="38100" dist="38100" dir="2700000" algn="tl">
                              <a:srgbClr val="C0C0C0"/>
                            </a:outerShdw>
                          </a:effectLst>
                          <a:latin typeface="Tahoma" pitchFamily="34" charset="0"/>
                        </a:rPr>
                        <a:t>106</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gridSpan="2">
                  <a:txBody>
                    <a:bodyPr/>
                    <a:lstStyle/>
                    <a:p>
                      <a:endParaRPr lang="el-GR" dirty="0"/>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C00000"/>
                    </a:solidFill>
                  </a:tcPr>
                </a:tc>
                <a:tc hMerge="1">
                  <a:txBody>
                    <a:bodyPr/>
                    <a:lstStyle/>
                    <a:p>
                      <a:endParaRPr lang="el-GR"/>
                    </a:p>
                  </a:txBody>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l-GR" sz="2000" b="0" i="0" u="none" strike="noStrike" cap="none" normalizeH="0" baseline="0" dirty="0">
                          <a:ln>
                            <a:noFill/>
                          </a:ln>
                          <a:solidFill>
                            <a:schemeClr val="tx1"/>
                          </a:solidFill>
                          <a:effectLst>
                            <a:outerShdw blurRad="38100" dist="38100" dir="2700000" algn="tl">
                              <a:srgbClr val="C0C0C0"/>
                            </a:outerShdw>
                          </a:effectLst>
                          <a:latin typeface="Tahoma" pitchFamily="34" charset="0"/>
                        </a:rPr>
                        <a:t>230</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extLst>
                  <a:ext uri="{0D108BD9-81ED-4DB2-BD59-A6C34878D82A}">
                    <a16:rowId xmlns:a16="http://schemas.microsoft.com/office/drawing/2014/main" val="10004"/>
                  </a:ext>
                </a:extLst>
              </a:tr>
              <a:tr h="644212">
                <a:tc>
                  <a:txBody>
                    <a:bodyPr/>
                    <a:lstStyle/>
                    <a:p>
                      <a:pPr marL="0" marR="0" lvl="0" indent="0" algn="l"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0" i="0" u="none" strike="noStrike" cap="none" normalizeH="0" baseline="0" dirty="0">
                          <a:ln>
                            <a:noFill/>
                          </a:ln>
                          <a:solidFill>
                            <a:srgbClr val="0070C0"/>
                          </a:solidFill>
                          <a:effectLst>
                            <a:outerShdw blurRad="38100" dist="38100" dir="2700000" algn="tl">
                              <a:srgbClr val="C0C0C0"/>
                            </a:outerShdw>
                          </a:effectLst>
                          <a:latin typeface="Tahoma" pitchFamily="34" charset="0"/>
                        </a:rPr>
                        <a:t>D. Day Centers</a:t>
                      </a:r>
                      <a:endParaRPr kumimoji="0" lang="el-GR" sz="2000" b="0" i="0" u="none" strike="noStrike" cap="none" normalizeH="0" baseline="0" dirty="0">
                        <a:ln>
                          <a:noFill/>
                        </a:ln>
                        <a:solidFill>
                          <a:srgbClr val="0070C0"/>
                        </a:solidFill>
                        <a:effectLst>
                          <a:outerShdw blurRad="38100" dist="38100" dir="2700000" algn="tl">
                            <a:srgbClr val="C0C0C0"/>
                          </a:outerShdw>
                        </a:effectLst>
                        <a:latin typeface="Tahoma" pitchFamily="34" charset="0"/>
                      </a:endParaRP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0" i="0" u="none" strike="noStrike" cap="none" normalizeH="0" baseline="0" dirty="0">
                          <a:ln>
                            <a:noFill/>
                          </a:ln>
                          <a:solidFill>
                            <a:schemeClr val="tx1"/>
                          </a:solidFill>
                          <a:effectLst>
                            <a:outerShdw blurRad="38100" dist="38100" dir="2700000" algn="tl">
                              <a:srgbClr val="C0C0C0"/>
                            </a:outerShdw>
                          </a:effectLst>
                          <a:latin typeface="Tahoma" pitchFamily="34" charset="0"/>
                        </a:rPr>
                        <a:t>1</a:t>
                      </a:r>
                      <a:endParaRPr kumimoji="0" lang="el-GR" sz="2000" b="0" i="0" u="none" strike="noStrike" cap="none" normalizeH="0" baseline="0" dirty="0">
                        <a:ln>
                          <a:noFill/>
                        </a:ln>
                        <a:solidFill>
                          <a:schemeClr val="tx1"/>
                        </a:solidFill>
                        <a:effectLst>
                          <a:outerShdw blurRad="38100" dist="38100" dir="2700000" algn="tl">
                            <a:srgbClr val="C0C0C0"/>
                          </a:outerShdw>
                        </a:effectLst>
                        <a:latin typeface="Tahoma" pitchFamily="34"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0" i="0" u="none" strike="noStrike" cap="none" normalizeH="0" baseline="0" dirty="0">
                          <a:ln>
                            <a:noFill/>
                          </a:ln>
                          <a:solidFill>
                            <a:schemeClr val="tx1"/>
                          </a:solidFill>
                          <a:effectLst>
                            <a:outerShdw blurRad="38100" dist="38100" dir="2700000" algn="tl">
                              <a:srgbClr val="C0C0C0"/>
                            </a:outerShdw>
                          </a:effectLst>
                          <a:latin typeface="Tahoma" pitchFamily="34" charset="0"/>
                        </a:rPr>
                        <a:t>4</a:t>
                      </a:r>
                      <a:endParaRPr kumimoji="0" lang="el-GR" sz="2000" b="0" i="0" u="none" strike="noStrike" cap="none" normalizeH="0" baseline="0" dirty="0">
                        <a:ln>
                          <a:noFill/>
                        </a:ln>
                        <a:solidFill>
                          <a:schemeClr val="tx1"/>
                        </a:solidFill>
                        <a:effectLst>
                          <a:outerShdw blurRad="38100" dist="38100" dir="2700000" algn="tl">
                            <a:srgbClr val="C0C0C0"/>
                          </a:outerShdw>
                        </a:effectLst>
                        <a:latin typeface="Tahoma" pitchFamily="34"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tc gridSpan="2">
                  <a:txBody>
                    <a:bodyPr/>
                    <a:lstStyle/>
                    <a:p>
                      <a:endParaRPr lang="el-GR" dirty="0"/>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C00000"/>
                    </a:solidFill>
                  </a:tcPr>
                </a:tc>
                <a:tc hMerge="1">
                  <a:txBody>
                    <a:bodyPr/>
                    <a:lstStyle/>
                    <a:p>
                      <a:endParaRPr lang="el-GR"/>
                    </a:p>
                  </a:txBody>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2000" b="0" i="0" u="none" strike="noStrike" cap="none" normalizeH="0" baseline="0" dirty="0">
                          <a:ln>
                            <a:noFill/>
                          </a:ln>
                          <a:solidFill>
                            <a:schemeClr val="tx1"/>
                          </a:solidFill>
                          <a:effectLst>
                            <a:outerShdw blurRad="38100" dist="38100" dir="2700000" algn="tl">
                              <a:srgbClr val="C0C0C0"/>
                            </a:outerShdw>
                          </a:effectLst>
                          <a:latin typeface="Tahoma" pitchFamily="34" charset="0"/>
                        </a:rPr>
                        <a:t>65</a:t>
                      </a:r>
                      <a:endParaRPr kumimoji="0" lang="el-GR" sz="2000" b="0" i="0" u="none" strike="noStrike" cap="none" normalizeH="0" baseline="0" dirty="0">
                        <a:ln>
                          <a:noFill/>
                        </a:ln>
                        <a:solidFill>
                          <a:schemeClr val="tx1"/>
                        </a:solidFill>
                        <a:effectLst>
                          <a:outerShdw blurRad="38100" dist="38100" dir="2700000" algn="tl">
                            <a:srgbClr val="C0C0C0"/>
                          </a:outerShdw>
                        </a:effectLst>
                        <a:latin typeface="Tahoma" pitchFamily="34" charset="0"/>
                      </a:endParaRP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bg1"/>
                    </a:solidFill>
                  </a:tcPr>
                </a:tc>
                <a:extLst>
                  <a:ext uri="{0D108BD9-81ED-4DB2-BD59-A6C34878D82A}">
                    <a16:rowId xmlns:a16="http://schemas.microsoft.com/office/drawing/2014/main" val="10005"/>
                  </a:ext>
                </a:extLst>
              </a:tr>
            </a:tbl>
          </a:graphicData>
        </a:graphic>
      </p:graphicFrame>
    </p:spTree>
  </p:cSld>
  <p:clrMapOvr>
    <a:masterClrMapping/>
  </p:clrMapOvr>
  <p:transition>
    <p:random/>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a:extLst>
              <a:ext uri="{FF2B5EF4-FFF2-40B4-BE49-F238E27FC236}">
                <a16:creationId xmlns:a16="http://schemas.microsoft.com/office/drawing/2014/main" id="{57B4DCBB-2162-4FEB-AB97-54237D974C19}"/>
              </a:ext>
            </a:extLst>
          </p:cNvPr>
          <p:cNvSpPr>
            <a:spLocks noGrp="1" noChangeArrowheads="1"/>
          </p:cNvSpPr>
          <p:nvPr>
            <p:ph type="title"/>
          </p:nvPr>
        </p:nvSpPr>
        <p:spPr/>
        <p:txBody>
          <a:bodyPr/>
          <a:lstStyle/>
          <a:p>
            <a:r>
              <a:rPr lang="el-GR" altLang="el-GR" b="1"/>
              <a:t>ΚΑΤΑ ΣΥΝΕΠΕΙΑ</a:t>
            </a:r>
            <a:r>
              <a:rPr lang="en-US" altLang="el-GR" b="1"/>
              <a:t>…..</a:t>
            </a:r>
            <a:endParaRPr lang="el-GR" altLang="el-GR" b="1"/>
          </a:p>
        </p:txBody>
      </p:sp>
      <p:sp>
        <p:nvSpPr>
          <p:cNvPr id="147459" name="Rectangle 3">
            <a:extLst>
              <a:ext uri="{FF2B5EF4-FFF2-40B4-BE49-F238E27FC236}">
                <a16:creationId xmlns:a16="http://schemas.microsoft.com/office/drawing/2014/main" id="{B9DC7882-845F-4396-B01C-17F124F8236E}"/>
              </a:ext>
            </a:extLst>
          </p:cNvPr>
          <p:cNvSpPr>
            <a:spLocks noGrp="1" noChangeArrowheads="1"/>
          </p:cNvSpPr>
          <p:nvPr>
            <p:ph type="body" idx="1"/>
          </p:nvPr>
        </p:nvSpPr>
        <p:spPr>
          <a:xfrm>
            <a:off x="2209800" y="1981200"/>
            <a:ext cx="7772400" cy="4687888"/>
          </a:xfrm>
        </p:spPr>
        <p:txBody>
          <a:bodyPr/>
          <a:lstStyle/>
          <a:p>
            <a:r>
              <a:rPr lang="el-GR" altLang="el-GR" b="1"/>
              <a:t>Πρέπει να καθιερωθούν κοινά πρότυπα για την περιγραφή των αναγκών σε:</a:t>
            </a:r>
            <a:endParaRPr lang="en-US" altLang="el-GR" b="1"/>
          </a:p>
          <a:p>
            <a:pPr lvl="1"/>
            <a:r>
              <a:rPr lang="el-GR" altLang="el-GR" b="1"/>
              <a:t>Επίπεδο πληθυσμού</a:t>
            </a:r>
            <a:endParaRPr lang="en-US" altLang="el-GR" b="1"/>
          </a:p>
          <a:p>
            <a:pPr lvl="1"/>
            <a:r>
              <a:rPr lang="el-GR" altLang="el-GR" b="1"/>
              <a:t>Επίπεδο ασθενούς</a:t>
            </a:r>
            <a:endParaRPr lang="en-US" altLang="el-GR" b="1"/>
          </a:p>
          <a:p>
            <a:r>
              <a:rPr lang="el-GR" altLang="el-GR" b="1"/>
              <a:t>Τα πρότυπα πρέπει να υπηρετούν δυο διαφορετικές ανάγκες</a:t>
            </a:r>
            <a:r>
              <a:rPr lang="en-US" altLang="el-GR" b="1"/>
              <a:t>:</a:t>
            </a:r>
          </a:p>
          <a:p>
            <a:pPr lvl="1"/>
            <a:r>
              <a:rPr lang="el-GR" altLang="el-GR" b="1"/>
              <a:t>Περιγραφή του προβλήματος, εκτίμηση αναγκών</a:t>
            </a:r>
            <a:endParaRPr lang="en-US" altLang="el-GR" b="1"/>
          </a:p>
          <a:p>
            <a:pPr lvl="1"/>
            <a:r>
              <a:rPr lang="el-GR" altLang="el-GR" b="1"/>
              <a:t>Μετρήσεις έκβασης</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775520" y="332656"/>
            <a:ext cx="8640960" cy="864096"/>
          </a:xfrm>
          <a:solidFill>
            <a:schemeClr val="accent4">
              <a:lumMod val="20000"/>
              <a:lumOff val="80000"/>
            </a:schemeClr>
          </a:solidFill>
          <a:ln w="28575">
            <a:solidFill>
              <a:schemeClr val="tx1"/>
            </a:solidFill>
          </a:ln>
        </p:spPr>
        <p:txBody>
          <a:bodyPr>
            <a:normAutofit/>
          </a:bodyPr>
          <a:lstStyle/>
          <a:p>
            <a:pPr algn="ctr"/>
            <a:r>
              <a:rPr lang="en-US" b="1" dirty="0">
                <a:solidFill>
                  <a:srgbClr val="C00000"/>
                </a:solidFill>
              </a:rPr>
              <a:t>The Old Style of Mental Health Care</a:t>
            </a:r>
            <a:endParaRPr lang="el-GR" b="1" dirty="0">
              <a:solidFill>
                <a:srgbClr val="C00000"/>
              </a:solidFill>
            </a:endParaRPr>
          </a:p>
        </p:txBody>
      </p:sp>
      <p:pic>
        <p:nvPicPr>
          <p:cNvPr id="4" name="Picture 6"/>
          <p:cNvPicPr>
            <a:picLocks noGrp="1" noChangeAspect="1" noChangeArrowheads="1"/>
          </p:cNvPicPr>
          <p:nvPr>
            <p:ph sz="quarter" idx="1"/>
            <p:custDataLst>
              <p:tags r:id="rId1"/>
            </p:custDataLst>
          </p:nvPr>
        </p:nvPicPr>
        <p:blipFill>
          <a:blip r:embed="rId3" cstate="print"/>
          <a:srcRect/>
          <a:stretch>
            <a:fillRect/>
          </a:stretch>
        </p:blipFill>
        <p:spPr bwMode="auto">
          <a:xfrm>
            <a:off x="2346385" y="1944643"/>
            <a:ext cx="7499231" cy="4083141"/>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a:extLst>
              <a:ext uri="{FF2B5EF4-FFF2-40B4-BE49-F238E27FC236}">
                <a16:creationId xmlns:a16="http://schemas.microsoft.com/office/drawing/2014/main" id="{E9AD1DB2-2743-42E2-AEC3-017494ACDA15}"/>
              </a:ext>
            </a:extLst>
          </p:cNvPr>
          <p:cNvSpPr>
            <a:spLocks noGrp="1" noRot="1" noChangeArrowheads="1"/>
          </p:cNvSpPr>
          <p:nvPr>
            <p:ph type="title"/>
          </p:nvPr>
        </p:nvSpPr>
        <p:spPr/>
        <p:txBody>
          <a:bodyPr/>
          <a:lstStyle/>
          <a:p>
            <a:r>
              <a:rPr lang="en-US" altLang="el-GR" b="0"/>
              <a:t>Βασική θέση της ΠΦΥ</a:t>
            </a:r>
            <a:endParaRPr lang="en-US" altLang="el-GR"/>
          </a:p>
        </p:txBody>
      </p:sp>
      <p:sp>
        <p:nvSpPr>
          <p:cNvPr id="34819" name="Rectangle 3">
            <a:extLst>
              <a:ext uri="{FF2B5EF4-FFF2-40B4-BE49-F238E27FC236}">
                <a16:creationId xmlns:a16="http://schemas.microsoft.com/office/drawing/2014/main" id="{17688B86-1BD5-44F8-A518-2C43B3E7E143}"/>
              </a:ext>
            </a:extLst>
          </p:cNvPr>
          <p:cNvSpPr>
            <a:spLocks noGrp="1" noChangeArrowheads="1"/>
          </p:cNvSpPr>
          <p:nvPr>
            <p:ph type="body" idx="1"/>
          </p:nvPr>
        </p:nvSpPr>
        <p:spPr/>
        <p:txBody>
          <a:bodyPr/>
          <a:lstStyle/>
          <a:p>
            <a:pPr>
              <a:lnSpc>
                <a:spcPct val="90000"/>
              </a:lnSpc>
            </a:pPr>
            <a:r>
              <a:rPr lang="en-US" altLang="el-GR" sz="2400" b="1"/>
              <a:t>Πρώτη επαφή - (μερικές φορές η μόνη επαφή)</a:t>
            </a:r>
          </a:p>
          <a:p>
            <a:pPr>
              <a:lnSpc>
                <a:spcPct val="90000"/>
              </a:lnSpc>
            </a:pPr>
            <a:r>
              <a:rPr lang="en-US" altLang="el-GR" sz="2400" b="1"/>
              <a:t>Υψηλή συχνότητα προβλημάτων ψυχικής υγείας</a:t>
            </a:r>
          </a:p>
          <a:p>
            <a:pPr>
              <a:lnSpc>
                <a:spcPct val="90000"/>
              </a:lnSpc>
            </a:pPr>
            <a:r>
              <a:rPr lang="en-US" altLang="el-GR" sz="2400" b="1"/>
              <a:t>Λιγότερος στιγμτισμός: έλλειψη διαχωρισμού “ψυχής - σώματος”</a:t>
            </a:r>
          </a:p>
          <a:p>
            <a:pPr>
              <a:lnSpc>
                <a:spcPct val="90000"/>
              </a:lnSpc>
            </a:pPr>
            <a:r>
              <a:rPr lang="en-US" altLang="el-GR" sz="2400" b="1"/>
              <a:t>Πλήρης φροντίδα στο πλαίσιο της οικογένειας και της κοινότητας</a:t>
            </a:r>
          </a:p>
          <a:p>
            <a:pPr>
              <a:lnSpc>
                <a:spcPct val="90000"/>
              </a:lnSpc>
            </a:pPr>
            <a:r>
              <a:rPr lang="en-US" altLang="el-GR" sz="2400" b="1"/>
              <a:t>Συντονιστικός ρόλος: “θυρωρός”, δυνατότητα παρακολούθησης</a:t>
            </a:r>
          </a:p>
          <a:p>
            <a:pPr>
              <a:lnSpc>
                <a:spcPct val="90000"/>
              </a:lnSpc>
            </a:pPr>
            <a:r>
              <a:rPr lang="en-US" altLang="el-GR" sz="2400" b="1"/>
              <a:t>Συνεχιζόμενη φροντίδα: Σταθερή σχέση παροχής φροντίδας και χρήσης της</a:t>
            </a:r>
          </a:p>
          <a:p>
            <a:pPr>
              <a:lnSpc>
                <a:spcPct val="90000"/>
              </a:lnSpc>
            </a:pPr>
            <a:r>
              <a:rPr lang="en-US" altLang="el-GR" sz="2400" b="1"/>
              <a:t>Μη δαπανηρή: απλή, κατάλληλη, αναγκαία ...</a:t>
            </a:r>
            <a:endParaRPr lang="en-US" altLang="el-GR" sz="2400" b="1">
              <a:solidFill>
                <a:schemeClr val="accent2"/>
              </a:solidFill>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BD6B87BF-27BF-4638-B841-9AF29EA02E6F}"/>
              </a:ext>
            </a:extLst>
          </p:cNvPr>
          <p:cNvSpPr>
            <a:spLocks noGrp="1" noRot="1" noChangeArrowheads="1"/>
          </p:cNvSpPr>
          <p:nvPr>
            <p:ph type="title"/>
          </p:nvPr>
        </p:nvSpPr>
        <p:spPr>
          <a:xfrm>
            <a:off x="1243173" y="192089"/>
            <a:ext cx="9315291" cy="1431925"/>
          </a:xfrm>
        </p:spPr>
        <p:txBody>
          <a:bodyPr/>
          <a:lstStyle/>
          <a:p>
            <a:pPr algn="ctr"/>
            <a:r>
              <a:rPr lang="el-GR" altLang="el-GR" b="0" dirty="0"/>
              <a:t>ΣΥΣΤΗΜΑΤΑ ΥΓΕΙΑΣ ΣΤΗ Μ. ΒΡΕΤΑΝΙΑ ΚΑΙ ΕΛΛΑΔΑ</a:t>
            </a:r>
          </a:p>
        </p:txBody>
      </p:sp>
      <p:sp>
        <p:nvSpPr>
          <p:cNvPr id="21507" name="Rectangle 3">
            <a:extLst>
              <a:ext uri="{FF2B5EF4-FFF2-40B4-BE49-F238E27FC236}">
                <a16:creationId xmlns:a16="http://schemas.microsoft.com/office/drawing/2014/main" id="{E379BD0B-A8AD-4ABA-A134-E6E3F8B23B91}"/>
              </a:ext>
            </a:extLst>
          </p:cNvPr>
          <p:cNvSpPr>
            <a:spLocks noGrp="1" noChangeArrowheads="1"/>
          </p:cNvSpPr>
          <p:nvPr>
            <p:ph type="body" sz="half" idx="1"/>
          </p:nvPr>
        </p:nvSpPr>
        <p:spPr>
          <a:xfrm>
            <a:off x="836615" y="1600201"/>
            <a:ext cx="5181599" cy="4525963"/>
          </a:xfrm>
        </p:spPr>
        <p:txBody>
          <a:bodyPr/>
          <a:lstStyle/>
          <a:p>
            <a:pPr>
              <a:lnSpc>
                <a:spcPct val="90000"/>
              </a:lnSpc>
            </a:pPr>
            <a:r>
              <a:rPr lang="el-GR" altLang="el-GR" sz="2400" b="1" u="sng" dirty="0"/>
              <a:t>Μ. ΒΡΕΤΑΝΙΑ</a:t>
            </a:r>
          </a:p>
          <a:p>
            <a:pPr lvl="1">
              <a:lnSpc>
                <a:spcPct val="90000"/>
              </a:lnSpc>
            </a:pPr>
            <a:r>
              <a:rPr lang="el-GR" altLang="el-GR" sz="2000" dirty="0"/>
              <a:t>Σαφής διάκριση των τριών επιπέδων φροντίδας υγείας</a:t>
            </a:r>
          </a:p>
          <a:p>
            <a:pPr lvl="1">
              <a:lnSpc>
                <a:spcPct val="90000"/>
              </a:lnSpc>
            </a:pPr>
            <a:endParaRPr lang="el-GR" altLang="el-GR" sz="2000" dirty="0"/>
          </a:p>
          <a:p>
            <a:pPr lvl="1">
              <a:lnSpc>
                <a:spcPct val="90000"/>
              </a:lnSpc>
            </a:pPr>
            <a:r>
              <a:rPr lang="el-GR" altLang="el-GR" sz="2000" dirty="0"/>
              <a:t>Ρύθμιση της ροής από επίπεδο σε επίπεδο</a:t>
            </a:r>
          </a:p>
          <a:p>
            <a:pPr lvl="1">
              <a:lnSpc>
                <a:spcPct val="90000"/>
              </a:lnSpc>
            </a:pPr>
            <a:endParaRPr lang="el-GR" altLang="el-GR" sz="2000" dirty="0"/>
          </a:p>
          <a:p>
            <a:pPr lvl="1">
              <a:lnSpc>
                <a:spcPct val="90000"/>
              </a:lnSpc>
            </a:pPr>
            <a:r>
              <a:rPr lang="el-GR" altLang="el-GR" sz="2000" dirty="0"/>
              <a:t>Ρυθμιζόμενος χαμηλός αριθμός ιατρών</a:t>
            </a:r>
          </a:p>
          <a:p>
            <a:pPr lvl="1">
              <a:lnSpc>
                <a:spcPct val="90000"/>
              </a:lnSpc>
            </a:pPr>
            <a:endParaRPr lang="el-GR" altLang="el-GR" sz="2000" dirty="0"/>
          </a:p>
          <a:p>
            <a:pPr lvl="1">
              <a:lnSpc>
                <a:spcPct val="90000"/>
              </a:lnSpc>
            </a:pPr>
            <a:r>
              <a:rPr lang="el-GR" altLang="el-GR" sz="2000" dirty="0"/>
              <a:t>Υψηλός αριθμός γενικός ιατρών</a:t>
            </a:r>
          </a:p>
          <a:p>
            <a:pPr lvl="1">
              <a:lnSpc>
                <a:spcPct val="90000"/>
              </a:lnSpc>
            </a:pPr>
            <a:endParaRPr lang="el-GR" altLang="el-GR" sz="2000" dirty="0"/>
          </a:p>
          <a:p>
            <a:pPr lvl="1">
              <a:lnSpc>
                <a:spcPct val="90000"/>
              </a:lnSpc>
            </a:pPr>
            <a:r>
              <a:rPr lang="el-GR" altLang="el-GR" sz="2000" dirty="0"/>
              <a:t>Ιατρική στην κοινότητα</a:t>
            </a:r>
          </a:p>
          <a:p>
            <a:pPr lvl="1">
              <a:lnSpc>
                <a:spcPct val="90000"/>
              </a:lnSpc>
            </a:pPr>
            <a:r>
              <a:rPr lang="el-GR" altLang="el-GR" sz="2000" dirty="0"/>
              <a:t>Μικρή συμβολή της ιδιωτικής ιατρικής</a:t>
            </a:r>
          </a:p>
          <a:p>
            <a:pPr lvl="1">
              <a:lnSpc>
                <a:spcPct val="90000"/>
              </a:lnSpc>
            </a:pPr>
            <a:endParaRPr lang="el-GR" altLang="el-GR" sz="2000" dirty="0"/>
          </a:p>
          <a:p>
            <a:pPr lvl="1">
              <a:lnSpc>
                <a:spcPct val="90000"/>
              </a:lnSpc>
            </a:pPr>
            <a:endParaRPr lang="el-GR" altLang="el-GR" sz="2000" dirty="0"/>
          </a:p>
        </p:txBody>
      </p:sp>
      <p:sp>
        <p:nvSpPr>
          <p:cNvPr id="21508" name="Rectangle 4">
            <a:extLst>
              <a:ext uri="{FF2B5EF4-FFF2-40B4-BE49-F238E27FC236}">
                <a16:creationId xmlns:a16="http://schemas.microsoft.com/office/drawing/2014/main" id="{818B30D7-CD04-4A79-A085-F3099FCC9132}"/>
              </a:ext>
            </a:extLst>
          </p:cNvPr>
          <p:cNvSpPr>
            <a:spLocks noGrp="1" noChangeArrowheads="1"/>
          </p:cNvSpPr>
          <p:nvPr>
            <p:ph type="body" sz="half" idx="2"/>
          </p:nvPr>
        </p:nvSpPr>
        <p:spPr>
          <a:xfrm>
            <a:off x="6172200" y="1479479"/>
            <a:ext cx="5181600" cy="4697484"/>
          </a:xfrm>
        </p:spPr>
        <p:txBody>
          <a:bodyPr/>
          <a:lstStyle/>
          <a:p>
            <a:pPr>
              <a:lnSpc>
                <a:spcPct val="90000"/>
              </a:lnSpc>
            </a:pPr>
            <a:r>
              <a:rPr lang="el-GR" altLang="el-GR" b="1" u="sng" dirty="0"/>
              <a:t>ΕΛΛΑΔΑ</a:t>
            </a:r>
          </a:p>
          <a:p>
            <a:pPr lvl="1">
              <a:lnSpc>
                <a:spcPct val="90000"/>
              </a:lnSpc>
            </a:pPr>
            <a:r>
              <a:rPr lang="el-GR" altLang="el-GR" sz="2000" dirty="0"/>
              <a:t>Ασαφής διαχωρισμός των τριών επιπέδων φροντίδας υγείας</a:t>
            </a:r>
          </a:p>
          <a:p>
            <a:pPr lvl="1">
              <a:lnSpc>
                <a:spcPct val="90000"/>
              </a:lnSpc>
            </a:pPr>
            <a:endParaRPr lang="el-GR" altLang="el-GR" sz="2000" dirty="0"/>
          </a:p>
          <a:p>
            <a:pPr lvl="1">
              <a:lnSpc>
                <a:spcPct val="90000"/>
              </a:lnSpc>
            </a:pPr>
            <a:r>
              <a:rPr lang="el-GR" altLang="el-GR" sz="2000" dirty="0"/>
              <a:t>Η ροή από επίπεδο σε επίπεδο δεν είναι δυνατό να ρυθμιστεί</a:t>
            </a:r>
          </a:p>
          <a:p>
            <a:pPr lvl="1">
              <a:lnSpc>
                <a:spcPct val="90000"/>
              </a:lnSpc>
            </a:pPr>
            <a:endParaRPr lang="el-GR" altLang="el-GR" sz="2000" dirty="0"/>
          </a:p>
          <a:p>
            <a:pPr lvl="1">
              <a:lnSpc>
                <a:spcPct val="90000"/>
              </a:lnSpc>
            </a:pPr>
            <a:r>
              <a:rPr lang="el-GR" altLang="el-GR" sz="2000" dirty="0"/>
              <a:t>Μη ρυθμιζόμενος υψηλός αριθμός ιατρών</a:t>
            </a:r>
          </a:p>
          <a:p>
            <a:pPr lvl="1">
              <a:lnSpc>
                <a:spcPct val="90000"/>
              </a:lnSpc>
            </a:pPr>
            <a:r>
              <a:rPr lang="el-GR" altLang="el-GR" sz="2000" dirty="0"/>
              <a:t>Χαμηλός αριθμός γενικών ιατρών</a:t>
            </a:r>
          </a:p>
          <a:p>
            <a:pPr lvl="1">
              <a:lnSpc>
                <a:spcPct val="90000"/>
              </a:lnSpc>
            </a:pPr>
            <a:endParaRPr lang="el-GR" altLang="el-GR" sz="2000" dirty="0"/>
          </a:p>
          <a:p>
            <a:pPr lvl="1">
              <a:lnSpc>
                <a:spcPct val="90000"/>
              </a:lnSpc>
            </a:pPr>
            <a:r>
              <a:rPr lang="el-GR" altLang="el-GR" sz="2000" dirty="0"/>
              <a:t>Ιατρική στο νοσοκομείο</a:t>
            </a:r>
          </a:p>
          <a:p>
            <a:pPr lvl="1">
              <a:lnSpc>
                <a:spcPct val="90000"/>
              </a:lnSpc>
            </a:pPr>
            <a:r>
              <a:rPr lang="el-GR" altLang="el-GR" sz="2000" dirty="0"/>
              <a:t>Υψηλή συμβολή της ιδιωτικής ιατρικής</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9C177D50-7CE1-4A3B-AD26-4BD365297E2B}"/>
              </a:ext>
            </a:extLst>
          </p:cNvPr>
          <p:cNvSpPr>
            <a:spLocks noChangeArrowheads="1"/>
          </p:cNvSpPr>
          <p:nvPr/>
        </p:nvSpPr>
        <p:spPr bwMode="auto">
          <a:xfrm>
            <a:off x="2209800" y="381001"/>
            <a:ext cx="8001000" cy="5663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l-GR" altLang="el-GR" sz="3200" b="1">
                <a:latin typeface="Times New Roman" panose="02020603050405020304" pitchFamily="18" charset="0"/>
                <a:cs typeface="Times New Roman" panose="02020603050405020304" pitchFamily="18" charset="0"/>
              </a:rPr>
              <a:t>…η αδυναμία κατανόησης ότι τα αποτελέσματα της παρατήρησης από τους ειδικούς αποτελούν στις καλύτερες των περιπτώσεων μόνο μέρος της αλήθειας, ώστε να χρειάζεται να συμπληρωθούν με παρατηρήσεις που προκύπτουν από ευρύτερη μελέτη. … Δεν υπάρχουν πιο επικίνδυνα άτομα στο επάγγελμά μας από αυτά που κατά κάποιο τρόπο γεννήθηκαν με αυτό, δηλαδή τους ειδικούς.</a:t>
            </a:r>
            <a:endParaRPr lang="en-GB" altLang="el-GR" sz="3200">
              <a:latin typeface="Times New Roman" panose="02020603050405020304" pitchFamily="18" charset="0"/>
            </a:endParaRPr>
          </a:p>
          <a:p>
            <a:pPr eaLnBrk="0" hangingPunct="0">
              <a:spcBef>
                <a:spcPct val="50000"/>
              </a:spcBef>
            </a:pPr>
            <a:r>
              <a:rPr lang="en-US" altLang="el-GR" sz="2000" i="1">
                <a:solidFill>
                  <a:srgbClr val="FF3300"/>
                </a:solidFill>
                <a:latin typeface="Times New Roman" panose="02020603050405020304" pitchFamily="18" charset="0"/>
                <a:cs typeface="Times New Roman" panose="02020603050405020304" pitchFamily="18" charset="0"/>
              </a:rPr>
              <a:t>Osler W. Remarks on Specialism.</a:t>
            </a:r>
            <a:r>
              <a:rPr lang="el-GR" altLang="el-GR" sz="2000">
                <a:solidFill>
                  <a:srgbClr val="FF3300"/>
                </a:solidFill>
                <a:latin typeface="Times New Roman" panose="02020603050405020304" pitchFamily="18" charset="0"/>
              </a:rPr>
              <a:t> </a:t>
            </a:r>
            <a:r>
              <a:rPr lang="en-US" altLang="el-GR" sz="2000" i="1">
                <a:solidFill>
                  <a:srgbClr val="FF3300"/>
                </a:solidFill>
                <a:latin typeface="Times New Roman" panose="02020603050405020304" pitchFamily="18" charset="0"/>
                <a:cs typeface="Times New Roman" panose="02020603050405020304" pitchFamily="18" charset="0"/>
              </a:rPr>
              <a:t>Boston Med. Surg. J. 1892, 126: 457-459</a:t>
            </a:r>
            <a:r>
              <a:rPr lang="en-US" altLang="el-GR" sz="2800">
                <a:solidFill>
                  <a:srgbClr val="FF3300"/>
                </a:solidFill>
                <a:latin typeface="Times New Roman" panose="02020603050405020304" pitchFamily="18" charset="0"/>
              </a:rPr>
              <a:t> </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a:extLst>
              <a:ext uri="{FF2B5EF4-FFF2-40B4-BE49-F238E27FC236}">
                <a16:creationId xmlns:a16="http://schemas.microsoft.com/office/drawing/2014/main" id="{AA41DB4D-DC01-43EC-AAEE-76483A6CE478}"/>
              </a:ext>
            </a:extLst>
          </p:cNvPr>
          <p:cNvSpPr>
            <a:spLocks noGrp="1" noRot="1" noChangeArrowheads="1"/>
          </p:cNvSpPr>
          <p:nvPr>
            <p:ph type="title"/>
          </p:nvPr>
        </p:nvSpPr>
        <p:spPr/>
        <p:txBody>
          <a:bodyPr/>
          <a:lstStyle/>
          <a:p>
            <a:r>
              <a:rPr lang="el-GR" altLang="el-GR" sz="3600"/>
              <a:t>ΤΟ ΜΟΝΤΕΛΟ ΤΩΝ 5 ΕΠΙΠΕΔΩΝ ΤΩΝ </a:t>
            </a:r>
            <a:r>
              <a:rPr lang="en-US" altLang="el-GR" sz="3600"/>
              <a:t>GOLDBERG</a:t>
            </a:r>
            <a:r>
              <a:rPr lang="el-GR" altLang="el-GR" sz="3600"/>
              <a:t> &amp; </a:t>
            </a:r>
            <a:r>
              <a:rPr lang="en-US" altLang="el-GR" sz="3600"/>
              <a:t>HUXLEY</a:t>
            </a:r>
          </a:p>
        </p:txBody>
      </p:sp>
      <p:sp>
        <p:nvSpPr>
          <p:cNvPr id="28675" name="Rectangle 3">
            <a:extLst>
              <a:ext uri="{FF2B5EF4-FFF2-40B4-BE49-F238E27FC236}">
                <a16:creationId xmlns:a16="http://schemas.microsoft.com/office/drawing/2014/main" id="{7490866F-E5A3-4BED-9558-21765DC99113}"/>
              </a:ext>
            </a:extLst>
          </p:cNvPr>
          <p:cNvSpPr>
            <a:spLocks noGrp="1" noChangeArrowheads="1"/>
          </p:cNvSpPr>
          <p:nvPr>
            <p:ph type="body" idx="1"/>
          </p:nvPr>
        </p:nvSpPr>
        <p:spPr>
          <a:xfrm>
            <a:off x="1524000" y="1641476"/>
            <a:ext cx="9144000" cy="4835525"/>
          </a:xfrm>
        </p:spPr>
        <p:txBody>
          <a:bodyPr>
            <a:normAutofit lnSpcReduction="10000"/>
          </a:bodyPr>
          <a:lstStyle/>
          <a:p>
            <a:pPr>
              <a:lnSpc>
                <a:spcPct val="90000"/>
              </a:lnSpc>
              <a:buFont typeface="Wingdings" panose="05000000000000000000" pitchFamily="2" charset="2"/>
              <a:buNone/>
            </a:pPr>
            <a:r>
              <a:rPr lang="en-US" altLang="el-GR" sz="1800" b="1" u="sng">
                <a:solidFill>
                  <a:schemeClr val="hlink"/>
                </a:solidFill>
              </a:rPr>
              <a:t>1o </a:t>
            </a:r>
            <a:r>
              <a:rPr lang="el-GR" altLang="el-GR" sz="1800" b="1" u="sng">
                <a:solidFill>
                  <a:schemeClr val="hlink"/>
                </a:solidFill>
              </a:rPr>
              <a:t>Επίπ.</a:t>
            </a:r>
            <a:r>
              <a:rPr lang="el-GR" altLang="el-GR" sz="1800" b="1">
                <a:solidFill>
                  <a:schemeClr val="hlink"/>
                </a:solidFill>
              </a:rPr>
              <a:t>   </a:t>
            </a:r>
            <a:r>
              <a:rPr lang="el-GR" altLang="el-GR" sz="1800" b="1" u="sng">
                <a:solidFill>
                  <a:schemeClr val="hlink"/>
                </a:solidFill>
              </a:rPr>
              <a:t>1ο Φίλτ.</a:t>
            </a:r>
            <a:r>
              <a:rPr lang="el-GR" altLang="el-GR" sz="1800" b="1">
                <a:solidFill>
                  <a:schemeClr val="hlink"/>
                </a:solidFill>
              </a:rPr>
              <a:t>  </a:t>
            </a:r>
            <a:r>
              <a:rPr lang="el-GR" altLang="el-GR" sz="1800" b="1" u="sng">
                <a:solidFill>
                  <a:schemeClr val="hlink"/>
                </a:solidFill>
              </a:rPr>
              <a:t>2ο Επίπ.</a:t>
            </a:r>
            <a:r>
              <a:rPr lang="el-GR" altLang="el-GR" sz="1800" b="1">
                <a:solidFill>
                  <a:schemeClr val="hlink"/>
                </a:solidFill>
              </a:rPr>
              <a:t>  </a:t>
            </a:r>
            <a:r>
              <a:rPr lang="el-GR" altLang="el-GR" sz="1800" b="1" u="sng">
                <a:solidFill>
                  <a:schemeClr val="hlink"/>
                </a:solidFill>
              </a:rPr>
              <a:t>2ο Φίλτ.</a:t>
            </a:r>
            <a:r>
              <a:rPr lang="el-GR" altLang="el-GR" sz="1800" b="1">
                <a:solidFill>
                  <a:schemeClr val="hlink"/>
                </a:solidFill>
              </a:rPr>
              <a:t>  </a:t>
            </a:r>
            <a:r>
              <a:rPr lang="el-GR" altLang="el-GR" sz="1800" b="1" u="sng">
                <a:solidFill>
                  <a:schemeClr val="hlink"/>
                </a:solidFill>
              </a:rPr>
              <a:t>3ο Επίπ.</a:t>
            </a:r>
            <a:r>
              <a:rPr lang="el-GR" altLang="el-GR" sz="1800" b="1">
                <a:solidFill>
                  <a:schemeClr val="hlink"/>
                </a:solidFill>
              </a:rPr>
              <a:t>  </a:t>
            </a:r>
            <a:r>
              <a:rPr lang="el-GR" altLang="el-GR" sz="1800" b="1" u="sng">
                <a:solidFill>
                  <a:schemeClr val="hlink"/>
                </a:solidFill>
              </a:rPr>
              <a:t>3ο Φίλτ.</a:t>
            </a:r>
            <a:r>
              <a:rPr lang="el-GR" altLang="el-GR" sz="1800" b="1">
                <a:solidFill>
                  <a:schemeClr val="hlink"/>
                </a:solidFill>
              </a:rPr>
              <a:t>  </a:t>
            </a:r>
            <a:r>
              <a:rPr lang="el-GR" altLang="el-GR" sz="1800" b="1" u="sng">
                <a:solidFill>
                  <a:schemeClr val="hlink"/>
                </a:solidFill>
              </a:rPr>
              <a:t>4ο Επίπ.</a:t>
            </a:r>
            <a:r>
              <a:rPr lang="el-GR" altLang="el-GR" sz="1800" b="1">
                <a:solidFill>
                  <a:schemeClr val="hlink"/>
                </a:solidFill>
              </a:rPr>
              <a:t>  </a:t>
            </a:r>
            <a:r>
              <a:rPr lang="el-GR" altLang="el-GR" sz="1800" b="1" u="sng">
                <a:solidFill>
                  <a:schemeClr val="hlink"/>
                </a:solidFill>
              </a:rPr>
              <a:t>4ο Φίλτ.</a:t>
            </a:r>
            <a:r>
              <a:rPr lang="el-GR" altLang="el-GR" sz="1800" b="1">
                <a:solidFill>
                  <a:schemeClr val="hlink"/>
                </a:solidFill>
              </a:rPr>
              <a:t>  </a:t>
            </a:r>
            <a:r>
              <a:rPr lang="el-GR" altLang="el-GR" sz="1800" b="1" u="sng">
                <a:solidFill>
                  <a:schemeClr val="hlink"/>
                </a:solidFill>
              </a:rPr>
              <a:t>5ο Επίπ.</a:t>
            </a:r>
          </a:p>
          <a:p>
            <a:pPr>
              <a:lnSpc>
                <a:spcPct val="90000"/>
              </a:lnSpc>
              <a:buFont typeface="Wingdings" panose="05000000000000000000" pitchFamily="2" charset="2"/>
              <a:buNone/>
            </a:pPr>
            <a:endParaRPr lang="el-GR" altLang="el-GR" sz="1800" b="1" u="sng">
              <a:solidFill>
                <a:schemeClr val="hlink"/>
              </a:solidFill>
            </a:endParaRPr>
          </a:p>
          <a:p>
            <a:pPr>
              <a:lnSpc>
                <a:spcPct val="90000"/>
              </a:lnSpc>
              <a:buFont typeface="Wingdings" panose="05000000000000000000" pitchFamily="2" charset="2"/>
              <a:buNone/>
            </a:pPr>
            <a:r>
              <a:rPr lang="el-GR" altLang="el-GR" sz="1800">
                <a:solidFill>
                  <a:schemeClr val="tx2"/>
                </a:solidFill>
              </a:rPr>
              <a:t>Κοινότητα	Πελατεία Γ.Ι.	Εμφανής Νοσ.         Πελατεία Ψ.Υ.         Νοσηλευόμενοι</a:t>
            </a:r>
          </a:p>
          <a:p>
            <a:pPr>
              <a:lnSpc>
                <a:spcPct val="90000"/>
              </a:lnSpc>
              <a:buFont typeface="Wingdings" panose="05000000000000000000" pitchFamily="2" charset="2"/>
              <a:buNone/>
            </a:pPr>
            <a:endParaRPr lang="el-GR" altLang="el-GR" sz="1800">
              <a:solidFill>
                <a:schemeClr val="tx2"/>
              </a:solidFill>
            </a:endParaRPr>
          </a:p>
          <a:p>
            <a:pPr>
              <a:lnSpc>
                <a:spcPct val="90000"/>
              </a:lnSpc>
              <a:buFont typeface="Wingdings" panose="05000000000000000000" pitchFamily="2" charset="2"/>
              <a:buNone/>
            </a:pPr>
            <a:r>
              <a:rPr lang="el-GR" altLang="el-GR" sz="1800"/>
              <a:t>		</a:t>
            </a:r>
            <a:r>
              <a:rPr lang="el-GR" altLang="el-GR" sz="1800" b="1" i="1">
                <a:solidFill>
                  <a:schemeClr val="accent2"/>
                </a:solidFill>
              </a:rPr>
              <a:t>Επίσκεψη	 </a:t>
            </a:r>
            <a:r>
              <a:rPr lang="en-GB" altLang="el-GR" sz="1800" b="1" i="1">
                <a:solidFill>
                  <a:schemeClr val="accent2"/>
                </a:solidFill>
              </a:rPr>
              <a:t>	</a:t>
            </a:r>
            <a:r>
              <a:rPr lang="el-GR" altLang="el-GR" sz="1800" b="1" i="1">
                <a:solidFill>
                  <a:schemeClr val="accent2"/>
                </a:solidFill>
              </a:rPr>
              <a:t>Αναγνώριση	  Παραπομπή	  </a:t>
            </a:r>
            <a:r>
              <a:rPr lang="en-US" altLang="el-GR" sz="1800" b="1" i="1">
                <a:solidFill>
                  <a:schemeClr val="accent2"/>
                </a:solidFill>
              </a:rPr>
              <a:t>  </a:t>
            </a:r>
            <a:r>
              <a:rPr lang="el-GR" altLang="el-GR" sz="1800" b="1" i="1">
                <a:solidFill>
                  <a:schemeClr val="accent2"/>
                </a:solidFill>
              </a:rPr>
              <a:t>Νοσηλεία</a:t>
            </a:r>
          </a:p>
          <a:p>
            <a:pPr>
              <a:lnSpc>
                <a:spcPct val="90000"/>
              </a:lnSpc>
              <a:buFont typeface="Wingdings" panose="05000000000000000000" pitchFamily="2" charset="2"/>
              <a:buNone/>
            </a:pPr>
            <a:endParaRPr lang="el-GR" altLang="el-GR" sz="1800" b="1" i="1">
              <a:solidFill>
                <a:schemeClr val="accent2"/>
              </a:solidFill>
            </a:endParaRPr>
          </a:p>
          <a:p>
            <a:pPr>
              <a:lnSpc>
                <a:spcPct val="90000"/>
              </a:lnSpc>
              <a:buFont typeface="Wingdings" panose="05000000000000000000" pitchFamily="2" charset="2"/>
              <a:buNone/>
            </a:pPr>
            <a:endParaRPr lang="el-GR" altLang="el-GR" sz="1800" b="1" i="1">
              <a:solidFill>
                <a:schemeClr val="accent2"/>
              </a:solidFill>
            </a:endParaRPr>
          </a:p>
          <a:p>
            <a:pPr>
              <a:lnSpc>
                <a:spcPct val="90000"/>
              </a:lnSpc>
              <a:buFont typeface="Wingdings" panose="05000000000000000000" pitchFamily="2" charset="2"/>
              <a:buNone/>
            </a:pPr>
            <a:r>
              <a:rPr lang="el-GR" altLang="el-GR" sz="1800" b="1"/>
              <a:t>250/1000	</a:t>
            </a:r>
            <a:r>
              <a:rPr lang="en-US" altLang="el-GR" sz="1800" b="1"/>
              <a:t>    	</a:t>
            </a:r>
            <a:r>
              <a:rPr lang="el-GR" altLang="el-GR" sz="1800" b="1"/>
              <a:t>230/1000</a:t>
            </a:r>
            <a:r>
              <a:rPr lang="en-US" altLang="el-GR" sz="1800" b="1"/>
              <a:t>             </a:t>
            </a:r>
            <a:r>
              <a:rPr lang="el-GR" altLang="el-GR" sz="1800" b="1"/>
              <a:t>  </a:t>
            </a:r>
            <a:r>
              <a:rPr lang="en-GB" altLang="el-GR" sz="1800" b="1"/>
              <a:t>	  </a:t>
            </a:r>
            <a:r>
              <a:rPr lang="el-GR" altLang="el-GR" sz="1800" b="1"/>
              <a:t>102/1000	 </a:t>
            </a:r>
            <a:r>
              <a:rPr lang="en-US" altLang="el-GR" sz="1800" b="1"/>
              <a:t>    </a:t>
            </a:r>
            <a:r>
              <a:rPr lang="el-GR" altLang="el-GR" sz="1800" b="1"/>
              <a:t>21/1000	</a:t>
            </a:r>
            <a:r>
              <a:rPr lang="en-US" altLang="el-GR" sz="1800" b="1"/>
              <a:t>   </a:t>
            </a:r>
            <a:r>
              <a:rPr lang="el-GR" altLang="el-GR" sz="1800" b="1"/>
              <a:t>3,4/1000  </a:t>
            </a:r>
            <a:r>
              <a:rPr lang="el-GR" altLang="el-GR" sz="1800" b="1" i="1">
                <a:solidFill>
                  <a:schemeClr val="tx2"/>
                </a:solidFill>
              </a:rPr>
              <a:t>(</a:t>
            </a:r>
            <a:r>
              <a:rPr lang="en-US" altLang="el-GR" sz="1800" b="1" i="1">
                <a:solidFill>
                  <a:schemeClr val="tx2"/>
                </a:solidFill>
              </a:rPr>
              <a:t>Manchester)</a:t>
            </a:r>
          </a:p>
          <a:p>
            <a:pPr>
              <a:lnSpc>
                <a:spcPct val="90000"/>
              </a:lnSpc>
              <a:buFont typeface="Wingdings" panose="05000000000000000000" pitchFamily="2" charset="2"/>
              <a:buNone/>
            </a:pPr>
            <a:endParaRPr lang="en-US" altLang="el-GR" sz="1800" b="1">
              <a:solidFill>
                <a:schemeClr val="tx2"/>
              </a:solidFill>
            </a:endParaRPr>
          </a:p>
          <a:p>
            <a:pPr>
              <a:lnSpc>
                <a:spcPct val="90000"/>
              </a:lnSpc>
              <a:buFont typeface="Wingdings" panose="05000000000000000000" pitchFamily="2" charset="2"/>
              <a:buNone/>
            </a:pPr>
            <a:r>
              <a:rPr lang="en-US" altLang="el-GR" sz="1800" b="1"/>
              <a:t>250/1000</a:t>
            </a:r>
            <a:r>
              <a:rPr lang="el-GR" altLang="el-GR" sz="1800" b="1"/>
              <a:t>	     </a:t>
            </a:r>
            <a:r>
              <a:rPr lang="en-GB" altLang="el-GR" sz="1800" b="1"/>
              <a:t>	</a:t>
            </a:r>
            <a:r>
              <a:rPr lang="en-US" altLang="el-GR" sz="1800" b="1"/>
              <a:t>224/1000</a:t>
            </a:r>
            <a:r>
              <a:rPr lang="el-GR" altLang="el-GR" sz="1800" b="1"/>
              <a:t>	      </a:t>
            </a:r>
            <a:r>
              <a:rPr lang="en-GB" altLang="el-GR" sz="1800" b="1"/>
              <a:t>	</a:t>
            </a:r>
            <a:r>
              <a:rPr lang="el-GR" altLang="el-GR" sz="1800" b="1"/>
              <a:t> </a:t>
            </a:r>
            <a:r>
              <a:rPr lang="en-US" altLang="el-GR" sz="1800" b="1"/>
              <a:t>94/1000</a:t>
            </a:r>
            <a:r>
              <a:rPr lang="el-GR" altLang="el-GR" sz="1800" b="1"/>
              <a:t>	       </a:t>
            </a:r>
            <a:r>
              <a:rPr lang="en-GB" altLang="el-GR" sz="1800" b="1"/>
              <a:t>	     </a:t>
            </a:r>
            <a:r>
              <a:rPr lang="en-US" altLang="el-GR" sz="1800" b="1"/>
              <a:t>34/1000             	   10/1000      </a:t>
            </a:r>
            <a:r>
              <a:rPr lang="en-US" altLang="el-GR" sz="1800" b="1" i="1">
                <a:solidFill>
                  <a:schemeClr val="tx2"/>
                </a:solidFill>
              </a:rPr>
              <a:t>(Groningen)</a:t>
            </a:r>
          </a:p>
          <a:p>
            <a:pPr>
              <a:lnSpc>
                <a:spcPct val="90000"/>
              </a:lnSpc>
              <a:buFont typeface="Wingdings" panose="05000000000000000000" pitchFamily="2" charset="2"/>
              <a:buNone/>
            </a:pPr>
            <a:endParaRPr lang="en-US" altLang="el-GR" sz="1800" b="1" i="1">
              <a:solidFill>
                <a:schemeClr val="tx2"/>
              </a:solidFill>
            </a:endParaRPr>
          </a:p>
          <a:p>
            <a:pPr>
              <a:lnSpc>
                <a:spcPct val="90000"/>
              </a:lnSpc>
              <a:buFont typeface="Wingdings" panose="05000000000000000000" pitchFamily="2" charset="2"/>
              <a:buNone/>
            </a:pPr>
            <a:r>
              <a:rPr lang="en-US" altLang="el-GR" sz="1800" b="1"/>
              <a:t>227/1000	</a:t>
            </a:r>
            <a:r>
              <a:rPr lang="el-GR" altLang="el-GR" sz="1800" b="1"/>
              <a:t>      </a:t>
            </a:r>
            <a:r>
              <a:rPr lang="en-GB" altLang="el-GR" sz="1800" b="1"/>
              <a:t>	</a:t>
            </a:r>
            <a:r>
              <a:rPr lang="el-GR" altLang="el-GR" sz="1800" b="1"/>
              <a:t> </a:t>
            </a:r>
            <a:r>
              <a:rPr lang="en-US" altLang="el-GR" sz="1800" b="1"/>
              <a:t>34/1000	</a:t>
            </a:r>
            <a:r>
              <a:rPr lang="el-GR" altLang="el-GR" sz="1800" b="1"/>
              <a:t>       </a:t>
            </a:r>
            <a:r>
              <a:rPr lang="en-GB" altLang="el-GR" sz="1800" b="1"/>
              <a:t>	 </a:t>
            </a:r>
            <a:r>
              <a:rPr lang="en-US" altLang="el-GR" sz="1800" b="1"/>
              <a:t>23/1000	</a:t>
            </a:r>
            <a:r>
              <a:rPr lang="el-GR" altLang="el-GR" sz="1800" b="1"/>
              <a:t>         </a:t>
            </a:r>
            <a:r>
              <a:rPr lang="en-GB" altLang="el-GR" sz="1800" b="1"/>
              <a:t>	      </a:t>
            </a:r>
            <a:r>
              <a:rPr lang="en-US" altLang="el-GR" sz="1800" b="1"/>
              <a:t>4/1000	  0,7/1000         </a:t>
            </a:r>
            <a:r>
              <a:rPr lang="en-US" altLang="el-GR" sz="1800" b="1" i="1">
                <a:solidFill>
                  <a:schemeClr val="tx2"/>
                </a:solidFill>
              </a:rPr>
              <a:t>(Verona)</a:t>
            </a:r>
            <a:endParaRPr lang="en-US" altLang="el-GR" sz="1800" b="1">
              <a:solidFill>
                <a:schemeClr val="tx2"/>
              </a:solidFill>
            </a:endParaRPr>
          </a:p>
        </p:txBody>
      </p:sp>
      <p:sp>
        <p:nvSpPr>
          <p:cNvPr id="28676" name="AutoShape 4">
            <a:extLst>
              <a:ext uri="{FF2B5EF4-FFF2-40B4-BE49-F238E27FC236}">
                <a16:creationId xmlns:a16="http://schemas.microsoft.com/office/drawing/2014/main" id="{F1CA3834-8398-4352-9C8B-57CDD50DC3B0}"/>
              </a:ext>
            </a:extLst>
          </p:cNvPr>
          <p:cNvSpPr>
            <a:spLocks noChangeArrowheads="1"/>
          </p:cNvSpPr>
          <p:nvPr/>
        </p:nvSpPr>
        <p:spPr bwMode="auto">
          <a:xfrm>
            <a:off x="2566988" y="3860800"/>
            <a:ext cx="762000" cy="152400"/>
          </a:xfrm>
          <a:prstGeom prst="rightArrow">
            <a:avLst>
              <a:gd name="adj1" fmla="val 50000"/>
              <a:gd name="adj2" fmla="val 125000"/>
            </a:avLst>
          </a:prstGeom>
          <a:solidFill>
            <a:schemeClr val="accent1"/>
          </a:solidFill>
          <a:ln w="1270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28677" name="AutoShape 5">
            <a:extLst>
              <a:ext uri="{FF2B5EF4-FFF2-40B4-BE49-F238E27FC236}">
                <a16:creationId xmlns:a16="http://schemas.microsoft.com/office/drawing/2014/main" id="{B607323F-BEE6-4C75-84B7-798428BB7192}"/>
              </a:ext>
            </a:extLst>
          </p:cNvPr>
          <p:cNvSpPr>
            <a:spLocks noChangeArrowheads="1"/>
          </p:cNvSpPr>
          <p:nvPr/>
        </p:nvSpPr>
        <p:spPr bwMode="auto">
          <a:xfrm>
            <a:off x="4511675" y="3860800"/>
            <a:ext cx="685800" cy="152400"/>
          </a:xfrm>
          <a:prstGeom prst="rightArrow">
            <a:avLst>
              <a:gd name="adj1" fmla="val 50000"/>
              <a:gd name="adj2" fmla="val 112500"/>
            </a:avLst>
          </a:prstGeom>
          <a:solidFill>
            <a:schemeClr val="accent1"/>
          </a:solidFill>
          <a:ln w="1270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28678" name="AutoShape 6">
            <a:extLst>
              <a:ext uri="{FF2B5EF4-FFF2-40B4-BE49-F238E27FC236}">
                <a16:creationId xmlns:a16="http://schemas.microsoft.com/office/drawing/2014/main" id="{B956F546-5CF8-43DA-A830-B0DB9516B5CC}"/>
              </a:ext>
            </a:extLst>
          </p:cNvPr>
          <p:cNvSpPr>
            <a:spLocks noChangeArrowheads="1"/>
          </p:cNvSpPr>
          <p:nvPr/>
        </p:nvSpPr>
        <p:spPr bwMode="auto">
          <a:xfrm>
            <a:off x="6311900" y="3789363"/>
            <a:ext cx="990600" cy="228600"/>
          </a:xfrm>
          <a:prstGeom prst="rightArrow">
            <a:avLst>
              <a:gd name="adj1" fmla="val 50000"/>
              <a:gd name="adj2" fmla="val 108333"/>
            </a:avLst>
          </a:prstGeom>
          <a:solidFill>
            <a:schemeClr val="accent1"/>
          </a:solidFill>
          <a:ln w="1270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28679" name="AutoShape 7">
            <a:extLst>
              <a:ext uri="{FF2B5EF4-FFF2-40B4-BE49-F238E27FC236}">
                <a16:creationId xmlns:a16="http://schemas.microsoft.com/office/drawing/2014/main" id="{0C124CE2-DCC6-44A1-A4C9-44DF3EED69CF}"/>
              </a:ext>
            </a:extLst>
          </p:cNvPr>
          <p:cNvSpPr>
            <a:spLocks noChangeArrowheads="1"/>
          </p:cNvSpPr>
          <p:nvPr/>
        </p:nvSpPr>
        <p:spPr bwMode="auto">
          <a:xfrm>
            <a:off x="8183563" y="3789363"/>
            <a:ext cx="685800" cy="228600"/>
          </a:xfrm>
          <a:prstGeom prst="rightArrow">
            <a:avLst>
              <a:gd name="adj1" fmla="val 50000"/>
              <a:gd name="adj2" fmla="val 75000"/>
            </a:avLst>
          </a:prstGeom>
          <a:solidFill>
            <a:schemeClr val="accent1"/>
          </a:solidFill>
          <a:ln w="1270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28680" name="AutoShape 8">
            <a:extLst>
              <a:ext uri="{FF2B5EF4-FFF2-40B4-BE49-F238E27FC236}">
                <a16:creationId xmlns:a16="http://schemas.microsoft.com/office/drawing/2014/main" id="{E20286C8-6EF1-4D4D-B5ED-59CB9E64196B}"/>
              </a:ext>
            </a:extLst>
          </p:cNvPr>
          <p:cNvSpPr>
            <a:spLocks noChangeArrowheads="1"/>
          </p:cNvSpPr>
          <p:nvPr/>
        </p:nvSpPr>
        <p:spPr bwMode="auto">
          <a:xfrm>
            <a:off x="2667000" y="4724400"/>
            <a:ext cx="762000" cy="152400"/>
          </a:xfrm>
          <a:prstGeom prst="rightArrow">
            <a:avLst>
              <a:gd name="adj1" fmla="val 50000"/>
              <a:gd name="adj2" fmla="val 125000"/>
            </a:avLst>
          </a:prstGeom>
          <a:solidFill>
            <a:schemeClr val="accent1"/>
          </a:solidFill>
          <a:ln w="1270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28681" name="AutoShape 9">
            <a:extLst>
              <a:ext uri="{FF2B5EF4-FFF2-40B4-BE49-F238E27FC236}">
                <a16:creationId xmlns:a16="http://schemas.microsoft.com/office/drawing/2014/main" id="{47ACE4C6-79A9-4E23-A79B-FA8D3DD70446}"/>
              </a:ext>
            </a:extLst>
          </p:cNvPr>
          <p:cNvSpPr>
            <a:spLocks noChangeArrowheads="1"/>
          </p:cNvSpPr>
          <p:nvPr/>
        </p:nvSpPr>
        <p:spPr bwMode="auto">
          <a:xfrm>
            <a:off x="4440238" y="4652963"/>
            <a:ext cx="762000" cy="228600"/>
          </a:xfrm>
          <a:prstGeom prst="rightArrow">
            <a:avLst>
              <a:gd name="adj1" fmla="val 50000"/>
              <a:gd name="adj2" fmla="val 83333"/>
            </a:avLst>
          </a:prstGeom>
          <a:solidFill>
            <a:schemeClr val="accent1"/>
          </a:solidFill>
          <a:ln w="1270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28682" name="AutoShape 10">
            <a:extLst>
              <a:ext uri="{FF2B5EF4-FFF2-40B4-BE49-F238E27FC236}">
                <a16:creationId xmlns:a16="http://schemas.microsoft.com/office/drawing/2014/main" id="{C9BA52EF-1270-426F-9309-5B0E96B538D4}"/>
              </a:ext>
            </a:extLst>
          </p:cNvPr>
          <p:cNvSpPr>
            <a:spLocks noChangeArrowheads="1"/>
          </p:cNvSpPr>
          <p:nvPr/>
        </p:nvSpPr>
        <p:spPr bwMode="auto">
          <a:xfrm>
            <a:off x="6311900" y="4724401"/>
            <a:ext cx="922338" cy="144463"/>
          </a:xfrm>
          <a:prstGeom prst="rightArrow">
            <a:avLst>
              <a:gd name="adj1" fmla="val 50000"/>
              <a:gd name="adj2" fmla="val 159615"/>
            </a:avLst>
          </a:prstGeom>
          <a:solidFill>
            <a:schemeClr val="accent1"/>
          </a:solidFill>
          <a:ln w="1270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28683" name="AutoShape 11">
            <a:extLst>
              <a:ext uri="{FF2B5EF4-FFF2-40B4-BE49-F238E27FC236}">
                <a16:creationId xmlns:a16="http://schemas.microsoft.com/office/drawing/2014/main" id="{A91C215D-8100-4F1C-A931-7796099E0469}"/>
              </a:ext>
            </a:extLst>
          </p:cNvPr>
          <p:cNvSpPr>
            <a:spLocks noChangeArrowheads="1"/>
          </p:cNvSpPr>
          <p:nvPr/>
        </p:nvSpPr>
        <p:spPr bwMode="auto">
          <a:xfrm>
            <a:off x="8256588" y="4724400"/>
            <a:ext cx="685800" cy="152400"/>
          </a:xfrm>
          <a:prstGeom prst="rightArrow">
            <a:avLst>
              <a:gd name="adj1" fmla="val 50000"/>
              <a:gd name="adj2" fmla="val 112500"/>
            </a:avLst>
          </a:prstGeom>
          <a:solidFill>
            <a:schemeClr val="accent1"/>
          </a:solidFill>
          <a:ln w="1270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28684" name="AutoShape 12">
            <a:extLst>
              <a:ext uri="{FF2B5EF4-FFF2-40B4-BE49-F238E27FC236}">
                <a16:creationId xmlns:a16="http://schemas.microsoft.com/office/drawing/2014/main" id="{C1C16329-D805-469B-9EEC-0C5AF06CFC52}"/>
              </a:ext>
            </a:extLst>
          </p:cNvPr>
          <p:cNvSpPr>
            <a:spLocks noChangeArrowheads="1"/>
          </p:cNvSpPr>
          <p:nvPr/>
        </p:nvSpPr>
        <p:spPr bwMode="auto">
          <a:xfrm>
            <a:off x="2640013" y="5516563"/>
            <a:ext cx="762000" cy="152400"/>
          </a:xfrm>
          <a:prstGeom prst="rightArrow">
            <a:avLst>
              <a:gd name="adj1" fmla="val 50000"/>
              <a:gd name="adj2" fmla="val 125000"/>
            </a:avLst>
          </a:prstGeom>
          <a:solidFill>
            <a:schemeClr val="accent1"/>
          </a:solidFill>
          <a:ln w="1270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28685" name="AutoShape 13">
            <a:extLst>
              <a:ext uri="{FF2B5EF4-FFF2-40B4-BE49-F238E27FC236}">
                <a16:creationId xmlns:a16="http://schemas.microsoft.com/office/drawing/2014/main" id="{F9B59060-E51E-4A3E-8AD6-D060E17D09A7}"/>
              </a:ext>
            </a:extLst>
          </p:cNvPr>
          <p:cNvSpPr>
            <a:spLocks noChangeArrowheads="1"/>
          </p:cNvSpPr>
          <p:nvPr/>
        </p:nvSpPr>
        <p:spPr bwMode="auto">
          <a:xfrm>
            <a:off x="4367213" y="5516563"/>
            <a:ext cx="830262" cy="215900"/>
          </a:xfrm>
          <a:prstGeom prst="rightArrow">
            <a:avLst>
              <a:gd name="adj1" fmla="val 50000"/>
              <a:gd name="adj2" fmla="val 96140"/>
            </a:avLst>
          </a:prstGeom>
          <a:solidFill>
            <a:schemeClr val="accent1"/>
          </a:solidFill>
          <a:ln w="1270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28686" name="AutoShape 14">
            <a:extLst>
              <a:ext uri="{FF2B5EF4-FFF2-40B4-BE49-F238E27FC236}">
                <a16:creationId xmlns:a16="http://schemas.microsoft.com/office/drawing/2014/main" id="{613F28A8-6C09-4D5A-9C87-586D20027BDF}"/>
              </a:ext>
            </a:extLst>
          </p:cNvPr>
          <p:cNvSpPr>
            <a:spLocks noChangeArrowheads="1"/>
          </p:cNvSpPr>
          <p:nvPr/>
        </p:nvSpPr>
        <p:spPr bwMode="auto">
          <a:xfrm>
            <a:off x="6240463" y="5516563"/>
            <a:ext cx="990600" cy="228600"/>
          </a:xfrm>
          <a:prstGeom prst="rightArrow">
            <a:avLst>
              <a:gd name="adj1" fmla="val 50000"/>
              <a:gd name="adj2" fmla="val 108333"/>
            </a:avLst>
          </a:prstGeom>
          <a:solidFill>
            <a:schemeClr val="accent1"/>
          </a:solidFill>
          <a:ln w="1270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
        <p:nvSpPr>
          <p:cNvPr id="28687" name="AutoShape 15">
            <a:extLst>
              <a:ext uri="{FF2B5EF4-FFF2-40B4-BE49-F238E27FC236}">
                <a16:creationId xmlns:a16="http://schemas.microsoft.com/office/drawing/2014/main" id="{7584C97E-8300-419A-9D0A-FF62F1359E6F}"/>
              </a:ext>
            </a:extLst>
          </p:cNvPr>
          <p:cNvSpPr>
            <a:spLocks noChangeArrowheads="1"/>
          </p:cNvSpPr>
          <p:nvPr/>
        </p:nvSpPr>
        <p:spPr bwMode="auto">
          <a:xfrm>
            <a:off x="8256588" y="5516563"/>
            <a:ext cx="609600" cy="228600"/>
          </a:xfrm>
          <a:prstGeom prst="rightArrow">
            <a:avLst>
              <a:gd name="adj1" fmla="val 50000"/>
              <a:gd name="adj2" fmla="val 66667"/>
            </a:avLst>
          </a:prstGeom>
          <a:solidFill>
            <a:schemeClr val="accent1"/>
          </a:solidFill>
          <a:ln w="1270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l-G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a:extLst>
              <a:ext uri="{FF2B5EF4-FFF2-40B4-BE49-F238E27FC236}">
                <a16:creationId xmlns:a16="http://schemas.microsoft.com/office/drawing/2014/main" id="{3FDED82A-6F58-4559-B9B0-C7A6086E94AE}"/>
              </a:ext>
            </a:extLst>
          </p:cNvPr>
          <p:cNvSpPr>
            <a:spLocks noGrp="1" noRot="1" noChangeArrowheads="1"/>
          </p:cNvSpPr>
          <p:nvPr>
            <p:ph type="title"/>
          </p:nvPr>
        </p:nvSpPr>
        <p:spPr>
          <a:noFill/>
          <a:ln/>
          <a:extLst>
            <a:ext uri="{91240B29-F687-4F45-9708-019B960494DF}">
              <a14:hiddenLine xmlns:a14="http://schemas.microsoft.com/office/drawing/2010/main" w="12700">
                <a:solidFill>
                  <a:schemeClr val="tx1"/>
                </a:solidFill>
                <a:miter lim="800000"/>
                <a:headEnd/>
                <a:tailEnd/>
              </a14:hiddenLine>
            </a:ext>
          </a:extLst>
        </p:spPr>
        <p:txBody>
          <a:bodyPr vert="horz" lIns="90488" tIns="44450" rIns="90488" bIns="44450" rtlCol="0" anchor="ctr">
            <a:normAutofit/>
          </a:bodyPr>
          <a:lstStyle/>
          <a:p>
            <a:pPr algn="ctr"/>
            <a:r>
              <a:rPr lang="en-GB" altLang="el-GR" sz="3200" b="1" dirty="0" err="1">
                <a:latin typeface="Arial" panose="020B0604020202020204" pitchFamily="34" charset="0"/>
                <a:cs typeface="Arial" panose="020B0604020202020204" pitchFamily="34" charset="0"/>
              </a:rPr>
              <a:t>Ψυχι</a:t>
            </a:r>
            <a:r>
              <a:rPr lang="en-GB" altLang="el-GR" sz="3200" b="1" dirty="0">
                <a:latin typeface="Arial" panose="020B0604020202020204" pitchFamily="34" charset="0"/>
                <a:cs typeface="Arial" panose="020B0604020202020204" pitchFamily="34" charset="0"/>
              </a:rPr>
              <a:t>ατρικά Προβλήματα στην Πρωτοβάθμια Φροντίδα Υγείας</a:t>
            </a:r>
          </a:p>
        </p:txBody>
      </p:sp>
      <p:sp>
        <p:nvSpPr>
          <p:cNvPr id="33795" name="Rectangle 3">
            <a:extLst>
              <a:ext uri="{FF2B5EF4-FFF2-40B4-BE49-F238E27FC236}">
                <a16:creationId xmlns:a16="http://schemas.microsoft.com/office/drawing/2014/main" id="{C9CDFF24-53E2-41F9-88B4-C05EF151D09C}"/>
              </a:ext>
            </a:extLst>
          </p:cNvPr>
          <p:cNvSpPr>
            <a:spLocks noGrp="1" noChangeArrowheads="1"/>
          </p:cNvSpPr>
          <p:nvPr>
            <p:ph type="body" idx="1"/>
          </p:nvPr>
        </p:nvSpPr>
        <p:spPr>
          <a:xfrm>
            <a:off x="1017141" y="1524000"/>
            <a:ext cx="9904287" cy="4114800"/>
          </a:xfrm>
          <a:noFill/>
          <a:ln/>
          <a:extLst>
            <a:ext uri="{91240B29-F687-4F45-9708-019B960494DF}">
              <a14:hiddenLine xmlns:a14="http://schemas.microsoft.com/office/drawing/2010/main" w="12700">
                <a:solidFill>
                  <a:schemeClr val="tx1"/>
                </a:solidFill>
                <a:miter lim="800000"/>
                <a:headEnd/>
                <a:tailEnd/>
              </a14:hiddenLine>
            </a:ext>
          </a:extLst>
        </p:spPr>
        <p:txBody>
          <a:bodyPr vert="horz" lIns="90488" tIns="44450" rIns="90488" bIns="44450" rtlCol="0">
            <a:normAutofit/>
          </a:bodyPr>
          <a:lstStyle/>
          <a:p>
            <a:pPr>
              <a:lnSpc>
                <a:spcPct val="90000"/>
              </a:lnSpc>
              <a:buFont typeface="Wingdings" panose="05000000000000000000" pitchFamily="2" charset="2"/>
              <a:buNone/>
            </a:pPr>
            <a:endParaRPr lang="en-GB" altLang="el-GR" sz="2400" dirty="0">
              <a:latin typeface="Courier  PS"/>
            </a:endParaRPr>
          </a:p>
          <a:p>
            <a:pPr>
              <a:lnSpc>
                <a:spcPct val="90000"/>
              </a:lnSpc>
            </a:pPr>
            <a:r>
              <a:rPr lang="en-GB" altLang="el-GR" sz="2400" b="1" dirty="0" err="1">
                <a:latin typeface="Arial" panose="020B0604020202020204" pitchFamily="34" charset="0"/>
                <a:cs typeface="Arial" panose="020B0604020202020204" pitchFamily="34" charset="0"/>
              </a:rPr>
              <a:t>Ψυχι</a:t>
            </a:r>
            <a:r>
              <a:rPr lang="en-GB" altLang="el-GR" sz="2400" b="1" dirty="0">
                <a:latin typeface="Arial" panose="020B0604020202020204" pitchFamily="34" charset="0"/>
                <a:cs typeface="Arial" panose="020B0604020202020204" pitchFamily="34" charset="0"/>
              </a:rPr>
              <a:t>ατρικές διαταραχές δευτερογενείς σε σωματικές διαταραχές</a:t>
            </a:r>
          </a:p>
          <a:p>
            <a:pPr>
              <a:lnSpc>
                <a:spcPct val="90000"/>
              </a:lnSpc>
              <a:buFont typeface="Wingdings" panose="05000000000000000000" pitchFamily="2" charset="2"/>
              <a:buNone/>
            </a:pPr>
            <a:endParaRPr lang="en-GB" altLang="el-GR" sz="2400" b="1" dirty="0">
              <a:latin typeface="Arial" panose="020B0604020202020204" pitchFamily="34" charset="0"/>
              <a:cs typeface="Arial" panose="020B0604020202020204" pitchFamily="34" charset="0"/>
            </a:endParaRPr>
          </a:p>
          <a:p>
            <a:pPr>
              <a:lnSpc>
                <a:spcPct val="90000"/>
              </a:lnSpc>
            </a:pPr>
            <a:r>
              <a:rPr lang="en-GB" altLang="el-GR" sz="2400" b="1" dirty="0" err="1">
                <a:latin typeface="Arial" panose="020B0604020202020204" pitchFamily="34" charset="0"/>
                <a:cs typeface="Arial" panose="020B0604020202020204" pitchFamily="34" charset="0"/>
              </a:rPr>
              <a:t>Συνύ</a:t>
            </a:r>
            <a:r>
              <a:rPr lang="en-GB" altLang="el-GR" sz="2400" b="1" dirty="0">
                <a:latin typeface="Arial" panose="020B0604020202020204" pitchFamily="34" charset="0"/>
                <a:cs typeface="Arial" panose="020B0604020202020204" pitchFamily="34" charset="0"/>
              </a:rPr>
              <a:t>παρξη σωματικής και ψυχιατρικής διαταραχής χωρίς αιτιολογική σχέση μεταξύ τους</a:t>
            </a:r>
          </a:p>
          <a:p>
            <a:pPr>
              <a:lnSpc>
                <a:spcPct val="90000"/>
              </a:lnSpc>
              <a:buFont typeface="Wingdings" panose="05000000000000000000" pitchFamily="2" charset="2"/>
              <a:buNone/>
            </a:pPr>
            <a:endParaRPr lang="en-GB" altLang="el-GR" sz="2400" b="1" dirty="0">
              <a:latin typeface="Arial" panose="020B0604020202020204" pitchFamily="34" charset="0"/>
              <a:cs typeface="Arial" panose="020B0604020202020204" pitchFamily="34" charset="0"/>
            </a:endParaRPr>
          </a:p>
          <a:p>
            <a:pPr>
              <a:lnSpc>
                <a:spcPct val="90000"/>
              </a:lnSpc>
            </a:pPr>
            <a:r>
              <a:rPr lang="en-GB" altLang="el-GR" sz="2400" b="1" dirty="0" err="1">
                <a:latin typeface="Arial" panose="020B0604020202020204" pitchFamily="34" charset="0"/>
                <a:cs typeface="Arial" panose="020B0604020202020204" pitchFamily="34" charset="0"/>
              </a:rPr>
              <a:t>Σωμ</a:t>
            </a:r>
            <a:r>
              <a:rPr lang="en-GB" altLang="el-GR" sz="2400" b="1" dirty="0">
                <a:latin typeface="Arial" panose="020B0604020202020204" pitchFamily="34" charset="0"/>
                <a:cs typeface="Arial" panose="020B0604020202020204" pitchFamily="34" charset="0"/>
              </a:rPr>
              <a:t>ατοποιητική ψυχιατρική διαταραχή</a:t>
            </a:r>
          </a:p>
          <a:p>
            <a:pPr>
              <a:lnSpc>
                <a:spcPct val="90000"/>
              </a:lnSpc>
              <a:buFont typeface="Wingdings" panose="05000000000000000000" pitchFamily="2" charset="2"/>
              <a:buNone/>
            </a:pPr>
            <a:endParaRPr lang="en-GB" altLang="el-GR" sz="2400" b="1" dirty="0">
              <a:latin typeface="Arial" panose="020B0604020202020204" pitchFamily="34" charset="0"/>
              <a:cs typeface="Arial" panose="020B0604020202020204" pitchFamily="34" charset="0"/>
            </a:endParaRPr>
          </a:p>
          <a:p>
            <a:pPr>
              <a:lnSpc>
                <a:spcPct val="90000"/>
              </a:lnSpc>
            </a:pPr>
            <a:r>
              <a:rPr lang="en-GB" altLang="el-GR" sz="2400" b="1" dirty="0" err="1">
                <a:latin typeface="Arial" panose="020B0604020202020204" pitchFamily="34" charset="0"/>
                <a:cs typeface="Arial" panose="020B0604020202020204" pitchFamily="34" charset="0"/>
              </a:rPr>
              <a:t>Ψυχι</a:t>
            </a:r>
            <a:r>
              <a:rPr lang="en-GB" altLang="el-GR" sz="2400" b="1" dirty="0">
                <a:latin typeface="Arial" panose="020B0604020202020204" pitchFamily="34" charset="0"/>
                <a:cs typeface="Arial" panose="020B0604020202020204" pitchFamily="34" charset="0"/>
              </a:rPr>
              <a:t>ατρική διαταραχή σαφώς οριζόμενη</a:t>
            </a:r>
            <a:endParaRPr lang="en-GB" altLang="el-GR" sz="2400" dirty="0">
              <a:latin typeface="Arial" panose="020B0604020202020204" pitchFamily="34" charset="0"/>
              <a:cs typeface="Arial" panose="020B0604020202020204" pitchFamily="34" charset="0"/>
            </a:endParaRPr>
          </a:p>
        </p:txBody>
      </p:sp>
    </p:spTree>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a:extLst>
              <a:ext uri="{FF2B5EF4-FFF2-40B4-BE49-F238E27FC236}">
                <a16:creationId xmlns:a16="http://schemas.microsoft.com/office/drawing/2014/main" id="{BB3177BC-25C9-40D8-99A3-29318BF8FD94}"/>
              </a:ext>
            </a:extLst>
          </p:cNvPr>
          <p:cNvSpPr>
            <a:spLocks noGrp="1" noRot="1" noChangeArrowheads="1"/>
          </p:cNvSpPr>
          <p:nvPr>
            <p:ph type="title"/>
          </p:nvPr>
        </p:nvSpPr>
        <p:spPr/>
        <p:txBody>
          <a:bodyPr/>
          <a:lstStyle/>
          <a:p>
            <a:pPr algn="ctr"/>
            <a:r>
              <a:rPr lang="en-GB" altLang="el-GR" sz="2800" b="1" dirty="0" err="1">
                <a:solidFill>
                  <a:srgbClr val="FF0000"/>
                </a:solidFill>
                <a:latin typeface="Courier  PS"/>
              </a:rPr>
              <a:t>Έρευν</a:t>
            </a:r>
            <a:r>
              <a:rPr lang="en-GB" altLang="el-GR" sz="2800" b="1" dirty="0">
                <a:solidFill>
                  <a:srgbClr val="FF0000"/>
                </a:solidFill>
                <a:latin typeface="Courier  PS"/>
              </a:rPr>
              <a:t>α ΠΟΥ: </a:t>
            </a:r>
            <a:r>
              <a:rPr lang="en-GB" altLang="el-GR" sz="2800" b="1" i="1" dirty="0">
                <a:solidFill>
                  <a:srgbClr val="FF0000"/>
                </a:solidFill>
                <a:latin typeface="Courier  PS"/>
              </a:rPr>
              <a:t>Psychological Problems in General Health Care</a:t>
            </a:r>
            <a:r>
              <a:rPr lang="en-GB" altLang="el-GR" sz="2800" b="1" dirty="0">
                <a:solidFill>
                  <a:srgbClr val="FF0000"/>
                </a:solidFill>
                <a:latin typeface="Courier  PS"/>
              </a:rPr>
              <a:t>. </a:t>
            </a:r>
            <a:r>
              <a:rPr lang="el-GR" altLang="el-GR" sz="2800" b="1" dirty="0">
                <a:solidFill>
                  <a:srgbClr val="FF0000"/>
                </a:solidFill>
                <a:latin typeface="Courier  PS"/>
              </a:rPr>
              <a:t>Μηνιαίος </a:t>
            </a:r>
            <a:r>
              <a:rPr lang="el-GR" altLang="el-GR" sz="2800" b="1" dirty="0" err="1">
                <a:solidFill>
                  <a:srgbClr val="FF0000"/>
                </a:solidFill>
                <a:latin typeface="Courier  PS"/>
              </a:rPr>
              <a:t>Επιπολασμός</a:t>
            </a:r>
            <a:r>
              <a:rPr lang="en-GB" altLang="el-GR" sz="2800" b="1" dirty="0">
                <a:solidFill>
                  <a:srgbClr val="FF0000"/>
                </a:solidFill>
                <a:latin typeface="Courier  PS"/>
              </a:rPr>
              <a:t> (%) </a:t>
            </a:r>
            <a:r>
              <a:rPr lang="en-GB" altLang="el-GR" sz="2800" b="1" dirty="0" err="1">
                <a:solidFill>
                  <a:srgbClr val="FF0000"/>
                </a:solidFill>
                <a:latin typeface="Courier  PS"/>
              </a:rPr>
              <a:t>Ψυχικών</a:t>
            </a:r>
            <a:r>
              <a:rPr lang="en-GB" altLang="el-GR" sz="2800" b="1" dirty="0">
                <a:solidFill>
                  <a:srgbClr val="FF0000"/>
                </a:solidFill>
                <a:latin typeface="Courier  PS"/>
              </a:rPr>
              <a:t> </a:t>
            </a:r>
            <a:r>
              <a:rPr lang="en-GB" altLang="el-GR" sz="2800" b="1" dirty="0" err="1">
                <a:solidFill>
                  <a:srgbClr val="FF0000"/>
                </a:solidFill>
                <a:latin typeface="Courier  PS"/>
              </a:rPr>
              <a:t>Δι</a:t>
            </a:r>
            <a:r>
              <a:rPr lang="en-GB" altLang="el-GR" sz="2800" b="1" dirty="0">
                <a:solidFill>
                  <a:srgbClr val="FF0000"/>
                </a:solidFill>
                <a:latin typeface="Courier  PS"/>
              </a:rPr>
              <a:t>αταραχών κατά ICD-10</a:t>
            </a:r>
          </a:p>
        </p:txBody>
      </p:sp>
      <p:sp>
        <p:nvSpPr>
          <p:cNvPr id="35843" name="Rectangle 3">
            <a:extLst>
              <a:ext uri="{FF2B5EF4-FFF2-40B4-BE49-F238E27FC236}">
                <a16:creationId xmlns:a16="http://schemas.microsoft.com/office/drawing/2014/main" id="{459A8CE4-AE96-435A-AD31-42BC2CB01C02}"/>
              </a:ext>
            </a:extLst>
          </p:cNvPr>
          <p:cNvSpPr>
            <a:spLocks noGrp="1" noChangeArrowheads="1"/>
          </p:cNvSpPr>
          <p:nvPr>
            <p:ph type="body" sz="half" idx="1"/>
          </p:nvPr>
        </p:nvSpPr>
        <p:spPr>
          <a:xfrm>
            <a:off x="1981200" y="1600201"/>
            <a:ext cx="4033838" cy="4525963"/>
          </a:xfrm>
        </p:spPr>
        <p:txBody>
          <a:bodyPr>
            <a:normAutofit lnSpcReduction="10000"/>
          </a:bodyPr>
          <a:lstStyle/>
          <a:p>
            <a:r>
              <a:rPr lang="en-GB" altLang="el-GR" sz="1800" b="1"/>
              <a:t>Κ</a:t>
            </a:r>
            <a:r>
              <a:rPr lang="el-GR" altLang="el-GR" sz="1800" b="1"/>
              <a:t>α</a:t>
            </a:r>
            <a:r>
              <a:rPr lang="en-GB" altLang="el-GR" sz="1800" b="1"/>
              <a:t>τάθλιψη</a:t>
            </a:r>
          </a:p>
          <a:p>
            <a:r>
              <a:rPr lang="en-GB" altLang="el-GR" sz="1800" b="1"/>
              <a:t>Διαταραχή Γενικευμένου Άγχους</a:t>
            </a:r>
          </a:p>
          <a:p>
            <a:r>
              <a:rPr lang="en-GB" altLang="el-GR" sz="1800" b="1"/>
              <a:t>Νευρασθένεια</a:t>
            </a:r>
          </a:p>
          <a:p>
            <a:r>
              <a:rPr lang="en-GB" altLang="el-GR" sz="1800" b="1"/>
              <a:t>Επιβλαβής χρήση οινοπνευμ.</a:t>
            </a:r>
          </a:p>
          <a:p>
            <a:r>
              <a:rPr lang="en-GB" altLang="el-GR" sz="1800" b="1"/>
              <a:t>Εξάρτηση από τα οινοπνευμ.</a:t>
            </a:r>
          </a:p>
          <a:p>
            <a:r>
              <a:rPr lang="en-GB" altLang="el-GR" sz="1800" b="1"/>
              <a:t>Διαταραχή σωματοποίησης</a:t>
            </a:r>
          </a:p>
          <a:p>
            <a:r>
              <a:rPr lang="en-GB" altLang="el-GR" sz="1800" b="1"/>
              <a:t>Δυσθυμική διαταραχή</a:t>
            </a:r>
          </a:p>
          <a:p>
            <a:r>
              <a:rPr lang="en-GB" altLang="el-GR" sz="1800" b="1"/>
              <a:t>Διαταραχή πανικού</a:t>
            </a:r>
          </a:p>
          <a:p>
            <a:r>
              <a:rPr lang="en-GB" altLang="el-GR" sz="1800" b="1"/>
              <a:t>Αγοραφοβία με πανικό</a:t>
            </a:r>
          </a:p>
          <a:p>
            <a:r>
              <a:rPr lang="en-GB" altLang="el-GR" sz="1800" b="1"/>
              <a:t>Υποχονδρίαση</a:t>
            </a:r>
          </a:p>
          <a:p>
            <a:r>
              <a:rPr lang="en-GB" altLang="el-GR" sz="1800" b="1"/>
              <a:t>Αγοραφοβία χωρίς πανικό</a:t>
            </a:r>
          </a:p>
          <a:p>
            <a:r>
              <a:rPr lang="en-GB" altLang="el-GR" sz="1800" b="1"/>
              <a:t>Οποιαδήποτε ψ. δ. κατά </a:t>
            </a:r>
            <a:r>
              <a:rPr lang="en-US" altLang="el-GR" sz="1800" b="1"/>
              <a:t>ICD-10</a:t>
            </a:r>
            <a:endParaRPr lang="en-GB" altLang="el-GR" sz="1800" b="1"/>
          </a:p>
          <a:p>
            <a:r>
              <a:rPr lang="en-GB" altLang="el-GR" sz="1800" b="1"/>
              <a:t>2 </a:t>
            </a:r>
            <a:r>
              <a:rPr lang="el-GR" altLang="el-GR" sz="1800" b="1"/>
              <a:t>ή περισσότερες ψ. Διαταραχές</a:t>
            </a:r>
            <a:endParaRPr lang="en-GB" altLang="el-GR"/>
          </a:p>
        </p:txBody>
      </p:sp>
      <p:sp>
        <p:nvSpPr>
          <p:cNvPr id="35844" name="Rectangle 4">
            <a:extLst>
              <a:ext uri="{FF2B5EF4-FFF2-40B4-BE49-F238E27FC236}">
                <a16:creationId xmlns:a16="http://schemas.microsoft.com/office/drawing/2014/main" id="{E3A8B9A3-1F94-449A-8686-0C7C8F41637F}"/>
              </a:ext>
            </a:extLst>
          </p:cNvPr>
          <p:cNvSpPr>
            <a:spLocks noGrp="1" noChangeArrowheads="1"/>
          </p:cNvSpPr>
          <p:nvPr>
            <p:ph type="body" sz="half" idx="2"/>
          </p:nvPr>
        </p:nvSpPr>
        <p:spPr>
          <a:xfrm>
            <a:off x="6172200" y="1752600"/>
            <a:ext cx="3810000" cy="4572000"/>
          </a:xfrm>
        </p:spPr>
        <p:txBody>
          <a:bodyPr>
            <a:normAutofit fontScale="92500" lnSpcReduction="20000"/>
          </a:bodyPr>
          <a:lstStyle/>
          <a:p>
            <a:pPr>
              <a:lnSpc>
                <a:spcPct val="90000"/>
              </a:lnSpc>
              <a:buFont typeface="Wingdings" panose="05000000000000000000" pitchFamily="2" charset="2"/>
              <a:buNone/>
            </a:pPr>
            <a:r>
              <a:rPr lang="en-GB" altLang="el-GR" sz="2000"/>
              <a:t>	</a:t>
            </a:r>
            <a:r>
              <a:rPr lang="en-GB" altLang="el-GR" sz="1800"/>
              <a:t>			</a:t>
            </a:r>
            <a:r>
              <a:rPr lang="en-GB" altLang="el-GR" sz="1800" b="1"/>
              <a:t>10.4</a:t>
            </a:r>
          </a:p>
          <a:p>
            <a:pPr>
              <a:lnSpc>
                <a:spcPct val="90000"/>
              </a:lnSpc>
              <a:buFont typeface="Wingdings" panose="05000000000000000000" pitchFamily="2" charset="2"/>
              <a:buNone/>
            </a:pPr>
            <a:r>
              <a:rPr lang="en-GB" altLang="el-GR" sz="1800" b="1"/>
              <a:t>				  7.9</a:t>
            </a:r>
          </a:p>
          <a:p>
            <a:pPr>
              <a:lnSpc>
                <a:spcPct val="90000"/>
              </a:lnSpc>
              <a:buFont typeface="Wingdings" panose="05000000000000000000" pitchFamily="2" charset="2"/>
              <a:buNone/>
            </a:pPr>
            <a:r>
              <a:rPr lang="en-GB" altLang="el-GR" sz="1800" b="1"/>
              <a:t>				  5.4</a:t>
            </a:r>
          </a:p>
          <a:p>
            <a:pPr>
              <a:lnSpc>
                <a:spcPct val="90000"/>
              </a:lnSpc>
              <a:buFont typeface="Wingdings" panose="05000000000000000000" pitchFamily="2" charset="2"/>
              <a:buNone/>
            </a:pPr>
            <a:r>
              <a:rPr lang="en-GB" altLang="el-GR" sz="1800" b="1"/>
              <a:t>				  3.3</a:t>
            </a:r>
          </a:p>
          <a:p>
            <a:pPr>
              <a:lnSpc>
                <a:spcPct val="90000"/>
              </a:lnSpc>
              <a:buFont typeface="Wingdings" panose="05000000000000000000" pitchFamily="2" charset="2"/>
              <a:buNone/>
            </a:pPr>
            <a:r>
              <a:rPr lang="en-GB" altLang="el-GR" sz="1800" b="1"/>
              <a:t>				  2.7</a:t>
            </a:r>
          </a:p>
          <a:p>
            <a:pPr>
              <a:lnSpc>
                <a:spcPct val="90000"/>
              </a:lnSpc>
              <a:buFont typeface="Wingdings" panose="05000000000000000000" pitchFamily="2" charset="2"/>
              <a:buNone/>
            </a:pPr>
            <a:r>
              <a:rPr lang="en-GB" altLang="el-GR" sz="1800" b="1"/>
              <a:t>				  2.7</a:t>
            </a:r>
          </a:p>
          <a:p>
            <a:pPr>
              <a:lnSpc>
                <a:spcPct val="90000"/>
              </a:lnSpc>
              <a:buFont typeface="Wingdings" panose="05000000000000000000" pitchFamily="2" charset="2"/>
              <a:buNone/>
            </a:pPr>
            <a:r>
              <a:rPr lang="en-GB" altLang="el-GR" sz="1800" b="1"/>
              <a:t>				  2.1</a:t>
            </a:r>
          </a:p>
          <a:p>
            <a:pPr>
              <a:lnSpc>
                <a:spcPct val="90000"/>
              </a:lnSpc>
              <a:buFont typeface="Wingdings" panose="05000000000000000000" pitchFamily="2" charset="2"/>
              <a:buNone/>
            </a:pPr>
            <a:r>
              <a:rPr lang="en-GB" altLang="el-GR" sz="1800" b="1"/>
              <a:t>				  1.1</a:t>
            </a:r>
          </a:p>
          <a:p>
            <a:pPr>
              <a:lnSpc>
                <a:spcPct val="90000"/>
              </a:lnSpc>
              <a:buFont typeface="Wingdings" panose="05000000000000000000" pitchFamily="2" charset="2"/>
              <a:buNone/>
            </a:pPr>
            <a:r>
              <a:rPr lang="en-GB" altLang="el-GR" sz="1800" b="1"/>
              <a:t>				  1.0</a:t>
            </a:r>
          </a:p>
          <a:p>
            <a:pPr>
              <a:lnSpc>
                <a:spcPct val="90000"/>
              </a:lnSpc>
              <a:buFont typeface="Wingdings" panose="05000000000000000000" pitchFamily="2" charset="2"/>
              <a:buNone/>
            </a:pPr>
            <a:r>
              <a:rPr lang="en-GB" altLang="el-GR" sz="1800" b="1"/>
              <a:t>				  0.8</a:t>
            </a:r>
          </a:p>
          <a:p>
            <a:pPr>
              <a:lnSpc>
                <a:spcPct val="90000"/>
              </a:lnSpc>
              <a:buFont typeface="Wingdings" panose="05000000000000000000" pitchFamily="2" charset="2"/>
              <a:buNone/>
            </a:pPr>
            <a:r>
              <a:rPr lang="en-GB" altLang="el-GR" sz="1800" b="1"/>
              <a:t>				  0.5</a:t>
            </a:r>
          </a:p>
          <a:p>
            <a:pPr>
              <a:lnSpc>
                <a:spcPct val="90000"/>
              </a:lnSpc>
              <a:buFont typeface="Wingdings" panose="05000000000000000000" pitchFamily="2" charset="2"/>
              <a:buNone/>
            </a:pPr>
            <a:r>
              <a:rPr lang="en-GB" altLang="el-GR" sz="1800" b="1"/>
              <a:t>				24.0</a:t>
            </a:r>
          </a:p>
          <a:p>
            <a:pPr>
              <a:lnSpc>
                <a:spcPct val="90000"/>
              </a:lnSpc>
              <a:buFont typeface="Wingdings" panose="05000000000000000000" pitchFamily="2" charset="2"/>
              <a:buNone/>
            </a:pPr>
            <a:r>
              <a:rPr lang="en-GB" altLang="el-GR" sz="1800" b="1"/>
              <a:t>				  9.5</a:t>
            </a:r>
            <a:endParaRPr lang="en-GB" altLang="el-GR" sz="2000" b="1"/>
          </a:p>
          <a:p>
            <a:pPr>
              <a:lnSpc>
                <a:spcPct val="90000"/>
              </a:lnSpc>
              <a:buFont typeface="Wingdings" panose="05000000000000000000" pitchFamily="2" charset="2"/>
              <a:buNone/>
            </a:pPr>
            <a:r>
              <a:rPr lang="en-GB" altLang="el-GR" sz="2000"/>
              <a:t>				  </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a:extLst>
              <a:ext uri="{FF2B5EF4-FFF2-40B4-BE49-F238E27FC236}">
                <a16:creationId xmlns:a16="http://schemas.microsoft.com/office/drawing/2014/main" id="{0F73741D-A0FF-44A3-BE81-20F57446F06E}"/>
              </a:ext>
            </a:extLst>
          </p:cNvPr>
          <p:cNvSpPr>
            <a:spLocks noGrp="1" noRot="1" noChangeArrowheads="1"/>
          </p:cNvSpPr>
          <p:nvPr>
            <p:ph type="title"/>
          </p:nvPr>
        </p:nvSpPr>
        <p:spPr>
          <a:xfrm>
            <a:off x="2133600" y="228600"/>
            <a:ext cx="7848600" cy="1524000"/>
          </a:xfrm>
        </p:spPr>
        <p:txBody>
          <a:bodyPr/>
          <a:lstStyle/>
          <a:p>
            <a:pPr algn="ctr"/>
            <a:r>
              <a:rPr lang="en-GB" altLang="el-GR" sz="3600" b="1" dirty="0" err="1"/>
              <a:t>Ψυχικές</a:t>
            </a:r>
            <a:r>
              <a:rPr lang="en-GB" altLang="el-GR" sz="3600" b="1" dirty="0"/>
              <a:t> </a:t>
            </a:r>
            <a:r>
              <a:rPr lang="en-GB" altLang="el-GR" sz="3600" b="1" dirty="0" err="1"/>
              <a:t>Δι</a:t>
            </a:r>
            <a:r>
              <a:rPr lang="en-GB" altLang="el-GR" sz="3600" b="1" dirty="0"/>
              <a:t>αταραχές στην Πρωτοβάθμια Φροντίδα Υγείας</a:t>
            </a:r>
          </a:p>
        </p:txBody>
      </p:sp>
      <p:sp>
        <p:nvSpPr>
          <p:cNvPr id="31747" name="Rectangle 3">
            <a:extLst>
              <a:ext uri="{FF2B5EF4-FFF2-40B4-BE49-F238E27FC236}">
                <a16:creationId xmlns:a16="http://schemas.microsoft.com/office/drawing/2014/main" id="{52335A15-1883-444D-AC70-BA679127E0AD}"/>
              </a:ext>
            </a:extLst>
          </p:cNvPr>
          <p:cNvSpPr>
            <a:spLocks noGrp="1" noChangeArrowheads="1"/>
          </p:cNvSpPr>
          <p:nvPr>
            <p:ph type="body" idx="1"/>
          </p:nvPr>
        </p:nvSpPr>
        <p:spPr>
          <a:xfrm>
            <a:off x="1981200" y="1868489"/>
            <a:ext cx="8229600" cy="3870325"/>
          </a:xfrm>
        </p:spPr>
        <p:txBody>
          <a:bodyPr>
            <a:normAutofit lnSpcReduction="10000"/>
          </a:bodyPr>
          <a:lstStyle/>
          <a:p>
            <a:pPr>
              <a:lnSpc>
                <a:spcPct val="90000"/>
              </a:lnSpc>
            </a:pPr>
            <a:r>
              <a:rPr lang="en-GB" altLang="el-GR" sz="2400" b="1"/>
              <a:t>Οι ψυχικές διαταραχές είναι πολύ συχνές στις υπηρεσίες ΠΦΥ, (επικράτηση 10-50%)</a:t>
            </a:r>
          </a:p>
          <a:p>
            <a:pPr>
              <a:lnSpc>
                <a:spcPct val="90000"/>
              </a:lnSpc>
            </a:pPr>
            <a:r>
              <a:rPr lang="en-GB" altLang="el-GR" sz="2400" b="1"/>
              <a:t>Σε συστήματα υγείας με καλά ανεπτυγμένες υπηρεσίες ΠΦΥ, το μεγαλύτερο ποσοστό αναγνωρισμένων περιπτώσεων ψυχικών διαταραχών, θεραπεύεται στις υπηρεσίες ΠΦΥ (80% στη Μ. Βρετανία)</a:t>
            </a:r>
          </a:p>
          <a:p>
            <a:pPr>
              <a:lnSpc>
                <a:spcPct val="90000"/>
              </a:lnSpc>
            </a:pPr>
            <a:r>
              <a:rPr lang="en-GB" altLang="el-GR" sz="2400" b="1"/>
              <a:t>Μεγάλο ποσοστό ασθενών με ψυχιατρικά προβλήματα, δεν αναγνωρίζονται στις υπηρεσίες ΠΦΥ, λόγω της αναεπαρκούς εκπαίδευσης των ιατρών της  ΠΦΥ σε θέματα ψυχικής υγείας</a:t>
            </a:r>
          </a:p>
          <a:p>
            <a:pPr>
              <a:lnSpc>
                <a:spcPct val="90000"/>
              </a:lnSpc>
            </a:pPr>
            <a:r>
              <a:rPr lang="en-GB" altLang="el-GR" sz="2400" b="1"/>
              <a:t>Οι άσθενείς με αναγνωρισμένη διαταραχή στις υπηρεσίες ΠΦΥ, συχνά λαμβάνουν ανεπαρκή αγωγή και φροντίδα</a:t>
            </a:r>
            <a:endParaRPr lang="en-GB" altLang="el-G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id="{2542A9DB-1448-4E83-B365-2BD1DBF23E54}"/>
              </a:ext>
            </a:extLst>
          </p:cNvPr>
          <p:cNvSpPr>
            <a:spLocks noGrp="1" noRot="1" noChangeArrowheads="1"/>
          </p:cNvSpPr>
          <p:nvPr>
            <p:ph type="title"/>
          </p:nvPr>
        </p:nvSpPr>
        <p:spPr>
          <a:noFill/>
          <a:ln/>
          <a:extLst>
            <a:ext uri="{91240B29-F687-4F45-9708-019B960494DF}">
              <a14:hiddenLine xmlns:a14="http://schemas.microsoft.com/office/drawing/2010/main" w="12700">
                <a:solidFill>
                  <a:schemeClr val="tx1"/>
                </a:solidFill>
                <a:miter lim="800000"/>
                <a:headEnd/>
                <a:tailEnd/>
              </a14:hiddenLine>
            </a:ext>
          </a:extLst>
        </p:spPr>
        <p:txBody>
          <a:bodyPr vert="horz" lIns="90488" tIns="44450" rIns="90488" bIns="44450" rtlCol="0" anchor="ctr">
            <a:normAutofit/>
          </a:bodyPr>
          <a:lstStyle/>
          <a:p>
            <a:pPr algn="ctr"/>
            <a:r>
              <a:rPr lang="en-GB" altLang="el-GR" sz="2400" dirty="0">
                <a:latin typeface="Courier  PS"/>
              </a:rPr>
              <a:t> </a:t>
            </a:r>
            <a:r>
              <a:rPr lang="en-GB" altLang="el-GR" sz="2400" b="1" dirty="0" err="1">
                <a:latin typeface="Courier  PS"/>
              </a:rPr>
              <a:t>Αν</a:t>
            </a:r>
            <a:r>
              <a:rPr lang="en-GB" altLang="el-GR" sz="2400" b="1" dirty="0">
                <a:latin typeface="Courier  PS"/>
              </a:rPr>
              <a:t>αγνώριση (%) των ψυχικών διαταραχών στην ΠΦΥ ανα διαγνωστική κατηγορία</a:t>
            </a:r>
          </a:p>
        </p:txBody>
      </p:sp>
      <p:graphicFrame>
        <p:nvGraphicFramePr>
          <p:cNvPr id="36867" name="Object 3">
            <a:hlinkClick r:id="" action="ppaction://ole?verb=0"/>
            <a:extLst>
              <a:ext uri="{FF2B5EF4-FFF2-40B4-BE49-F238E27FC236}">
                <a16:creationId xmlns:a16="http://schemas.microsoft.com/office/drawing/2014/main" id="{17421F5A-BDE7-4036-94FC-D0F99BCEBC80}"/>
              </a:ext>
            </a:extLst>
          </p:cNvPr>
          <p:cNvGraphicFramePr>
            <a:graphicFrameLocks noGrp="1"/>
          </p:cNvGraphicFramePr>
          <p:nvPr>
            <p:ph type="chart" idx="1"/>
            <p:extLst>
              <p:ext uri="{D42A27DB-BD31-4B8C-83A1-F6EECF244321}">
                <p14:modId xmlns:p14="http://schemas.microsoft.com/office/powerpoint/2010/main" val="1625160628"/>
              </p:ext>
            </p:extLst>
          </p:nvPr>
        </p:nvGraphicFramePr>
        <p:xfrm>
          <a:off x="1191802" y="1600201"/>
          <a:ext cx="11352944" cy="4872518"/>
        </p:xfrm>
        <a:graphic>
          <a:graphicData uri="http://schemas.openxmlformats.org/presentationml/2006/ole">
            <mc:AlternateContent xmlns:mc="http://schemas.openxmlformats.org/markup-compatibility/2006">
              <mc:Choice xmlns:v="urn:schemas-microsoft-com:vml" Requires="v">
                <p:oleObj spid="_x0000_s3098" name="Γράφημα" r:id="rId4" imgW="11658756" imgH="6172200" progId="MSGraph.Chart.8">
                  <p:embed followColorScheme="full"/>
                </p:oleObj>
              </mc:Choice>
              <mc:Fallback>
                <p:oleObj name="Γράφημα" r:id="rId4" imgW="11658756" imgH="6172200" progId="MSGraph.Chart.8">
                  <p:embed followColorScheme="full"/>
                  <p:pic>
                    <p:nvPicPr>
                      <p:cNvPr id="36867" name="Object 3">
                        <a:hlinkClick r:id="" action="ppaction://ole?verb=0"/>
                        <a:extLst>
                          <a:ext uri="{FF2B5EF4-FFF2-40B4-BE49-F238E27FC236}">
                            <a16:creationId xmlns:a16="http://schemas.microsoft.com/office/drawing/2014/main" id="{17421F5A-BDE7-4036-94FC-D0F99BCEBC80}"/>
                          </a:ext>
                        </a:extLst>
                      </p:cNvPr>
                      <p:cNvPicPr>
                        <a:picLocks noChangeArrowheads="1"/>
                      </p:cNvPicPr>
                      <p:nvPr/>
                    </p:nvPicPr>
                    <p:blipFill>
                      <a:blip r:embed="rId5"/>
                      <a:srcRect/>
                      <a:stretch>
                        <a:fillRect/>
                      </a:stretch>
                    </p:blipFill>
                    <p:spPr bwMode="auto">
                      <a:xfrm>
                        <a:off x="1191802" y="1600201"/>
                        <a:ext cx="11352944" cy="4872518"/>
                      </a:xfrm>
                      <a:prstGeom prst="rect">
                        <a:avLst/>
                      </a:prstGeom>
                      <a:noFill/>
                      <a:ln>
                        <a:noFill/>
                      </a:ln>
                      <a:effectLst/>
                    </p:spPr>
                  </p:pic>
                </p:oleObj>
              </mc:Fallback>
            </mc:AlternateContent>
          </a:graphicData>
        </a:graphic>
      </p:graphicFrame>
    </p:spTree>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8C2FEECA-24B3-43F2-A77C-D3559A14BB11}"/>
              </a:ext>
            </a:extLst>
          </p:cNvPr>
          <p:cNvSpPr>
            <a:spLocks noGrp="1" noRot="1" noChangeArrowheads="1"/>
          </p:cNvSpPr>
          <p:nvPr>
            <p:ph type="title"/>
          </p:nvPr>
        </p:nvSpPr>
        <p:spPr>
          <a:noFill/>
          <a:ln/>
          <a:extLst>
            <a:ext uri="{91240B29-F687-4F45-9708-019B960494DF}">
              <a14:hiddenLine xmlns:a14="http://schemas.microsoft.com/office/drawing/2010/main" w="12700">
                <a:solidFill>
                  <a:schemeClr val="tx1"/>
                </a:solidFill>
                <a:miter lim="800000"/>
                <a:headEnd/>
                <a:tailEnd/>
              </a14:hiddenLine>
            </a:ext>
          </a:extLst>
        </p:spPr>
        <p:txBody>
          <a:bodyPr vert="horz" lIns="90488" tIns="44450" rIns="90488" bIns="44450" rtlCol="0" anchor="ctr">
            <a:normAutofit/>
          </a:bodyPr>
          <a:lstStyle/>
          <a:p>
            <a:pPr algn="ctr"/>
            <a:r>
              <a:rPr lang="en-GB" altLang="el-GR" sz="2400" b="1" dirty="0" err="1">
                <a:latin typeface="Courier  PS"/>
              </a:rPr>
              <a:t>Συχνότητ</a:t>
            </a:r>
            <a:r>
              <a:rPr lang="en-GB" altLang="el-GR" sz="2400" b="1" dirty="0">
                <a:latin typeface="Courier  PS"/>
              </a:rPr>
              <a:t>α Συνήθω</a:t>
            </a:r>
            <a:r>
              <a:rPr lang="el-GR" altLang="el-GR" sz="2400" b="1" dirty="0">
                <a:latin typeface="Courier  PS"/>
              </a:rPr>
              <a:t>ν</a:t>
            </a:r>
            <a:r>
              <a:rPr lang="en-GB" altLang="el-GR" sz="2400" b="1" dirty="0">
                <a:latin typeface="Courier  PS"/>
              </a:rPr>
              <a:t> </a:t>
            </a:r>
            <a:r>
              <a:rPr lang="en-GB" altLang="el-GR" sz="2400" b="1" dirty="0" err="1">
                <a:latin typeface="Courier  PS"/>
              </a:rPr>
              <a:t>Χορηγούμενων</a:t>
            </a:r>
            <a:r>
              <a:rPr lang="en-GB" altLang="el-GR" sz="2400" b="1" dirty="0">
                <a:latin typeface="Courier  PS"/>
              </a:rPr>
              <a:t> </a:t>
            </a:r>
            <a:r>
              <a:rPr lang="en-GB" altLang="el-GR" sz="2400" b="1" dirty="0" err="1">
                <a:latin typeface="Courier  PS"/>
              </a:rPr>
              <a:t>Θερ</a:t>
            </a:r>
            <a:r>
              <a:rPr lang="en-GB" altLang="el-GR" sz="2400" b="1" dirty="0">
                <a:latin typeface="Courier  PS"/>
              </a:rPr>
              <a:t>απειών(%) για Ψυχιατρικές Διαταραχές στην ΠΦΥ</a:t>
            </a:r>
          </a:p>
        </p:txBody>
      </p:sp>
      <p:graphicFrame>
        <p:nvGraphicFramePr>
          <p:cNvPr id="37891" name="Object 3">
            <a:hlinkClick r:id="" action="ppaction://ole?verb=0"/>
            <a:extLst>
              <a:ext uri="{FF2B5EF4-FFF2-40B4-BE49-F238E27FC236}">
                <a16:creationId xmlns:a16="http://schemas.microsoft.com/office/drawing/2014/main" id="{A4373EE3-A582-422D-BC4E-C4D45E24163B}"/>
              </a:ext>
            </a:extLst>
          </p:cNvPr>
          <p:cNvGraphicFramePr>
            <a:graphicFrameLocks noGrp="1"/>
          </p:cNvGraphicFramePr>
          <p:nvPr>
            <p:ph type="chart" idx="1"/>
            <p:extLst>
              <p:ext uri="{D42A27DB-BD31-4B8C-83A1-F6EECF244321}">
                <p14:modId xmlns:p14="http://schemas.microsoft.com/office/powerpoint/2010/main" val="2953487673"/>
              </p:ext>
            </p:extLst>
          </p:nvPr>
        </p:nvGraphicFramePr>
        <p:xfrm>
          <a:off x="513707" y="1600201"/>
          <a:ext cx="14034499" cy="5858837"/>
        </p:xfrm>
        <a:graphic>
          <a:graphicData uri="http://schemas.openxmlformats.org/presentationml/2006/ole">
            <mc:AlternateContent xmlns:mc="http://schemas.openxmlformats.org/markup-compatibility/2006">
              <mc:Choice xmlns:v="urn:schemas-microsoft-com:vml" Requires="v">
                <p:oleObj spid="_x0000_s4122" name="Γράφημα" r:id="rId4" imgW="11658756" imgH="6172200" progId="MSGraph.Chart.8">
                  <p:embed followColorScheme="full"/>
                </p:oleObj>
              </mc:Choice>
              <mc:Fallback>
                <p:oleObj name="Γράφημα" r:id="rId4" imgW="11658756" imgH="6172200" progId="MSGraph.Chart.8">
                  <p:embed followColorScheme="full"/>
                  <p:pic>
                    <p:nvPicPr>
                      <p:cNvPr id="37891" name="Object 3">
                        <a:hlinkClick r:id="" action="ppaction://ole?verb=0"/>
                        <a:extLst>
                          <a:ext uri="{FF2B5EF4-FFF2-40B4-BE49-F238E27FC236}">
                            <a16:creationId xmlns:a16="http://schemas.microsoft.com/office/drawing/2014/main" id="{A4373EE3-A582-422D-BC4E-C4D45E24163B}"/>
                          </a:ext>
                        </a:extLst>
                      </p:cNvPr>
                      <p:cNvPicPr>
                        <a:picLocks noChangeArrowheads="1"/>
                      </p:cNvPicPr>
                      <p:nvPr/>
                    </p:nvPicPr>
                    <p:blipFill>
                      <a:blip r:embed="rId5"/>
                      <a:srcRect/>
                      <a:stretch>
                        <a:fillRect/>
                      </a:stretch>
                    </p:blipFill>
                    <p:spPr bwMode="auto">
                      <a:xfrm>
                        <a:off x="513707" y="1600201"/>
                        <a:ext cx="14034499" cy="5858837"/>
                      </a:xfrm>
                      <a:prstGeom prst="rect">
                        <a:avLst/>
                      </a:prstGeom>
                      <a:noFill/>
                      <a:ln>
                        <a:noFill/>
                      </a:ln>
                      <a:effectLst/>
                    </p:spPr>
                  </p:pic>
                </p:oleObj>
              </mc:Fallback>
            </mc:AlternateContent>
          </a:graphicData>
        </a:graphic>
      </p:graphicFrame>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a:extLst>
              <a:ext uri="{FF2B5EF4-FFF2-40B4-BE49-F238E27FC236}">
                <a16:creationId xmlns:a16="http://schemas.microsoft.com/office/drawing/2014/main" id="{07760FBE-AA74-4936-AA0D-03B07800C611}"/>
              </a:ext>
            </a:extLst>
          </p:cNvPr>
          <p:cNvSpPr>
            <a:spLocks noGrp="1" noChangeArrowheads="1"/>
          </p:cNvSpPr>
          <p:nvPr>
            <p:ph type="title"/>
          </p:nvPr>
        </p:nvSpPr>
        <p:spPr/>
        <p:txBody>
          <a:bodyPr/>
          <a:lstStyle/>
          <a:p>
            <a:r>
              <a:rPr lang="el-GR" altLang="el-GR" b="1"/>
              <a:t>ΠΟΙΑ ΠΡΟΤΥΠΑ;</a:t>
            </a:r>
          </a:p>
        </p:txBody>
      </p:sp>
      <p:sp>
        <p:nvSpPr>
          <p:cNvPr id="148483" name="Rectangle 3">
            <a:extLst>
              <a:ext uri="{FF2B5EF4-FFF2-40B4-BE49-F238E27FC236}">
                <a16:creationId xmlns:a16="http://schemas.microsoft.com/office/drawing/2014/main" id="{1BD7DFD9-5162-4948-8817-D2C70C48E480}"/>
              </a:ext>
            </a:extLst>
          </p:cNvPr>
          <p:cNvSpPr>
            <a:spLocks noGrp="1" noChangeArrowheads="1"/>
          </p:cNvSpPr>
          <p:nvPr>
            <p:ph type="body" idx="1"/>
          </p:nvPr>
        </p:nvSpPr>
        <p:spPr/>
        <p:txBody>
          <a:bodyPr/>
          <a:lstStyle/>
          <a:p>
            <a:r>
              <a:rPr lang="el-GR" altLang="el-GR" b="1" u="sng"/>
              <a:t>Πρότυπα Πληθυσμού</a:t>
            </a:r>
            <a:r>
              <a:rPr lang="en-US" altLang="el-GR" b="1" u="sng"/>
              <a:t>:</a:t>
            </a:r>
            <a:r>
              <a:rPr lang="en-US" altLang="el-GR" b="1"/>
              <a:t> </a:t>
            </a:r>
            <a:r>
              <a:rPr lang="el-GR" altLang="el-GR" b="1"/>
              <a:t>μετρήσεις που συνοψίζουν εύκολα ώστε να περιγράψουν το συγκεκριμένο πρόβλημα</a:t>
            </a:r>
            <a:endParaRPr lang="en-US" altLang="el-GR" b="1"/>
          </a:p>
          <a:p>
            <a:r>
              <a:rPr lang="el-GR" altLang="el-GR" b="1" u="sng"/>
              <a:t>Εκτίμηση ασθενούς</a:t>
            </a:r>
            <a:r>
              <a:rPr lang="en-US" altLang="el-GR" b="1" u="sng"/>
              <a:t>:</a:t>
            </a:r>
            <a:r>
              <a:rPr lang="en-US" altLang="el-GR" b="1"/>
              <a:t> </a:t>
            </a:r>
            <a:r>
              <a:rPr lang="el-GR" altLang="el-GR" b="1"/>
              <a:t>μετρήσεις που μπορούν να παρέχουν το προφίλ των αναπηριών και προβλημάτων του ασθενούς, προκειμένου να εφαρμοσθούν τεκμηριωμένες παρεμβάσεις για τη μείωση της έντασης του προβλήματος</a:t>
            </a:r>
            <a:endParaRPr lang="el-GR" altLang="el-GR" b="1" u="sng"/>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BCBB7160-AC82-401A-8A7A-934D8F8EAFD8}"/>
              </a:ext>
            </a:extLst>
          </p:cNvPr>
          <p:cNvSpPr>
            <a:spLocks noGrp="1" noRot="1" noChangeArrowheads="1"/>
          </p:cNvSpPr>
          <p:nvPr>
            <p:ph type="title"/>
          </p:nvPr>
        </p:nvSpPr>
        <p:spPr>
          <a:xfrm>
            <a:off x="2057400" y="152400"/>
            <a:ext cx="7772400" cy="1066800"/>
          </a:xfrm>
        </p:spPr>
        <p:txBody>
          <a:bodyPr/>
          <a:lstStyle/>
          <a:p>
            <a:r>
              <a:rPr lang="en-US" altLang="el-GR" sz="3200"/>
              <a:t>ΒΑΣΙΚΕΣ ΑΡΧΕΣ ΚΟΙΝΟΤΙΚΩΝ ΥΠΗΡΕΣΙΩΝ ΨΥΧΙΚΗΣ ΥΓΕΙΑΣ</a:t>
            </a:r>
          </a:p>
        </p:txBody>
      </p:sp>
      <p:sp>
        <p:nvSpPr>
          <p:cNvPr id="26627" name="Rectangle 3">
            <a:extLst>
              <a:ext uri="{FF2B5EF4-FFF2-40B4-BE49-F238E27FC236}">
                <a16:creationId xmlns:a16="http://schemas.microsoft.com/office/drawing/2014/main" id="{87A1D4FE-C2B9-4B15-AB37-0431E6764E45}"/>
              </a:ext>
            </a:extLst>
          </p:cNvPr>
          <p:cNvSpPr>
            <a:spLocks noGrp="1" noChangeArrowheads="1"/>
          </p:cNvSpPr>
          <p:nvPr>
            <p:ph type="body" idx="1"/>
          </p:nvPr>
        </p:nvSpPr>
        <p:spPr>
          <a:xfrm>
            <a:off x="431515" y="1143000"/>
            <a:ext cx="11260476" cy="5257800"/>
          </a:xfrm>
        </p:spPr>
        <p:txBody>
          <a:bodyPr>
            <a:normAutofit fontScale="92500" lnSpcReduction="20000"/>
          </a:bodyPr>
          <a:lstStyle/>
          <a:p>
            <a:pPr>
              <a:lnSpc>
                <a:spcPct val="90000"/>
              </a:lnSpc>
            </a:pPr>
            <a:r>
              <a:rPr lang="en-US" altLang="el-GR" sz="2200" dirty="0" err="1"/>
              <a:t>Ολοκληρωμένη</a:t>
            </a:r>
            <a:r>
              <a:rPr lang="en-US" altLang="el-GR" sz="2200" dirty="0"/>
              <a:t> πα</a:t>
            </a:r>
            <a:r>
              <a:rPr lang="en-US" altLang="el-GR" sz="2200" dirty="0" err="1"/>
              <a:t>ροχή</a:t>
            </a:r>
            <a:r>
              <a:rPr lang="el-GR" altLang="el-GR" sz="2200" dirty="0"/>
              <a:t> υπηρεσιών (</a:t>
            </a:r>
            <a:r>
              <a:rPr lang="en-US" altLang="el-GR" sz="2200" dirty="0"/>
              <a:t>comprehensiveness)</a:t>
            </a:r>
            <a:endParaRPr lang="el-GR" altLang="el-GR" sz="2200" dirty="0"/>
          </a:p>
          <a:p>
            <a:pPr>
              <a:lnSpc>
                <a:spcPct val="90000"/>
              </a:lnSpc>
            </a:pPr>
            <a:r>
              <a:rPr lang="en-US" altLang="el-GR" sz="2200" dirty="0" err="1"/>
              <a:t>Τομεο</a:t>
            </a:r>
            <a:r>
              <a:rPr lang="en-US" altLang="el-GR" sz="2200" dirty="0"/>
              <a:t>ποίηση, </a:t>
            </a:r>
            <a:r>
              <a:rPr lang="el-GR" altLang="el-GR" sz="2200" dirty="0"/>
              <a:t>εγγύτητα στον πληθυσμό</a:t>
            </a:r>
            <a:endParaRPr lang="en-US" altLang="el-GR" sz="2200" dirty="0"/>
          </a:p>
          <a:p>
            <a:pPr>
              <a:lnSpc>
                <a:spcPct val="90000"/>
              </a:lnSpc>
            </a:pPr>
            <a:r>
              <a:rPr lang="en-US" altLang="el-GR" sz="2200" dirty="0"/>
              <a:t>Ύπα</a:t>
            </a:r>
            <a:r>
              <a:rPr lang="en-US" altLang="el-GR" sz="2200" dirty="0" err="1"/>
              <a:t>ρξη</a:t>
            </a:r>
            <a:r>
              <a:rPr lang="en-US" altLang="el-GR" sz="2200" dirty="0"/>
              <a:t> </a:t>
            </a:r>
            <a:r>
              <a:rPr lang="en-US" altLang="el-GR" sz="2200" dirty="0" err="1"/>
              <a:t>θερ</a:t>
            </a:r>
            <a:r>
              <a:rPr lang="en-US" altLang="el-GR" sz="2200" dirty="0"/>
              <a:t>απευτικού συνεχούς (continuity of care)</a:t>
            </a:r>
          </a:p>
          <a:p>
            <a:pPr>
              <a:lnSpc>
                <a:spcPct val="90000"/>
              </a:lnSpc>
            </a:pPr>
            <a:r>
              <a:rPr lang="el-GR" altLang="el-GR" sz="2200" dirty="0"/>
              <a:t>Υπευθυνότητα</a:t>
            </a:r>
            <a:r>
              <a:rPr lang="en-US" altLang="el-GR" sz="2200" dirty="0"/>
              <a:t> (accountability)</a:t>
            </a:r>
            <a:endParaRPr lang="el-GR" altLang="el-GR" sz="2200" dirty="0"/>
          </a:p>
          <a:p>
            <a:pPr>
              <a:lnSpc>
                <a:spcPct val="90000"/>
              </a:lnSpc>
            </a:pPr>
            <a:r>
              <a:rPr lang="el-GR" altLang="el-GR" sz="2200" dirty="0" err="1"/>
              <a:t>Ανταποκριτικότητα</a:t>
            </a:r>
            <a:endParaRPr lang="el-GR" altLang="el-GR" sz="2200" dirty="0"/>
          </a:p>
          <a:p>
            <a:pPr>
              <a:lnSpc>
                <a:spcPct val="90000"/>
              </a:lnSpc>
            </a:pPr>
            <a:r>
              <a:rPr lang="el-GR" altLang="el-GR" sz="2200" dirty="0"/>
              <a:t>Διαλεκτική αλληλεπίδραση θεραπευτή-κοινότητας</a:t>
            </a:r>
          </a:p>
          <a:p>
            <a:pPr>
              <a:lnSpc>
                <a:spcPct val="90000"/>
              </a:lnSpc>
            </a:pPr>
            <a:r>
              <a:rPr lang="el-GR" altLang="el-GR" sz="2200" dirty="0"/>
              <a:t>Πολιτισμική συμβατότητα</a:t>
            </a:r>
          </a:p>
          <a:p>
            <a:pPr>
              <a:lnSpc>
                <a:spcPct val="90000"/>
              </a:lnSpc>
            </a:pPr>
            <a:r>
              <a:rPr lang="el-GR" altLang="el-GR" sz="2200" dirty="0"/>
              <a:t>Εκλεκτική θεραπευτική προσέγγιση</a:t>
            </a:r>
          </a:p>
          <a:p>
            <a:pPr>
              <a:lnSpc>
                <a:spcPct val="90000"/>
              </a:lnSpc>
            </a:pPr>
            <a:r>
              <a:rPr lang="el-GR" altLang="el-GR" sz="2200" dirty="0"/>
              <a:t>Χρήση των θεραπευτικών «πόρων» της κοινότητας</a:t>
            </a:r>
          </a:p>
          <a:p>
            <a:pPr>
              <a:lnSpc>
                <a:spcPct val="90000"/>
              </a:lnSpc>
            </a:pPr>
            <a:r>
              <a:rPr lang="el-GR" altLang="el-GR" sz="2200" dirty="0"/>
              <a:t>Αναπροσαρμογή ανάλογα με τις ανάγκες του πληθυσμού</a:t>
            </a:r>
          </a:p>
          <a:p>
            <a:pPr>
              <a:lnSpc>
                <a:spcPct val="90000"/>
              </a:lnSpc>
            </a:pPr>
            <a:r>
              <a:rPr lang="el-GR" altLang="el-GR" sz="2200" dirty="0"/>
              <a:t>Αξιολόγηση υπηρεσιών και παρεμβάσεων</a:t>
            </a:r>
          </a:p>
          <a:p>
            <a:pPr>
              <a:lnSpc>
                <a:spcPct val="90000"/>
              </a:lnSpc>
            </a:pPr>
            <a:r>
              <a:rPr lang="el-GR" altLang="el-GR" sz="2200" dirty="0"/>
              <a:t>Αλληλοσυμπλήρωση υπηρεσιών</a:t>
            </a:r>
          </a:p>
          <a:p>
            <a:pPr>
              <a:lnSpc>
                <a:spcPct val="90000"/>
              </a:lnSpc>
            </a:pPr>
            <a:r>
              <a:rPr lang="el-GR" altLang="el-GR" sz="2200" dirty="0"/>
              <a:t>Συνεργασία με τους υπόλοιπους τομείς της υγείας και πρόνοιας</a:t>
            </a:r>
          </a:p>
          <a:p>
            <a:pPr>
              <a:lnSpc>
                <a:spcPct val="90000"/>
              </a:lnSpc>
            </a:pPr>
            <a:r>
              <a:rPr lang="el-GR" altLang="el-GR" sz="2200" dirty="0"/>
              <a:t>Συνεργασία με την Π.Φ.Υ.</a:t>
            </a:r>
          </a:p>
          <a:p>
            <a:pPr>
              <a:lnSpc>
                <a:spcPct val="90000"/>
              </a:lnSpc>
            </a:pPr>
            <a:r>
              <a:rPr lang="el-GR" altLang="el-GR" sz="2200" dirty="0"/>
              <a:t>Λειτουργία της </a:t>
            </a:r>
            <a:r>
              <a:rPr lang="el-GR" altLang="el-GR" sz="2200" dirty="0" err="1"/>
              <a:t>πολυ</a:t>
            </a:r>
            <a:r>
              <a:rPr lang="el-GR" altLang="el-GR" sz="2200" dirty="0"/>
              <a:t>-επαγγελματικής ομάδας (</a:t>
            </a:r>
            <a:r>
              <a:rPr lang="en-US" altLang="el-GR" sz="2200" dirty="0"/>
              <a:t>multi-disciplinary team)</a:t>
            </a:r>
            <a:endParaRPr lang="el-GR" altLang="el-GR" sz="2200" dirty="0"/>
          </a:p>
          <a:p>
            <a:pPr>
              <a:lnSpc>
                <a:spcPct val="90000"/>
              </a:lnSpc>
            </a:pPr>
            <a:endParaRPr lang="en-US" altLang="el-GR" sz="2400" dirty="0"/>
          </a:p>
          <a:p>
            <a:pPr>
              <a:lnSpc>
                <a:spcPct val="90000"/>
              </a:lnSpc>
            </a:pPr>
            <a:endParaRPr lang="en-US" altLang="el-GR" b="1" dirty="0"/>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F6AF5FB7-559B-4141-B10A-6D629CEF875F}"/>
              </a:ext>
            </a:extLst>
          </p:cNvPr>
          <p:cNvSpPr>
            <a:spLocks noGrp="1" noRot="1" noChangeArrowheads="1"/>
          </p:cNvSpPr>
          <p:nvPr>
            <p:ph type="title"/>
          </p:nvPr>
        </p:nvSpPr>
        <p:spPr>
          <a:xfrm>
            <a:off x="1752601" y="317500"/>
            <a:ext cx="8805863" cy="1739900"/>
          </a:xfrm>
        </p:spPr>
        <p:txBody>
          <a:bodyPr/>
          <a:lstStyle/>
          <a:p>
            <a:r>
              <a:rPr lang="el-GR" altLang="el-GR" sz="3600"/>
              <a:t>ΠΡΟΒΛΗΜΑΤΑ ΣΥΝΑΡΜΟΓΗΣ ΤΗΣ ΠΦΥ ΚΑΙ ΤΟΥ ΣΥΣΤΗΜΑΤΟΣ Ψ. ΥΠΗΡΕΣΙΩΝ ΣΤΗΝ ΕΛΛΑΔΑ</a:t>
            </a:r>
          </a:p>
        </p:txBody>
      </p:sp>
      <p:sp>
        <p:nvSpPr>
          <p:cNvPr id="25603" name="Rectangle 3">
            <a:extLst>
              <a:ext uri="{FF2B5EF4-FFF2-40B4-BE49-F238E27FC236}">
                <a16:creationId xmlns:a16="http://schemas.microsoft.com/office/drawing/2014/main" id="{E099FBAD-8C46-4484-A47C-5DD4D90D569F}"/>
              </a:ext>
            </a:extLst>
          </p:cNvPr>
          <p:cNvSpPr>
            <a:spLocks noGrp="1" noChangeArrowheads="1"/>
          </p:cNvSpPr>
          <p:nvPr>
            <p:ph type="body" idx="1"/>
          </p:nvPr>
        </p:nvSpPr>
        <p:spPr>
          <a:xfrm>
            <a:off x="1981200" y="1928813"/>
            <a:ext cx="8229600" cy="4197350"/>
          </a:xfrm>
        </p:spPr>
        <p:txBody>
          <a:bodyPr/>
          <a:lstStyle/>
          <a:p>
            <a:r>
              <a:rPr lang="el-GR" altLang="el-GR"/>
              <a:t>Έλλειψη ανάπτυξης του συστήματος Π.Φ.Υ.. Έλλειψη γενικών ιατρών</a:t>
            </a:r>
          </a:p>
          <a:p>
            <a:r>
              <a:rPr lang="el-GR" altLang="el-GR"/>
              <a:t>Έλλειψη νομικού πλαισίου της Π.Φ.Υ.</a:t>
            </a:r>
          </a:p>
          <a:p>
            <a:r>
              <a:rPr lang="el-GR" altLang="el-GR"/>
              <a:t>Γεωγραφικές ανισότητες στην κάλυψη του Ελληνικού πληθυσμού</a:t>
            </a:r>
          </a:p>
          <a:p>
            <a:r>
              <a:rPr lang="el-GR" altLang="el-GR"/>
              <a:t>Ψυχιατρική στα νοσοκομεία</a:t>
            </a:r>
          </a:p>
          <a:p>
            <a:r>
              <a:rPr lang="el-GR" altLang="el-GR"/>
              <a:t>Ανεπαρκές νομικό πλαίσιο του συστήματος Ψ. Υγείας</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lstStyle/>
          <a:p>
            <a:endParaRPr lang="el-GR"/>
          </a:p>
        </p:txBody>
      </p:sp>
      <p:sp>
        <p:nvSpPr>
          <p:cNvPr id="60419" name="Rectangle 3"/>
          <p:cNvSpPr>
            <a:spLocks noGrp="1" noChangeArrowheads="1"/>
          </p:cNvSpPr>
          <p:nvPr>
            <p:ph sz="quarter" idx="1"/>
          </p:nvPr>
        </p:nvSpPr>
        <p:spPr>
          <a:xfrm>
            <a:off x="1631951" y="908720"/>
            <a:ext cx="8785225" cy="5222205"/>
          </a:xfrm>
        </p:spPr>
        <p:txBody>
          <a:bodyPr/>
          <a:lstStyle/>
          <a:p>
            <a:endParaRPr lang="el-GR" dirty="0"/>
          </a:p>
          <a:p>
            <a:r>
              <a:rPr lang="en-US" b="1" i="1" dirty="0">
                <a:solidFill>
                  <a:srgbClr val="FF0000"/>
                </a:solidFill>
              </a:rPr>
              <a:t>The Size and Burden of Mental Disorders and Other Disorders of the Brain in Europe 2010</a:t>
            </a:r>
          </a:p>
          <a:p>
            <a:pPr>
              <a:buFont typeface="Wingdings" pitchFamily="2" charset="2"/>
              <a:buNone/>
            </a:pPr>
            <a:r>
              <a:rPr lang="en-US" b="1" i="1" dirty="0">
                <a:solidFill>
                  <a:srgbClr val="FF0000"/>
                </a:solidFill>
              </a:rPr>
              <a:t>	</a:t>
            </a:r>
            <a:r>
              <a:rPr lang="en-US" b="1" dirty="0" err="1"/>
              <a:t>Wittchen</a:t>
            </a:r>
            <a:r>
              <a:rPr lang="en-US" b="1" dirty="0"/>
              <a:t> HU et al., European </a:t>
            </a:r>
            <a:r>
              <a:rPr lang="en-US" b="1" dirty="0" err="1"/>
              <a:t>Psychpharamacology</a:t>
            </a:r>
            <a:r>
              <a:rPr lang="en-US" b="1" dirty="0"/>
              <a:t>, 2011, 21, 655-679</a:t>
            </a:r>
          </a:p>
          <a:p>
            <a:r>
              <a:rPr lang="en-US" b="1" i="1" dirty="0">
                <a:solidFill>
                  <a:srgbClr val="FF0000"/>
                </a:solidFill>
              </a:rPr>
              <a:t>Cost of Disorders of the Brain in Europe 2010</a:t>
            </a:r>
          </a:p>
          <a:p>
            <a:pPr>
              <a:buFont typeface="Wingdings" pitchFamily="2" charset="2"/>
              <a:buNone/>
            </a:pPr>
            <a:r>
              <a:rPr lang="en-US" b="1" i="1" dirty="0"/>
              <a:t>	</a:t>
            </a:r>
            <a:r>
              <a:rPr lang="en-US" b="1" dirty="0" err="1"/>
              <a:t>Gustavsson</a:t>
            </a:r>
            <a:r>
              <a:rPr lang="en-US" b="1" dirty="0"/>
              <a:t> A et al., European </a:t>
            </a:r>
            <a:r>
              <a:rPr lang="en-US" b="1" dirty="0" err="1"/>
              <a:t>Psychpharamacology</a:t>
            </a:r>
            <a:r>
              <a:rPr lang="en-US" b="1" dirty="0"/>
              <a:t>, 2011, 21, 718-779</a:t>
            </a:r>
            <a:endParaRPr lang="el-GR" b="1" dirty="0"/>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2438400" y="274638"/>
            <a:ext cx="7772400" cy="1498178"/>
          </a:xfrm>
        </p:spPr>
        <p:txBody>
          <a:bodyPr>
            <a:normAutofit fontScale="90000"/>
          </a:bodyPr>
          <a:lstStyle/>
          <a:p>
            <a:pPr algn="ctr"/>
            <a:r>
              <a:rPr lang="el-GR" sz="4000" b="1" dirty="0" err="1"/>
              <a:t>Επιπολασμός</a:t>
            </a:r>
            <a:r>
              <a:rPr lang="el-GR" sz="4000" b="1" dirty="0"/>
              <a:t> 12 μηνών των Ψυχικών και Ν/Ψ Διαταραχών σε 30 Ευρωπαϊκές χώρες</a:t>
            </a:r>
          </a:p>
        </p:txBody>
      </p:sp>
      <p:sp>
        <p:nvSpPr>
          <p:cNvPr id="61443" name="Rectangle 3"/>
          <p:cNvSpPr>
            <a:spLocks noGrp="1" noChangeArrowheads="1"/>
          </p:cNvSpPr>
          <p:nvPr>
            <p:ph sz="quarter" idx="1"/>
          </p:nvPr>
        </p:nvSpPr>
        <p:spPr>
          <a:xfrm>
            <a:off x="1524000" y="1844676"/>
            <a:ext cx="9144000" cy="4608513"/>
          </a:xfrm>
        </p:spPr>
        <p:txBody>
          <a:bodyPr/>
          <a:lstStyle/>
          <a:p>
            <a:r>
              <a:rPr lang="el-GR" b="1" i="1">
                <a:solidFill>
                  <a:srgbClr val="FF0000"/>
                </a:solidFill>
              </a:rPr>
              <a:t>Επιπολασμός «λειτουργικών» διαταραχών ενηλίκων:</a:t>
            </a:r>
            <a:r>
              <a:rPr lang="el-GR" b="1" i="1"/>
              <a:t> </a:t>
            </a:r>
            <a:r>
              <a:rPr lang="el-GR" b="1"/>
              <a:t>27,1%</a:t>
            </a:r>
          </a:p>
          <a:p>
            <a:r>
              <a:rPr lang="el-GR" b="1" i="1">
                <a:solidFill>
                  <a:srgbClr val="FF0000"/>
                </a:solidFill>
              </a:rPr>
              <a:t>Επιπολασμός διαταραχών με έναρξη την παιδική – εφηβική ηλικία: </a:t>
            </a:r>
            <a:r>
              <a:rPr lang="el-GR" b="1" i="1"/>
              <a:t>2,6% (9,6%)</a:t>
            </a:r>
          </a:p>
          <a:p>
            <a:r>
              <a:rPr lang="el-GR" b="1" i="1">
                <a:solidFill>
                  <a:srgbClr val="FF0000"/>
                </a:solidFill>
              </a:rPr>
              <a:t>Σοβαρές Διαταραχές Προσωπικότητας: </a:t>
            </a:r>
            <a:r>
              <a:rPr lang="el-GR" b="1"/>
              <a:t>1,3%</a:t>
            </a:r>
          </a:p>
          <a:p>
            <a:r>
              <a:rPr lang="el-GR" b="1" i="1">
                <a:solidFill>
                  <a:srgbClr val="FF0000"/>
                </a:solidFill>
              </a:rPr>
              <a:t>Διαταραχές ύπνου: </a:t>
            </a:r>
            <a:r>
              <a:rPr lang="el-GR" b="1"/>
              <a:t>4,6%</a:t>
            </a:r>
          </a:p>
          <a:p>
            <a:r>
              <a:rPr lang="el-GR" b="1" i="1">
                <a:solidFill>
                  <a:srgbClr val="FF0000"/>
                </a:solidFill>
              </a:rPr>
              <a:t>Άνοιες: </a:t>
            </a:r>
            <a:r>
              <a:rPr lang="el-GR" b="1"/>
              <a:t>1,2% (5,4)</a:t>
            </a:r>
          </a:p>
          <a:p>
            <a:r>
              <a:rPr lang="el-GR" b="1" i="1" u="sng">
                <a:solidFill>
                  <a:srgbClr val="FF0000"/>
                </a:solidFill>
              </a:rPr>
              <a:t>Συνολικός Επιπολασμός:</a:t>
            </a:r>
            <a:r>
              <a:rPr lang="el-GR" b="1" u="sng">
                <a:solidFill>
                  <a:srgbClr val="FF0000"/>
                </a:solidFill>
              </a:rPr>
              <a:t> </a:t>
            </a:r>
            <a:r>
              <a:rPr lang="el-GR" b="1" u="sng"/>
              <a:t>38,2%</a:t>
            </a:r>
          </a:p>
          <a:p>
            <a:r>
              <a:rPr lang="el-GR" b="1">
                <a:solidFill>
                  <a:srgbClr val="FF0000"/>
                </a:solidFill>
              </a:rPr>
              <a:t>Πάσχων Πληθυσμός:</a:t>
            </a:r>
            <a:r>
              <a:rPr lang="el-GR" b="1"/>
              <a:t> 164.800.000 άτομα</a:t>
            </a:r>
            <a:endParaRPr lang="el-GR" b="1">
              <a:solidFill>
                <a:srgbClr val="FF0000"/>
              </a:solidFill>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normAutofit/>
          </a:bodyPr>
          <a:lstStyle/>
          <a:p>
            <a:r>
              <a:rPr lang="el-GR" sz="4000" b="1"/>
              <a:t>Σοβαρές «Λειτουργικές» Ψυχικές Διαταραχές</a:t>
            </a:r>
          </a:p>
        </p:txBody>
      </p:sp>
      <p:graphicFrame>
        <p:nvGraphicFramePr>
          <p:cNvPr id="3130" name="Group 58"/>
          <p:cNvGraphicFramePr>
            <a:graphicFrameLocks noGrp="1"/>
          </p:cNvGraphicFramePr>
          <p:nvPr>
            <p:ph type="tbl" idx="1"/>
          </p:nvPr>
        </p:nvGraphicFramePr>
        <p:xfrm>
          <a:off x="1703512" y="1600201"/>
          <a:ext cx="8964488" cy="4542537"/>
        </p:xfrm>
        <a:graphic>
          <a:graphicData uri="http://schemas.openxmlformats.org/drawingml/2006/table">
            <a:tbl>
              <a:tblPr/>
              <a:tblGrid>
                <a:gridCol w="2186296">
                  <a:extLst>
                    <a:ext uri="{9D8B030D-6E8A-4147-A177-3AD203B41FA5}">
                      <a16:colId xmlns:a16="http://schemas.microsoft.com/office/drawing/2014/main" val="20000"/>
                    </a:ext>
                  </a:extLst>
                </a:gridCol>
                <a:gridCol w="2339810">
                  <a:extLst>
                    <a:ext uri="{9D8B030D-6E8A-4147-A177-3AD203B41FA5}">
                      <a16:colId xmlns:a16="http://schemas.microsoft.com/office/drawing/2014/main" val="20001"/>
                    </a:ext>
                  </a:extLst>
                </a:gridCol>
                <a:gridCol w="2032782">
                  <a:extLst>
                    <a:ext uri="{9D8B030D-6E8A-4147-A177-3AD203B41FA5}">
                      <a16:colId xmlns:a16="http://schemas.microsoft.com/office/drawing/2014/main" val="20002"/>
                    </a:ext>
                  </a:extLst>
                </a:gridCol>
                <a:gridCol w="2405600">
                  <a:extLst>
                    <a:ext uri="{9D8B030D-6E8A-4147-A177-3AD203B41FA5}">
                      <a16:colId xmlns:a16="http://schemas.microsoft.com/office/drawing/2014/main" val="20003"/>
                    </a:ext>
                  </a:extLst>
                </a:gridCol>
              </a:tblGrid>
              <a:tr h="1131888">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l-GR" sz="2600" b="1" i="1" u="none" strike="noStrike" cap="none" normalizeH="0" baseline="0" dirty="0">
                          <a:ln>
                            <a:noFill/>
                          </a:ln>
                          <a:solidFill>
                            <a:srgbClr val="FF0000"/>
                          </a:solidFill>
                          <a:effectLst>
                            <a:outerShdw blurRad="38100" dist="38100" dir="2700000" algn="tl">
                              <a:srgbClr val="000000"/>
                            </a:outerShdw>
                          </a:effectLst>
                          <a:latin typeface="Verdana" pitchFamily="34" charset="0"/>
                          <a:cs typeface="Arial" charset="0"/>
                        </a:rPr>
                        <a:t>Διαταραχή</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l-GR" sz="2200" b="1" i="1" u="none" strike="noStrike" cap="none" normalizeH="0" baseline="0" dirty="0" err="1">
                          <a:ln>
                            <a:noFill/>
                          </a:ln>
                          <a:solidFill>
                            <a:srgbClr val="FF0000"/>
                          </a:solidFill>
                          <a:effectLst>
                            <a:outerShdw blurRad="38100" dist="38100" dir="2700000" algn="tl">
                              <a:srgbClr val="000000"/>
                            </a:outerShdw>
                          </a:effectLst>
                          <a:latin typeface="Verdana" pitchFamily="34" charset="0"/>
                          <a:cs typeface="Arial" charset="0"/>
                        </a:rPr>
                        <a:t>Επιπολασμός</a:t>
                      </a:r>
                      <a:r>
                        <a:rPr kumimoji="0" lang="el-GR" sz="2200" b="1" i="1" u="none" strike="noStrike" cap="none" normalizeH="0" baseline="0" dirty="0">
                          <a:ln>
                            <a:noFill/>
                          </a:ln>
                          <a:solidFill>
                            <a:srgbClr val="FF0000"/>
                          </a:solidFill>
                          <a:effectLst>
                            <a:outerShdw blurRad="38100" dist="38100" dir="2700000" algn="tl">
                              <a:srgbClr val="000000"/>
                            </a:outerShdw>
                          </a:effectLst>
                          <a:latin typeface="Verdana" pitchFamily="34" charset="0"/>
                          <a:cs typeface="Arial" charset="0"/>
                        </a:rPr>
                        <a:t> 12/12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l-GR" sz="2200" b="1" i="1" u="none" strike="noStrike" cap="none" normalizeH="0" baseline="0" dirty="0">
                          <a:ln>
                            <a:noFill/>
                          </a:ln>
                          <a:solidFill>
                            <a:srgbClr val="FF0000"/>
                          </a:solidFill>
                          <a:effectLst>
                            <a:outerShdw blurRad="38100" dist="38100" dir="2700000" algn="tl">
                              <a:srgbClr val="000000"/>
                            </a:outerShdw>
                          </a:effectLst>
                          <a:latin typeface="Verdana" pitchFamily="34" charset="0"/>
                          <a:cs typeface="Arial" charset="0"/>
                        </a:rPr>
                        <a:t>Πληθυσμός 30 χωρών (</a:t>
                      </a:r>
                      <a:r>
                        <a:rPr kumimoji="0" lang="el-GR" sz="2200" b="1" i="1" u="none" strike="noStrike" cap="none" normalizeH="0" baseline="0" dirty="0" err="1">
                          <a:ln>
                            <a:noFill/>
                          </a:ln>
                          <a:solidFill>
                            <a:srgbClr val="FF0000"/>
                          </a:solidFill>
                          <a:effectLst>
                            <a:outerShdw blurRad="38100" dist="38100" dir="2700000" algn="tl">
                              <a:srgbClr val="000000"/>
                            </a:outerShdw>
                          </a:effectLst>
                          <a:latin typeface="Verdana" pitchFamily="34" charset="0"/>
                          <a:cs typeface="Arial" charset="0"/>
                        </a:rPr>
                        <a:t>εκατομ</a:t>
                      </a:r>
                      <a:r>
                        <a:rPr kumimoji="0" lang="el-GR" sz="2200" b="1" i="1" u="none" strike="noStrike" cap="none" normalizeH="0" baseline="0" dirty="0">
                          <a:ln>
                            <a:noFill/>
                          </a:ln>
                          <a:solidFill>
                            <a:srgbClr val="FF0000"/>
                          </a:solidFill>
                          <a:effectLst>
                            <a:outerShdw blurRad="38100" dist="38100" dir="2700000" algn="tl">
                              <a:srgbClr val="000000"/>
                            </a:outerShdw>
                          </a:effectLst>
                          <a:latin typeface="Verdana" pitchFamily="34" charset="0"/>
                          <a:cs typeface="Arial" charset="0"/>
                        </a:rPr>
                        <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l-GR" sz="2200" b="1" i="1" u="none" strike="noStrike" cap="none" normalizeH="0" baseline="0" dirty="0">
                          <a:ln>
                            <a:noFill/>
                          </a:ln>
                          <a:solidFill>
                            <a:srgbClr val="FF0000"/>
                          </a:solidFill>
                          <a:effectLst>
                            <a:outerShdw blurRad="38100" dist="38100" dir="2700000" algn="tl">
                              <a:srgbClr val="000000"/>
                            </a:outerShdw>
                          </a:effectLst>
                          <a:latin typeface="Verdana" pitchFamily="34" charset="0"/>
                          <a:cs typeface="Arial" charset="0"/>
                        </a:rPr>
                        <a:t>Αναγωγή στην Ελλάδα</a:t>
                      </a:r>
                    </a:p>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l-GR" sz="2200" b="1" i="1" u="none" strike="noStrike" cap="none" normalizeH="0" baseline="0" dirty="0">
                          <a:ln>
                            <a:noFill/>
                          </a:ln>
                          <a:solidFill>
                            <a:srgbClr val="FF0000"/>
                          </a:solidFill>
                          <a:effectLst>
                            <a:outerShdw blurRad="38100" dist="38100" dir="2700000" algn="tl">
                              <a:srgbClr val="000000"/>
                            </a:outerShdw>
                          </a:effectLst>
                          <a:latin typeface="Verdana" pitchFamily="34" charset="0"/>
                          <a:cs typeface="Arial" charset="0"/>
                        </a:rPr>
                        <a:t>(χιλ.)</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131888">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l-GR" sz="2600" b="1" i="0" u="none" strike="noStrike" cap="none" normalizeH="0" baseline="0" dirty="0">
                          <a:ln>
                            <a:noFill/>
                          </a:ln>
                          <a:solidFill>
                            <a:srgbClr val="FF33CC"/>
                          </a:solidFill>
                          <a:effectLst>
                            <a:outerShdw blurRad="38100" dist="38100" dir="2700000" algn="tl">
                              <a:srgbClr val="000000"/>
                            </a:outerShdw>
                          </a:effectLst>
                          <a:latin typeface="Verdana" pitchFamily="34" charset="0"/>
                          <a:cs typeface="Arial" charset="0"/>
                        </a:rPr>
                        <a:t>Ψυχώσεις</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l-GR" sz="2800" b="1" i="0" u="none" strike="noStrike" cap="none" normalizeH="0" baseline="0">
                          <a:ln>
                            <a:noFill/>
                          </a:ln>
                          <a:solidFill>
                            <a:schemeClr val="tx1"/>
                          </a:solidFill>
                          <a:effectLst>
                            <a:outerShdw blurRad="38100" dist="38100" dir="2700000" algn="tl">
                              <a:srgbClr val="000000"/>
                            </a:outerShdw>
                          </a:effectLst>
                          <a:latin typeface="Verdana" pitchFamily="34" charset="0"/>
                          <a:cs typeface="Arial" charset="0"/>
                        </a:rPr>
                        <a:t>1,2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l-GR" sz="2800" b="1" i="0" u="none" strike="noStrike" cap="none" normalizeH="0" baseline="0" dirty="0">
                          <a:ln>
                            <a:noFill/>
                          </a:ln>
                          <a:solidFill>
                            <a:schemeClr val="tx1"/>
                          </a:solidFill>
                          <a:effectLst>
                            <a:outerShdw blurRad="38100" dist="38100" dir="2700000" algn="tl">
                              <a:srgbClr val="000000"/>
                            </a:outerShdw>
                          </a:effectLst>
                          <a:latin typeface="Verdana" pitchFamily="34" charset="0"/>
                          <a:cs typeface="Arial" charset="0"/>
                        </a:rPr>
                        <a:t>5,0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l-GR" sz="2800" b="1" i="0" u="none" strike="noStrike" cap="none" normalizeH="0" baseline="0" dirty="0">
                          <a:ln>
                            <a:noFill/>
                          </a:ln>
                          <a:solidFill>
                            <a:schemeClr val="tx1"/>
                          </a:solidFill>
                          <a:effectLst>
                            <a:outerShdw blurRad="38100" dist="38100" dir="2700000" algn="tl">
                              <a:srgbClr val="000000"/>
                            </a:outerShdw>
                          </a:effectLst>
                          <a:latin typeface="Verdana" pitchFamily="34" charset="0"/>
                          <a:cs typeface="Arial" charset="0"/>
                        </a:rPr>
                        <a:t>132</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130300">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l-GR" sz="2600" b="1" i="0" u="none" strike="noStrike" cap="none" normalizeH="0" baseline="0" dirty="0">
                          <a:ln>
                            <a:noFill/>
                          </a:ln>
                          <a:solidFill>
                            <a:srgbClr val="FF33CC"/>
                          </a:solidFill>
                          <a:effectLst>
                            <a:outerShdw blurRad="38100" dist="38100" dir="2700000" algn="tl">
                              <a:srgbClr val="000000"/>
                            </a:outerShdw>
                          </a:effectLst>
                          <a:latin typeface="Verdana" pitchFamily="34" charset="0"/>
                          <a:cs typeface="Arial" charset="0"/>
                        </a:rPr>
                        <a:t>Διπολική Διαταραχή</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l-GR" sz="2800" b="1" i="0" u="none" strike="noStrike" cap="none" normalizeH="0" baseline="0">
                          <a:ln>
                            <a:noFill/>
                          </a:ln>
                          <a:solidFill>
                            <a:schemeClr val="tx1"/>
                          </a:solidFill>
                          <a:effectLst>
                            <a:outerShdw blurRad="38100" dist="38100" dir="2700000" algn="tl">
                              <a:srgbClr val="000000"/>
                            </a:outerShdw>
                          </a:effectLst>
                          <a:latin typeface="Verdana" pitchFamily="34" charset="0"/>
                          <a:cs typeface="Arial" charset="0"/>
                        </a:rPr>
                        <a:t>0,9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l-GR" sz="2800" b="1" i="0" u="none" strike="noStrike" cap="none" normalizeH="0" baseline="0">
                          <a:ln>
                            <a:noFill/>
                          </a:ln>
                          <a:solidFill>
                            <a:schemeClr val="tx1"/>
                          </a:solidFill>
                          <a:effectLst>
                            <a:outerShdw blurRad="38100" dist="38100" dir="2700000" algn="tl">
                              <a:srgbClr val="000000"/>
                            </a:outerShdw>
                          </a:effectLst>
                          <a:latin typeface="Verdana" pitchFamily="34" charset="0"/>
                          <a:cs typeface="Arial" charset="0"/>
                        </a:rPr>
                        <a:t>3,0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l-GR" sz="2800" b="1" i="0" u="none" strike="noStrike" cap="none" normalizeH="0" baseline="0">
                          <a:ln>
                            <a:noFill/>
                          </a:ln>
                          <a:solidFill>
                            <a:schemeClr val="tx1"/>
                          </a:solidFill>
                          <a:effectLst>
                            <a:outerShdw blurRad="38100" dist="38100" dir="2700000" algn="tl">
                              <a:srgbClr val="000000"/>
                            </a:outerShdw>
                          </a:effectLst>
                          <a:latin typeface="Verdana" pitchFamily="34" charset="0"/>
                          <a:cs typeface="Arial" charset="0"/>
                        </a:rPr>
                        <a:t>99</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116013">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l-GR" sz="2600" b="1" i="1" u="none" strike="noStrike" cap="none" normalizeH="0" baseline="0" dirty="0">
                          <a:ln>
                            <a:noFill/>
                          </a:ln>
                          <a:solidFill>
                            <a:srgbClr val="FF33CC"/>
                          </a:solidFill>
                          <a:effectLst>
                            <a:outerShdw blurRad="38100" dist="38100" dir="2700000" algn="tl">
                              <a:srgbClr val="000000"/>
                            </a:outerShdw>
                          </a:effectLst>
                          <a:latin typeface="Verdana" pitchFamily="34" charset="0"/>
                          <a:cs typeface="Arial" charset="0"/>
                        </a:rPr>
                        <a:t>Σύνολο</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l-GR" sz="2800" b="1" i="1" u="none" strike="noStrike" cap="none" normalizeH="0" baseline="0">
                          <a:ln>
                            <a:noFill/>
                          </a:ln>
                          <a:solidFill>
                            <a:schemeClr val="tx1"/>
                          </a:solidFill>
                          <a:effectLst>
                            <a:outerShdw blurRad="38100" dist="38100" dir="2700000" algn="tl">
                              <a:srgbClr val="000000"/>
                            </a:outerShdw>
                          </a:effectLst>
                          <a:latin typeface="Verdana" pitchFamily="34" charset="0"/>
                          <a:cs typeface="Arial" charset="0"/>
                        </a:rPr>
                        <a:t>2,1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l-GR" sz="2800" b="1" i="1" u="none" strike="noStrike" cap="none" normalizeH="0" baseline="0">
                          <a:ln>
                            <a:noFill/>
                          </a:ln>
                          <a:solidFill>
                            <a:schemeClr val="tx1"/>
                          </a:solidFill>
                          <a:effectLst>
                            <a:outerShdw blurRad="38100" dist="38100" dir="2700000" algn="tl">
                              <a:srgbClr val="000000"/>
                            </a:outerShdw>
                          </a:effectLst>
                          <a:latin typeface="Verdana" pitchFamily="34" charset="0"/>
                          <a:cs typeface="Arial" charset="0"/>
                        </a:rPr>
                        <a:t>8,0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l-GR" sz="2800" b="1" i="1" u="none" strike="noStrike" cap="none" normalizeH="0" baseline="0" dirty="0">
                          <a:ln>
                            <a:noFill/>
                          </a:ln>
                          <a:solidFill>
                            <a:schemeClr val="tx1"/>
                          </a:solidFill>
                          <a:effectLst>
                            <a:outerShdw blurRad="38100" dist="38100" dir="2700000" algn="tl">
                              <a:srgbClr val="000000"/>
                            </a:outerShdw>
                          </a:effectLst>
                          <a:latin typeface="Verdana" pitchFamily="34" charset="0"/>
                          <a:cs typeface="Arial" charset="0"/>
                        </a:rPr>
                        <a:t>231</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1981200" y="277814"/>
            <a:ext cx="8229600" cy="774923"/>
          </a:xfrm>
        </p:spPr>
        <p:txBody>
          <a:bodyPr/>
          <a:lstStyle/>
          <a:p>
            <a:r>
              <a:rPr lang="el-GR" sz="4000" b="1" dirty="0"/>
              <a:t>«Συνήθεις» Ψυχικές Διαταραχές</a:t>
            </a:r>
            <a:r>
              <a:rPr lang="el-GR" sz="4000" dirty="0"/>
              <a:t> </a:t>
            </a:r>
          </a:p>
        </p:txBody>
      </p:sp>
      <p:graphicFrame>
        <p:nvGraphicFramePr>
          <p:cNvPr id="5228" name="Group 108"/>
          <p:cNvGraphicFramePr>
            <a:graphicFrameLocks noGrp="1"/>
          </p:cNvGraphicFramePr>
          <p:nvPr>
            <p:ph type="tbl" idx="1"/>
          </p:nvPr>
        </p:nvGraphicFramePr>
        <p:xfrm>
          <a:off x="1523999" y="980729"/>
          <a:ext cx="9144002" cy="5879802"/>
        </p:xfrm>
        <a:graphic>
          <a:graphicData uri="http://schemas.openxmlformats.org/drawingml/2006/table">
            <a:tbl>
              <a:tblPr/>
              <a:tblGrid>
                <a:gridCol w="2542043">
                  <a:extLst>
                    <a:ext uri="{9D8B030D-6E8A-4147-A177-3AD203B41FA5}">
                      <a16:colId xmlns:a16="http://schemas.microsoft.com/office/drawing/2014/main" val="20000"/>
                    </a:ext>
                  </a:extLst>
                </a:gridCol>
                <a:gridCol w="1985315">
                  <a:extLst>
                    <a:ext uri="{9D8B030D-6E8A-4147-A177-3AD203B41FA5}">
                      <a16:colId xmlns:a16="http://schemas.microsoft.com/office/drawing/2014/main" val="20001"/>
                    </a:ext>
                  </a:extLst>
                </a:gridCol>
                <a:gridCol w="2347713">
                  <a:extLst>
                    <a:ext uri="{9D8B030D-6E8A-4147-A177-3AD203B41FA5}">
                      <a16:colId xmlns:a16="http://schemas.microsoft.com/office/drawing/2014/main" val="20002"/>
                    </a:ext>
                  </a:extLst>
                </a:gridCol>
                <a:gridCol w="2268931">
                  <a:extLst>
                    <a:ext uri="{9D8B030D-6E8A-4147-A177-3AD203B41FA5}">
                      <a16:colId xmlns:a16="http://schemas.microsoft.com/office/drawing/2014/main" val="20003"/>
                    </a:ext>
                  </a:extLst>
                </a:gridCol>
              </a:tblGrid>
              <a:tr h="913565">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l-GR" sz="2000" b="1" i="1" u="none" strike="noStrike" cap="none" normalizeH="0" baseline="0" dirty="0">
                          <a:ln>
                            <a:noFill/>
                          </a:ln>
                          <a:solidFill>
                            <a:srgbClr val="FF0000"/>
                          </a:solidFill>
                          <a:effectLst>
                            <a:outerShdw blurRad="38100" dist="38100" dir="2700000" algn="tl">
                              <a:srgbClr val="000000"/>
                            </a:outerShdw>
                          </a:effectLst>
                          <a:latin typeface="Verdana" pitchFamily="34" charset="0"/>
                          <a:cs typeface="Arial" charset="0"/>
                        </a:rPr>
                        <a:t>Διαταραχή</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l-GR" sz="1800" b="1" i="1" u="none" strike="noStrike" cap="none" normalizeH="0" baseline="0">
                          <a:ln>
                            <a:noFill/>
                          </a:ln>
                          <a:solidFill>
                            <a:srgbClr val="FF0000"/>
                          </a:solidFill>
                          <a:effectLst>
                            <a:outerShdw blurRad="38100" dist="38100" dir="2700000" algn="tl">
                              <a:srgbClr val="000000"/>
                            </a:outerShdw>
                          </a:effectLst>
                          <a:latin typeface="Verdana" pitchFamily="34" charset="0"/>
                          <a:cs typeface="Arial" charset="0"/>
                        </a:rPr>
                        <a:t>Επιπολασμός 12/12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l-GR" sz="1800" b="1" i="1" u="none" strike="noStrike" cap="none" normalizeH="0" baseline="0" dirty="0">
                          <a:ln>
                            <a:noFill/>
                          </a:ln>
                          <a:solidFill>
                            <a:srgbClr val="FF0000"/>
                          </a:solidFill>
                          <a:effectLst>
                            <a:outerShdw blurRad="38100" dist="38100" dir="2700000" algn="tl">
                              <a:srgbClr val="000000"/>
                            </a:outerShdw>
                          </a:effectLst>
                          <a:latin typeface="Verdana" pitchFamily="34" charset="0"/>
                          <a:cs typeface="Arial" charset="0"/>
                        </a:rPr>
                        <a:t>Πληθυσμός 30 χωρών (</a:t>
                      </a:r>
                      <a:r>
                        <a:rPr kumimoji="0" lang="el-GR" sz="1800" b="1" i="1" u="none" strike="noStrike" cap="none" normalizeH="0" baseline="0" dirty="0" err="1">
                          <a:ln>
                            <a:noFill/>
                          </a:ln>
                          <a:solidFill>
                            <a:srgbClr val="FF0000"/>
                          </a:solidFill>
                          <a:effectLst>
                            <a:outerShdw blurRad="38100" dist="38100" dir="2700000" algn="tl">
                              <a:srgbClr val="000000"/>
                            </a:outerShdw>
                          </a:effectLst>
                          <a:latin typeface="Verdana" pitchFamily="34" charset="0"/>
                          <a:cs typeface="Arial" charset="0"/>
                        </a:rPr>
                        <a:t>εκατομ</a:t>
                      </a:r>
                      <a:r>
                        <a:rPr kumimoji="0" lang="el-GR" sz="1800" b="1" i="1" u="none" strike="noStrike" cap="none" normalizeH="0" baseline="0" dirty="0">
                          <a:ln>
                            <a:noFill/>
                          </a:ln>
                          <a:solidFill>
                            <a:srgbClr val="FF0000"/>
                          </a:solidFill>
                          <a:effectLst>
                            <a:outerShdw blurRad="38100" dist="38100" dir="2700000" algn="tl">
                              <a:srgbClr val="000000"/>
                            </a:outerShdw>
                          </a:effectLst>
                          <a:latin typeface="Verdana" pitchFamily="34" charset="0"/>
                          <a:cs typeface="Arial" charset="0"/>
                        </a:rPr>
                        <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l-GR" sz="1800" b="1" i="1" u="none" strike="noStrike" cap="none" normalizeH="0" baseline="0">
                          <a:ln>
                            <a:noFill/>
                          </a:ln>
                          <a:solidFill>
                            <a:srgbClr val="FF0000"/>
                          </a:solidFill>
                          <a:effectLst>
                            <a:outerShdw blurRad="38100" dist="38100" dir="2700000" algn="tl">
                              <a:srgbClr val="000000"/>
                            </a:outerShdw>
                          </a:effectLst>
                          <a:latin typeface="Verdana" pitchFamily="34" charset="0"/>
                          <a:cs typeface="Arial" charset="0"/>
                        </a:rPr>
                        <a:t>Αναγωγή στην Ελλάδα (χιλ)</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639496">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l-GR" sz="1800" b="1" i="0" u="none" strike="noStrike" cap="none" normalizeH="0" baseline="0">
                          <a:ln>
                            <a:noFill/>
                          </a:ln>
                          <a:solidFill>
                            <a:srgbClr val="FF33CC"/>
                          </a:solidFill>
                          <a:effectLst>
                            <a:outerShdw blurRad="38100" dist="38100" dir="2700000" algn="tl">
                              <a:srgbClr val="000000"/>
                            </a:outerShdw>
                          </a:effectLst>
                          <a:latin typeface="Verdana" pitchFamily="34" charset="0"/>
                          <a:cs typeface="Arial" charset="0"/>
                        </a:rPr>
                        <a:t>Μείζων κατάθλιψη</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l-GR" sz="2000" b="1" i="0" u="none" strike="noStrike" cap="none" normalizeH="0" baseline="0">
                          <a:ln>
                            <a:noFill/>
                          </a:ln>
                          <a:solidFill>
                            <a:schemeClr val="tx1"/>
                          </a:solidFill>
                          <a:effectLst>
                            <a:outerShdw blurRad="38100" dist="38100" dir="2700000" algn="tl">
                              <a:srgbClr val="000000"/>
                            </a:outerShdw>
                          </a:effectLst>
                          <a:latin typeface="Verdana" pitchFamily="34" charset="0"/>
                          <a:cs typeface="Arial" charset="0"/>
                        </a:rPr>
                        <a:t>6,9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l-GR" sz="2000" b="1" i="0" u="none" strike="noStrike" cap="none" normalizeH="0" baseline="0">
                          <a:ln>
                            <a:noFill/>
                          </a:ln>
                          <a:solidFill>
                            <a:schemeClr val="tx1"/>
                          </a:solidFill>
                          <a:effectLst>
                            <a:outerShdw blurRad="38100" dist="38100" dir="2700000" algn="tl">
                              <a:srgbClr val="000000"/>
                            </a:outerShdw>
                          </a:effectLst>
                          <a:latin typeface="Verdana" pitchFamily="34" charset="0"/>
                          <a:cs typeface="Arial" charset="0"/>
                        </a:rPr>
                        <a:t>30,3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l-GR" sz="2000" b="1" i="0" u="none" strike="noStrike" cap="none" normalizeH="0" baseline="0">
                          <a:ln>
                            <a:noFill/>
                          </a:ln>
                          <a:solidFill>
                            <a:schemeClr val="tx1"/>
                          </a:solidFill>
                          <a:effectLst>
                            <a:outerShdw blurRad="38100" dist="38100" dir="2700000" algn="tl">
                              <a:srgbClr val="000000"/>
                            </a:outerShdw>
                          </a:effectLst>
                          <a:latin typeface="Verdana" pitchFamily="34" charset="0"/>
                          <a:cs typeface="Arial" charset="0"/>
                        </a:rPr>
                        <a:t>759</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95878">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l-GR" sz="1800" b="1" i="0" u="none" strike="noStrike" cap="none" normalizeH="0" baseline="0">
                          <a:ln>
                            <a:noFill/>
                          </a:ln>
                          <a:solidFill>
                            <a:srgbClr val="FF33CC"/>
                          </a:solidFill>
                          <a:effectLst>
                            <a:outerShdw blurRad="38100" dist="38100" dir="2700000" algn="tl">
                              <a:srgbClr val="000000"/>
                            </a:outerShdw>
                          </a:effectLst>
                          <a:latin typeface="Verdana" pitchFamily="34" charset="0"/>
                          <a:cs typeface="Arial" charset="0"/>
                        </a:rPr>
                        <a:t>Διατ. πανικού</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l-GR" sz="2000" b="1" i="0" u="none" strike="noStrike" cap="none" normalizeH="0" baseline="0">
                          <a:ln>
                            <a:noFill/>
                          </a:ln>
                          <a:solidFill>
                            <a:schemeClr val="tx1"/>
                          </a:solidFill>
                          <a:effectLst>
                            <a:outerShdw blurRad="38100" dist="38100" dir="2700000" algn="tl">
                              <a:srgbClr val="000000"/>
                            </a:outerShdw>
                          </a:effectLst>
                          <a:latin typeface="Verdana" pitchFamily="34" charset="0"/>
                          <a:cs typeface="Arial" charset="0"/>
                        </a:rPr>
                        <a:t>1,8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l-GR" sz="2000" b="1" i="0" u="none" strike="noStrike" cap="none" normalizeH="0" baseline="0">
                          <a:ln>
                            <a:noFill/>
                          </a:ln>
                          <a:solidFill>
                            <a:schemeClr val="tx1"/>
                          </a:solidFill>
                          <a:effectLst>
                            <a:outerShdw blurRad="38100" dist="38100" dir="2700000" algn="tl">
                              <a:srgbClr val="000000"/>
                            </a:outerShdw>
                          </a:effectLst>
                          <a:latin typeface="Verdana" pitchFamily="34" charset="0"/>
                          <a:cs typeface="Arial" charset="0"/>
                        </a:rPr>
                        <a:t>7,9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l-GR" sz="2000" b="1" i="0" u="none" strike="noStrike" cap="none" normalizeH="0" baseline="0">
                          <a:ln>
                            <a:noFill/>
                          </a:ln>
                          <a:solidFill>
                            <a:schemeClr val="tx1"/>
                          </a:solidFill>
                          <a:effectLst>
                            <a:outerShdw blurRad="38100" dist="38100" dir="2700000" algn="tl">
                              <a:srgbClr val="000000"/>
                            </a:outerShdw>
                          </a:effectLst>
                          <a:latin typeface="Verdana" pitchFamily="34" charset="0"/>
                          <a:cs typeface="Arial" charset="0"/>
                        </a:rPr>
                        <a:t>198</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95878">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l-GR" sz="1800" b="1" i="0" u="none" strike="noStrike" cap="none" normalizeH="0" baseline="0">
                          <a:ln>
                            <a:noFill/>
                          </a:ln>
                          <a:solidFill>
                            <a:srgbClr val="FF33CC"/>
                          </a:solidFill>
                          <a:effectLst>
                            <a:outerShdw blurRad="38100" dist="38100" dir="2700000" algn="tl">
                              <a:srgbClr val="000000"/>
                            </a:outerShdw>
                          </a:effectLst>
                          <a:latin typeface="Verdana" pitchFamily="34" charset="0"/>
                          <a:cs typeface="Arial" charset="0"/>
                        </a:rPr>
                        <a:t>Αγοραφοβία</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l-GR" sz="2000" b="1" i="0" u="none" strike="noStrike" cap="none" normalizeH="0" baseline="0">
                          <a:ln>
                            <a:noFill/>
                          </a:ln>
                          <a:solidFill>
                            <a:schemeClr val="tx1"/>
                          </a:solidFill>
                          <a:effectLst>
                            <a:outerShdw blurRad="38100" dist="38100" dir="2700000" algn="tl">
                              <a:srgbClr val="000000"/>
                            </a:outerShdw>
                          </a:effectLst>
                          <a:latin typeface="Verdana" pitchFamily="34" charset="0"/>
                          <a:cs typeface="Arial" charset="0"/>
                        </a:rPr>
                        <a:t>2,0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l-GR" sz="2000" b="1" i="0" u="none" strike="noStrike" cap="none" normalizeH="0" baseline="0">
                          <a:ln>
                            <a:noFill/>
                          </a:ln>
                          <a:solidFill>
                            <a:schemeClr val="tx1"/>
                          </a:solidFill>
                          <a:effectLst>
                            <a:outerShdw blurRad="38100" dist="38100" dir="2700000" algn="tl">
                              <a:srgbClr val="000000"/>
                            </a:outerShdw>
                          </a:effectLst>
                          <a:latin typeface="Verdana" pitchFamily="34" charset="0"/>
                          <a:cs typeface="Arial" charset="0"/>
                        </a:rPr>
                        <a:t>8,8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l-GR" sz="2000" b="1" i="0" u="none" strike="noStrike" cap="none" normalizeH="0" baseline="0">
                          <a:ln>
                            <a:noFill/>
                          </a:ln>
                          <a:solidFill>
                            <a:schemeClr val="tx1"/>
                          </a:solidFill>
                          <a:effectLst>
                            <a:outerShdw blurRad="38100" dist="38100" dir="2700000" algn="tl">
                              <a:srgbClr val="000000"/>
                            </a:outerShdw>
                          </a:effectLst>
                          <a:latin typeface="Verdana" pitchFamily="34" charset="0"/>
                          <a:cs typeface="Arial" charset="0"/>
                        </a:rPr>
                        <a:t>220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95878">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l-GR" sz="1800" b="1" i="0" u="none" strike="noStrike" cap="none" normalizeH="0" baseline="0">
                          <a:ln>
                            <a:noFill/>
                          </a:ln>
                          <a:solidFill>
                            <a:srgbClr val="FF33CC"/>
                          </a:solidFill>
                          <a:effectLst>
                            <a:outerShdw blurRad="38100" dist="38100" dir="2700000" algn="tl">
                              <a:srgbClr val="000000"/>
                            </a:outerShdw>
                          </a:effectLst>
                          <a:latin typeface="Verdana" pitchFamily="34" charset="0"/>
                          <a:cs typeface="Arial" charset="0"/>
                        </a:rPr>
                        <a:t>Κοινων. Φοβία</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l-GR" sz="2000" b="1" i="0" u="none" strike="noStrike" cap="none" normalizeH="0" baseline="0">
                          <a:ln>
                            <a:noFill/>
                          </a:ln>
                          <a:solidFill>
                            <a:schemeClr val="tx1"/>
                          </a:solidFill>
                          <a:effectLst>
                            <a:outerShdw blurRad="38100" dist="38100" dir="2700000" algn="tl">
                              <a:srgbClr val="000000"/>
                            </a:outerShdw>
                          </a:effectLst>
                          <a:latin typeface="Verdana" pitchFamily="34" charset="0"/>
                          <a:cs typeface="Arial" charset="0"/>
                        </a:rPr>
                        <a:t>2,3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l-GR" sz="2000" b="1" i="0" u="none" strike="noStrike" cap="none" normalizeH="0" baseline="0">
                          <a:ln>
                            <a:noFill/>
                          </a:ln>
                          <a:solidFill>
                            <a:schemeClr val="tx1"/>
                          </a:solidFill>
                          <a:effectLst>
                            <a:outerShdw blurRad="38100" dist="38100" dir="2700000" algn="tl">
                              <a:srgbClr val="000000"/>
                            </a:outerShdw>
                          </a:effectLst>
                          <a:latin typeface="Verdana" pitchFamily="34" charset="0"/>
                          <a:cs typeface="Arial" charset="0"/>
                        </a:rPr>
                        <a:t>10,1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l-GR" sz="2000" b="1" i="0" u="none" strike="noStrike" cap="none" normalizeH="0" baseline="0">
                          <a:ln>
                            <a:noFill/>
                          </a:ln>
                          <a:solidFill>
                            <a:schemeClr val="tx1"/>
                          </a:solidFill>
                          <a:effectLst>
                            <a:outerShdw blurRad="38100" dist="38100" dir="2700000" algn="tl">
                              <a:srgbClr val="000000"/>
                            </a:outerShdw>
                          </a:effectLst>
                          <a:latin typeface="Verdana" pitchFamily="34" charset="0"/>
                          <a:cs typeface="Arial" charset="0"/>
                        </a:rPr>
                        <a:t>253</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639496">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l-GR" sz="1800" b="1" i="0" u="none" strike="noStrike" cap="none" normalizeH="0" baseline="0">
                          <a:ln>
                            <a:noFill/>
                          </a:ln>
                          <a:solidFill>
                            <a:srgbClr val="FF33CC"/>
                          </a:solidFill>
                          <a:effectLst>
                            <a:outerShdw blurRad="38100" dist="38100" dir="2700000" algn="tl">
                              <a:srgbClr val="000000"/>
                            </a:outerShdw>
                          </a:effectLst>
                          <a:latin typeface="Verdana" pitchFamily="34" charset="0"/>
                          <a:cs typeface="Arial" charset="0"/>
                        </a:rPr>
                        <a:t>Διατ. Γεν. άγχους</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l-GR" sz="2000" b="1" i="0" u="none" strike="noStrike" cap="none" normalizeH="0" baseline="0">
                          <a:ln>
                            <a:noFill/>
                          </a:ln>
                          <a:solidFill>
                            <a:schemeClr val="tx1"/>
                          </a:solidFill>
                          <a:effectLst>
                            <a:outerShdw blurRad="38100" dist="38100" dir="2700000" algn="tl">
                              <a:srgbClr val="000000"/>
                            </a:outerShdw>
                          </a:effectLst>
                          <a:latin typeface="Verdana" pitchFamily="34" charset="0"/>
                          <a:cs typeface="Arial" charset="0"/>
                        </a:rPr>
                        <a:t>1,7-3,4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l-GR" sz="2000" b="1" i="0" u="none" strike="noStrike" cap="none" normalizeH="0" baseline="0" dirty="0">
                          <a:ln>
                            <a:noFill/>
                          </a:ln>
                          <a:solidFill>
                            <a:schemeClr val="tx1"/>
                          </a:solidFill>
                          <a:effectLst>
                            <a:outerShdw blurRad="38100" dist="38100" dir="2700000" algn="tl">
                              <a:srgbClr val="000000"/>
                            </a:outerShdw>
                          </a:effectLst>
                          <a:latin typeface="Verdana" pitchFamily="34" charset="0"/>
                          <a:cs typeface="Arial" charset="0"/>
                        </a:rPr>
                        <a:t>8,9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l-GR" sz="2000" b="1" i="0" u="none" strike="noStrike" cap="none" normalizeH="0" baseline="0">
                          <a:ln>
                            <a:noFill/>
                          </a:ln>
                          <a:solidFill>
                            <a:schemeClr val="tx1"/>
                          </a:solidFill>
                          <a:effectLst>
                            <a:outerShdw blurRad="38100" dist="38100" dir="2700000" algn="tl">
                              <a:srgbClr val="000000"/>
                            </a:outerShdw>
                          </a:effectLst>
                          <a:latin typeface="Verdana" pitchFamily="34" charset="0"/>
                          <a:cs typeface="Arial" charset="0"/>
                        </a:rPr>
                        <a:t>225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95878">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l-GR" sz="1800" b="1" i="0" u="none" strike="noStrike" cap="none" normalizeH="0" baseline="0">
                          <a:ln>
                            <a:noFill/>
                          </a:ln>
                          <a:solidFill>
                            <a:srgbClr val="FF33CC"/>
                          </a:solidFill>
                          <a:effectLst>
                            <a:outerShdw blurRad="38100" dist="38100" dir="2700000" algn="tl">
                              <a:srgbClr val="000000"/>
                            </a:outerShdw>
                          </a:effectLst>
                          <a:latin typeface="Verdana" pitchFamily="34" charset="0"/>
                          <a:cs typeface="Arial" charset="0"/>
                        </a:rPr>
                        <a:t>Ειδικές Φοβίες</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l-GR" sz="2000" b="1" i="0" u="none" strike="noStrike" cap="none" normalizeH="0" baseline="0">
                          <a:ln>
                            <a:noFill/>
                          </a:ln>
                          <a:solidFill>
                            <a:schemeClr val="tx1"/>
                          </a:solidFill>
                          <a:effectLst>
                            <a:outerShdw blurRad="38100" dist="38100" dir="2700000" algn="tl">
                              <a:srgbClr val="000000"/>
                            </a:outerShdw>
                          </a:effectLst>
                          <a:latin typeface="Verdana" pitchFamily="34" charset="0"/>
                          <a:cs typeface="Arial" charset="0"/>
                        </a:rPr>
                        <a:t>6,4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l-GR" sz="2000" b="1" i="0" u="none" strike="noStrike" cap="none" normalizeH="0" baseline="0">
                          <a:ln>
                            <a:noFill/>
                          </a:ln>
                          <a:solidFill>
                            <a:schemeClr val="tx1"/>
                          </a:solidFill>
                          <a:effectLst>
                            <a:outerShdw blurRad="38100" dist="38100" dir="2700000" algn="tl">
                              <a:srgbClr val="000000"/>
                            </a:outerShdw>
                          </a:effectLst>
                          <a:latin typeface="Verdana" pitchFamily="34" charset="0"/>
                          <a:cs typeface="Arial" charset="0"/>
                        </a:rPr>
                        <a:t>22,7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l-GR" sz="2000" b="1" i="0" u="none" strike="noStrike" cap="none" normalizeH="0" baseline="0">
                          <a:ln>
                            <a:noFill/>
                          </a:ln>
                          <a:solidFill>
                            <a:schemeClr val="tx1"/>
                          </a:solidFill>
                          <a:effectLst>
                            <a:outerShdw blurRad="38100" dist="38100" dir="2700000" algn="tl">
                              <a:srgbClr val="000000"/>
                            </a:outerShdw>
                          </a:effectLst>
                          <a:latin typeface="Verdana" pitchFamily="34" charset="0"/>
                          <a:cs typeface="Arial" charset="0"/>
                        </a:rPr>
                        <a:t>704</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95878">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l-GR" sz="1800" b="1" i="0" u="none" strike="noStrike" cap="none" normalizeH="0" baseline="0">
                          <a:ln>
                            <a:noFill/>
                          </a:ln>
                          <a:solidFill>
                            <a:srgbClr val="FF33CC"/>
                          </a:solidFill>
                          <a:effectLst>
                            <a:outerShdw blurRad="38100" dist="38100" dir="2700000" algn="tl">
                              <a:srgbClr val="000000"/>
                            </a:outerShdw>
                          </a:effectLst>
                          <a:latin typeface="Verdana" pitchFamily="34" charset="0"/>
                          <a:cs typeface="Arial" charset="0"/>
                        </a:rPr>
                        <a:t>Ιδ.Ψ. Διαταραχή</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l-GR" sz="2000" b="1" i="0" u="none" strike="noStrike" cap="none" normalizeH="0" baseline="0">
                          <a:ln>
                            <a:noFill/>
                          </a:ln>
                          <a:solidFill>
                            <a:schemeClr val="tx1"/>
                          </a:solidFill>
                          <a:effectLst>
                            <a:outerShdw blurRad="38100" dist="38100" dir="2700000" algn="tl">
                              <a:srgbClr val="000000"/>
                            </a:outerShdw>
                          </a:effectLst>
                          <a:latin typeface="Verdana" pitchFamily="34" charset="0"/>
                          <a:cs typeface="Arial" charset="0"/>
                        </a:rPr>
                        <a:t>0,7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l-GR" sz="2000" b="1" i="0" u="none" strike="noStrike" cap="none" normalizeH="0" baseline="0">
                          <a:ln>
                            <a:noFill/>
                          </a:ln>
                          <a:solidFill>
                            <a:schemeClr val="tx1"/>
                          </a:solidFill>
                          <a:effectLst>
                            <a:outerShdw blurRad="38100" dist="38100" dir="2700000" algn="tl">
                              <a:srgbClr val="000000"/>
                            </a:outerShdw>
                          </a:effectLst>
                          <a:latin typeface="Verdana" pitchFamily="34" charset="0"/>
                          <a:cs typeface="Arial" charset="0"/>
                        </a:rPr>
                        <a:t>2,9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l-GR" sz="2000" b="1" i="0" u="none" strike="noStrike" cap="none" normalizeH="0" baseline="0">
                          <a:ln>
                            <a:noFill/>
                          </a:ln>
                          <a:solidFill>
                            <a:schemeClr val="tx1"/>
                          </a:solidFill>
                          <a:effectLst>
                            <a:outerShdw blurRad="38100" dist="38100" dir="2700000" algn="tl">
                              <a:srgbClr val="000000"/>
                            </a:outerShdw>
                          </a:effectLst>
                          <a:latin typeface="Verdana" pitchFamily="34" charset="0"/>
                          <a:cs typeface="Arial" charset="0"/>
                        </a:rPr>
                        <a:t>77</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395878">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US" sz="1800" b="1" i="0" u="none" strike="noStrike" cap="none" normalizeH="0" baseline="0">
                          <a:ln>
                            <a:noFill/>
                          </a:ln>
                          <a:solidFill>
                            <a:srgbClr val="FF33CC"/>
                          </a:solidFill>
                          <a:effectLst>
                            <a:outerShdw blurRad="38100" dist="38100" dir="2700000" algn="tl">
                              <a:srgbClr val="000000"/>
                            </a:outerShdw>
                          </a:effectLst>
                          <a:latin typeface="Verdana" pitchFamily="34" charset="0"/>
                          <a:cs typeface="Arial" charset="0"/>
                        </a:rPr>
                        <a:t>PTSD</a:t>
                      </a:r>
                      <a:endParaRPr kumimoji="0" lang="el-GR" sz="1800" b="1" i="0" u="none" strike="noStrike" cap="none" normalizeH="0" baseline="0">
                        <a:ln>
                          <a:noFill/>
                        </a:ln>
                        <a:solidFill>
                          <a:srgbClr val="FF33CC"/>
                        </a:solidFill>
                        <a:effectLst>
                          <a:outerShdw blurRad="38100" dist="38100" dir="2700000" algn="tl">
                            <a:srgbClr val="000000"/>
                          </a:outerShdw>
                        </a:effectLst>
                        <a:latin typeface="Verdana" pitchFamily="34"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US" sz="2000" b="1" i="0" u="none" strike="noStrike" cap="none" normalizeH="0" baseline="0">
                          <a:ln>
                            <a:noFill/>
                          </a:ln>
                          <a:solidFill>
                            <a:schemeClr val="tx1"/>
                          </a:solidFill>
                          <a:effectLst>
                            <a:outerShdw blurRad="38100" dist="38100" dir="2700000" algn="tl">
                              <a:srgbClr val="000000"/>
                            </a:outerShdw>
                          </a:effectLst>
                          <a:latin typeface="Verdana" pitchFamily="34" charset="0"/>
                          <a:cs typeface="Arial" charset="0"/>
                        </a:rPr>
                        <a:t>1,1-2,9</a:t>
                      </a:r>
                      <a:endParaRPr kumimoji="0" lang="el-GR" sz="2000" b="1" i="0" u="none" strike="noStrike" cap="none" normalizeH="0" baseline="0">
                        <a:ln>
                          <a:noFill/>
                        </a:ln>
                        <a:solidFill>
                          <a:schemeClr val="tx1"/>
                        </a:solidFill>
                        <a:effectLst>
                          <a:outerShdw blurRad="38100" dist="38100" dir="2700000" algn="tl">
                            <a:srgbClr val="000000"/>
                          </a:outerShdw>
                        </a:effectLst>
                        <a:latin typeface="Verdana" pitchFamily="34"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US" sz="2000" b="1" i="0" u="none" strike="noStrike" cap="none" normalizeH="0" baseline="0">
                          <a:ln>
                            <a:noFill/>
                          </a:ln>
                          <a:solidFill>
                            <a:schemeClr val="tx1"/>
                          </a:solidFill>
                          <a:effectLst>
                            <a:outerShdw blurRad="38100" dist="38100" dir="2700000" algn="tl">
                              <a:srgbClr val="000000"/>
                            </a:outerShdw>
                          </a:effectLst>
                          <a:latin typeface="Verdana" pitchFamily="34" charset="0"/>
                          <a:cs typeface="Arial" charset="0"/>
                        </a:rPr>
                        <a:t>7,7</a:t>
                      </a:r>
                      <a:endParaRPr kumimoji="0" lang="el-GR" sz="2000" b="1" i="0" u="none" strike="noStrike" cap="none" normalizeH="0" baseline="0">
                        <a:ln>
                          <a:noFill/>
                        </a:ln>
                        <a:solidFill>
                          <a:schemeClr val="tx1"/>
                        </a:solidFill>
                        <a:effectLst>
                          <a:outerShdw blurRad="38100" dist="38100" dir="2700000" algn="tl">
                            <a:srgbClr val="000000"/>
                          </a:outerShdw>
                        </a:effectLst>
                        <a:latin typeface="Verdana" pitchFamily="34"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US" sz="2000" b="1" i="0" u="none" strike="noStrike" cap="none" normalizeH="0" baseline="0">
                          <a:ln>
                            <a:noFill/>
                          </a:ln>
                          <a:solidFill>
                            <a:schemeClr val="tx1"/>
                          </a:solidFill>
                          <a:effectLst>
                            <a:outerShdw blurRad="38100" dist="38100" dir="2700000" algn="tl">
                              <a:srgbClr val="000000"/>
                            </a:outerShdw>
                          </a:effectLst>
                          <a:latin typeface="Verdana" pitchFamily="34" charset="0"/>
                          <a:cs typeface="Arial" charset="0"/>
                        </a:rPr>
                        <a:t>200</a:t>
                      </a:r>
                      <a:endParaRPr kumimoji="0" lang="el-GR" sz="2000" b="1" i="0" u="none" strike="noStrike" cap="none" normalizeH="0" baseline="0">
                        <a:ln>
                          <a:noFill/>
                        </a:ln>
                        <a:solidFill>
                          <a:schemeClr val="tx1"/>
                        </a:solidFill>
                        <a:effectLst>
                          <a:outerShdw blurRad="38100" dist="38100" dir="2700000" algn="tl">
                            <a:srgbClr val="000000"/>
                          </a:outerShdw>
                        </a:effectLst>
                        <a:latin typeface="Verdana" pitchFamily="34"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395878">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l-GR" sz="1800" b="1" i="0" u="none" strike="noStrike" cap="none" normalizeH="0" baseline="0" dirty="0" err="1">
                          <a:ln>
                            <a:noFill/>
                          </a:ln>
                          <a:solidFill>
                            <a:srgbClr val="FF33CC"/>
                          </a:solidFill>
                          <a:effectLst>
                            <a:outerShdw blurRad="38100" dist="38100" dir="2700000" algn="tl">
                              <a:srgbClr val="000000"/>
                            </a:outerShdw>
                          </a:effectLst>
                          <a:latin typeface="Verdana" pitchFamily="34" charset="0"/>
                          <a:cs typeface="Arial" charset="0"/>
                        </a:rPr>
                        <a:t>Σωματόμ</a:t>
                      </a:r>
                      <a:r>
                        <a:rPr kumimoji="0" lang="el-GR" sz="1800" b="1" i="0" u="none" strike="noStrike" cap="none" normalizeH="0" baseline="0" dirty="0">
                          <a:ln>
                            <a:noFill/>
                          </a:ln>
                          <a:solidFill>
                            <a:srgbClr val="FF33CC"/>
                          </a:solidFill>
                          <a:effectLst>
                            <a:outerShdw blurRad="38100" dist="38100" dir="2700000" algn="tl">
                              <a:srgbClr val="000000"/>
                            </a:outerShdw>
                          </a:effectLst>
                          <a:latin typeface="Verdana" pitchFamily="34" charset="0"/>
                          <a:cs typeface="Arial" charset="0"/>
                        </a:rPr>
                        <a:t>. </a:t>
                      </a:r>
                      <a:r>
                        <a:rPr kumimoji="0" lang="el-GR" sz="1800" b="1" i="0" u="none" strike="noStrike" cap="none" normalizeH="0" baseline="0" dirty="0" err="1">
                          <a:ln>
                            <a:noFill/>
                          </a:ln>
                          <a:solidFill>
                            <a:srgbClr val="FF33CC"/>
                          </a:solidFill>
                          <a:effectLst>
                            <a:outerShdw blurRad="38100" dist="38100" dir="2700000" algn="tl">
                              <a:srgbClr val="000000"/>
                            </a:outerShdw>
                          </a:effectLst>
                          <a:latin typeface="Verdana" pitchFamily="34" charset="0"/>
                          <a:cs typeface="Arial" charset="0"/>
                        </a:rPr>
                        <a:t>Διατ</a:t>
                      </a:r>
                      <a:r>
                        <a:rPr kumimoji="0" lang="el-GR" sz="1800" b="1" i="0" u="none" strike="noStrike" cap="none" normalizeH="0" baseline="0" dirty="0">
                          <a:ln>
                            <a:noFill/>
                          </a:ln>
                          <a:solidFill>
                            <a:srgbClr val="FF33CC"/>
                          </a:solidFill>
                          <a:effectLst>
                            <a:outerShdw blurRad="38100" dist="38100" dir="2700000" algn="tl">
                              <a:srgbClr val="000000"/>
                            </a:outerShdw>
                          </a:effectLst>
                          <a:latin typeface="Verdana" pitchFamily="34" charset="0"/>
                          <a:cs typeface="Arial" charset="0"/>
                        </a:rPr>
                        <a: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l-GR" sz="2000" b="1" i="0" u="none" strike="noStrike" cap="none" normalizeH="0" baseline="0">
                          <a:ln>
                            <a:noFill/>
                          </a:ln>
                          <a:solidFill>
                            <a:schemeClr val="tx1"/>
                          </a:solidFill>
                          <a:effectLst>
                            <a:outerShdw blurRad="38100" dist="38100" dir="2700000" algn="tl">
                              <a:srgbClr val="000000"/>
                            </a:outerShdw>
                          </a:effectLst>
                          <a:latin typeface="Verdana" pitchFamily="34" charset="0"/>
                          <a:cs typeface="Arial" charset="0"/>
                        </a:rPr>
                        <a:t>4,9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l-GR" sz="2000" b="1" i="0" u="none" strike="noStrike" cap="none" normalizeH="0" baseline="0">
                          <a:ln>
                            <a:noFill/>
                          </a:ln>
                          <a:solidFill>
                            <a:schemeClr val="tx1"/>
                          </a:solidFill>
                          <a:effectLst>
                            <a:outerShdw blurRad="38100" dist="38100" dir="2700000" algn="tl">
                              <a:srgbClr val="000000"/>
                            </a:outerShdw>
                          </a:effectLst>
                          <a:latin typeface="Verdana" pitchFamily="34" charset="0"/>
                          <a:cs typeface="Arial" charset="0"/>
                        </a:rPr>
                        <a:t>20,4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l-GR" sz="2000" b="1" i="0" u="none" strike="noStrike" cap="none" normalizeH="0" baseline="0">
                          <a:ln>
                            <a:noFill/>
                          </a:ln>
                          <a:solidFill>
                            <a:schemeClr val="tx1"/>
                          </a:solidFill>
                          <a:effectLst>
                            <a:outerShdw blurRad="38100" dist="38100" dir="2700000" algn="tl">
                              <a:srgbClr val="000000"/>
                            </a:outerShdw>
                          </a:effectLst>
                          <a:latin typeface="Verdana" pitchFamily="34" charset="0"/>
                          <a:cs typeface="Arial" charset="0"/>
                        </a:rPr>
                        <a:t>539</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913565">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l-GR" sz="1800" b="1" i="0" u="none" strike="noStrike" cap="none" normalizeH="0" baseline="0" dirty="0">
                          <a:ln>
                            <a:noFill/>
                          </a:ln>
                          <a:solidFill>
                            <a:srgbClr val="FF33CC"/>
                          </a:solidFill>
                          <a:effectLst>
                            <a:outerShdw blurRad="38100" dist="38100" dir="2700000" algn="tl">
                              <a:srgbClr val="000000"/>
                            </a:outerShdw>
                          </a:effectLst>
                          <a:latin typeface="Verdana" pitchFamily="34" charset="0"/>
                          <a:cs typeface="Arial" charset="0"/>
                        </a:rPr>
                        <a:t>Ψυχογενής </a:t>
                      </a:r>
                      <a:r>
                        <a:rPr kumimoji="0" lang="el-GR" sz="1800" b="1" i="0" u="none" strike="noStrike" cap="none" normalizeH="0" baseline="0" dirty="0" err="1">
                          <a:ln>
                            <a:noFill/>
                          </a:ln>
                          <a:solidFill>
                            <a:srgbClr val="FF33CC"/>
                          </a:solidFill>
                          <a:effectLst>
                            <a:outerShdw blurRad="38100" dist="38100" dir="2700000" algn="tl">
                              <a:srgbClr val="000000"/>
                            </a:outerShdw>
                          </a:effectLst>
                          <a:latin typeface="Verdana" pitchFamily="34" charset="0"/>
                          <a:cs typeface="Arial" charset="0"/>
                        </a:rPr>
                        <a:t>Ανο</a:t>
                      </a:r>
                      <a:r>
                        <a:rPr kumimoji="0" lang="el-GR" sz="1800" b="1" i="0" u="none" strike="noStrike" cap="none" normalizeH="0" baseline="0" dirty="0">
                          <a:ln>
                            <a:noFill/>
                          </a:ln>
                          <a:solidFill>
                            <a:srgbClr val="FF33CC"/>
                          </a:solidFill>
                          <a:effectLst>
                            <a:outerShdw blurRad="38100" dist="38100" dir="2700000" algn="tl">
                              <a:srgbClr val="000000"/>
                            </a:outerShdw>
                          </a:effectLst>
                          <a:latin typeface="Verdana" pitchFamily="34" charset="0"/>
                          <a:cs typeface="Arial" charset="0"/>
                        </a:rPr>
                        <a:t>- </a:t>
                      </a:r>
                      <a:r>
                        <a:rPr kumimoji="0" lang="el-GR" sz="1800" b="1" i="0" u="none" strike="noStrike" cap="none" normalizeH="0" baseline="0" dirty="0" err="1">
                          <a:ln>
                            <a:noFill/>
                          </a:ln>
                          <a:solidFill>
                            <a:srgbClr val="FF33CC"/>
                          </a:solidFill>
                          <a:effectLst>
                            <a:outerShdw blurRad="38100" dist="38100" dir="2700000" algn="tl">
                              <a:srgbClr val="000000"/>
                            </a:outerShdw>
                          </a:effectLst>
                          <a:latin typeface="Verdana" pitchFamily="34" charset="0"/>
                          <a:cs typeface="Arial" charset="0"/>
                        </a:rPr>
                        <a:t>ρεξία</a:t>
                      </a:r>
                      <a:r>
                        <a:rPr kumimoji="0" lang="el-GR" sz="1800" b="1" i="0" u="none" strike="noStrike" cap="none" normalizeH="0" baseline="0" dirty="0">
                          <a:ln>
                            <a:noFill/>
                          </a:ln>
                          <a:solidFill>
                            <a:srgbClr val="FF33CC"/>
                          </a:solidFill>
                          <a:effectLst>
                            <a:outerShdw blurRad="38100" dist="38100" dir="2700000" algn="tl">
                              <a:srgbClr val="000000"/>
                            </a:outerShdw>
                          </a:effectLst>
                          <a:latin typeface="Verdana" pitchFamily="34" charset="0"/>
                          <a:cs typeface="Arial" charset="0"/>
                        </a:rPr>
                        <a:t>/Βουλιμία</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l-GR" sz="2000" b="1" i="0" u="none" strike="noStrike" cap="none" normalizeH="0" baseline="0">
                          <a:ln>
                            <a:noFill/>
                          </a:ln>
                          <a:solidFill>
                            <a:schemeClr val="tx1"/>
                          </a:solidFill>
                          <a:effectLst>
                            <a:outerShdw blurRad="38100" dist="38100" dir="2700000" algn="tl">
                              <a:srgbClr val="000000"/>
                            </a:outerShdw>
                          </a:effectLst>
                          <a:latin typeface="Verdana" pitchFamily="34" charset="0"/>
                          <a:cs typeface="Arial" charset="0"/>
                        </a:rPr>
                        <a:t>0,2-0,5</a:t>
                      </a:r>
                    </a:p>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l-GR" sz="2000" b="1" i="0" u="none" strike="noStrike" cap="none" normalizeH="0" baseline="0">
                          <a:ln>
                            <a:noFill/>
                          </a:ln>
                          <a:solidFill>
                            <a:schemeClr val="tx1"/>
                          </a:solidFill>
                          <a:effectLst>
                            <a:outerShdw blurRad="38100" dist="38100" dir="2700000" algn="tl">
                              <a:srgbClr val="000000"/>
                            </a:outerShdw>
                          </a:effectLst>
                          <a:latin typeface="Verdana" pitchFamily="34" charset="0"/>
                          <a:cs typeface="Arial" charset="0"/>
                        </a:rPr>
                        <a:t>0,1-0,9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l-GR" sz="2000" b="1" i="0" u="none" strike="noStrike" cap="none" normalizeH="0" baseline="0">
                          <a:ln>
                            <a:noFill/>
                          </a:ln>
                          <a:solidFill>
                            <a:schemeClr val="tx1"/>
                          </a:solidFill>
                          <a:effectLst>
                            <a:outerShdw blurRad="38100" dist="38100" dir="2700000" algn="tl">
                              <a:srgbClr val="000000"/>
                            </a:outerShdw>
                          </a:effectLst>
                          <a:latin typeface="Verdana" pitchFamily="34" charset="0"/>
                          <a:cs typeface="Arial" charset="0"/>
                        </a:rPr>
                        <a:t>0,8</a:t>
                      </a:r>
                    </a:p>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l-GR" sz="2000" b="1" i="0" u="none" strike="noStrike" cap="none" normalizeH="0" baseline="0">
                          <a:ln>
                            <a:noFill/>
                          </a:ln>
                          <a:solidFill>
                            <a:schemeClr val="tx1"/>
                          </a:solidFill>
                          <a:effectLst>
                            <a:outerShdw blurRad="38100" dist="38100" dir="2700000" algn="tl">
                              <a:srgbClr val="000000"/>
                            </a:outerShdw>
                          </a:effectLst>
                          <a:latin typeface="Verdana" pitchFamily="34" charset="0"/>
                          <a:cs typeface="Arial" charset="0"/>
                        </a:rPr>
                        <a:t>0,7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l-GR" sz="2000" b="1" i="0" u="none" strike="noStrike" cap="none" normalizeH="0" baseline="0" dirty="0">
                          <a:ln>
                            <a:noFill/>
                          </a:ln>
                          <a:solidFill>
                            <a:schemeClr val="tx1"/>
                          </a:solidFill>
                          <a:effectLst>
                            <a:outerShdw blurRad="38100" dist="38100" dir="2700000" algn="tl">
                              <a:srgbClr val="000000"/>
                            </a:outerShdw>
                          </a:effectLst>
                          <a:latin typeface="Verdana" pitchFamily="34" charset="0"/>
                          <a:cs typeface="Arial" charset="0"/>
                        </a:rPr>
                        <a:t>38,5</a:t>
                      </a:r>
                    </a:p>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l-GR" sz="2000" b="1" i="0" u="none" strike="noStrike" cap="none" normalizeH="0" baseline="0" dirty="0">
                          <a:ln>
                            <a:noFill/>
                          </a:ln>
                          <a:solidFill>
                            <a:schemeClr val="tx1"/>
                          </a:solidFill>
                          <a:effectLst>
                            <a:outerShdw blurRad="38100" dist="38100" dir="2700000" algn="tl">
                              <a:srgbClr val="000000"/>
                            </a:outerShdw>
                          </a:effectLst>
                          <a:latin typeface="Verdana" pitchFamily="34" charset="0"/>
                          <a:cs typeface="Arial" charset="0"/>
                        </a:rPr>
                        <a:t>35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bl>
          </a:graphicData>
        </a:graphic>
      </p:graphicFrame>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1703388" y="277814"/>
            <a:ext cx="8856662" cy="1139825"/>
          </a:xfrm>
        </p:spPr>
        <p:txBody>
          <a:bodyPr>
            <a:normAutofit fontScale="90000"/>
          </a:bodyPr>
          <a:lstStyle/>
          <a:p>
            <a:pPr algn="ctr"/>
            <a:r>
              <a:rPr lang="el-GR" sz="4000" b="1" dirty="0"/>
              <a:t>Κοινωνική Επιβάρυνση των </a:t>
            </a:r>
            <a:r>
              <a:rPr lang="el-GR" sz="4000" b="1" dirty="0" err="1"/>
              <a:t>Νευρο</a:t>
            </a:r>
            <a:r>
              <a:rPr lang="el-GR" sz="4000" b="1" dirty="0"/>
              <a:t>- Ψυχικών Διαταραχών στην ΕΕ</a:t>
            </a:r>
          </a:p>
        </p:txBody>
      </p:sp>
      <p:graphicFrame>
        <p:nvGraphicFramePr>
          <p:cNvPr id="46156" name="Group 76"/>
          <p:cNvGraphicFramePr>
            <a:graphicFrameLocks noGrp="1"/>
          </p:cNvGraphicFramePr>
          <p:nvPr>
            <p:ph type="tbl" idx="1"/>
          </p:nvPr>
        </p:nvGraphicFramePr>
        <p:xfrm>
          <a:off x="1524000" y="1329310"/>
          <a:ext cx="9144000" cy="5528691"/>
        </p:xfrm>
        <a:graphic>
          <a:graphicData uri="http://schemas.openxmlformats.org/drawingml/2006/table">
            <a:tbl>
              <a:tblPr/>
              <a:tblGrid>
                <a:gridCol w="2249549">
                  <a:extLst>
                    <a:ext uri="{9D8B030D-6E8A-4147-A177-3AD203B41FA5}">
                      <a16:colId xmlns:a16="http://schemas.microsoft.com/office/drawing/2014/main" val="20000"/>
                    </a:ext>
                  </a:extLst>
                </a:gridCol>
                <a:gridCol w="2249549">
                  <a:extLst>
                    <a:ext uri="{9D8B030D-6E8A-4147-A177-3AD203B41FA5}">
                      <a16:colId xmlns:a16="http://schemas.microsoft.com/office/drawing/2014/main" val="20001"/>
                    </a:ext>
                  </a:extLst>
                </a:gridCol>
                <a:gridCol w="2362374">
                  <a:extLst>
                    <a:ext uri="{9D8B030D-6E8A-4147-A177-3AD203B41FA5}">
                      <a16:colId xmlns:a16="http://schemas.microsoft.com/office/drawing/2014/main" val="20002"/>
                    </a:ext>
                  </a:extLst>
                </a:gridCol>
                <a:gridCol w="2282528">
                  <a:extLst>
                    <a:ext uri="{9D8B030D-6E8A-4147-A177-3AD203B41FA5}">
                      <a16:colId xmlns:a16="http://schemas.microsoft.com/office/drawing/2014/main" val="20003"/>
                    </a:ext>
                  </a:extLst>
                </a:gridCol>
              </a:tblGrid>
              <a:tr h="769014">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l-GR" sz="2600" b="1" i="1" u="none" strike="noStrike" cap="none" normalizeH="0" baseline="0" dirty="0">
                          <a:ln>
                            <a:noFill/>
                          </a:ln>
                          <a:solidFill>
                            <a:srgbClr val="FF0000"/>
                          </a:solidFill>
                          <a:effectLst>
                            <a:outerShdw blurRad="38100" dist="38100" dir="2700000" algn="tl">
                              <a:srgbClr val="000000"/>
                            </a:outerShdw>
                          </a:effectLst>
                          <a:latin typeface="Verdana" pitchFamily="34" charset="0"/>
                          <a:cs typeface="Arial" charset="0"/>
                        </a:rPr>
                        <a:t>Διαταραχή</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l-GR" sz="2600" b="1" i="1" u="none" strike="noStrike" cap="none" normalizeH="0" baseline="0" dirty="0">
                          <a:ln>
                            <a:noFill/>
                          </a:ln>
                          <a:solidFill>
                            <a:srgbClr val="FF0000"/>
                          </a:solidFill>
                          <a:effectLst>
                            <a:outerShdw blurRad="38100" dist="38100" dir="2700000" algn="tl">
                              <a:srgbClr val="000000"/>
                            </a:outerShdw>
                          </a:effectLst>
                          <a:latin typeface="Verdana" pitchFamily="34" charset="0"/>
                          <a:cs typeface="Arial" charset="0"/>
                        </a:rPr>
                        <a:t>% </a:t>
                      </a:r>
                      <a:r>
                        <a:rPr kumimoji="0" lang="en-US" sz="2600" b="1" i="1" u="none" strike="noStrike" cap="none" normalizeH="0" baseline="0" dirty="0">
                          <a:ln>
                            <a:noFill/>
                          </a:ln>
                          <a:solidFill>
                            <a:srgbClr val="FF0000"/>
                          </a:solidFill>
                          <a:effectLst>
                            <a:outerShdw blurRad="38100" dist="38100" dir="2700000" algn="tl">
                              <a:srgbClr val="000000"/>
                            </a:outerShdw>
                          </a:effectLst>
                          <a:latin typeface="Verdana" pitchFamily="34" charset="0"/>
                          <a:cs typeface="Arial" charset="0"/>
                        </a:rPr>
                        <a:t>DALYs</a:t>
                      </a:r>
                      <a:endParaRPr kumimoji="0" lang="el-GR" sz="2600" b="1" i="1" u="none" strike="noStrike" cap="none" normalizeH="0" baseline="0" dirty="0">
                        <a:ln>
                          <a:noFill/>
                        </a:ln>
                        <a:solidFill>
                          <a:srgbClr val="FF0000"/>
                        </a:solidFill>
                        <a:effectLst>
                          <a:outerShdw blurRad="38100" dist="38100" dir="2700000" algn="tl">
                            <a:srgbClr val="000000"/>
                          </a:outerShdw>
                        </a:effectLst>
                        <a:latin typeface="Verdana" pitchFamily="34"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l-GR" sz="2600" b="1" i="1" u="none" strike="noStrike" cap="none" normalizeH="0" baseline="0" dirty="0">
                          <a:ln>
                            <a:noFill/>
                          </a:ln>
                          <a:solidFill>
                            <a:srgbClr val="FF0000"/>
                          </a:solidFill>
                          <a:effectLst>
                            <a:outerShdw blurRad="38100" dist="38100" dir="2700000" algn="tl">
                              <a:srgbClr val="000000"/>
                            </a:outerShdw>
                          </a:effectLst>
                          <a:latin typeface="Verdana" pitchFamily="34" charset="0"/>
                          <a:cs typeface="Arial" charset="0"/>
                        </a:rPr>
                        <a:t>Διαταραχή</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l-GR" sz="2600" b="1" i="1" u="none" strike="noStrike" cap="none" normalizeH="0" baseline="0" dirty="0">
                          <a:ln>
                            <a:noFill/>
                          </a:ln>
                          <a:solidFill>
                            <a:srgbClr val="FF0000"/>
                          </a:solidFill>
                          <a:effectLst>
                            <a:outerShdw blurRad="38100" dist="38100" dir="2700000" algn="tl">
                              <a:srgbClr val="000000"/>
                            </a:outerShdw>
                          </a:effectLst>
                          <a:latin typeface="Verdana" pitchFamily="34" charset="0"/>
                          <a:cs typeface="Arial" charset="0"/>
                        </a:rPr>
                        <a:t>% </a:t>
                      </a:r>
                      <a:r>
                        <a:rPr kumimoji="0" lang="en-US" sz="2600" b="1" i="1" u="none" strike="noStrike" cap="none" normalizeH="0" baseline="0" dirty="0">
                          <a:ln>
                            <a:noFill/>
                          </a:ln>
                          <a:solidFill>
                            <a:srgbClr val="FF0000"/>
                          </a:solidFill>
                          <a:effectLst>
                            <a:outerShdw blurRad="38100" dist="38100" dir="2700000" algn="tl">
                              <a:srgbClr val="000000"/>
                            </a:outerShdw>
                          </a:effectLst>
                          <a:latin typeface="Verdana" pitchFamily="34" charset="0"/>
                          <a:cs typeface="Arial" charset="0"/>
                        </a:rPr>
                        <a:t>DALYs</a:t>
                      </a:r>
                      <a:endParaRPr kumimoji="0" lang="el-GR" sz="2600" b="1" i="1" u="none" strike="noStrike" cap="none" normalizeH="0" baseline="0" dirty="0">
                        <a:ln>
                          <a:noFill/>
                        </a:ln>
                        <a:solidFill>
                          <a:srgbClr val="FF0000"/>
                        </a:solidFill>
                        <a:effectLst>
                          <a:outerShdw blurRad="38100" dist="38100" dir="2700000" algn="tl">
                            <a:srgbClr val="000000"/>
                          </a:outerShdw>
                        </a:effectLst>
                        <a:latin typeface="Verdana" pitchFamily="34"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570559">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l-GR" sz="2000" b="1" i="0" u="none" strike="noStrike" cap="none" normalizeH="0" baseline="0">
                          <a:ln>
                            <a:noFill/>
                          </a:ln>
                          <a:solidFill>
                            <a:srgbClr val="FF33CC"/>
                          </a:solidFill>
                          <a:effectLst>
                            <a:outerShdw blurRad="38100" dist="38100" dir="2700000" algn="tl">
                              <a:srgbClr val="000000"/>
                            </a:outerShdw>
                          </a:effectLst>
                          <a:latin typeface="Verdana" pitchFamily="34" charset="0"/>
                          <a:cs typeface="Arial" charset="0"/>
                        </a:rPr>
                        <a:t>Μ. Κατάθλιψη</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l-GR" sz="2400" b="1" i="0" u="none" strike="noStrike" cap="none" normalizeH="0" baseline="0">
                          <a:ln>
                            <a:noFill/>
                          </a:ln>
                          <a:solidFill>
                            <a:schemeClr val="tx1"/>
                          </a:solidFill>
                          <a:effectLst>
                            <a:outerShdw blurRad="38100" dist="38100" dir="2700000" algn="tl">
                              <a:srgbClr val="000000"/>
                            </a:outerShdw>
                          </a:effectLst>
                          <a:latin typeface="Verdana" pitchFamily="34" charset="0"/>
                          <a:cs typeface="Arial" charset="0"/>
                        </a:rPr>
                        <a:t>7,2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l-GR" sz="2000" b="1" i="0" u="none" strike="noStrike" cap="none" normalizeH="0" baseline="0">
                          <a:ln>
                            <a:noFill/>
                          </a:ln>
                          <a:solidFill>
                            <a:srgbClr val="FF33CC"/>
                          </a:solidFill>
                          <a:effectLst>
                            <a:outerShdw blurRad="38100" dist="38100" dir="2700000" algn="tl">
                              <a:srgbClr val="000000"/>
                            </a:outerShdw>
                          </a:effectLst>
                          <a:latin typeface="Verdana" pitchFamily="34" charset="0"/>
                          <a:cs typeface="Arial" charset="0"/>
                        </a:rPr>
                        <a:t>Διατ. Πανικού</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US" sz="2400" b="1" i="0" u="none" strike="noStrike" cap="none" normalizeH="0" baseline="0">
                          <a:ln>
                            <a:noFill/>
                          </a:ln>
                          <a:solidFill>
                            <a:schemeClr val="tx1"/>
                          </a:solidFill>
                          <a:effectLst>
                            <a:outerShdw blurRad="38100" dist="38100" dir="2700000" algn="tl">
                              <a:srgbClr val="000000"/>
                            </a:outerShdw>
                          </a:effectLst>
                          <a:latin typeface="Verdana" pitchFamily="34" charset="0"/>
                          <a:cs typeface="Arial" charset="0"/>
                        </a:rPr>
                        <a:t>0,6</a:t>
                      </a:r>
                      <a:endParaRPr kumimoji="0" lang="el-GR" sz="2400" b="1" i="0" u="none" strike="noStrike" cap="none" normalizeH="0" baseline="0">
                        <a:ln>
                          <a:noFill/>
                        </a:ln>
                        <a:solidFill>
                          <a:schemeClr val="tx1"/>
                        </a:solidFill>
                        <a:effectLst>
                          <a:outerShdw blurRad="38100" dist="38100" dir="2700000" algn="tl">
                            <a:srgbClr val="000000"/>
                          </a:outerShdw>
                        </a:effectLst>
                        <a:latin typeface="Verdana" pitchFamily="34"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36883">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l-GR" sz="2000" b="1" i="0" u="none" strike="noStrike" cap="none" normalizeH="0" baseline="0">
                          <a:ln>
                            <a:noFill/>
                          </a:ln>
                          <a:solidFill>
                            <a:srgbClr val="FF33CC"/>
                          </a:solidFill>
                          <a:effectLst>
                            <a:outerShdw blurRad="38100" dist="38100" dir="2700000" algn="tl">
                              <a:srgbClr val="000000"/>
                            </a:outerShdw>
                          </a:effectLst>
                          <a:latin typeface="Verdana" pitchFamily="34" charset="0"/>
                          <a:cs typeface="Arial" charset="0"/>
                        </a:rPr>
                        <a:t>Άνοιες</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l-GR" sz="2400" b="1" i="0" u="none" strike="noStrike" cap="none" normalizeH="0" baseline="0">
                          <a:ln>
                            <a:noFill/>
                          </a:ln>
                          <a:solidFill>
                            <a:schemeClr val="tx1"/>
                          </a:solidFill>
                          <a:effectLst>
                            <a:outerShdw blurRad="38100" dist="38100" dir="2700000" algn="tl">
                              <a:srgbClr val="000000"/>
                            </a:outerShdw>
                          </a:effectLst>
                          <a:latin typeface="Verdana" pitchFamily="34" charset="0"/>
                          <a:cs typeface="Arial" charset="0"/>
                        </a:rPr>
                        <a:t>3,7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l-GR" sz="2000" b="1" i="0" u="none" strike="noStrike" cap="none" normalizeH="0" baseline="0">
                          <a:ln>
                            <a:noFill/>
                          </a:ln>
                          <a:solidFill>
                            <a:srgbClr val="FF33CC"/>
                          </a:solidFill>
                          <a:effectLst>
                            <a:outerShdw blurRad="38100" dist="38100" dir="2700000" algn="tl">
                              <a:srgbClr val="000000"/>
                            </a:outerShdw>
                          </a:effectLst>
                          <a:latin typeface="Verdana" pitchFamily="34" charset="0"/>
                          <a:cs typeface="Arial" charset="0"/>
                        </a:rPr>
                        <a:t>Ν. </a:t>
                      </a:r>
                      <a:r>
                        <a:rPr kumimoji="0" lang="en-US" sz="2000" b="1" i="0" u="none" strike="noStrike" cap="none" normalizeH="0" baseline="0">
                          <a:ln>
                            <a:noFill/>
                          </a:ln>
                          <a:solidFill>
                            <a:srgbClr val="FF33CC"/>
                          </a:solidFill>
                          <a:effectLst>
                            <a:outerShdw blurRad="38100" dist="38100" dir="2700000" algn="tl">
                              <a:srgbClr val="000000"/>
                            </a:outerShdw>
                          </a:effectLst>
                          <a:latin typeface="Verdana" pitchFamily="34" charset="0"/>
                          <a:cs typeface="Arial" charset="0"/>
                        </a:rPr>
                        <a:t>Parkinson</a:t>
                      </a:r>
                      <a:endParaRPr kumimoji="0" lang="el-GR" sz="2000" b="1" i="0" u="none" strike="noStrike" cap="none" normalizeH="0" baseline="0">
                        <a:ln>
                          <a:noFill/>
                        </a:ln>
                        <a:solidFill>
                          <a:srgbClr val="FF33CC"/>
                        </a:solidFill>
                        <a:effectLst>
                          <a:outerShdw blurRad="38100" dist="38100" dir="2700000" algn="tl">
                            <a:srgbClr val="000000"/>
                          </a:outerShdw>
                        </a:effectLst>
                        <a:latin typeface="Verdana" pitchFamily="34"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US" sz="2400" b="1" i="0" u="none" strike="noStrike" cap="none" normalizeH="0" baseline="0">
                          <a:ln>
                            <a:noFill/>
                          </a:ln>
                          <a:solidFill>
                            <a:schemeClr val="tx1"/>
                          </a:solidFill>
                          <a:effectLst>
                            <a:outerShdw blurRad="38100" dist="38100" dir="2700000" algn="tl">
                              <a:srgbClr val="000000"/>
                            </a:outerShdw>
                          </a:effectLst>
                          <a:latin typeface="Verdana" pitchFamily="34" charset="0"/>
                          <a:cs typeface="Arial" charset="0"/>
                        </a:rPr>
                        <a:t>0,6</a:t>
                      </a:r>
                      <a:endParaRPr kumimoji="0" lang="el-GR" sz="2400" b="1" i="0" u="none" strike="noStrike" cap="none" normalizeH="0" baseline="0">
                        <a:ln>
                          <a:noFill/>
                        </a:ln>
                        <a:solidFill>
                          <a:schemeClr val="tx1"/>
                        </a:solidFill>
                        <a:effectLst>
                          <a:outerShdw blurRad="38100" dist="38100" dir="2700000" algn="tl">
                            <a:srgbClr val="000000"/>
                          </a:outerShdw>
                        </a:effectLst>
                        <a:latin typeface="Verdana" pitchFamily="34"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70559">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l-GR" sz="2000" b="1" i="0" u="none" strike="noStrike" cap="none" normalizeH="0" baseline="0">
                          <a:ln>
                            <a:noFill/>
                          </a:ln>
                          <a:solidFill>
                            <a:srgbClr val="FF33CC"/>
                          </a:solidFill>
                          <a:effectLst>
                            <a:outerShdw blurRad="38100" dist="38100" dir="2700000" algn="tl">
                              <a:srgbClr val="000000"/>
                            </a:outerShdw>
                          </a:effectLst>
                          <a:latin typeface="Verdana" pitchFamily="34" charset="0"/>
                          <a:cs typeface="Arial" charset="0"/>
                        </a:rPr>
                        <a:t>Δ. Οινοπνευμ.</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l-GR" sz="2400" b="1" i="0" u="none" strike="noStrike" cap="none" normalizeH="0" baseline="0">
                          <a:ln>
                            <a:noFill/>
                          </a:ln>
                          <a:solidFill>
                            <a:schemeClr val="tx1"/>
                          </a:solidFill>
                          <a:effectLst>
                            <a:outerShdw blurRad="38100" dist="38100" dir="2700000" algn="tl">
                              <a:srgbClr val="000000"/>
                            </a:outerShdw>
                          </a:effectLst>
                          <a:latin typeface="Verdana" pitchFamily="34" charset="0"/>
                          <a:cs typeface="Arial" charset="0"/>
                        </a:rPr>
                        <a:t>3,4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l-GR" sz="2000" b="1" i="0" u="none" strike="noStrike" cap="none" normalizeH="0" baseline="0">
                          <a:ln>
                            <a:noFill/>
                          </a:ln>
                          <a:solidFill>
                            <a:srgbClr val="FF33CC"/>
                          </a:solidFill>
                          <a:effectLst>
                            <a:outerShdw blurRad="38100" dist="38100" dir="2700000" algn="tl">
                              <a:srgbClr val="000000"/>
                            </a:outerShdw>
                          </a:effectLst>
                          <a:latin typeface="Verdana" pitchFamily="34" charset="0"/>
                          <a:cs typeface="Arial" charset="0"/>
                        </a:rPr>
                        <a:t>Ιδ.Ψ. Διατ.</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US" sz="2400" b="1" i="0" u="none" strike="noStrike" cap="none" normalizeH="0" baseline="0">
                          <a:ln>
                            <a:noFill/>
                          </a:ln>
                          <a:solidFill>
                            <a:schemeClr val="tx1"/>
                          </a:solidFill>
                          <a:effectLst>
                            <a:outerShdw blurRad="38100" dist="38100" dir="2700000" algn="tl">
                              <a:srgbClr val="000000"/>
                            </a:outerShdw>
                          </a:effectLst>
                          <a:latin typeface="Verdana" pitchFamily="34" charset="0"/>
                          <a:cs typeface="Arial" charset="0"/>
                        </a:rPr>
                        <a:t>0,6</a:t>
                      </a:r>
                      <a:endParaRPr kumimoji="0" lang="el-GR" sz="2400" b="1" i="0" u="none" strike="noStrike" cap="none" normalizeH="0" baseline="0">
                        <a:ln>
                          <a:noFill/>
                        </a:ln>
                        <a:solidFill>
                          <a:schemeClr val="tx1"/>
                        </a:solidFill>
                        <a:effectLst>
                          <a:outerShdw blurRad="38100" dist="38100" dir="2700000" algn="tl">
                            <a:srgbClr val="000000"/>
                          </a:outerShdw>
                        </a:effectLst>
                        <a:latin typeface="Verdana" pitchFamily="34"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36883">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l-GR" sz="2000" b="1" i="0" u="none" strike="noStrike" cap="none" normalizeH="0" baseline="0" dirty="0">
                          <a:ln>
                            <a:noFill/>
                          </a:ln>
                          <a:solidFill>
                            <a:srgbClr val="FF33CC"/>
                          </a:solidFill>
                          <a:effectLst>
                            <a:outerShdw blurRad="38100" dist="38100" dir="2700000" algn="tl">
                              <a:srgbClr val="000000"/>
                            </a:outerShdw>
                          </a:effectLst>
                          <a:latin typeface="Verdana" pitchFamily="34" charset="0"/>
                          <a:cs typeface="Arial" charset="0"/>
                        </a:rPr>
                        <a:t>ΑΕΕ</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US" sz="2400" b="1" i="0" u="none" strike="noStrike" cap="none" normalizeH="0" baseline="0">
                          <a:ln>
                            <a:noFill/>
                          </a:ln>
                          <a:solidFill>
                            <a:schemeClr val="tx1"/>
                          </a:solidFill>
                          <a:effectLst>
                            <a:outerShdw blurRad="38100" dist="38100" dir="2700000" algn="tl">
                              <a:srgbClr val="000000"/>
                            </a:outerShdw>
                          </a:effectLst>
                          <a:latin typeface="Verdana" pitchFamily="34" charset="0"/>
                          <a:cs typeface="Arial" charset="0"/>
                        </a:rPr>
                        <a:t>2,6</a:t>
                      </a:r>
                      <a:endParaRPr kumimoji="0" lang="el-GR" sz="2400" b="1" i="0" u="none" strike="noStrike" cap="none" normalizeH="0" baseline="0">
                        <a:ln>
                          <a:noFill/>
                        </a:ln>
                        <a:solidFill>
                          <a:schemeClr val="tx1"/>
                        </a:solidFill>
                        <a:effectLst>
                          <a:outerShdw blurRad="38100" dist="38100" dir="2700000" algn="tl">
                            <a:srgbClr val="000000"/>
                          </a:outerShdw>
                        </a:effectLst>
                        <a:latin typeface="Verdana" pitchFamily="34"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l-GR" sz="2000" b="1" i="0" u="none" strike="noStrike" cap="none" normalizeH="0" baseline="0">
                          <a:ln>
                            <a:noFill/>
                          </a:ln>
                          <a:solidFill>
                            <a:srgbClr val="FF33CC"/>
                          </a:solidFill>
                          <a:effectLst>
                            <a:outerShdw blurRad="38100" dist="38100" dir="2700000" algn="tl">
                              <a:srgbClr val="000000"/>
                            </a:outerShdw>
                          </a:effectLst>
                          <a:latin typeface="Verdana" pitchFamily="34" charset="0"/>
                          <a:cs typeface="Arial" charset="0"/>
                        </a:rPr>
                        <a:t>Επιληψία</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US" sz="2400" b="1" i="0" u="none" strike="noStrike" cap="none" normalizeH="0" baseline="0">
                          <a:ln>
                            <a:noFill/>
                          </a:ln>
                          <a:solidFill>
                            <a:schemeClr val="tx1"/>
                          </a:solidFill>
                          <a:effectLst>
                            <a:outerShdw blurRad="38100" dist="38100" dir="2700000" algn="tl">
                              <a:srgbClr val="000000"/>
                            </a:outerShdw>
                          </a:effectLst>
                          <a:latin typeface="Verdana" pitchFamily="34" charset="0"/>
                          <a:cs typeface="Arial" charset="0"/>
                        </a:rPr>
                        <a:t>0,4</a:t>
                      </a:r>
                      <a:endParaRPr kumimoji="0" lang="el-GR" sz="2400" b="1" i="0" u="none" strike="noStrike" cap="none" normalizeH="0" baseline="0">
                        <a:ln>
                          <a:noFill/>
                        </a:ln>
                        <a:solidFill>
                          <a:schemeClr val="tx1"/>
                        </a:solidFill>
                        <a:effectLst>
                          <a:outerShdw blurRad="38100" dist="38100" dir="2700000" algn="tl">
                            <a:srgbClr val="000000"/>
                          </a:outerShdw>
                        </a:effectLst>
                        <a:latin typeface="Verdana" pitchFamily="34"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36883">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l-GR" sz="2000" b="1" i="0" u="none" strike="noStrike" cap="none" normalizeH="0" baseline="0">
                          <a:ln>
                            <a:noFill/>
                          </a:ln>
                          <a:solidFill>
                            <a:srgbClr val="FF33CC"/>
                          </a:solidFill>
                          <a:effectLst>
                            <a:outerShdw blurRad="38100" dist="38100" dir="2700000" algn="tl">
                              <a:srgbClr val="000000"/>
                            </a:outerShdw>
                          </a:effectLst>
                          <a:latin typeface="Verdana" pitchFamily="34" charset="0"/>
                          <a:cs typeface="Arial" charset="0"/>
                        </a:rPr>
                        <a:t>Δ. Ψ.Δ.Ο.</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US" sz="2400" b="1" i="0" u="none" strike="noStrike" cap="none" normalizeH="0" baseline="0">
                          <a:ln>
                            <a:noFill/>
                          </a:ln>
                          <a:solidFill>
                            <a:schemeClr val="tx1"/>
                          </a:solidFill>
                          <a:effectLst>
                            <a:outerShdw blurRad="38100" dist="38100" dir="2700000" algn="tl">
                              <a:srgbClr val="000000"/>
                            </a:outerShdw>
                          </a:effectLst>
                          <a:latin typeface="Verdana" pitchFamily="34" charset="0"/>
                          <a:cs typeface="Arial" charset="0"/>
                        </a:rPr>
                        <a:t>1,3</a:t>
                      </a:r>
                      <a:endParaRPr kumimoji="0" lang="el-GR" sz="2400" b="1" i="0" u="none" strike="noStrike" cap="none" normalizeH="0" baseline="0">
                        <a:ln>
                          <a:noFill/>
                        </a:ln>
                        <a:solidFill>
                          <a:schemeClr val="tx1"/>
                        </a:solidFill>
                        <a:effectLst>
                          <a:outerShdw blurRad="38100" dist="38100" dir="2700000" algn="tl">
                            <a:srgbClr val="000000"/>
                          </a:outerShdw>
                        </a:effectLst>
                        <a:latin typeface="Verdana" pitchFamily="34"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US" sz="2000" b="1" i="0" u="none" strike="noStrike" cap="none" normalizeH="0" baseline="0">
                          <a:ln>
                            <a:noFill/>
                          </a:ln>
                          <a:solidFill>
                            <a:srgbClr val="FF33CC"/>
                          </a:solidFill>
                          <a:effectLst>
                            <a:outerShdw blurRad="38100" dist="38100" dir="2700000" algn="tl">
                              <a:srgbClr val="000000"/>
                            </a:outerShdw>
                          </a:effectLst>
                          <a:latin typeface="Verdana" pitchFamily="34" charset="0"/>
                          <a:cs typeface="Arial" charset="0"/>
                        </a:rPr>
                        <a:t>PTSD</a:t>
                      </a:r>
                      <a:endParaRPr kumimoji="0" lang="el-GR" sz="2000" b="1" i="0" u="none" strike="noStrike" cap="none" normalizeH="0" baseline="0">
                        <a:ln>
                          <a:noFill/>
                        </a:ln>
                        <a:solidFill>
                          <a:srgbClr val="FF33CC"/>
                        </a:solidFill>
                        <a:effectLst>
                          <a:outerShdw blurRad="38100" dist="38100" dir="2700000" algn="tl">
                            <a:srgbClr val="000000"/>
                          </a:outerShdw>
                        </a:effectLst>
                        <a:latin typeface="Verdana" pitchFamily="34"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US" sz="2400" b="1" i="0" u="none" strike="noStrike" cap="none" normalizeH="0" baseline="0">
                          <a:ln>
                            <a:noFill/>
                          </a:ln>
                          <a:solidFill>
                            <a:schemeClr val="tx1"/>
                          </a:solidFill>
                          <a:effectLst>
                            <a:outerShdw blurRad="38100" dist="38100" dir="2700000" algn="tl">
                              <a:srgbClr val="000000"/>
                            </a:outerShdw>
                          </a:effectLst>
                          <a:latin typeface="Verdana" pitchFamily="34" charset="0"/>
                          <a:cs typeface="Arial" charset="0"/>
                        </a:rPr>
                        <a:t>0,4</a:t>
                      </a:r>
                      <a:endParaRPr kumimoji="0" lang="el-GR" sz="2400" b="1" i="0" u="none" strike="noStrike" cap="none" normalizeH="0" baseline="0">
                        <a:ln>
                          <a:noFill/>
                        </a:ln>
                        <a:solidFill>
                          <a:schemeClr val="tx1"/>
                        </a:solidFill>
                        <a:effectLst>
                          <a:outerShdw blurRad="38100" dist="38100" dir="2700000" algn="tl">
                            <a:srgbClr val="000000"/>
                          </a:outerShdw>
                        </a:effectLst>
                        <a:latin typeface="Verdana" pitchFamily="34"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436883">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l-GR" sz="2000" b="1" i="0" u="none" strike="noStrike" cap="none" normalizeH="0" baseline="0">
                          <a:ln>
                            <a:noFill/>
                          </a:ln>
                          <a:solidFill>
                            <a:srgbClr val="FF33CC"/>
                          </a:solidFill>
                          <a:effectLst>
                            <a:outerShdw blurRad="38100" dist="38100" dir="2700000" algn="tl">
                              <a:srgbClr val="000000"/>
                            </a:outerShdw>
                          </a:effectLst>
                          <a:latin typeface="Verdana" pitchFamily="34" charset="0"/>
                          <a:cs typeface="Arial" charset="0"/>
                        </a:rPr>
                        <a:t>Διπολ. Διατ.</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US" sz="2400" b="1" i="0" u="none" strike="noStrike" cap="none" normalizeH="0" baseline="0">
                          <a:ln>
                            <a:noFill/>
                          </a:ln>
                          <a:solidFill>
                            <a:schemeClr val="tx1"/>
                          </a:solidFill>
                          <a:effectLst>
                            <a:outerShdw blurRad="38100" dist="38100" dir="2700000" algn="tl">
                              <a:srgbClr val="000000"/>
                            </a:outerShdw>
                          </a:effectLst>
                          <a:latin typeface="Verdana" pitchFamily="34" charset="0"/>
                          <a:cs typeface="Arial" charset="0"/>
                        </a:rPr>
                        <a:t>1,2</a:t>
                      </a:r>
                      <a:endParaRPr kumimoji="0" lang="el-GR" sz="2400" b="1" i="0" u="none" strike="noStrike" cap="none" normalizeH="0" baseline="0">
                        <a:ln>
                          <a:noFill/>
                        </a:ln>
                        <a:solidFill>
                          <a:schemeClr val="tx1"/>
                        </a:solidFill>
                        <a:effectLst>
                          <a:outerShdw blurRad="38100" dist="38100" dir="2700000" algn="tl">
                            <a:srgbClr val="000000"/>
                          </a:outerShdw>
                        </a:effectLst>
                        <a:latin typeface="Verdana" pitchFamily="34"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US" sz="2000" b="1" i="0" u="none" strike="noStrike" cap="none" normalizeH="0" baseline="0">
                          <a:ln>
                            <a:noFill/>
                          </a:ln>
                          <a:solidFill>
                            <a:srgbClr val="FF33CC"/>
                          </a:solidFill>
                          <a:effectLst>
                            <a:outerShdw blurRad="38100" dist="38100" dir="2700000" algn="tl">
                              <a:srgbClr val="000000"/>
                            </a:outerShdw>
                          </a:effectLst>
                          <a:latin typeface="Verdana" pitchFamily="34" charset="0"/>
                          <a:cs typeface="Arial" charset="0"/>
                        </a:rPr>
                        <a:t>M.S.</a:t>
                      </a:r>
                      <a:endParaRPr kumimoji="0" lang="el-GR" sz="2000" b="1" i="0" u="none" strike="noStrike" cap="none" normalizeH="0" baseline="0">
                        <a:ln>
                          <a:noFill/>
                        </a:ln>
                        <a:solidFill>
                          <a:srgbClr val="FF33CC"/>
                        </a:solidFill>
                        <a:effectLst>
                          <a:outerShdw blurRad="38100" dist="38100" dir="2700000" algn="tl">
                            <a:srgbClr val="000000"/>
                          </a:outerShdw>
                        </a:effectLst>
                        <a:latin typeface="Verdana" pitchFamily="34"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US" sz="2400" b="1" i="0" u="none" strike="noStrike" cap="none" normalizeH="0" baseline="0">
                          <a:ln>
                            <a:noFill/>
                          </a:ln>
                          <a:solidFill>
                            <a:schemeClr val="tx1"/>
                          </a:solidFill>
                          <a:effectLst>
                            <a:outerShdw blurRad="38100" dist="38100" dir="2700000" algn="tl">
                              <a:srgbClr val="000000"/>
                            </a:outerShdw>
                          </a:effectLst>
                          <a:latin typeface="Verdana" pitchFamily="34" charset="0"/>
                          <a:cs typeface="Arial" charset="0"/>
                        </a:rPr>
                        <a:t>0,3</a:t>
                      </a:r>
                      <a:endParaRPr kumimoji="0" lang="el-GR" sz="2400" b="1" i="0" u="none" strike="noStrike" cap="none" normalizeH="0" baseline="0">
                        <a:ln>
                          <a:noFill/>
                        </a:ln>
                        <a:solidFill>
                          <a:schemeClr val="tx1"/>
                        </a:solidFill>
                        <a:effectLst>
                          <a:outerShdw blurRad="38100" dist="38100" dir="2700000" algn="tl">
                            <a:srgbClr val="000000"/>
                          </a:outerShdw>
                        </a:effectLst>
                        <a:latin typeface="Verdana" pitchFamily="34"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436883">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l-GR" sz="2000" b="1" i="0" u="none" strike="noStrike" cap="none" normalizeH="0" baseline="0">
                          <a:ln>
                            <a:noFill/>
                          </a:ln>
                          <a:solidFill>
                            <a:srgbClr val="FF33CC"/>
                          </a:solidFill>
                          <a:effectLst>
                            <a:outerShdw blurRad="38100" dist="38100" dir="2700000" algn="tl">
                              <a:srgbClr val="000000"/>
                            </a:outerShdw>
                          </a:effectLst>
                          <a:latin typeface="Verdana" pitchFamily="34" charset="0"/>
                          <a:cs typeface="Arial" charset="0"/>
                        </a:rPr>
                        <a:t>Ημικρανία</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US" sz="2400" b="1" i="0" u="none" strike="noStrike" cap="none" normalizeH="0" baseline="0">
                          <a:ln>
                            <a:noFill/>
                          </a:ln>
                          <a:solidFill>
                            <a:schemeClr val="tx1"/>
                          </a:solidFill>
                          <a:effectLst>
                            <a:outerShdw blurRad="38100" dist="38100" dir="2700000" algn="tl">
                              <a:srgbClr val="000000"/>
                            </a:outerShdw>
                          </a:effectLst>
                          <a:latin typeface="Verdana" pitchFamily="34" charset="0"/>
                          <a:cs typeface="Arial" charset="0"/>
                        </a:rPr>
                        <a:t>1,1</a:t>
                      </a:r>
                      <a:endParaRPr kumimoji="0" lang="el-GR" sz="2400" b="1" i="0" u="none" strike="noStrike" cap="none" normalizeH="0" baseline="0">
                        <a:ln>
                          <a:noFill/>
                        </a:ln>
                        <a:solidFill>
                          <a:schemeClr val="tx1"/>
                        </a:solidFill>
                        <a:effectLst>
                          <a:outerShdw blurRad="38100" dist="38100" dir="2700000" algn="tl">
                            <a:srgbClr val="000000"/>
                          </a:outerShdw>
                        </a:effectLst>
                        <a:latin typeface="Verdana" pitchFamily="34"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l-GR" sz="2000" b="1" i="1" u="none" strike="noStrike" cap="none" normalizeH="0" baseline="0">
                          <a:ln>
                            <a:noFill/>
                          </a:ln>
                          <a:solidFill>
                            <a:srgbClr val="FF33CC"/>
                          </a:solidFill>
                          <a:effectLst>
                            <a:outerShdw blurRad="38100" dist="38100" dir="2700000" algn="tl">
                              <a:srgbClr val="000000"/>
                            </a:outerShdw>
                          </a:effectLst>
                          <a:latin typeface="Verdana" pitchFamily="34" charset="0"/>
                          <a:cs typeface="Arial" charset="0"/>
                        </a:rPr>
                        <a:t>Όλες οι Ψ.Δ.</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US" sz="2400" b="1" i="0" u="none" strike="noStrike" cap="none" normalizeH="0" baseline="0">
                          <a:ln>
                            <a:noFill/>
                          </a:ln>
                          <a:solidFill>
                            <a:schemeClr val="tx1"/>
                          </a:solidFill>
                          <a:effectLst>
                            <a:outerShdw blurRad="38100" dist="38100" dir="2700000" algn="tl">
                              <a:srgbClr val="000000"/>
                            </a:outerShdw>
                          </a:effectLst>
                          <a:latin typeface="Verdana" pitchFamily="34" charset="0"/>
                          <a:cs typeface="Arial" charset="0"/>
                        </a:rPr>
                        <a:t>21,6</a:t>
                      </a:r>
                      <a:endParaRPr kumimoji="0" lang="el-GR" sz="2400" b="1" i="0" u="none" strike="noStrike" cap="none" normalizeH="0" baseline="0">
                        <a:ln>
                          <a:noFill/>
                        </a:ln>
                        <a:solidFill>
                          <a:schemeClr val="tx1"/>
                        </a:solidFill>
                        <a:effectLst>
                          <a:outerShdw blurRad="38100" dist="38100" dir="2700000" algn="tl">
                            <a:srgbClr val="000000"/>
                          </a:outerShdw>
                        </a:effectLst>
                        <a:latin typeface="Verdana" pitchFamily="34"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728138">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l-GR" sz="2000" b="1" i="0" u="none" strike="noStrike" cap="none" normalizeH="0" baseline="0">
                          <a:ln>
                            <a:noFill/>
                          </a:ln>
                          <a:solidFill>
                            <a:srgbClr val="FF33CC"/>
                          </a:solidFill>
                          <a:effectLst>
                            <a:outerShdw blurRad="38100" dist="38100" dir="2700000" algn="tl">
                              <a:srgbClr val="000000"/>
                            </a:outerShdw>
                          </a:effectLst>
                          <a:latin typeface="Verdana" pitchFamily="34" charset="0"/>
                          <a:cs typeface="Arial" charset="0"/>
                        </a:rPr>
                        <a:t>Σχιζοφρένεια</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US" sz="2400" b="1" i="0" u="none" strike="noStrike" cap="none" normalizeH="0" baseline="0">
                          <a:ln>
                            <a:noFill/>
                          </a:ln>
                          <a:solidFill>
                            <a:schemeClr val="tx1"/>
                          </a:solidFill>
                          <a:effectLst>
                            <a:outerShdw blurRad="38100" dist="38100" dir="2700000" algn="tl">
                              <a:srgbClr val="000000"/>
                            </a:outerShdw>
                          </a:effectLst>
                          <a:latin typeface="Verdana" pitchFamily="34" charset="0"/>
                          <a:cs typeface="Arial" charset="0"/>
                        </a:rPr>
                        <a:t>1,1</a:t>
                      </a:r>
                      <a:endParaRPr kumimoji="0" lang="el-GR" sz="2400" b="1" i="0" u="none" strike="noStrike" cap="none" normalizeH="0" baseline="0">
                        <a:ln>
                          <a:noFill/>
                        </a:ln>
                        <a:solidFill>
                          <a:schemeClr val="tx1"/>
                        </a:solidFill>
                        <a:effectLst>
                          <a:outerShdw blurRad="38100" dist="38100" dir="2700000" algn="tl">
                            <a:srgbClr val="000000"/>
                          </a:outerShdw>
                        </a:effectLst>
                        <a:latin typeface="Verdana" pitchFamily="34"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l-GR" sz="2000" b="1" i="1" u="none" strike="noStrike" cap="none" normalizeH="0" baseline="0">
                          <a:ln>
                            <a:noFill/>
                          </a:ln>
                          <a:solidFill>
                            <a:srgbClr val="FF33CC"/>
                          </a:solidFill>
                          <a:effectLst>
                            <a:outerShdw blurRad="38100" dist="38100" dir="2700000" algn="tl">
                              <a:srgbClr val="000000"/>
                            </a:outerShdw>
                          </a:effectLst>
                          <a:latin typeface="Verdana" pitchFamily="34" charset="0"/>
                          <a:cs typeface="Arial" charset="0"/>
                        </a:rPr>
                        <a:t>Όλες οι Ν.Δ.</a:t>
                      </a:r>
                    </a:p>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l-GR" sz="2000" b="1" i="1" u="none" strike="noStrike" cap="none" normalizeH="0" baseline="0">
                        <a:ln>
                          <a:noFill/>
                        </a:ln>
                        <a:solidFill>
                          <a:srgbClr val="FF33CC"/>
                        </a:solidFill>
                        <a:effectLst>
                          <a:outerShdw blurRad="38100" dist="38100" dir="2700000" algn="tl">
                            <a:srgbClr val="000000"/>
                          </a:outerShdw>
                        </a:effectLst>
                        <a:latin typeface="Verdana" pitchFamily="34"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US" sz="2400" b="1" i="0" u="none" strike="noStrike" cap="none" normalizeH="0" baseline="0">
                          <a:ln>
                            <a:noFill/>
                          </a:ln>
                          <a:solidFill>
                            <a:schemeClr val="tx1"/>
                          </a:solidFill>
                          <a:effectLst>
                            <a:outerShdw blurRad="38100" dist="38100" dir="2700000" algn="tl">
                              <a:srgbClr val="000000"/>
                            </a:outerShdw>
                          </a:effectLst>
                          <a:latin typeface="Verdana" pitchFamily="34" charset="0"/>
                          <a:cs typeface="Arial" charset="0"/>
                        </a:rPr>
                        <a:t>5,0</a:t>
                      </a:r>
                      <a:endParaRPr kumimoji="0" lang="el-GR" sz="2400" b="1" i="0" u="none" strike="noStrike" cap="none" normalizeH="0" baseline="0">
                        <a:ln>
                          <a:noFill/>
                        </a:ln>
                        <a:solidFill>
                          <a:schemeClr val="tx1"/>
                        </a:solidFill>
                        <a:effectLst>
                          <a:outerShdw blurRad="38100" dist="38100" dir="2700000" algn="tl">
                            <a:srgbClr val="000000"/>
                          </a:outerShdw>
                        </a:effectLst>
                        <a:latin typeface="Verdana" pitchFamily="34"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570559">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l-GR" sz="2000" b="1" i="0" u="none" strike="noStrike" cap="none" normalizeH="0" baseline="0">
                          <a:ln>
                            <a:noFill/>
                          </a:ln>
                          <a:solidFill>
                            <a:srgbClr val="FF33CC"/>
                          </a:solidFill>
                          <a:effectLst>
                            <a:outerShdw blurRad="38100" dist="38100" dir="2700000" algn="tl">
                              <a:srgbClr val="000000"/>
                            </a:outerShdw>
                          </a:effectLst>
                          <a:latin typeface="Verdana" pitchFamily="34" charset="0"/>
                          <a:cs typeface="Arial" charset="0"/>
                        </a:rPr>
                        <a:t>Αϋπνία</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US" sz="2400" b="1" i="0" u="none" strike="noStrike" cap="none" normalizeH="0" baseline="0" dirty="0">
                          <a:ln>
                            <a:noFill/>
                          </a:ln>
                          <a:solidFill>
                            <a:schemeClr val="tx1"/>
                          </a:solidFill>
                          <a:effectLst>
                            <a:outerShdw blurRad="38100" dist="38100" dir="2700000" algn="tl">
                              <a:srgbClr val="000000"/>
                            </a:outerShdw>
                          </a:effectLst>
                          <a:latin typeface="Verdana" pitchFamily="34" charset="0"/>
                          <a:cs typeface="Arial" charset="0"/>
                        </a:rPr>
                        <a:t>0,7</a:t>
                      </a:r>
                      <a:endParaRPr kumimoji="0" lang="el-GR" sz="2400" b="1" i="0" u="none" strike="noStrike" cap="none" normalizeH="0" baseline="0" dirty="0">
                        <a:ln>
                          <a:noFill/>
                        </a:ln>
                        <a:solidFill>
                          <a:schemeClr val="tx1"/>
                        </a:solidFill>
                        <a:effectLst>
                          <a:outerShdw blurRad="38100" dist="38100" dir="2700000" algn="tl">
                            <a:srgbClr val="000000"/>
                          </a:outerShdw>
                        </a:effectLst>
                        <a:latin typeface="Verdana" pitchFamily="34"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l-GR" sz="2000" b="1" i="1" u="none" strike="noStrike" cap="none" normalizeH="0" baseline="0">
                          <a:ln>
                            <a:noFill/>
                          </a:ln>
                          <a:solidFill>
                            <a:srgbClr val="FF33CC"/>
                          </a:solidFill>
                          <a:effectLst>
                            <a:outerShdw blurRad="38100" dist="38100" dir="2700000" algn="tl">
                              <a:srgbClr val="000000"/>
                            </a:outerShdw>
                          </a:effectLst>
                          <a:latin typeface="Verdana" pitchFamily="34" charset="0"/>
                          <a:cs typeface="Arial" charset="0"/>
                        </a:rPr>
                        <a:t>Σύνολο Ν.Ψ.Δ.</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US" sz="2400" b="1" i="0" u="none" strike="noStrike" cap="none" normalizeH="0" baseline="0" dirty="0">
                          <a:ln>
                            <a:noFill/>
                          </a:ln>
                          <a:solidFill>
                            <a:schemeClr val="tx1"/>
                          </a:solidFill>
                          <a:effectLst>
                            <a:outerShdw blurRad="38100" dist="38100" dir="2700000" algn="tl">
                              <a:srgbClr val="000000"/>
                            </a:outerShdw>
                          </a:effectLst>
                          <a:latin typeface="Verdana" pitchFamily="34" charset="0"/>
                          <a:cs typeface="Arial" charset="0"/>
                        </a:rPr>
                        <a:t>26,6</a:t>
                      </a:r>
                      <a:endParaRPr kumimoji="0" lang="el-GR" sz="2400" b="1" i="0" u="none" strike="noStrike" cap="none" normalizeH="0" baseline="0" dirty="0">
                        <a:ln>
                          <a:noFill/>
                        </a:ln>
                        <a:solidFill>
                          <a:schemeClr val="tx1"/>
                        </a:solidFill>
                        <a:effectLst>
                          <a:outerShdw blurRad="38100" dist="38100" dir="2700000" algn="tl">
                            <a:srgbClr val="000000"/>
                          </a:outerShdw>
                        </a:effectLst>
                        <a:latin typeface="Verdana" pitchFamily="34"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bl>
          </a:graphicData>
        </a:graphic>
      </p:graphicFrame>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1524000" y="277814"/>
            <a:ext cx="9144000" cy="1139825"/>
          </a:xfrm>
        </p:spPr>
        <p:txBody>
          <a:bodyPr>
            <a:normAutofit fontScale="90000"/>
          </a:bodyPr>
          <a:lstStyle/>
          <a:p>
            <a:pPr algn="ctr"/>
            <a:r>
              <a:rPr lang="el-GR" sz="4000" b="1" dirty="0"/>
              <a:t>Οικονομικό Κόστος των Νευροψυχικών Διαταραχών στην ΕΕ</a:t>
            </a:r>
          </a:p>
        </p:txBody>
      </p:sp>
      <p:sp>
        <p:nvSpPr>
          <p:cNvPr id="51203" name="Rectangle 3"/>
          <p:cNvSpPr>
            <a:spLocks noGrp="1" noChangeArrowheads="1"/>
          </p:cNvSpPr>
          <p:nvPr>
            <p:ph sz="quarter" idx="1"/>
          </p:nvPr>
        </p:nvSpPr>
        <p:spPr>
          <a:xfrm>
            <a:off x="1631950" y="1916833"/>
            <a:ext cx="9036050" cy="4214093"/>
          </a:xfrm>
        </p:spPr>
        <p:txBody>
          <a:bodyPr/>
          <a:lstStyle/>
          <a:p>
            <a:pPr>
              <a:lnSpc>
                <a:spcPct val="90000"/>
              </a:lnSpc>
            </a:pPr>
            <a:r>
              <a:rPr lang="el-GR" b="1" dirty="0">
                <a:solidFill>
                  <a:srgbClr val="FF0000"/>
                </a:solidFill>
              </a:rPr>
              <a:t>Συνολικό κόστος για το 2010:</a:t>
            </a:r>
            <a:r>
              <a:rPr lang="el-GR" b="1" dirty="0"/>
              <a:t> 798 δις. €</a:t>
            </a:r>
          </a:p>
          <a:p>
            <a:pPr>
              <a:lnSpc>
                <a:spcPct val="90000"/>
              </a:lnSpc>
            </a:pPr>
            <a:r>
              <a:rPr lang="el-GR" b="1" dirty="0">
                <a:solidFill>
                  <a:srgbClr val="FF0000"/>
                </a:solidFill>
              </a:rPr>
              <a:t>Ανάλυση κόστους:</a:t>
            </a:r>
          </a:p>
          <a:p>
            <a:pPr lvl="1">
              <a:lnSpc>
                <a:spcPct val="90000"/>
              </a:lnSpc>
            </a:pPr>
            <a:r>
              <a:rPr lang="el-GR" b="1" dirty="0"/>
              <a:t>37% άμεσο υγειονομικό κόστος</a:t>
            </a:r>
          </a:p>
          <a:p>
            <a:pPr lvl="1">
              <a:lnSpc>
                <a:spcPct val="90000"/>
              </a:lnSpc>
            </a:pPr>
            <a:r>
              <a:rPr lang="el-GR" b="1" dirty="0"/>
              <a:t>23% άμεσο μη υγειονομικό κόστος</a:t>
            </a:r>
          </a:p>
          <a:p>
            <a:pPr lvl="1">
              <a:lnSpc>
                <a:spcPct val="90000"/>
              </a:lnSpc>
            </a:pPr>
            <a:r>
              <a:rPr lang="el-GR" b="1" dirty="0"/>
              <a:t>40% έμμεσο κόστος (απώλεια παραγωγικότητας)</a:t>
            </a:r>
          </a:p>
          <a:p>
            <a:pPr>
              <a:lnSpc>
                <a:spcPct val="90000"/>
              </a:lnSpc>
            </a:pPr>
            <a:r>
              <a:rPr lang="el-GR" b="1" dirty="0">
                <a:solidFill>
                  <a:srgbClr val="FF0000"/>
                </a:solidFill>
              </a:rPr>
              <a:t>Μέσο ετήσιο κόστος ανά ασθενή:</a:t>
            </a:r>
            <a:r>
              <a:rPr lang="el-GR" b="1" dirty="0"/>
              <a:t> 1550 €. Ποικίλει από 285 € (κεφαλαλγία) έως 30.000 € (</a:t>
            </a:r>
            <a:r>
              <a:rPr lang="el-GR" b="1" dirty="0" err="1"/>
              <a:t>νευρομυικές</a:t>
            </a:r>
            <a:r>
              <a:rPr lang="el-GR" b="1" dirty="0"/>
              <a:t> διαταραχές)</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1524000" y="277814"/>
            <a:ext cx="9144000" cy="990947"/>
          </a:xfrm>
        </p:spPr>
        <p:txBody>
          <a:bodyPr>
            <a:normAutofit fontScale="90000"/>
          </a:bodyPr>
          <a:lstStyle/>
          <a:p>
            <a:pPr algn="ctr"/>
            <a:r>
              <a:rPr lang="el-GR" sz="4000" b="1" dirty="0"/>
              <a:t>Οικονομικό Κόστος των Νευροψυχικών Διαταραχών στην ΕΕ</a:t>
            </a:r>
          </a:p>
        </p:txBody>
      </p:sp>
      <p:graphicFrame>
        <p:nvGraphicFramePr>
          <p:cNvPr id="52305" name="Group 81"/>
          <p:cNvGraphicFramePr>
            <a:graphicFrameLocks noGrp="1"/>
          </p:cNvGraphicFramePr>
          <p:nvPr>
            <p:ph type="tbl" idx="1"/>
          </p:nvPr>
        </p:nvGraphicFramePr>
        <p:xfrm>
          <a:off x="1558926" y="1196751"/>
          <a:ext cx="9001125" cy="5676017"/>
        </p:xfrm>
        <a:graphic>
          <a:graphicData uri="http://schemas.openxmlformats.org/drawingml/2006/table">
            <a:tbl>
              <a:tblPr/>
              <a:tblGrid>
                <a:gridCol w="2305050">
                  <a:extLst>
                    <a:ext uri="{9D8B030D-6E8A-4147-A177-3AD203B41FA5}">
                      <a16:colId xmlns:a16="http://schemas.microsoft.com/office/drawing/2014/main" val="20000"/>
                    </a:ext>
                  </a:extLst>
                </a:gridCol>
                <a:gridCol w="2238375">
                  <a:extLst>
                    <a:ext uri="{9D8B030D-6E8A-4147-A177-3AD203B41FA5}">
                      <a16:colId xmlns:a16="http://schemas.microsoft.com/office/drawing/2014/main" val="20001"/>
                    </a:ext>
                  </a:extLst>
                </a:gridCol>
                <a:gridCol w="2054225">
                  <a:extLst>
                    <a:ext uri="{9D8B030D-6E8A-4147-A177-3AD203B41FA5}">
                      <a16:colId xmlns:a16="http://schemas.microsoft.com/office/drawing/2014/main" val="20002"/>
                    </a:ext>
                  </a:extLst>
                </a:gridCol>
                <a:gridCol w="2403475">
                  <a:extLst>
                    <a:ext uri="{9D8B030D-6E8A-4147-A177-3AD203B41FA5}">
                      <a16:colId xmlns:a16="http://schemas.microsoft.com/office/drawing/2014/main" val="20003"/>
                    </a:ext>
                  </a:extLst>
                </a:gridCol>
              </a:tblGrid>
              <a:tr h="453894">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l-GR" sz="2400" b="1" i="1" u="none" strike="noStrike" cap="none" normalizeH="0" baseline="0" dirty="0">
                          <a:ln>
                            <a:noFill/>
                          </a:ln>
                          <a:solidFill>
                            <a:srgbClr val="FF0000"/>
                          </a:solidFill>
                          <a:effectLst>
                            <a:outerShdw blurRad="38100" dist="38100" dir="2700000" algn="tl">
                              <a:srgbClr val="000000"/>
                            </a:outerShdw>
                          </a:effectLst>
                          <a:latin typeface="Verdana" pitchFamily="34" charset="0"/>
                          <a:cs typeface="Arial" charset="0"/>
                        </a:rPr>
                        <a:t>Διαταραχή</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l-GR" sz="2000" b="1" i="1" u="none" strike="noStrike" cap="none" normalizeH="0" baseline="0">
                          <a:ln>
                            <a:noFill/>
                          </a:ln>
                          <a:solidFill>
                            <a:srgbClr val="FF0000"/>
                          </a:solidFill>
                          <a:effectLst>
                            <a:outerShdw blurRad="38100" dist="38100" dir="2700000" algn="tl">
                              <a:srgbClr val="000000"/>
                            </a:outerShdw>
                          </a:effectLst>
                          <a:latin typeface="Verdana" pitchFamily="34" charset="0"/>
                          <a:cs typeface="Arial" charset="0"/>
                        </a:rPr>
                        <a:t>Κόστος (δις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l-GR" sz="2400" b="1" i="1" u="none" strike="noStrike" cap="none" normalizeH="0" baseline="0" dirty="0">
                          <a:ln>
                            <a:noFill/>
                          </a:ln>
                          <a:solidFill>
                            <a:srgbClr val="FF0000"/>
                          </a:solidFill>
                          <a:effectLst>
                            <a:outerShdw blurRad="38100" dist="38100" dir="2700000" algn="tl">
                              <a:srgbClr val="000000"/>
                            </a:outerShdw>
                          </a:effectLst>
                          <a:latin typeface="Verdana" pitchFamily="34" charset="0"/>
                          <a:cs typeface="Arial" charset="0"/>
                        </a:rPr>
                        <a:t>Διαταραχή</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l-GR" sz="2000" b="1" i="1" u="none" strike="noStrike" cap="none" normalizeH="0" baseline="0">
                          <a:ln>
                            <a:noFill/>
                          </a:ln>
                          <a:solidFill>
                            <a:srgbClr val="FF0000"/>
                          </a:solidFill>
                          <a:effectLst>
                            <a:outerShdw blurRad="38100" dist="38100" dir="2700000" algn="tl">
                              <a:srgbClr val="000000"/>
                            </a:outerShdw>
                          </a:effectLst>
                          <a:latin typeface="Verdana" pitchFamily="34" charset="0"/>
                          <a:cs typeface="Arial" charset="0"/>
                        </a:rPr>
                        <a:t>Κόστος (δις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93375">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l-GR" sz="2000" b="1" i="0" u="none" strike="noStrike" cap="none" normalizeH="0" baseline="0" dirty="0">
                          <a:ln>
                            <a:noFill/>
                          </a:ln>
                          <a:solidFill>
                            <a:srgbClr val="FF33CC"/>
                          </a:solidFill>
                          <a:effectLst>
                            <a:outerShdw blurRad="38100" dist="38100" dir="2700000" algn="tl">
                              <a:srgbClr val="000000"/>
                            </a:outerShdw>
                          </a:effectLst>
                          <a:latin typeface="Verdana" pitchFamily="34" charset="0"/>
                          <a:cs typeface="Arial" charset="0"/>
                        </a:rPr>
                        <a:t>Εξαρτήσεις</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l-GR" sz="2000" b="1" i="0" u="none" strike="noStrike" cap="none" normalizeH="0" baseline="0" dirty="0">
                          <a:ln>
                            <a:noFill/>
                          </a:ln>
                          <a:solidFill>
                            <a:schemeClr val="tx1"/>
                          </a:solidFill>
                          <a:effectLst>
                            <a:outerShdw blurRad="38100" dist="38100" dir="2700000" algn="tl">
                              <a:srgbClr val="000000"/>
                            </a:outerShdw>
                          </a:effectLst>
                          <a:latin typeface="Verdana" pitchFamily="34" charset="0"/>
                          <a:cs typeface="Arial" charset="0"/>
                        </a:rPr>
                        <a:t>65,7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l-GR" sz="2000" b="1" i="0" u="none" strike="noStrike" cap="none" normalizeH="0" baseline="0">
                          <a:ln>
                            <a:noFill/>
                          </a:ln>
                          <a:solidFill>
                            <a:srgbClr val="FF33CC"/>
                          </a:solidFill>
                          <a:effectLst>
                            <a:outerShdw blurRad="38100" dist="38100" dir="2700000" algn="tl">
                              <a:srgbClr val="000000"/>
                            </a:outerShdw>
                          </a:effectLst>
                          <a:latin typeface="Verdana" pitchFamily="34" charset="0"/>
                          <a:cs typeface="Arial" charset="0"/>
                        </a:rPr>
                        <a:t>Συν. Διατ.</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l-GR" sz="2000" b="1" i="0" u="none" strike="noStrike" cap="none" normalizeH="0" baseline="0">
                          <a:ln>
                            <a:noFill/>
                          </a:ln>
                          <a:solidFill>
                            <a:schemeClr val="tx1"/>
                          </a:solidFill>
                          <a:effectLst>
                            <a:outerShdw blurRad="38100" dist="38100" dir="2700000" algn="tl">
                              <a:srgbClr val="000000"/>
                            </a:outerShdw>
                          </a:effectLst>
                          <a:latin typeface="Verdana" pitchFamily="34" charset="0"/>
                          <a:cs typeface="Arial" charset="0"/>
                        </a:rPr>
                        <a:t>113,4</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93375">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l-GR" sz="2000" b="1" i="0" u="none" strike="noStrike" cap="none" normalizeH="0" baseline="0" dirty="0">
                          <a:ln>
                            <a:noFill/>
                          </a:ln>
                          <a:solidFill>
                            <a:srgbClr val="FF33CC"/>
                          </a:solidFill>
                          <a:effectLst>
                            <a:outerShdw blurRad="38100" dist="38100" dir="2700000" algn="tl">
                              <a:srgbClr val="000000"/>
                            </a:outerShdw>
                          </a:effectLst>
                          <a:latin typeface="Verdana" pitchFamily="34" charset="0"/>
                          <a:cs typeface="Arial" charset="0"/>
                        </a:rPr>
                        <a:t>Αγχώδεις Δ.</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l-GR" sz="2000" b="1" i="0" u="none" strike="noStrike" cap="none" normalizeH="0" baseline="0">
                          <a:ln>
                            <a:noFill/>
                          </a:ln>
                          <a:solidFill>
                            <a:schemeClr val="tx1"/>
                          </a:solidFill>
                          <a:effectLst>
                            <a:outerShdw blurRad="38100" dist="38100" dir="2700000" algn="tl">
                              <a:srgbClr val="000000"/>
                            </a:outerShdw>
                          </a:effectLst>
                          <a:latin typeface="Verdana" pitchFamily="34" charset="0"/>
                          <a:cs typeface="Arial" charset="0"/>
                        </a:rPr>
                        <a:t>74,4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US" sz="2000" b="1" i="0" u="none" strike="noStrike" cap="none" normalizeH="0" baseline="0">
                          <a:ln>
                            <a:noFill/>
                          </a:ln>
                          <a:solidFill>
                            <a:srgbClr val="FF33CC"/>
                          </a:solidFill>
                          <a:effectLst>
                            <a:outerShdw blurRad="38100" dist="38100" dir="2700000" algn="tl">
                              <a:srgbClr val="000000"/>
                            </a:outerShdw>
                          </a:effectLst>
                          <a:latin typeface="Verdana" pitchFamily="34" charset="0"/>
                          <a:cs typeface="Arial" charset="0"/>
                        </a:rPr>
                        <a:t>M.S.</a:t>
                      </a:r>
                      <a:endParaRPr kumimoji="0" lang="el-GR" sz="2000" b="1" i="0" u="none" strike="noStrike" cap="none" normalizeH="0" baseline="0">
                        <a:ln>
                          <a:noFill/>
                        </a:ln>
                        <a:solidFill>
                          <a:srgbClr val="FF33CC"/>
                        </a:solidFill>
                        <a:effectLst>
                          <a:outerShdw blurRad="38100" dist="38100" dir="2700000" algn="tl">
                            <a:srgbClr val="000000"/>
                          </a:outerShdw>
                        </a:effectLst>
                        <a:latin typeface="Verdana" pitchFamily="34"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US" sz="2000" b="1" i="0" u="none" strike="noStrike" cap="none" normalizeH="0" baseline="0">
                          <a:ln>
                            <a:noFill/>
                          </a:ln>
                          <a:solidFill>
                            <a:schemeClr val="tx1"/>
                          </a:solidFill>
                          <a:effectLst>
                            <a:outerShdw blurRad="38100" dist="38100" dir="2700000" algn="tl">
                              <a:srgbClr val="000000"/>
                            </a:outerShdw>
                          </a:effectLst>
                          <a:latin typeface="Verdana" pitchFamily="34" charset="0"/>
                          <a:cs typeface="Arial" charset="0"/>
                        </a:rPr>
                        <a:t>14,6</a:t>
                      </a:r>
                      <a:endParaRPr kumimoji="0" lang="el-GR" sz="2000" b="1" i="0" u="none" strike="noStrike" cap="none" normalizeH="0" baseline="0">
                        <a:ln>
                          <a:noFill/>
                        </a:ln>
                        <a:solidFill>
                          <a:schemeClr val="tx1"/>
                        </a:solidFill>
                        <a:effectLst>
                          <a:outerShdw blurRad="38100" dist="38100" dir="2700000" algn="tl">
                            <a:srgbClr val="000000"/>
                          </a:outerShdw>
                        </a:effectLst>
                        <a:latin typeface="Verdana" pitchFamily="34"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704212">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l-GR" sz="2000" b="1" i="0" u="none" strike="noStrike" cap="none" normalizeH="0" baseline="0" dirty="0">
                          <a:ln>
                            <a:noFill/>
                          </a:ln>
                          <a:solidFill>
                            <a:srgbClr val="FF33CC"/>
                          </a:solidFill>
                          <a:effectLst>
                            <a:outerShdw blurRad="38100" dist="38100" dir="2700000" algn="tl">
                              <a:srgbClr val="000000"/>
                            </a:outerShdw>
                          </a:effectLst>
                          <a:latin typeface="Verdana" pitchFamily="34" charset="0"/>
                          <a:cs typeface="Arial" charset="0"/>
                        </a:rPr>
                        <a:t>Όγκοι </a:t>
                      </a:r>
                      <a:r>
                        <a:rPr kumimoji="0" lang="el-GR" sz="2000" b="1" i="0" u="none" strike="noStrike" cap="none" normalizeH="0" baseline="0" dirty="0" err="1">
                          <a:ln>
                            <a:noFill/>
                          </a:ln>
                          <a:solidFill>
                            <a:srgbClr val="FF33CC"/>
                          </a:solidFill>
                          <a:effectLst>
                            <a:outerShdw blurRad="38100" dist="38100" dir="2700000" algn="tl">
                              <a:srgbClr val="000000"/>
                            </a:outerShdw>
                          </a:effectLst>
                          <a:latin typeface="Verdana" pitchFamily="34" charset="0"/>
                          <a:cs typeface="Arial" charset="0"/>
                        </a:rPr>
                        <a:t>εγκεφ</a:t>
                      </a:r>
                      <a:r>
                        <a:rPr kumimoji="0" lang="el-GR" sz="2000" b="1" i="0" u="none" strike="noStrike" cap="none" normalizeH="0" baseline="0" dirty="0">
                          <a:ln>
                            <a:noFill/>
                          </a:ln>
                          <a:solidFill>
                            <a:srgbClr val="FF33CC"/>
                          </a:solidFill>
                          <a:effectLst>
                            <a:outerShdw blurRad="38100" dist="38100" dir="2700000" algn="tl">
                              <a:srgbClr val="000000"/>
                            </a:outerShdw>
                          </a:effectLst>
                          <a:latin typeface="Verdana" pitchFamily="34" charset="0"/>
                          <a:cs typeface="Arial" charset="0"/>
                        </a:rPr>
                        <a: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l-GR" sz="2000" b="1" i="0" u="none" strike="noStrike" cap="none" normalizeH="0" baseline="0">
                          <a:ln>
                            <a:noFill/>
                          </a:ln>
                          <a:solidFill>
                            <a:schemeClr val="tx1"/>
                          </a:solidFill>
                          <a:effectLst>
                            <a:outerShdw blurRad="38100" dist="38100" dir="2700000" algn="tl">
                              <a:srgbClr val="000000"/>
                            </a:outerShdw>
                          </a:effectLst>
                          <a:latin typeface="Verdana" pitchFamily="34" charset="0"/>
                          <a:cs typeface="Arial" charset="0"/>
                        </a:rPr>
                        <a:t>5,2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l-GR" sz="2000" b="1" i="0" u="none" strike="noStrike" cap="none" normalizeH="0" baseline="0">
                          <a:ln>
                            <a:noFill/>
                          </a:ln>
                          <a:solidFill>
                            <a:srgbClr val="FF33CC"/>
                          </a:solidFill>
                          <a:effectLst>
                            <a:outerShdw blurRad="38100" dist="38100" dir="2700000" algn="tl">
                              <a:srgbClr val="000000"/>
                            </a:outerShdw>
                          </a:effectLst>
                          <a:latin typeface="Verdana" pitchFamily="34" charset="0"/>
                          <a:cs typeface="Arial" charset="0"/>
                        </a:rPr>
                        <a:t>Νευρομ. Δ.</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l-GR" sz="2000" b="1" i="0" u="none" strike="noStrike" cap="none" normalizeH="0" baseline="0">
                          <a:ln>
                            <a:noFill/>
                          </a:ln>
                          <a:solidFill>
                            <a:schemeClr val="tx1"/>
                          </a:solidFill>
                          <a:effectLst>
                            <a:outerShdw blurRad="38100" dist="38100" dir="2700000" algn="tl">
                              <a:srgbClr val="000000"/>
                            </a:outerShdw>
                          </a:effectLst>
                          <a:latin typeface="Verdana" pitchFamily="34" charset="0"/>
                          <a:cs typeface="Arial" charset="0"/>
                        </a:rPr>
                        <a:t>7,7</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93375">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l-GR" sz="2000" b="1" i="0" u="none" strike="noStrike" cap="none" normalizeH="0" baseline="0" dirty="0" err="1">
                          <a:ln>
                            <a:noFill/>
                          </a:ln>
                          <a:solidFill>
                            <a:srgbClr val="FF33CC"/>
                          </a:solidFill>
                          <a:effectLst>
                            <a:outerShdw blurRad="38100" dist="38100" dir="2700000" algn="tl">
                              <a:srgbClr val="000000"/>
                            </a:outerShdw>
                          </a:effectLst>
                          <a:latin typeface="Verdana" pitchFamily="34" charset="0"/>
                          <a:cs typeface="Arial" charset="0"/>
                        </a:rPr>
                        <a:t>Διατ</a:t>
                      </a:r>
                      <a:r>
                        <a:rPr kumimoji="0" lang="el-GR" sz="2000" b="1" i="0" u="none" strike="noStrike" cap="none" normalizeH="0" baseline="0" dirty="0">
                          <a:ln>
                            <a:noFill/>
                          </a:ln>
                          <a:solidFill>
                            <a:srgbClr val="FF33CC"/>
                          </a:solidFill>
                          <a:effectLst>
                            <a:outerShdw blurRad="38100" dist="38100" dir="2700000" algn="tl">
                              <a:srgbClr val="000000"/>
                            </a:outerShdw>
                          </a:effectLst>
                          <a:latin typeface="Verdana" pitchFamily="34" charset="0"/>
                          <a:cs typeface="Arial" charset="0"/>
                        </a:rPr>
                        <a:t>. Π-Ε</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l-GR" sz="2000" b="1" i="0" u="none" strike="noStrike" cap="none" normalizeH="0" baseline="0">
                          <a:ln>
                            <a:noFill/>
                          </a:ln>
                          <a:solidFill>
                            <a:schemeClr val="tx1"/>
                          </a:solidFill>
                          <a:effectLst>
                            <a:outerShdw blurRad="38100" dist="38100" dir="2700000" algn="tl">
                              <a:srgbClr val="000000"/>
                            </a:outerShdw>
                          </a:effectLst>
                          <a:latin typeface="Verdana" pitchFamily="34" charset="0"/>
                          <a:cs typeface="Arial" charset="0"/>
                        </a:rPr>
                        <a:t>21,3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l-GR" sz="2000" b="1" i="0" u="none" strike="noStrike" cap="none" normalizeH="0" baseline="0">
                          <a:ln>
                            <a:noFill/>
                          </a:ln>
                          <a:solidFill>
                            <a:srgbClr val="FF33CC"/>
                          </a:solidFill>
                          <a:effectLst>
                            <a:outerShdw blurRad="38100" dist="38100" dir="2700000" algn="tl">
                              <a:srgbClr val="000000"/>
                            </a:outerShdw>
                          </a:effectLst>
                          <a:latin typeface="Verdana" pitchFamily="34" charset="0"/>
                          <a:cs typeface="Arial" charset="0"/>
                        </a:rPr>
                        <a:t>Ν. </a:t>
                      </a:r>
                      <a:r>
                        <a:rPr kumimoji="0" lang="en-US" sz="2000" b="1" i="0" u="none" strike="noStrike" cap="none" normalizeH="0" baseline="0">
                          <a:ln>
                            <a:noFill/>
                          </a:ln>
                          <a:solidFill>
                            <a:srgbClr val="FF33CC"/>
                          </a:solidFill>
                          <a:effectLst>
                            <a:outerShdw blurRad="38100" dist="38100" dir="2700000" algn="tl">
                              <a:srgbClr val="000000"/>
                            </a:outerShdw>
                          </a:effectLst>
                          <a:latin typeface="Verdana" pitchFamily="34" charset="0"/>
                          <a:cs typeface="Arial" charset="0"/>
                        </a:rPr>
                        <a:t>Parkins.</a:t>
                      </a:r>
                      <a:endParaRPr kumimoji="0" lang="el-GR" sz="2000" b="1" i="0" u="none" strike="noStrike" cap="none" normalizeH="0" baseline="0">
                        <a:ln>
                          <a:noFill/>
                        </a:ln>
                        <a:solidFill>
                          <a:srgbClr val="FF33CC"/>
                        </a:solidFill>
                        <a:effectLst>
                          <a:outerShdw blurRad="38100" dist="38100" dir="2700000" algn="tl">
                            <a:srgbClr val="000000"/>
                          </a:outerShdw>
                        </a:effectLst>
                        <a:latin typeface="Verdana" pitchFamily="34"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US" sz="2000" b="1" i="0" u="none" strike="noStrike" cap="none" normalizeH="0" baseline="0">
                          <a:ln>
                            <a:noFill/>
                          </a:ln>
                          <a:solidFill>
                            <a:schemeClr val="tx1"/>
                          </a:solidFill>
                          <a:effectLst>
                            <a:outerShdw blurRad="38100" dist="38100" dir="2700000" algn="tl">
                              <a:srgbClr val="000000"/>
                            </a:outerShdw>
                          </a:effectLst>
                          <a:latin typeface="Verdana" pitchFamily="34" charset="0"/>
                          <a:cs typeface="Arial" charset="0"/>
                        </a:rPr>
                        <a:t>13,9</a:t>
                      </a:r>
                      <a:endParaRPr kumimoji="0" lang="el-GR" sz="2000" b="1" i="0" u="none" strike="noStrike" cap="none" normalizeH="0" baseline="0">
                        <a:ln>
                          <a:noFill/>
                        </a:ln>
                        <a:solidFill>
                          <a:schemeClr val="tx1"/>
                        </a:solidFill>
                        <a:effectLst>
                          <a:outerShdw blurRad="38100" dist="38100" dir="2700000" algn="tl">
                            <a:srgbClr val="000000"/>
                          </a:outerShdw>
                        </a:effectLst>
                        <a:latin typeface="Verdana" pitchFamily="34"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704212">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l-GR" sz="2000" b="1" i="0" u="none" strike="noStrike" cap="none" normalizeH="0" baseline="0" dirty="0">
                          <a:ln>
                            <a:noFill/>
                          </a:ln>
                          <a:solidFill>
                            <a:srgbClr val="FF33CC"/>
                          </a:solidFill>
                          <a:effectLst>
                            <a:outerShdw blurRad="38100" dist="38100" dir="2700000" algn="tl">
                              <a:srgbClr val="000000"/>
                            </a:outerShdw>
                          </a:effectLst>
                          <a:latin typeface="Verdana" pitchFamily="34" charset="0"/>
                          <a:cs typeface="Arial" charset="0"/>
                        </a:rPr>
                        <a:t>Άνοιες</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l-GR" sz="2000" b="1" i="0" u="none" strike="noStrike" cap="none" normalizeH="0" baseline="0" dirty="0">
                          <a:ln>
                            <a:noFill/>
                          </a:ln>
                          <a:solidFill>
                            <a:schemeClr val="tx1"/>
                          </a:solidFill>
                          <a:effectLst>
                            <a:outerShdw blurRad="38100" dist="38100" dir="2700000" algn="tl">
                              <a:srgbClr val="000000"/>
                            </a:outerShdw>
                          </a:effectLst>
                          <a:latin typeface="Verdana" pitchFamily="34" charset="0"/>
                          <a:cs typeface="Arial" charset="0"/>
                        </a:rPr>
                        <a:t>105,2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l-GR" sz="2000" b="1" i="0" u="none" strike="noStrike" cap="none" normalizeH="0" baseline="0">
                          <a:ln>
                            <a:noFill/>
                          </a:ln>
                          <a:solidFill>
                            <a:srgbClr val="FF33CC"/>
                          </a:solidFill>
                          <a:effectLst>
                            <a:outerShdw blurRad="38100" dist="38100" dir="2700000" algn="tl">
                              <a:srgbClr val="000000"/>
                            </a:outerShdw>
                          </a:effectLst>
                          <a:latin typeface="Verdana" pitchFamily="34" charset="0"/>
                          <a:cs typeface="Arial" charset="0"/>
                        </a:rPr>
                        <a:t>Διατ. προσ.</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l-GR" sz="2000" b="1" i="0" u="none" strike="noStrike" cap="none" normalizeH="0" baseline="0">
                          <a:ln>
                            <a:noFill/>
                          </a:ln>
                          <a:solidFill>
                            <a:schemeClr val="tx1"/>
                          </a:solidFill>
                          <a:effectLst>
                            <a:outerShdw blurRad="38100" dist="38100" dir="2700000" algn="tl">
                              <a:srgbClr val="000000"/>
                            </a:outerShdw>
                          </a:effectLst>
                          <a:latin typeface="Verdana" pitchFamily="34" charset="0"/>
                          <a:cs typeface="Arial" charset="0"/>
                        </a:rPr>
                        <a:t>27,3</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704212">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l-GR" sz="2000" b="1" i="0" u="none" strike="noStrike" cap="none" normalizeH="0" baseline="0" dirty="0">
                          <a:ln>
                            <a:noFill/>
                          </a:ln>
                          <a:solidFill>
                            <a:srgbClr val="FF33CC"/>
                          </a:solidFill>
                          <a:effectLst>
                            <a:outerShdw blurRad="38100" dist="38100" dir="2700000" algn="tl">
                              <a:srgbClr val="000000"/>
                            </a:outerShdw>
                          </a:effectLst>
                          <a:latin typeface="Verdana" pitchFamily="34" charset="0"/>
                          <a:cs typeface="Arial" charset="0"/>
                        </a:rPr>
                        <a:t>Δ. Διατροφής</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l-GR" sz="2000" b="1" i="0" u="none" strike="noStrike" cap="none" normalizeH="0" baseline="0">
                          <a:ln>
                            <a:noFill/>
                          </a:ln>
                          <a:solidFill>
                            <a:schemeClr val="tx1"/>
                          </a:solidFill>
                          <a:effectLst>
                            <a:outerShdw blurRad="38100" dist="38100" dir="2700000" algn="tl">
                              <a:srgbClr val="000000"/>
                            </a:outerShdw>
                          </a:effectLst>
                          <a:latin typeface="Verdana" pitchFamily="34" charset="0"/>
                          <a:cs typeface="Arial" charset="0"/>
                        </a:rPr>
                        <a:t>0,8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l-GR" sz="2000" b="1" i="0" u="none" strike="noStrike" cap="none" normalizeH="0" baseline="0">
                          <a:ln>
                            <a:noFill/>
                          </a:ln>
                          <a:solidFill>
                            <a:srgbClr val="FF33CC"/>
                          </a:solidFill>
                          <a:effectLst>
                            <a:outerShdw blurRad="38100" dist="38100" dir="2700000" algn="tl">
                              <a:srgbClr val="000000"/>
                            </a:outerShdw>
                          </a:effectLst>
                          <a:latin typeface="Verdana" pitchFamily="34" charset="0"/>
                          <a:cs typeface="Arial" charset="0"/>
                        </a:rPr>
                        <a:t>Ψυχώσεις</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l-GR" sz="2000" b="1" i="0" u="none" strike="noStrike" cap="none" normalizeH="0" baseline="0">
                          <a:ln>
                            <a:noFill/>
                          </a:ln>
                          <a:solidFill>
                            <a:schemeClr val="tx1"/>
                          </a:solidFill>
                          <a:effectLst>
                            <a:outerShdw blurRad="38100" dist="38100" dir="2700000" algn="tl">
                              <a:srgbClr val="000000"/>
                            </a:outerShdw>
                          </a:effectLst>
                          <a:latin typeface="Verdana" pitchFamily="34" charset="0"/>
                          <a:cs typeface="Arial" charset="0"/>
                        </a:rPr>
                        <a:t>93,9</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704212">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l-GR" sz="2000" b="1" i="0" u="none" strike="noStrike" cap="none" normalizeH="0" baseline="0" dirty="0">
                          <a:ln>
                            <a:noFill/>
                          </a:ln>
                          <a:solidFill>
                            <a:srgbClr val="FF33CC"/>
                          </a:solidFill>
                          <a:effectLst>
                            <a:outerShdw blurRad="38100" dist="38100" dir="2700000" algn="tl">
                              <a:srgbClr val="000000"/>
                            </a:outerShdw>
                          </a:effectLst>
                          <a:latin typeface="Verdana" pitchFamily="34" charset="0"/>
                          <a:cs typeface="Arial" charset="0"/>
                        </a:rPr>
                        <a:t>Επιληψία</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l-GR" sz="2000" b="1" i="0" u="none" strike="noStrike" cap="none" normalizeH="0" baseline="0">
                          <a:ln>
                            <a:noFill/>
                          </a:ln>
                          <a:solidFill>
                            <a:schemeClr val="tx1"/>
                          </a:solidFill>
                          <a:effectLst>
                            <a:outerShdw blurRad="38100" dist="38100" dir="2700000" algn="tl">
                              <a:srgbClr val="000000"/>
                            </a:outerShdw>
                          </a:effectLst>
                          <a:latin typeface="Verdana" pitchFamily="34" charset="0"/>
                          <a:cs typeface="Arial" charset="0"/>
                        </a:rPr>
                        <a:t>13,8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l-GR" sz="2000" b="1" i="0" u="none" strike="noStrike" cap="none" normalizeH="0" baseline="0">
                          <a:ln>
                            <a:noFill/>
                          </a:ln>
                          <a:solidFill>
                            <a:srgbClr val="FF33CC"/>
                          </a:solidFill>
                          <a:effectLst>
                            <a:outerShdw blurRad="38100" dist="38100" dir="2700000" algn="tl">
                              <a:srgbClr val="000000"/>
                            </a:outerShdw>
                          </a:effectLst>
                          <a:latin typeface="Verdana" pitchFamily="34" charset="0"/>
                          <a:cs typeface="Arial" charset="0"/>
                        </a:rPr>
                        <a:t>Σωματομ. Δ.</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l-GR" sz="2000" b="1" i="0" u="none" strike="noStrike" cap="none" normalizeH="0" baseline="0">
                          <a:ln>
                            <a:noFill/>
                          </a:ln>
                          <a:solidFill>
                            <a:schemeClr val="tx1"/>
                          </a:solidFill>
                          <a:effectLst>
                            <a:outerShdw blurRad="38100" dist="38100" dir="2700000" algn="tl">
                              <a:srgbClr val="000000"/>
                            </a:outerShdw>
                          </a:effectLst>
                          <a:latin typeface="Verdana" pitchFamily="34" charset="0"/>
                          <a:cs typeface="Arial" charset="0"/>
                        </a:rPr>
                        <a:t>21,2</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393375">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l-GR" sz="2000" b="1" i="0" u="none" strike="noStrike" cap="none" normalizeH="0" baseline="0" dirty="0">
                          <a:ln>
                            <a:noFill/>
                          </a:ln>
                          <a:solidFill>
                            <a:srgbClr val="FF33CC"/>
                          </a:solidFill>
                          <a:effectLst>
                            <a:outerShdw blurRad="38100" dist="38100" dir="2700000" algn="tl">
                              <a:srgbClr val="000000"/>
                            </a:outerShdw>
                          </a:effectLst>
                          <a:latin typeface="Verdana" pitchFamily="34" charset="0"/>
                          <a:cs typeface="Arial" charset="0"/>
                        </a:rPr>
                        <a:t>Κεφαλαλγία</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l-GR" sz="2000" b="1" i="0" u="none" strike="noStrike" cap="none" normalizeH="0" baseline="0">
                          <a:ln>
                            <a:noFill/>
                          </a:ln>
                          <a:solidFill>
                            <a:schemeClr val="tx1"/>
                          </a:solidFill>
                          <a:effectLst>
                            <a:outerShdw blurRad="38100" dist="38100" dir="2700000" algn="tl">
                              <a:srgbClr val="000000"/>
                            </a:outerShdw>
                          </a:effectLst>
                          <a:latin typeface="Verdana" pitchFamily="34" charset="0"/>
                          <a:cs typeface="Arial" charset="0"/>
                        </a:rPr>
                        <a:t>43,5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l-GR" sz="2000" b="1" i="0" u="none" strike="noStrike" cap="none" normalizeH="0" baseline="0" dirty="0">
                          <a:ln>
                            <a:noFill/>
                          </a:ln>
                          <a:solidFill>
                            <a:srgbClr val="FF33CC"/>
                          </a:solidFill>
                          <a:effectLst>
                            <a:outerShdw blurRad="38100" dist="38100" dir="2700000" algn="tl">
                              <a:srgbClr val="000000"/>
                            </a:outerShdw>
                          </a:effectLst>
                          <a:latin typeface="Verdana" pitchFamily="34" charset="0"/>
                          <a:cs typeface="Arial" charset="0"/>
                        </a:rPr>
                        <a:t>ΑΕΕ</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l-GR" sz="2000" b="1" i="0" u="none" strike="noStrike" cap="none" normalizeH="0" baseline="0" dirty="0">
                          <a:ln>
                            <a:noFill/>
                          </a:ln>
                          <a:solidFill>
                            <a:schemeClr val="tx1"/>
                          </a:solidFill>
                          <a:effectLst>
                            <a:outerShdw blurRad="38100" dist="38100" dir="2700000" algn="tl">
                              <a:srgbClr val="000000"/>
                            </a:outerShdw>
                          </a:effectLst>
                          <a:latin typeface="Verdana" pitchFamily="34" charset="0"/>
                          <a:cs typeface="Arial" charset="0"/>
                        </a:rPr>
                        <a:t>64,1</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817009">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l-GR" sz="2000" b="1" i="0" u="none" strike="noStrike" cap="none" normalizeH="0" baseline="0" dirty="0">
                          <a:ln>
                            <a:noFill/>
                          </a:ln>
                          <a:solidFill>
                            <a:srgbClr val="FF33CC"/>
                          </a:solidFill>
                          <a:effectLst>
                            <a:outerShdw blurRad="38100" dist="38100" dir="2700000" algn="tl">
                              <a:srgbClr val="000000"/>
                            </a:outerShdw>
                          </a:effectLst>
                          <a:latin typeface="Verdana" pitchFamily="34" charset="0"/>
                          <a:cs typeface="Arial" charset="0"/>
                        </a:rPr>
                        <a:t>Ν. Στέρηση</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l-GR" sz="2000" b="1" i="0" u="none" strike="noStrike" cap="none" normalizeH="0" baseline="0" dirty="0">
                          <a:ln>
                            <a:noFill/>
                          </a:ln>
                          <a:solidFill>
                            <a:schemeClr val="tx1"/>
                          </a:solidFill>
                          <a:effectLst>
                            <a:outerShdw blurRad="38100" dist="38100" dir="2700000" algn="tl">
                              <a:srgbClr val="000000"/>
                            </a:outerShdw>
                          </a:effectLst>
                          <a:latin typeface="Verdana" pitchFamily="34" charset="0"/>
                          <a:cs typeface="Arial" charset="0"/>
                        </a:rPr>
                        <a:t>43,3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l-GR" sz="2000" b="1" i="0" u="none" strike="noStrike" cap="none" normalizeH="0" baseline="0" dirty="0">
                          <a:ln>
                            <a:noFill/>
                          </a:ln>
                          <a:solidFill>
                            <a:srgbClr val="FF33CC"/>
                          </a:solidFill>
                          <a:effectLst>
                            <a:outerShdw blurRad="38100" dist="38100" dir="2700000" algn="tl">
                              <a:srgbClr val="000000"/>
                            </a:outerShdw>
                          </a:effectLst>
                          <a:latin typeface="Verdana" pitchFamily="34" charset="0"/>
                          <a:cs typeface="Arial" charset="0"/>
                        </a:rPr>
                        <a:t>Εγκ. </a:t>
                      </a:r>
                      <a:r>
                        <a:rPr kumimoji="0" lang="el-GR" sz="2000" b="1" i="0" u="none" strike="noStrike" cap="none" normalizeH="0" baseline="0" dirty="0" err="1">
                          <a:ln>
                            <a:noFill/>
                          </a:ln>
                          <a:solidFill>
                            <a:srgbClr val="FF33CC"/>
                          </a:solidFill>
                          <a:effectLst>
                            <a:outerShdw blurRad="38100" dist="38100" dir="2700000" algn="tl">
                              <a:srgbClr val="000000"/>
                            </a:outerShdw>
                          </a:effectLst>
                          <a:latin typeface="Verdana" pitchFamily="34" charset="0"/>
                          <a:cs typeface="Arial" charset="0"/>
                        </a:rPr>
                        <a:t>Τραυμ</a:t>
                      </a:r>
                      <a:r>
                        <a:rPr kumimoji="0" lang="el-GR" sz="2000" b="1" i="0" u="none" strike="noStrike" cap="none" normalizeH="0" baseline="0" dirty="0">
                          <a:ln>
                            <a:noFill/>
                          </a:ln>
                          <a:solidFill>
                            <a:srgbClr val="FF33CC"/>
                          </a:solidFill>
                          <a:effectLst>
                            <a:outerShdw blurRad="38100" dist="38100" dir="2700000" algn="tl">
                              <a:srgbClr val="000000"/>
                            </a:outerShdw>
                          </a:effectLst>
                          <a:latin typeface="Verdana" pitchFamily="34" charset="0"/>
                          <a:cs typeface="Arial" charset="0"/>
                        </a:rPr>
                        <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l-GR" sz="2000" b="1" i="0" u="none" strike="noStrike" cap="none" normalizeH="0" baseline="0" dirty="0">
                          <a:ln>
                            <a:noFill/>
                          </a:ln>
                          <a:solidFill>
                            <a:schemeClr val="tx1"/>
                          </a:solidFill>
                          <a:effectLst>
                            <a:outerShdw blurRad="38100" dist="38100" dir="2700000" algn="tl">
                              <a:srgbClr val="000000"/>
                            </a:outerShdw>
                          </a:effectLst>
                          <a:latin typeface="Verdana" pitchFamily="34" charset="0"/>
                          <a:cs typeface="Arial" charset="0"/>
                        </a:rPr>
                        <a:t>33</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bl>
          </a:graphicData>
        </a:graphic>
      </p:graphicFrame>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idx="4294967295"/>
          </p:nvPr>
        </p:nvSpPr>
        <p:spPr>
          <a:xfrm>
            <a:off x="1524000" y="277814"/>
            <a:ext cx="8229600" cy="1139825"/>
          </a:xfrm>
        </p:spPr>
        <p:txBody>
          <a:bodyPr anchor="t" anchorCtr="0">
            <a:normAutofit fontScale="90000"/>
          </a:bodyPr>
          <a:lstStyle/>
          <a:p>
            <a:pPr algn="ctr"/>
            <a:r>
              <a:rPr lang="el-GR" sz="4000" b="1" dirty="0">
                <a:solidFill>
                  <a:srgbClr val="002060"/>
                </a:solidFill>
              </a:rPr>
              <a:t>Συνθήκη ΟΗΕ για τα δικαιώματα των ψυχικά ασθενών</a:t>
            </a:r>
            <a:br>
              <a:rPr lang="en-GB" sz="4000" b="1" dirty="0"/>
            </a:br>
            <a:endParaRPr lang="fr-FR" sz="4000" dirty="0"/>
          </a:p>
        </p:txBody>
      </p:sp>
      <p:sp>
        <p:nvSpPr>
          <p:cNvPr id="3" name="Espace réservé du contenu 2"/>
          <p:cNvSpPr>
            <a:spLocks noGrp="1"/>
          </p:cNvSpPr>
          <p:nvPr>
            <p:ph idx="4294967295"/>
          </p:nvPr>
        </p:nvSpPr>
        <p:spPr>
          <a:xfrm>
            <a:off x="1524000" y="1600201"/>
            <a:ext cx="8229600" cy="4530725"/>
          </a:xfrm>
        </p:spPr>
        <p:txBody>
          <a:bodyPr>
            <a:normAutofit lnSpcReduction="10000"/>
          </a:bodyPr>
          <a:lstStyle/>
          <a:p>
            <a:pPr marL="411163"/>
            <a:endParaRPr lang="fr-CH"/>
          </a:p>
          <a:p>
            <a:pPr marL="411163"/>
            <a:r>
              <a:rPr lang="el-GR" sz="3000" b="1"/>
              <a:t>Η σωματική και η ψυχική υγεία πρέπει να αντιμετωπίζονται μαζί</a:t>
            </a:r>
            <a:endParaRPr lang="fr-CH" sz="3000" b="1"/>
          </a:p>
          <a:p>
            <a:pPr marL="411163"/>
            <a:r>
              <a:rPr lang="el-GR" sz="3000" b="1"/>
              <a:t>Η αναπηρία (σωματική ή ψυχική) δεν αποτελεί αιτία για τον περιορισμό των ελευθεριών του ατόμου</a:t>
            </a:r>
            <a:endParaRPr lang="fr-CH" sz="3000" b="1"/>
          </a:p>
          <a:p>
            <a:pPr marL="411163"/>
            <a:r>
              <a:rPr lang="el-GR" sz="3000" b="1"/>
              <a:t>Από τους «κανόνες» στην ηθική αντιμετώπιση των ψυχικά ασθενών</a:t>
            </a:r>
            <a:endParaRPr lang="fr-CH" sz="3000" b="1"/>
          </a:p>
          <a:p>
            <a:pPr marL="411163"/>
            <a:r>
              <a:rPr lang="el-GR" sz="3000" b="1"/>
              <a:t>Τίποτε για μένα, χωρίς εμένα (την άποψή μου) – κινήματα χρηστών και οικογενειών</a:t>
            </a:r>
            <a:endParaRPr lang="fr-CH" sz="3000" b="1"/>
          </a:p>
          <a:p>
            <a:pPr marL="411163"/>
            <a:endParaRPr lang="fr-F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a:extLst>
              <a:ext uri="{FF2B5EF4-FFF2-40B4-BE49-F238E27FC236}">
                <a16:creationId xmlns:a16="http://schemas.microsoft.com/office/drawing/2014/main" id="{1D22845D-80DF-4614-82A7-E4D16CBBB022}"/>
              </a:ext>
            </a:extLst>
          </p:cNvPr>
          <p:cNvSpPr>
            <a:spLocks noGrp="1" noChangeArrowheads="1"/>
          </p:cNvSpPr>
          <p:nvPr>
            <p:ph type="title"/>
          </p:nvPr>
        </p:nvSpPr>
        <p:spPr>
          <a:xfrm>
            <a:off x="1905000" y="609600"/>
            <a:ext cx="8305800" cy="1143000"/>
          </a:xfrm>
        </p:spPr>
        <p:txBody>
          <a:bodyPr>
            <a:normAutofit fontScale="90000"/>
          </a:bodyPr>
          <a:lstStyle/>
          <a:p>
            <a:r>
              <a:rPr lang="el-GR" altLang="el-GR" b="1"/>
              <a:t>ΠΡΟΤΥΠΑ ΕΚΤΙΜΗΣΗΣ ΤΩΝ ΑΝΑΓΚΩΝ ΤΩΝ ΨΥΧΙΚΑ ΑΣΘΕΝΩΝ</a:t>
            </a:r>
          </a:p>
        </p:txBody>
      </p:sp>
      <p:sp>
        <p:nvSpPr>
          <p:cNvPr id="149507" name="Rectangle 3">
            <a:extLst>
              <a:ext uri="{FF2B5EF4-FFF2-40B4-BE49-F238E27FC236}">
                <a16:creationId xmlns:a16="http://schemas.microsoft.com/office/drawing/2014/main" id="{1CE671E1-20D6-4D32-ACF2-15D363C876E3}"/>
              </a:ext>
            </a:extLst>
          </p:cNvPr>
          <p:cNvSpPr>
            <a:spLocks noGrp="1" noChangeArrowheads="1"/>
          </p:cNvSpPr>
          <p:nvPr>
            <p:ph type="body" idx="1"/>
          </p:nvPr>
        </p:nvSpPr>
        <p:spPr>
          <a:xfrm>
            <a:off x="2209800" y="2209800"/>
            <a:ext cx="7772400" cy="4387850"/>
          </a:xfrm>
        </p:spPr>
        <p:txBody>
          <a:bodyPr/>
          <a:lstStyle/>
          <a:p>
            <a:pPr marL="609600" indent="-609600">
              <a:lnSpc>
                <a:spcPct val="80000"/>
              </a:lnSpc>
              <a:buNone/>
            </a:pPr>
            <a:r>
              <a:rPr lang="el-GR" altLang="el-GR" b="1" u="sng"/>
              <a:t>Επίπεδο Πληθυσμού</a:t>
            </a:r>
            <a:r>
              <a:rPr lang="en-US" altLang="el-GR" b="1" u="sng"/>
              <a:t>:</a:t>
            </a:r>
          </a:p>
          <a:p>
            <a:pPr marL="990600" lvl="1" indent="-533400">
              <a:lnSpc>
                <a:spcPct val="80000"/>
              </a:lnSpc>
              <a:buFontTx/>
              <a:buAutoNum type="arabicPeriod"/>
            </a:pPr>
            <a:r>
              <a:rPr lang="el-GR" altLang="el-GR" b="1"/>
              <a:t>Τοπικά επιδημιολογικά στοιχεία </a:t>
            </a:r>
            <a:r>
              <a:rPr lang="en-US" altLang="el-GR" b="1"/>
              <a:t>(</a:t>
            </a:r>
            <a:r>
              <a:rPr lang="el-GR" altLang="el-GR" b="1"/>
              <a:t>ψυχιατρική νοσηρότητα, επίπεδα αναπηρίας των ασθενών, Π.Ζ.) </a:t>
            </a:r>
          </a:p>
          <a:p>
            <a:pPr marL="990600" lvl="1" indent="-533400">
              <a:lnSpc>
                <a:spcPct val="80000"/>
              </a:lnSpc>
              <a:buFontTx/>
              <a:buAutoNum type="arabicPeriod"/>
            </a:pPr>
            <a:r>
              <a:rPr lang="el-GR" altLang="el-GR" b="1"/>
              <a:t>Εκτίμηση σύμφωνα με εθνικά επιδημιολογικά στοιχεία</a:t>
            </a:r>
            <a:endParaRPr lang="en-US" altLang="el-GR" b="1"/>
          </a:p>
          <a:p>
            <a:pPr marL="990600" lvl="1" indent="-533400">
              <a:lnSpc>
                <a:spcPct val="80000"/>
              </a:lnSpc>
              <a:buFontTx/>
              <a:buAutoNum type="arabicPeriod"/>
            </a:pPr>
            <a:r>
              <a:rPr lang="el-GR" altLang="el-GR" b="1"/>
              <a:t>Εκτίμηση σύμφωνα με διεθνή επιδημιολογικά στοιχεία </a:t>
            </a:r>
          </a:p>
          <a:p>
            <a:pPr marL="990600" lvl="1" indent="-533400">
              <a:lnSpc>
                <a:spcPct val="80000"/>
              </a:lnSpc>
              <a:buFontTx/>
              <a:buAutoNum type="arabicPeriod"/>
            </a:pPr>
            <a:r>
              <a:rPr lang="el-GR" altLang="el-GR" b="1"/>
              <a:t>Εκτίμηση σύμφωνα με άλλους σχετικούς τοπικούς/ εθνικούς δείκτες </a:t>
            </a:r>
            <a:r>
              <a:rPr lang="en-US" altLang="el-GR" b="1"/>
              <a:t>(</a:t>
            </a:r>
            <a:r>
              <a:rPr lang="el-GR" altLang="el-GR" b="1"/>
              <a:t>π.χ.</a:t>
            </a:r>
            <a:r>
              <a:rPr lang="en-US" altLang="el-GR" b="1"/>
              <a:t> </a:t>
            </a:r>
            <a:r>
              <a:rPr lang="el-GR" altLang="el-GR" b="1"/>
              <a:t>στέρηση, φτώχεια, αστικοποίηση, κ.λπ.</a:t>
            </a:r>
            <a:r>
              <a:rPr lang="en-US" altLang="el-GR" b="1"/>
              <a:t>)</a:t>
            </a:r>
          </a:p>
          <a:p>
            <a:pPr marL="990600" lvl="1" indent="-533400">
              <a:lnSpc>
                <a:spcPct val="80000"/>
              </a:lnSpc>
              <a:buFontTx/>
              <a:buAutoNum type="arabicPeriod"/>
            </a:pPr>
            <a:r>
              <a:rPr lang="el-GR" altLang="el-GR" b="1"/>
              <a:t>Στοχοθεσία για την τοπική παροχή υπηρεσιών </a:t>
            </a:r>
            <a:r>
              <a:rPr lang="en-US" altLang="el-GR" b="1"/>
              <a:t>(</a:t>
            </a:r>
            <a:r>
              <a:rPr lang="el-GR" altLang="el-GR" b="1"/>
              <a:t>μοντέλο ποιοτικής έρευνας</a:t>
            </a:r>
            <a:r>
              <a:rPr lang="en-US" altLang="el-GR" b="1"/>
              <a:t>)</a:t>
            </a:r>
            <a:endParaRPr lang="el-GR" altLang="el-GR" b="1"/>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p:cNvSpPr>
            <a:spLocks noGrp="1"/>
          </p:cNvSpPr>
          <p:nvPr>
            <p:ph type="title" idx="4294967295"/>
          </p:nvPr>
        </p:nvSpPr>
        <p:spPr>
          <a:xfrm>
            <a:off x="1524000" y="188913"/>
            <a:ext cx="8928100" cy="1238250"/>
          </a:xfrm>
        </p:spPr>
        <p:txBody>
          <a:bodyPr anchor="t" anchorCtr="0">
            <a:noAutofit/>
          </a:bodyPr>
          <a:lstStyle/>
          <a:p>
            <a:r>
              <a:rPr lang="el-GR" sz="3200" b="1"/>
              <a:t>ΒΑΣΙΚΗ ΠΑΡΑΔΟΧΗ ΤΩΝ ΣΥΓΧΡΟΝΩΝ ΔΗΜΟΣΙΩΝ ΣΥΣΤΗΜΑΤΩΝ ΨΥΧΙΚΗΣ ΥΓΕΙΑΣ</a:t>
            </a:r>
          </a:p>
        </p:txBody>
      </p:sp>
      <p:sp>
        <p:nvSpPr>
          <p:cNvPr id="69635" name="Rectangle 3"/>
          <p:cNvSpPr>
            <a:spLocks noGrp="1"/>
          </p:cNvSpPr>
          <p:nvPr>
            <p:ph type="body" idx="4294967295"/>
          </p:nvPr>
        </p:nvSpPr>
        <p:spPr>
          <a:xfrm>
            <a:off x="2449514" y="1784350"/>
            <a:ext cx="8218487" cy="4813300"/>
          </a:xfrm>
        </p:spPr>
        <p:txBody>
          <a:bodyPr/>
          <a:lstStyle/>
          <a:p>
            <a:pPr marL="411163">
              <a:buNone/>
            </a:pPr>
            <a:r>
              <a:rPr lang="el-GR" b="1"/>
              <a:t>Οι ανάγκες των ψυχικά ασθενών δεν μπορούν με ασφάλεια να ανατεθούν στο «αόρατο χέρι» των δυνάμεων της αγοράς… Οι υπηρεσίες ψυχικής υγείας πρέπει να βασίζονται στις αρχές της ισότητας, όχι επειδή αυτό ορίζεται από κάποια ηθική επιταγή, αλλά επειδή ένα κοινωνικά δίκαιο σύστημα παροχής είναι μακράν πιο αποτελεσματικό για την υγεία ενός έθνους.</a:t>
            </a:r>
          </a:p>
          <a:p>
            <a:pPr marL="411163" algn="r">
              <a:buNone/>
            </a:pPr>
            <a:r>
              <a:rPr lang="el-GR" sz="2400" b="1" i="1"/>
              <a:t>(</a:t>
            </a:r>
            <a:r>
              <a:rPr lang="es-ES" sz="2400" b="1" i="1"/>
              <a:t>B. Cooper 1995)</a:t>
            </a:r>
            <a:endParaRPr lang="el-GR" sz="2400" b="1" i="1"/>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4" name="Rectangle 2"/>
          <p:cNvSpPr>
            <a:spLocks noGrp="1" noChangeArrowheads="1"/>
          </p:cNvSpPr>
          <p:nvPr>
            <p:ph type="title" idx="4294967295"/>
          </p:nvPr>
        </p:nvSpPr>
        <p:spPr>
          <a:xfrm>
            <a:off x="1524000" y="214313"/>
            <a:ext cx="9144000" cy="1428750"/>
          </a:xfrm>
        </p:spPr>
        <p:txBody>
          <a:bodyPr anchor="t" anchorCtr="0">
            <a:noAutofit/>
          </a:bodyPr>
          <a:lstStyle/>
          <a:p>
            <a:pPr algn="ctr"/>
            <a:r>
              <a:rPr lang="el-GR" sz="4800" b="1" dirty="0">
                <a:solidFill>
                  <a:srgbClr val="002060"/>
                </a:solidFill>
                <a:cs typeface="Times New Roman" pitchFamily="18" charset="0"/>
              </a:rPr>
              <a:t>Χάσμα στην Ψυχική Υγεία</a:t>
            </a:r>
            <a:endParaRPr lang="en-US" sz="4800" b="1" dirty="0">
              <a:solidFill>
                <a:srgbClr val="002060"/>
              </a:solidFill>
              <a:cs typeface="Times New Roman" pitchFamily="18" charset="0"/>
            </a:endParaRPr>
          </a:p>
        </p:txBody>
      </p:sp>
      <p:graphicFrame>
        <p:nvGraphicFramePr>
          <p:cNvPr id="5" name="4 - Διάγραμμα"/>
          <p:cNvGraphicFramePr/>
          <p:nvPr/>
        </p:nvGraphicFramePr>
        <p:xfrm>
          <a:off x="1997076" y="1708152"/>
          <a:ext cx="8064500" cy="46370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3"/>
          <p:cNvSpPr>
            <a:spLocks noGrp="1" noChangeArrowheads="1"/>
          </p:cNvSpPr>
          <p:nvPr>
            <p:ph idx="4294967295"/>
          </p:nvPr>
        </p:nvSpPr>
        <p:spPr>
          <a:xfrm>
            <a:off x="1524000" y="5802314"/>
            <a:ext cx="8148638" cy="257175"/>
          </a:xfrm>
        </p:spPr>
        <p:txBody>
          <a:bodyPr>
            <a:normAutofit fontScale="92500" lnSpcReduction="20000"/>
          </a:bodyPr>
          <a:lstStyle/>
          <a:p>
            <a:pPr marL="411163">
              <a:lnSpc>
                <a:spcPct val="60000"/>
              </a:lnSpc>
              <a:buNone/>
            </a:pPr>
            <a:endParaRPr lang="en-GB" sz="700" b="1"/>
          </a:p>
          <a:p>
            <a:pPr marL="739775" lvl="1">
              <a:lnSpc>
                <a:spcPct val="60000"/>
              </a:lnSpc>
              <a:buNone/>
            </a:pPr>
            <a:r>
              <a:rPr lang="en-GB" sz="800"/>
              <a:t>(WHO World Mental Health Consortium, JAMA, June 2</a:t>
            </a:r>
            <a:r>
              <a:rPr lang="en-GB" sz="800" baseline="30000"/>
              <a:t>nd</a:t>
            </a:r>
            <a:r>
              <a:rPr lang="en-GB" sz="800"/>
              <a:t> 2004)</a:t>
            </a:r>
            <a:endParaRPr lang="en-US" sz="800"/>
          </a:p>
        </p:txBody>
      </p:sp>
      <p:sp>
        <p:nvSpPr>
          <p:cNvPr id="82947" name="Text Box 7"/>
          <p:cNvSpPr txBox="1">
            <a:spLocks noChangeArrowheads="1"/>
          </p:cNvSpPr>
          <p:nvPr/>
        </p:nvSpPr>
        <p:spPr bwMode="auto">
          <a:xfrm>
            <a:off x="1397001" y="28576"/>
            <a:ext cx="9288463" cy="835025"/>
          </a:xfrm>
          <a:prstGeom prst="rect">
            <a:avLst/>
          </a:prstGeom>
          <a:noFill/>
          <a:ln w="9525">
            <a:noFill/>
            <a:miter lim="800000"/>
            <a:headEnd/>
            <a:tailEnd/>
          </a:ln>
        </p:spPr>
        <p:txBody>
          <a:bodyPr lIns="80147" tIns="40074" rIns="80147" bIns="40074">
            <a:spAutoFit/>
          </a:bodyPr>
          <a:lstStyle/>
          <a:p>
            <a:pPr algn="ctr" defTabSz="912813"/>
            <a:r>
              <a:rPr lang="el-GR" sz="2600" b="1" dirty="0">
                <a:solidFill>
                  <a:srgbClr val="FFC000"/>
                </a:solidFill>
                <a:latin typeface="Corbel" pitchFamily="34" charset="0"/>
              </a:rPr>
              <a:t> </a:t>
            </a:r>
            <a:r>
              <a:rPr lang="el-GR" sz="2600" b="1" dirty="0">
                <a:solidFill>
                  <a:srgbClr val="002060"/>
                </a:solidFill>
                <a:latin typeface="Corbel" pitchFamily="34" charset="0"/>
              </a:rPr>
              <a:t>Χάσμα στη θεραπεία</a:t>
            </a:r>
            <a:r>
              <a:rPr lang="en-GB" sz="2600" b="1" dirty="0">
                <a:solidFill>
                  <a:srgbClr val="002060"/>
                </a:solidFill>
                <a:latin typeface="Corbel" pitchFamily="34" charset="0"/>
              </a:rPr>
              <a:t>:</a:t>
            </a:r>
          </a:p>
          <a:p>
            <a:pPr algn="ctr" defTabSz="912813"/>
            <a:r>
              <a:rPr lang="el-GR" sz="2300" b="1" dirty="0">
                <a:solidFill>
                  <a:srgbClr val="002060"/>
                </a:solidFill>
                <a:latin typeface="Corbel" pitchFamily="34" charset="0"/>
              </a:rPr>
              <a:t> Σοβαρές περιπτώσεις Ψ.Δ. χωρίς θεραπεία τους τελευταίους </a:t>
            </a:r>
            <a:r>
              <a:rPr lang="en-GB" sz="2300" b="1" dirty="0">
                <a:solidFill>
                  <a:srgbClr val="002060"/>
                </a:solidFill>
                <a:latin typeface="Corbel" pitchFamily="34" charset="0"/>
              </a:rPr>
              <a:t>12 </a:t>
            </a:r>
            <a:r>
              <a:rPr lang="el-GR" sz="2300" b="1" dirty="0">
                <a:solidFill>
                  <a:srgbClr val="002060"/>
                </a:solidFill>
                <a:latin typeface="Corbel" pitchFamily="34" charset="0"/>
              </a:rPr>
              <a:t>μήνες</a:t>
            </a:r>
            <a:endParaRPr lang="en-GB" sz="1400" b="1" dirty="0">
              <a:solidFill>
                <a:srgbClr val="002060"/>
              </a:solidFill>
              <a:latin typeface="Corbel" pitchFamily="34" charset="0"/>
            </a:endParaRPr>
          </a:p>
        </p:txBody>
      </p:sp>
      <p:sp>
        <p:nvSpPr>
          <p:cNvPr id="82948" name="Rectangle 13"/>
          <p:cNvSpPr>
            <a:spLocks noChangeArrowheads="1"/>
          </p:cNvSpPr>
          <p:nvPr/>
        </p:nvSpPr>
        <p:spPr bwMode="auto">
          <a:xfrm>
            <a:off x="2978150" y="1203325"/>
            <a:ext cx="6140450" cy="3708400"/>
          </a:xfrm>
          <a:prstGeom prst="rect">
            <a:avLst/>
          </a:prstGeom>
          <a:solidFill>
            <a:srgbClr val="C0C0C0"/>
          </a:solidFill>
          <a:ln w="9525">
            <a:noFill/>
            <a:miter lim="800000"/>
            <a:headEnd/>
            <a:tailEnd/>
          </a:ln>
        </p:spPr>
        <p:txBody>
          <a:bodyPr lIns="80147" tIns="40074" rIns="80147" bIns="40074"/>
          <a:lstStyle/>
          <a:p>
            <a:endParaRPr lang="fr-FR">
              <a:latin typeface="Corbel" pitchFamily="34" charset="0"/>
            </a:endParaRPr>
          </a:p>
        </p:txBody>
      </p:sp>
      <p:sp>
        <p:nvSpPr>
          <p:cNvPr id="82949" name="Line 14"/>
          <p:cNvSpPr>
            <a:spLocks noChangeShapeType="1"/>
          </p:cNvSpPr>
          <p:nvPr/>
        </p:nvSpPr>
        <p:spPr bwMode="auto">
          <a:xfrm>
            <a:off x="2978150" y="4495800"/>
            <a:ext cx="6140450" cy="0"/>
          </a:xfrm>
          <a:prstGeom prst="line">
            <a:avLst/>
          </a:prstGeom>
          <a:noFill/>
          <a:ln w="0">
            <a:solidFill>
              <a:srgbClr val="000000"/>
            </a:solidFill>
            <a:round/>
            <a:headEnd/>
            <a:tailEnd/>
          </a:ln>
        </p:spPr>
        <p:txBody>
          <a:bodyPr lIns="80147" tIns="40074" rIns="80147" bIns="40074"/>
          <a:lstStyle/>
          <a:p>
            <a:endParaRPr lang="el-GR"/>
          </a:p>
        </p:txBody>
      </p:sp>
      <p:sp>
        <p:nvSpPr>
          <p:cNvPr id="82950" name="Line 15"/>
          <p:cNvSpPr>
            <a:spLocks noChangeShapeType="1"/>
          </p:cNvSpPr>
          <p:nvPr/>
        </p:nvSpPr>
        <p:spPr bwMode="auto">
          <a:xfrm>
            <a:off x="2978150" y="4079875"/>
            <a:ext cx="6140450" cy="0"/>
          </a:xfrm>
          <a:prstGeom prst="line">
            <a:avLst/>
          </a:prstGeom>
          <a:noFill/>
          <a:ln w="0">
            <a:solidFill>
              <a:srgbClr val="000000"/>
            </a:solidFill>
            <a:round/>
            <a:headEnd/>
            <a:tailEnd/>
          </a:ln>
        </p:spPr>
        <p:txBody>
          <a:bodyPr lIns="80147" tIns="40074" rIns="80147" bIns="40074"/>
          <a:lstStyle/>
          <a:p>
            <a:endParaRPr lang="el-GR"/>
          </a:p>
        </p:txBody>
      </p:sp>
      <p:sp>
        <p:nvSpPr>
          <p:cNvPr id="82951" name="Line 16"/>
          <p:cNvSpPr>
            <a:spLocks noChangeShapeType="1"/>
          </p:cNvSpPr>
          <p:nvPr/>
        </p:nvSpPr>
        <p:spPr bwMode="auto">
          <a:xfrm>
            <a:off x="2978150" y="3683000"/>
            <a:ext cx="6140450" cy="0"/>
          </a:xfrm>
          <a:prstGeom prst="line">
            <a:avLst/>
          </a:prstGeom>
          <a:noFill/>
          <a:ln w="0">
            <a:solidFill>
              <a:srgbClr val="000000"/>
            </a:solidFill>
            <a:round/>
            <a:headEnd/>
            <a:tailEnd/>
          </a:ln>
        </p:spPr>
        <p:txBody>
          <a:bodyPr lIns="80147" tIns="40074" rIns="80147" bIns="40074"/>
          <a:lstStyle/>
          <a:p>
            <a:endParaRPr lang="el-GR"/>
          </a:p>
        </p:txBody>
      </p:sp>
      <p:sp>
        <p:nvSpPr>
          <p:cNvPr id="82952" name="Line 17"/>
          <p:cNvSpPr>
            <a:spLocks noChangeShapeType="1"/>
          </p:cNvSpPr>
          <p:nvPr/>
        </p:nvSpPr>
        <p:spPr bwMode="auto">
          <a:xfrm>
            <a:off x="2978150" y="3267075"/>
            <a:ext cx="6140450" cy="0"/>
          </a:xfrm>
          <a:prstGeom prst="line">
            <a:avLst/>
          </a:prstGeom>
          <a:noFill/>
          <a:ln w="0">
            <a:solidFill>
              <a:srgbClr val="000000"/>
            </a:solidFill>
            <a:round/>
            <a:headEnd/>
            <a:tailEnd/>
          </a:ln>
        </p:spPr>
        <p:txBody>
          <a:bodyPr lIns="80147" tIns="40074" rIns="80147" bIns="40074"/>
          <a:lstStyle/>
          <a:p>
            <a:endParaRPr lang="el-GR"/>
          </a:p>
        </p:txBody>
      </p:sp>
      <p:sp>
        <p:nvSpPr>
          <p:cNvPr id="82953" name="Line 18"/>
          <p:cNvSpPr>
            <a:spLocks noChangeShapeType="1"/>
          </p:cNvSpPr>
          <p:nvPr/>
        </p:nvSpPr>
        <p:spPr bwMode="auto">
          <a:xfrm>
            <a:off x="2978150" y="2851150"/>
            <a:ext cx="6140450" cy="0"/>
          </a:xfrm>
          <a:prstGeom prst="line">
            <a:avLst/>
          </a:prstGeom>
          <a:noFill/>
          <a:ln w="0">
            <a:solidFill>
              <a:srgbClr val="000000"/>
            </a:solidFill>
            <a:round/>
            <a:headEnd/>
            <a:tailEnd/>
          </a:ln>
        </p:spPr>
        <p:txBody>
          <a:bodyPr lIns="80147" tIns="40074" rIns="80147" bIns="40074"/>
          <a:lstStyle/>
          <a:p>
            <a:endParaRPr lang="el-GR"/>
          </a:p>
        </p:txBody>
      </p:sp>
      <p:sp>
        <p:nvSpPr>
          <p:cNvPr id="82954" name="Line 19"/>
          <p:cNvSpPr>
            <a:spLocks noChangeShapeType="1"/>
          </p:cNvSpPr>
          <p:nvPr/>
        </p:nvSpPr>
        <p:spPr bwMode="auto">
          <a:xfrm>
            <a:off x="2978150" y="2435225"/>
            <a:ext cx="6140450" cy="0"/>
          </a:xfrm>
          <a:prstGeom prst="line">
            <a:avLst/>
          </a:prstGeom>
          <a:noFill/>
          <a:ln w="0">
            <a:solidFill>
              <a:srgbClr val="000000"/>
            </a:solidFill>
            <a:round/>
            <a:headEnd/>
            <a:tailEnd/>
          </a:ln>
        </p:spPr>
        <p:txBody>
          <a:bodyPr lIns="80147" tIns="40074" rIns="80147" bIns="40074"/>
          <a:lstStyle/>
          <a:p>
            <a:endParaRPr lang="el-GR"/>
          </a:p>
        </p:txBody>
      </p:sp>
      <p:sp>
        <p:nvSpPr>
          <p:cNvPr id="82955" name="Line 20"/>
          <p:cNvSpPr>
            <a:spLocks noChangeShapeType="1"/>
          </p:cNvSpPr>
          <p:nvPr/>
        </p:nvSpPr>
        <p:spPr bwMode="auto">
          <a:xfrm>
            <a:off x="2978150" y="2035175"/>
            <a:ext cx="6140450" cy="0"/>
          </a:xfrm>
          <a:prstGeom prst="line">
            <a:avLst/>
          </a:prstGeom>
          <a:noFill/>
          <a:ln w="0">
            <a:solidFill>
              <a:srgbClr val="000000"/>
            </a:solidFill>
            <a:round/>
            <a:headEnd/>
            <a:tailEnd/>
          </a:ln>
        </p:spPr>
        <p:txBody>
          <a:bodyPr lIns="80147" tIns="40074" rIns="80147" bIns="40074"/>
          <a:lstStyle/>
          <a:p>
            <a:endParaRPr lang="el-GR"/>
          </a:p>
        </p:txBody>
      </p:sp>
      <p:sp>
        <p:nvSpPr>
          <p:cNvPr id="82956" name="Line 21"/>
          <p:cNvSpPr>
            <a:spLocks noChangeShapeType="1"/>
          </p:cNvSpPr>
          <p:nvPr/>
        </p:nvSpPr>
        <p:spPr bwMode="auto">
          <a:xfrm>
            <a:off x="2978150" y="1619250"/>
            <a:ext cx="6140450" cy="0"/>
          </a:xfrm>
          <a:prstGeom prst="line">
            <a:avLst/>
          </a:prstGeom>
          <a:noFill/>
          <a:ln w="0">
            <a:solidFill>
              <a:srgbClr val="000000"/>
            </a:solidFill>
            <a:round/>
            <a:headEnd/>
            <a:tailEnd/>
          </a:ln>
        </p:spPr>
        <p:txBody>
          <a:bodyPr lIns="80147" tIns="40074" rIns="80147" bIns="40074"/>
          <a:lstStyle/>
          <a:p>
            <a:endParaRPr lang="el-GR"/>
          </a:p>
        </p:txBody>
      </p:sp>
      <p:sp>
        <p:nvSpPr>
          <p:cNvPr id="82957" name="Line 22"/>
          <p:cNvSpPr>
            <a:spLocks noChangeShapeType="1"/>
          </p:cNvSpPr>
          <p:nvPr/>
        </p:nvSpPr>
        <p:spPr bwMode="auto">
          <a:xfrm>
            <a:off x="2978150" y="1203325"/>
            <a:ext cx="6140450" cy="0"/>
          </a:xfrm>
          <a:prstGeom prst="line">
            <a:avLst/>
          </a:prstGeom>
          <a:noFill/>
          <a:ln w="0">
            <a:solidFill>
              <a:srgbClr val="000000"/>
            </a:solidFill>
            <a:round/>
            <a:headEnd/>
            <a:tailEnd/>
          </a:ln>
        </p:spPr>
        <p:txBody>
          <a:bodyPr lIns="80147" tIns="40074" rIns="80147" bIns="40074"/>
          <a:lstStyle/>
          <a:p>
            <a:endParaRPr lang="el-GR"/>
          </a:p>
        </p:txBody>
      </p:sp>
      <p:sp>
        <p:nvSpPr>
          <p:cNvPr id="82958" name="Rectangle 23"/>
          <p:cNvSpPr>
            <a:spLocks noChangeArrowheads="1"/>
          </p:cNvSpPr>
          <p:nvPr/>
        </p:nvSpPr>
        <p:spPr bwMode="auto">
          <a:xfrm>
            <a:off x="2978150" y="1203325"/>
            <a:ext cx="6140450" cy="3708400"/>
          </a:xfrm>
          <a:prstGeom prst="rect">
            <a:avLst/>
          </a:prstGeom>
          <a:noFill/>
          <a:ln w="9525">
            <a:solidFill>
              <a:srgbClr val="808080"/>
            </a:solidFill>
            <a:miter lim="800000"/>
            <a:headEnd/>
            <a:tailEnd/>
          </a:ln>
        </p:spPr>
        <p:txBody>
          <a:bodyPr lIns="80147" tIns="40074" rIns="80147" bIns="40074"/>
          <a:lstStyle/>
          <a:p>
            <a:endParaRPr lang="fr-FR">
              <a:latin typeface="Corbel" pitchFamily="34" charset="0"/>
            </a:endParaRPr>
          </a:p>
        </p:txBody>
      </p:sp>
      <p:sp>
        <p:nvSpPr>
          <p:cNvPr id="82959" name="Rectangle 24"/>
          <p:cNvSpPr>
            <a:spLocks noChangeArrowheads="1"/>
          </p:cNvSpPr>
          <p:nvPr/>
        </p:nvSpPr>
        <p:spPr bwMode="auto">
          <a:xfrm>
            <a:off x="3636963" y="3475039"/>
            <a:ext cx="882650" cy="1436687"/>
          </a:xfrm>
          <a:prstGeom prst="rect">
            <a:avLst/>
          </a:prstGeom>
          <a:solidFill>
            <a:srgbClr val="3C5B75"/>
          </a:solidFill>
          <a:ln w="9525">
            <a:solidFill>
              <a:srgbClr val="000000"/>
            </a:solidFill>
            <a:miter lim="800000"/>
            <a:headEnd/>
            <a:tailEnd/>
          </a:ln>
        </p:spPr>
        <p:txBody>
          <a:bodyPr lIns="80147" tIns="40074" rIns="80147" bIns="40074"/>
          <a:lstStyle/>
          <a:p>
            <a:endParaRPr lang="fr-FR">
              <a:latin typeface="Corbel" pitchFamily="34" charset="0"/>
            </a:endParaRPr>
          </a:p>
        </p:txBody>
      </p:sp>
      <p:sp>
        <p:nvSpPr>
          <p:cNvPr id="82960" name="Rectangle 25"/>
          <p:cNvSpPr>
            <a:spLocks noChangeArrowheads="1"/>
          </p:cNvSpPr>
          <p:nvPr/>
        </p:nvSpPr>
        <p:spPr bwMode="auto">
          <a:xfrm>
            <a:off x="6707188" y="1774825"/>
            <a:ext cx="882650" cy="3136900"/>
          </a:xfrm>
          <a:prstGeom prst="rect">
            <a:avLst/>
          </a:prstGeom>
          <a:solidFill>
            <a:srgbClr val="A14950"/>
          </a:solidFill>
          <a:ln w="9525">
            <a:solidFill>
              <a:srgbClr val="000000"/>
            </a:solidFill>
            <a:miter lim="800000"/>
            <a:headEnd/>
            <a:tailEnd/>
          </a:ln>
        </p:spPr>
        <p:txBody>
          <a:bodyPr lIns="80147" tIns="40074" rIns="80147" bIns="40074"/>
          <a:lstStyle/>
          <a:p>
            <a:endParaRPr lang="fr-FR">
              <a:latin typeface="Corbel" pitchFamily="34" charset="0"/>
            </a:endParaRPr>
          </a:p>
        </p:txBody>
      </p:sp>
      <p:sp>
        <p:nvSpPr>
          <p:cNvPr id="82961" name="Rectangle 26"/>
          <p:cNvSpPr>
            <a:spLocks noChangeArrowheads="1"/>
          </p:cNvSpPr>
          <p:nvPr/>
        </p:nvSpPr>
        <p:spPr bwMode="auto">
          <a:xfrm>
            <a:off x="4519613" y="2851151"/>
            <a:ext cx="868362" cy="2060575"/>
          </a:xfrm>
          <a:prstGeom prst="rect">
            <a:avLst/>
          </a:prstGeom>
          <a:solidFill>
            <a:srgbClr val="3C5B75"/>
          </a:solidFill>
          <a:ln w="9525">
            <a:solidFill>
              <a:schemeClr val="tx1"/>
            </a:solidFill>
            <a:miter lim="800000"/>
            <a:headEnd/>
            <a:tailEnd/>
          </a:ln>
        </p:spPr>
        <p:txBody>
          <a:bodyPr lIns="80147" tIns="40074" rIns="80147" bIns="40074"/>
          <a:lstStyle/>
          <a:p>
            <a:endParaRPr lang="fr-FR">
              <a:latin typeface="Corbel" pitchFamily="34" charset="0"/>
            </a:endParaRPr>
          </a:p>
        </p:txBody>
      </p:sp>
      <p:sp>
        <p:nvSpPr>
          <p:cNvPr id="82962" name="Rectangle 27"/>
          <p:cNvSpPr>
            <a:spLocks noChangeArrowheads="1"/>
          </p:cNvSpPr>
          <p:nvPr/>
        </p:nvSpPr>
        <p:spPr bwMode="auto">
          <a:xfrm>
            <a:off x="7589838" y="1411289"/>
            <a:ext cx="869950" cy="3500437"/>
          </a:xfrm>
          <a:prstGeom prst="rect">
            <a:avLst/>
          </a:prstGeom>
          <a:solidFill>
            <a:srgbClr val="A14950"/>
          </a:solidFill>
          <a:ln w="9525">
            <a:solidFill>
              <a:srgbClr val="000000"/>
            </a:solidFill>
            <a:miter lim="800000"/>
            <a:headEnd/>
            <a:tailEnd/>
          </a:ln>
        </p:spPr>
        <p:txBody>
          <a:bodyPr lIns="80147" tIns="40074" rIns="80147" bIns="40074"/>
          <a:lstStyle/>
          <a:p>
            <a:endParaRPr lang="fr-FR">
              <a:latin typeface="Corbel" pitchFamily="34" charset="0"/>
            </a:endParaRPr>
          </a:p>
        </p:txBody>
      </p:sp>
      <p:sp>
        <p:nvSpPr>
          <p:cNvPr id="82963" name="Line 28"/>
          <p:cNvSpPr>
            <a:spLocks noChangeShapeType="1"/>
          </p:cNvSpPr>
          <p:nvPr/>
        </p:nvSpPr>
        <p:spPr bwMode="auto">
          <a:xfrm>
            <a:off x="2978150" y="1203325"/>
            <a:ext cx="0" cy="3708400"/>
          </a:xfrm>
          <a:prstGeom prst="line">
            <a:avLst/>
          </a:prstGeom>
          <a:noFill/>
          <a:ln w="0">
            <a:solidFill>
              <a:srgbClr val="000000"/>
            </a:solidFill>
            <a:round/>
            <a:headEnd/>
            <a:tailEnd/>
          </a:ln>
        </p:spPr>
        <p:txBody>
          <a:bodyPr lIns="80147" tIns="40074" rIns="80147" bIns="40074"/>
          <a:lstStyle/>
          <a:p>
            <a:endParaRPr lang="el-GR"/>
          </a:p>
        </p:txBody>
      </p:sp>
      <p:sp>
        <p:nvSpPr>
          <p:cNvPr id="82964" name="Line 29"/>
          <p:cNvSpPr>
            <a:spLocks noChangeShapeType="1"/>
          </p:cNvSpPr>
          <p:nvPr/>
        </p:nvSpPr>
        <p:spPr bwMode="auto">
          <a:xfrm>
            <a:off x="2924176" y="4911725"/>
            <a:ext cx="53975" cy="0"/>
          </a:xfrm>
          <a:prstGeom prst="line">
            <a:avLst/>
          </a:prstGeom>
          <a:noFill/>
          <a:ln w="0">
            <a:solidFill>
              <a:srgbClr val="000000"/>
            </a:solidFill>
            <a:round/>
            <a:headEnd/>
            <a:tailEnd/>
          </a:ln>
        </p:spPr>
        <p:txBody>
          <a:bodyPr lIns="80147" tIns="40074" rIns="80147" bIns="40074"/>
          <a:lstStyle/>
          <a:p>
            <a:endParaRPr lang="el-GR"/>
          </a:p>
        </p:txBody>
      </p:sp>
      <p:sp>
        <p:nvSpPr>
          <p:cNvPr id="82965" name="Line 30"/>
          <p:cNvSpPr>
            <a:spLocks noChangeShapeType="1"/>
          </p:cNvSpPr>
          <p:nvPr/>
        </p:nvSpPr>
        <p:spPr bwMode="auto">
          <a:xfrm>
            <a:off x="2924176" y="4495800"/>
            <a:ext cx="53975" cy="0"/>
          </a:xfrm>
          <a:prstGeom prst="line">
            <a:avLst/>
          </a:prstGeom>
          <a:noFill/>
          <a:ln w="0">
            <a:solidFill>
              <a:srgbClr val="000000"/>
            </a:solidFill>
            <a:round/>
            <a:headEnd/>
            <a:tailEnd/>
          </a:ln>
        </p:spPr>
        <p:txBody>
          <a:bodyPr lIns="80147" tIns="40074" rIns="80147" bIns="40074"/>
          <a:lstStyle/>
          <a:p>
            <a:endParaRPr lang="el-GR"/>
          </a:p>
        </p:txBody>
      </p:sp>
      <p:sp>
        <p:nvSpPr>
          <p:cNvPr id="82966" name="Line 31"/>
          <p:cNvSpPr>
            <a:spLocks noChangeShapeType="1"/>
          </p:cNvSpPr>
          <p:nvPr/>
        </p:nvSpPr>
        <p:spPr bwMode="auto">
          <a:xfrm>
            <a:off x="2924176" y="4079875"/>
            <a:ext cx="53975" cy="0"/>
          </a:xfrm>
          <a:prstGeom prst="line">
            <a:avLst/>
          </a:prstGeom>
          <a:noFill/>
          <a:ln w="0">
            <a:solidFill>
              <a:srgbClr val="000000"/>
            </a:solidFill>
            <a:round/>
            <a:headEnd/>
            <a:tailEnd/>
          </a:ln>
        </p:spPr>
        <p:txBody>
          <a:bodyPr lIns="80147" tIns="40074" rIns="80147" bIns="40074"/>
          <a:lstStyle/>
          <a:p>
            <a:endParaRPr lang="el-GR"/>
          </a:p>
        </p:txBody>
      </p:sp>
      <p:sp>
        <p:nvSpPr>
          <p:cNvPr id="82967" name="Line 32"/>
          <p:cNvSpPr>
            <a:spLocks noChangeShapeType="1"/>
          </p:cNvSpPr>
          <p:nvPr/>
        </p:nvSpPr>
        <p:spPr bwMode="auto">
          <a:xfrm>
            <a:off x="2924176" y="3683000"/>
            <a:ext cx="53975" cy="0"/>
          </a:xfrm>
          <a:prstGeom prst="line">
            <a:avLst/>
          </a:prstGeom>
          <a:noFill/>
          <a:ln w="0">
            <a:solidFill>
              <a:srgbClr val="000000"/>
            </a:solidFill>
            <a:round/>
            <a:headEnd/>
            <a:tailEnd/>
          </a:ln>
        </p:spPr>
        <p:txBody>
          <a:bodyPr lIns="80147" tIns="40074" rIns="80147" bIns="40074"/>
          <a:lstStyle/>
          <a:p>
            <a:endParaRPr lang="el-GR"/>
          </a:p>
        </p:txBody>
      </p:sp>
      <p:sp>
        <p:nvSpPr>
          <p:cNvPr id="82968" name="Line 33"/>
          <p:cNvSpPr>
            <a:spLocks noChangeShapeType="1"/>
          </p:cNvSpPr>
          <p:nvPr/>
        </p:nvSpPr>
        <p:spPr bwMode="auto">
          <a:xfrm>
            <a:off x="2924176" y="3267075"/>
            <a:ext cx="53975" cy="0"/>
          </a:xfrm>
          <a:prstGeom prst="line">
            <a:avLst/>
          </a:prstGeom>
          <a:noFill/>
          <a:ln w="0">
            <a:solidFill>
              <a:srgbClr val="000000"/>
            </a:solidFill>
            <a:round/>
            <a:headEnd/>
            <a:tailEnd/>
          </a:ln>
        </p:spPr>
        <p:txBody>
          <a:bodyPr lIns="80147" tIns="40074" rIns="80147" bIns="40074"/>
          <a:lstStyle/>
          <a:p>
            <a:endParaRPr lang="el-GR"/>
          </a:p>
        </p:txBody>
      </p:sp>
      <p:sp>
        <p:nvSpPr>
          <p:cNvPr id="82969" name="Line 34"/>
          <p:cNvSpPr>
            <a:spLocks noChangeShapeType="1"/>
          </p:cNvSpPr>
          <p:nvPr/>
        </p:nvSpPr>
        <p:spPr bwMode="auto">
          <a:xfrm>
            <a:off x="2924176" y="2851150"/>
            <a:ext cx="53975" cy="0"/>
          </a:xfrm>
          <a:prstGeom prst="line">
            <a:avLst/>
          </a:prstGeom>
          <a:noFill/>
          <a:ln w="0">
            <a:solidFill>
              <a:srgbClr val="000000"/>
            </a:solidFill>
            <a:round/>
            <a:headEnd/>
            <a:tailEnd/>
          </a:ln>
        </p:spPr>
        <p:txBody>
          <a:bodyPr lIns="80147" tIns="40074" rIns="80147" bIns="40074"/>
          <a:lstStyle/>
          <a:p>
            <a:endParaRPr lang="el-GR"/>
          </a:p>
        </p:txBody>
      </p:sp>
      <p:sp>
        <p:nvSpPr>
          <p:cNvPr id="82970" name="Line 35"/>
          <p:cNvSpPr>
            <a:spLocks noChangeShapeType="1"/>
          </p:cNvSpPr>
          <p:nvPr/>
        </p:nvSpPr>
        <p:spPr bwMode="auto">
          <a:xfrm>
            <a:off x="2924176" y="2435225"/>
            <a:ext cx="53975" cy="0"/>
          </a:xfrm>
          <a:prstGeom prst="line">
            <a:avLst/>
          </a:prstGeom>
          <a:noFill/>
          <a:ln w="0">
            <a:solidFill>
              <a:srgbClr val="000000"/>
            </a:solidFill>
            <a:round/>
            <a:headEnd/>
            <a:tailEnd/>
          </a:ln>
        </p:spPr>
        <p:txBody>
          <a:bodyPr lIns="80147" tIns="40074" rIns="80147" bIns="40074"/>
          <a:lstStyle/>
          <a:p>
            <a:endParaRPr lang="el-GR"/>
          </a:p>
        </p:txBody>
      </p:sp>
      <p:sp>
        <p:nvSpPr>
          <p:cNvPr id="82971" name="Line 36"/>
          <p:cNvSpPr>
            <a:spLocks noChangeShapeType="1"/>
          </p:cNvSpPr>
          <p:nvPr/>
        </p:nvSpPr>
        <p:spPr bwMode="auto">
          <a:xfrm>
            <a:off x="2924176" y="2035175"/>
            <a:ext cx="53975" cy="0"/>
          </a:xfrm>
          <a:prstGeom prst="line">
            <a:avLst/>
          </a:prstGeom>
          <a:noFill/>
          <a:ln w="0">
            <a:solidFill>
              <a:srgbClr val="000000"/>
            </a:solidFill>
            <a:round/>
            <a:headEnd/>
            <a:tailEnd/>
          </a:ln>
        </p:spPr>
        <p:txBody>
          <a:bodyPr lIns="80147" tIns="40074" rIns="80147" bIns="40074"/>
          <a:lstStyle/>
          <a:p>
            <a:endParaRPr lang="el-GR"/>
          </a:p>
        </p:txBody>
      </p:sp>
      <p:sp>
        <p:nvSpPr>
          <p:cNvPr id="82972" name="Line 37"/>
          <p:cNvSpPr>
            <a:spLocks noChangeShapeType="1"/>
          </p:cNvSpPr>
          <p:nvPr/>
        </p:nvSpPr>
        <p:spPr bwMode="auto">
          <a:xfrm>
            <a:off x="2924176" y="1619250"/>
            <a:ext cx="53975" cy="0"/>
          </a:xfrm>
          <a:prstGeom prst="line">
            <a:avLst/>
          </a:prstGeom>
          <a:noFill/>
          <a:ln w="0">
            <a:solidFill>
              <a:srgbClr val="000000"/>
            </a:solidFill>
            <a:round/>
            <a:headEnd/>
            <a:tailEnd/>
          </a:ln>
        </p:spPr>
        <p:txBody>
          <a:bodyPr lIns="80147" tIns="40074" rIns="80147" bIns="40074"/>
          <a:lstStyle/>
          <a:p>
            <a:endParaRPr lang="el-GR"/>
          </a:p>
        </p:txBody>
      </p:sp>
      <p:sp>
        <p:nvSpPr>
          <p:cNvPr id="82973" name="Line 38"/>
          <p:cNvSpPr>
            <a:spLocks noChangeShapeType="1"/>
          </p:cNvSpPr>
          <p:nvPr/>
        </p:nvSpPr>
        <p:spPr bwMode="auto">
          <a:xfrm>
            <a:off x="2924176" y="1203325"/>
            <a:ext cx="53975" cy="0"/>
          </a:xfrm>
          <a:prstGeom prst="line">
            <a:avLst/>
          </a:prstGeom>
          <a:noFill/>
          <a:ln w="0">
            <a:solidFill>
              <a:srgbClr val="000000"/>
            </a:solidFill>
            <a:round/>
            <a:headEnd/>
            <a:tailEnd/>
          </a:ln>
        </p:spPr>
        <p:txBody>
          <a:bodyPr lIns="80147" tIns="40074" rIns="80147" bIns="40074"/>
          <a:lstStyle/>
          <a:p>
            <a:endParaRPr lang="el-GR"/>
          </a:p>
        </p:txBody>
      </p:sp>
      <p:sp>
        <p:nvSpPr>
          <p:cNvPr id="82974" name="Line 39"/>
          <p:cNvSpPr>
            <a:spLocks noChangeShapeType="1"/>
          </p:cNvSpPr>
          <p:nvPr/>
        </p:nvSpPr>
        <p:spPr bwMode="auto">
          <a:xfrm>
            <a:off x="2978150" y="4911725"/>
            <a:ext cx="6140450" cy="0"/>
          </a:xfrm>
          <a:prstGeom prst="line">
            <a:avLst/>
          </a:prstGeom>
          <a:noFill/>
          <a:ln w="0">
            <a:solidFill>
              <a:srgbClr val="000000"/>
            </a:solidFill>
            <a:round/>
            <a:headEnd/>
            <a:tailEnd/>
          </a:ln>
        </p:spPr>
        <p:txBody>
          <a:bodyPr lIns="80147" tIns="40074" rIns="80147" bIns="40074"/>
          <a:lstStyle/>
          <a:p>
            <a:endParaRPr lang="el-GR"/>
          </a:p>
        </p:txBody>
      </p:sp>
      <p:sp>
        <p:nvSpPr>
          <p:cNvPr id="82975" name="Line 40"/>
          <p:cNvSpPr>
            <a:spLocks noChangeShapeType="1"/>
          </p:cNvSpPr>
          <p:nvPr/>
        </p:nvSpPr>
        <p:spPr bwMode="auto">
          <a:xfrm flipV="1">
            <a:off x="2978150" y="4911725"/>
            <a:ext cx="0" cy="71438"/>
          </a:xfrm>
          <a:prstGeom prst="line">
            <a:avLst/>
          </a:prstGeom>
          <a:noFill/>
          <a:ln w="0">
            <a:solidFill>
              <a:srgbClr val="000000"/>
            </a:solidFill>
            <a:round/>
            <a:headEnd/>
            <a:tailEnd/>
          </a:ln>
        </p:spPr>
        <p:txBody>
          <a:bodyPr lIns="80147" tIns="40074" rIns="80147" bIns="40074"/>
          <a:lstStyle/>
          <a:p>
            <a:endParaRPr lang="el-GR"/>
          </a:p>
        </p:txBody>
      </p:sp>
      <p:sp>
        <p:nvSpPr>
          <p:cNvPr id="82976" name="Line 41"/>
          <p:cNvSpPr>
            <a:spLocks noChangeShapeType="1"/>
          </p:cNvSpPr>
          <p:nvPr/>
        </p:nvSpPr>
        <p:spPr bwMode="auto">
          <a:xfrm flipV="1">
            <a:off x="4940300" y="4911725"/>
            <a:ext cx="0" cy="71438"/>
          </a:xfrm>
          <a:prstGeom prst="line">
            <a:avLst/>
          </a:prstGeom>
          <a:noFill/>
          <a:ln w="0">
            <a:solidFill>
              <a:srgbClr val="000000"/>
            </a:solidFill>
            <a:round/>
            <a:headEnd/>
            <a:tailEnd/>
          </a:ln>
        </p:spPr>
        <p:txBody>
          <a:bodyPr lIns="80147" tIns="40074" rIns="80147" bIns="40074"/>
          <a:lstStyle/>
          <a:p>
            <a:endParaRPr lang="el-GR"/>
          </a:p>
        </p:txBody>
      </p:sp>
      <p:sp>
        <p:nvSpPr>
          <p:cNvPr id="82977" name="Line 42"/>
          <p:cNvSpPr>
            <a:spLocks noChangeShapeType="1"/>
          </p:cNvSpPr>
          <p:nvPr/>
        </p:nvSpPr>
        <p:spPr bwMode="auto">
          <a:xfrm flipV="1">
            <a:off x="9118600" y="4911725"/>
            <a:ext cx="0" cy="71438"/>
          </a:xfrm>
          <a:prstGeom prst="line">
            <a:avLst/>
          </a:prstGeom>
          <a:noFill/>
          <a:ln w="0">
            <a:solidFill>
              <a:srgbClr val="000000"/>
            </a:solidFill>
            <a:round/>
            <a:headEnd/>
            <a:tailEnd/>
          </a:ln>
        </p:spPr>
        <p:txBody>
          <a:bodyPr lIns="80147" tIns="40074" rIns="80147" bIns="40074"/>
          <a:lstStyle/>
          <a:p>
            <a:endParaRPr lang="el-GR"/>
          </a:p>
        </p:txBody>
      </p:sp>
      <p:sp>
        <p:nvSpPr>
          <p:cNvPr id="82978" name="Rectangle 43"/>
          <p:cNvSpPr>
            <a:spLocks noChangeArrowheads="1"/>
          </p:cNvSpPr>
          <p:nvPr/>
        </p:nvSpPr>
        <p:spPr bwMode="auto">
          <a:xfrm>
            <a:off x="2878138" y="4775201"/>
            <a:ext cx="59312" cy="138499"/>
          </a:xfrm>
          <a:prstGeom prst="rect">
            <a:avLst/>
          </a:prstGeom>
          <a:noFill/>
          <a:ln w="9525">
            <a:noFill/>
            <a:miter lim="800000"/>
            <a:headEnd/>
            <a:tailEnd/>
          </a:ln>
        </p:spPr>
        <p:txBody>
          <a:bodyPr wrap="none" lIns="0" tIns="0" rIns="0" bIns="0">
            <a:spAutoFit/>
          </a:bodyPr>
          <a:lstStyle/>
          <a:p>
            <a:pPr defTabSz="912813"/>
            <a:r>
              <a:rPr lang="en-US" sz="900">
                <a:solidFill>
                  <a:srgbClr val="000000"/>
                </a:solidFill>
                <a:latin typeface="Corbel" pitchFamily="34" charset="0"/>
              </a:rPr>
              <a:t>0</a:t>
            </a:r>
            <a:endParaRPr lang="en-US">
              <a:latin typeface="Corbel" pitchFamily="34" charset="0"/>
            </a:endParaRPr>
          </a:p>
        </p:txBody>
      </p:sp>
      <p:sp>
        <p:nvSpPr>
          <p:cNvPr id="82979" name="Rectangle 44"/>
          <p:cNvSpPr>
            <a:spLocks noChangeArrowheads="1"/>
          </p:cNvSpPr>
          <p:nvPr/>
        </p:nvSpPr>
        <p:spPr bwMode="auto">
          <a:xfrm>
            <a:off x="2830513" y="4357689"/>
            <a:ext cx="110608" cy="138499"/>
          </a:xfrm>
          <a:prstGeom prst="rect">
            <a:avLst/>
          </a:prstGeom>
          <a:noFill/>
          <a:ln w="9525">
            <a:noFill/>
            <a:miter lim="800000"/>
            <a:headEnd/>
            <a:tailEnd/>
          </a:ln>
        </p:spPr>
        <p:txBody>
          <a:bodyPr wrap="none" lIns="0" tIns="0" rIns="0" bIns="0">
            <a:spAutoFit/>
          </a:bodyPr>
          <a:lstStyle/>
          <a:p>
            <a:pPr defTabSz="912813"/>
            <a:r>
              <a:rPr lang="en-US" sz="900">
                <a:solidFill>
                  <a:srgbClr val="000000"/>
                </a:solidFill>
                <a:latin typeface="Corbel" pitchFamily="34" charset="0"/>
              </a:rPr>
              <a:t>10</a:t>
            </a:r>
            <a:endParaRPr lang="en-US">
              <a:latin typeface="Corbel" pitchFamily="34" charset="0"/>
            </a:endParaRPr>
          </a:p>
        </p:txBody>
      </p:sp>
      <p:sp>
        <p:nvSpPr>
          <p:cNvPr id="82980" name="Rectangle 45"/>
          <p:cNvSpPr>
            <a:spLocks noChangeArrowheads="1"/>
          </p:cNvSpPr>
          <p:nvPr/>
        </p:nvSpPr>
        <p:spPr bwMode="auto">
          <a:xfrm>
            <a:off x="2830513" y="3941764"/>
            <a:ext cx="118622" cy="138499"/>
          </a:xfrm>
          <a:prstGeom prst="rect">
            <a:avLst/>
          </a:prstGeom>
          <a:noFill/>
          <a:ln w="9525">
            <a:noFill/>
            <a:miter lim="800000"/>
            <a:headEnd/>
            <a:tailEnd/>
          </a:ln>
        </p:spPr>
        <p:txBody>
          <a:bodyPr wrap="none" lIns="0" tIns="0" rIns="0" bIns="0">
            <a:spAutoFit/>
          </a:bodyPr>
          <a:lstStyle/>
          <a:p>
            <a:pPr defTabSz="912813"/>
            <a:r>
              <a:rPr lang="en-US" sz="900">
                <a:solidFill>
                  <a:srgbClr val="000000"/>
                </a:solidFill>
                <a:latin typeface="Corbel" pitchFamily="34" charset="0"/>
              </a:rPr>
              <a:t>20</a:t>
            </a:r>
            <a:endParaRPr lang="en-US">
              <a:latin typeface="Corbel" pitchFamily="34" charset="0"/>
            </a:endParaRPr>
          </a:p>
        </p:txBody>
      </p:sp>
      <p:sp>
        <p:nvSpPr>
          <p:cNvPr id="82981" name="Rectangle 46"/>
          <p:cNvSpPr>
            <a:spLocks noChangeArrowheads="1"/>
          </p:cNvSpPr>
          <p:nvPr/>
        </p:nvSpPr>
        <p:spPr bwMode="auto">
          <a:xfrm>
            <a:off x="2830513" y="3543301"/>
            <a:ext cx="112210" cy="138499"/>
          </a:xfrm>
          <a:prstGeom prst="rect">
            <a:avLst/>
          </a:prstGeom>
          <a:noFill/>
          <a:ln w="9525">
            <a:noFill/>
            <a:miter lim="800000"/>
            <a:headEnd/>
            <a:tailEnd/>
          </a:ln>
        </p:spPr>
        <p:txBody>
          <a:bodyPr wrap="none" lIns="0" tIns="0" rIns="0" bIns="0">
            <a:spAutoFit/>
          </a:bodyPr>
          <a:lstStyle/>
          <a:p>
            <a:pPr defTabSz="912813"/>
            <a:r>
              <a:rPr lang="en-US" sz="900">
                <a:solidFill>
                  <a:srgbClr val="000000"/>
                </a:solidFill>
                <a:latin typeface="Corbel" pitchFamily="34" charset="0"/>
              </a:rPr>
              <a:t>30</a:t>
            </a:r>
            <a:endParaRPr lang="en-US">
              <a:latin typeface="Corbel" pitchFamily="34" charset="0"/>
            </a:endParaRPr>
          </a:p>
        </p:txBody>
      </p:sp>
      <p:sp>
        <p:nvSpPr>
          <p:cNvPr id="82982" name="Rectangle 47"/>
          <p:cNvSpPr>
            <a:spLocks noChangeArrowheads="1"/>
          </p:cNvSpPr>
          <p:nvPr/>
        </p:nvSpPr>
        <p:spPr bwMode="auto">
          <a:xfrm>
            <a:off x="2830513" y="3127375"/>
            <a:ext cx="120650" cy="139700"/>
          </a:xfrm>
          <a:prstGeom prst="rect">
            <a:avLst/>
          </a:prstGeom>
          <a:noFill/>
          <a:ln w="9525">
            <a:noFill/>
            <a:miter lim="800000"/>
            <a:headEnd/>
            <a:tailEnd/>
          </a:ln>
        </p:spPr>
        <p:txBody>
          <a:bodyPr wrap="none" lIns="0" tIns="0" rIns="0" bIns="0">
            <a:spAutoFit/>
          </a:bodyPr>
          <a:lstStyle/>
          <a:p>
            <a:pPr defTabSz="912813"/>
            <a:r>
              <a:rPr lang="en-US" sz="900">
                <a:solidFill>
                  <a:srgbClr val="000000"/>
                </a:solidFill>
                <a:latin typeface="Corbel" pitchFamily="34" charset="0"/>
              </a:rPr>
              <a:t>40</a:t>
            </a:r>
            <a:endParaRPr lang="en-US">
              <a:latin typeface="Corbel" pitchFamily="34" charset="0"/>
            </a:endParaRPr>
          </a:p>
        </p:txBody>
      </p:sp>
      <p:sp>
        <p:nvSpPr>
          <p:cNvPr id="82983" name="Rectangle 48"/>
          <p:cNvSpPr>
            <a:spLocks noChangeArrowheads="1"/>
          </p:cNvSpPr>
          <p:nvPr/>
        </p:nvSpPr>
        <p:spPr bwMode="auto">
          <a:xfrm>
            <a:off x="2830514" y="2711451"/>
            <a:ext cx="115887" cy="138113"/>
          </a:xfrm>
          <a:prstGeom prst="rect">
            <a:avLst/>
          </a:prstGeom>
          <a:noFill/>
          <a:ln w="9525">
            <a:noFill/>
            <a:miter lim="800000"/>
            <a:headEnd/>
            <a:tailEnd/>
          </a:ln>
        </p:spPr>
        <p:txBody>
          <a:bodyPr wrap="none" lIns="0" tIns="0" rIns="0" bIns="0">
            <a:spAutoFit/>
          </a:bodyPr>
          <a:lstStyle/>
          <a:p>
            <a:pPr defTabSz="912813"/>
            <a:r>
              <a:rPr lang="en-US" sz="900">
                <a:solidFill>
                  <a:srgbClr val="000000"/>
                </a:solidFill>
                <a:latin typeface="Corbel" pitchFamily="34" charset="0"/>
              </a:rPr>
              <a:t>50</a:t>
            </a:r>
            <a:endParaRPr lang="en-US">
              <a:latin typeface="Corbel" pitchFamily="34" charset="0"/>
            </a:endParaRPr>
          </a:p>
        </p:txBody>
      </p:sp>
      <p:sp>
        <p:nvSpPr>
          <p:cNvPr id="82984" name="Rectangle 49"/>
          <p:cNvSpPr>
            <a:spLocks noChangeArrowheads="1"/>
          </p:cNvSpPr>
          <p:nvPr/>
        </p:nvSpPr>
        <p:spPr bwMode="auto">
          <a:xfrm>
            <a:off x="2830513" y="2295526"/>
            <a:ext cx="120226" cy="138499"/>
          </a:xfrm>
          <a:prstGeom prst="rect">
            <a:avLst/>
          </a:prstGeom>
          <a:noFill/>
          <a:ln w="9525">
            <a:noFill/>
            <a:miter lim="800000"/>
            <a:headEnd/>
            <a:tailEnd/>
          </a:ln>
        </p:spPr>
        <p:txBody>
          <a:bodyPr wrap="none" lIns="0" tIns="0" rIns="0" bIns="0">
            <a:spAutoFit/>
          </a:bodyPr>
          <a:lstStyle/>
          <a:p>
            <a:pPr defTabSz="912813"/>
            <a:r>
              <a:rPr lang="en-US" sz="900">
                <a:solidFill>
                  <a:srgbClr val="000000"/>
                </a:solidFill>
                <a:latin typeface="Corbel" pitchFamily="34" charset="0"/>
              </a:rPr>
              <a:t>60</a:t>
            </a:r>
            <a:endParaRPr lang="en-US">
              <a:latin typeface="Corbel" pitchFamily="34" charset="0"/>
            </a:endParaRPr>
          </a:p>
        </p:txBody>
      </p:sp>
      <p:sp>
        <p:nvSpPr>
          <p:cNvPr id="82985" name="Rectangle 50"/>
          <p:cNvSpPr>
            <a:spLocks noChangeArrowheads="1"/>
          </p:cNvSpPr>
          <p:nvPr/>
        </p:nvSpPr>
        <p:spPr bwMode="auto">
          <a:xfrm>
            <a:off x="2830513" y="1897064"/>
            <a:ext cx="109004" cy="138499"/>
          </a:xfrm>
          <a:prstGeom prst="rect">
            <a:avLst/>
          </a:prstGeom>
          <a:noFill/>
          <a:ln w="9525">
            <a:noFill/>
            <a:miter lim="800000"/>
            <a:headEnd/>
            <a:tailEnd/>
          </a:ln>
        </p:spPr>
        <p:txBody>
          <a:bodyPr wrap="none" lIns="0" tIns="0" rIns="0" bIns="0">
            <a:spAutoFit/>
          </a:bodyPr>
          <a:lstStyle/>
          <a:p>
            <a:pPr defTabSz="912813"/>
            <a:r>
              <a:rPr lang="en-US" sz="900">
                <a:solidFill>
                  <a:srgbClr val="000000"/>
                </a:solidFill>
                <a:latin typeface="Corbel" pitchFamily="34" charset="0"/>
              </a:rPr>
              <a:t>70</a:t>
            </a:r>
            <a:endParaRPr lang="en-US">
              <a:latin typeface="Corbel" pitchFamily="34" charset="0"/>
            </a:endParaRPr>
          </a:p>
        </p:txBody>
      </p:sp>
      <p:sp>
        <p:nvSpPr>
          <p:cNvPr id="82986" name="Rectangle 51"/>
          <p:cNvSpPr>
            <a:spLocks noChangeArrowheads="1"/>
          </p:cNvSpPr>
          <p:nvPr/>
        </p:nvSpPr>
        <p:spPr bwMode="auto">
          <a:xfrm>
            <a:off x="2830513" y="1479550"/>
            <a:ext cx="120650" cy="139700"/>
          </a:xfrm>
          <a:prstGeom prst="rect">
            <a:avLst/>
          </a:prstGeom>
          <a:noFill/>
          <a:ln w="9525">
            <a:noFill/>
            <a:miter lim="800000"/>
            <a:headEnd/>
            <a:tailEnd/>
          </a:ln>
        </p:spPr>
        <p:txBody>
          <a:bodyPr wrap="none" lIns="0" tIns="0" rIns="0" bIns="0">
            <a:spAutoFit/>
          </a:bodyPr>
          <a:lstStyle/>
          <a:p>
            <a:pPr defTabSz="912813"/>
            <a:r>
              <a:rPr lang="en-US" sz="900">
                <a:solidFill>
                  <a:srgbClr val="000000"/>
                </a:solidFill>
                <a:latin typeface="Corbel" pitchFamily="34" charset="0"/>
              </a:rPr>
              <a:t>80</a:t>
            </a:r>
            <a:endParaRPr lang="en-US">
              <a:latin typeface="Corbel" pitchFamily="34" charset="0"/>
            </a:endParaRPr>
          </a:p>
        </p:txBody>
      </p:sp>
      <p:sp>
        <p:nvSpPr>
          <p:cNvPr id="82987" name="Rectangle 52"/>
          <p:cNvSpPr>
            <a:spLocks noChangeArrowheads="1"/>
          </p:cNvSpPr>
          <p:nvPr/>
        </p:nvSpPr>
        <p:spPr bwMode="auto">
          <a:xfrm>
            <a:off x="2830513" y="1063625"/>
            <a:ext cx="120650" cy="139700"/>
          </a:xfrm>
          <a:prstGeom prst="rect">
            <a:avLst/>
          </a:prstGeom>
          <a:noFill/>
          <a:ln w="9525">
            <a:noFill/>
            <a:miter lim="800000"/>
            <a:headEnd/>
            <a:tailEnd/>
          </a:ln>
        </p:spPr>
        <p:txBody>
          <a:bodyPr wrap="none" lIns="0" tIns="0" rIns="0" bIns="0">
            <a:spAutoFit/>
          </a:bodyPr>
          <a:lstStyle/>
          <a:p>
            <a:pPr defTabSz="912813"/>
            <a:r>
              <a:rPr lang="en-US" sz="900">
                <a:solidFill>
                  <a:srgbClr val="000000"/>
                </a:solidFill>
                <a:latin typeface="Corbel" pitchFamily="34" charset="0"/>
              </a:rPr>
              <a:t>90</a:t>
            </a:r>
            <a:endParaRPr lang="en-US">
              <a:latin typeface="Corbel" pitchFamily="34" charset="0"/>
            </a:endParaRPr>
          </a:p>
        </p:txBody>
      </p:sp>
      <p:sp>
        <p:nvSpPr>
          <p:cNvPr id="82988" name="Rectangle 53"/>
          <p:cNvSpPr>
            <a:spLocks noChangeArrowheads="1"/>
          </p:cNvSpPr>
          <p:nvPr/>
        </p:nvSpPr>
        <p:spPr bwMode="auto">
          <a:xfrm>
            <a:off x="3584576" y="5470526"/>
            <a:ext cx="1863725" cy="246063"/>
          </a:xfrm>
          <a:prstGeom prst="rect">
            <a:avLst/>
          </a:prstGeom>
          <a:noFill/>
          <a:ln w="9525">
            <a:noFill/>
            <a:miter lim="800000"/>
            <a:headEnd/>
            <a:tailEnd/>
          </a:ln>
        </p:spPr>
        <p:txBody>
          <a:bodyPr wrap="none" lIns="0" tIns="0" rIns="0" bIns="0">
            <a:spAutoFit/>
          </a:bodyPr>
          <a:lstStyle/>
          <a:p>
            <a:pPr defTabSz="912813"/>
            <a:r>
              <a:rPr lang="el-GR" sz="1600" b="1" i="1">
                <a:solidFill>
                  <a:srgbClr val="000000"/>
                </a:solidFill>
                <a:latin typeface="Corbel" pitchFamily="34" charset="0"/>
              </a:rPr>
              <a:t>Αναπτυγμένες χώρες</a:t>
            </a:r>
            <a:endParaRPr lang="en-US" sz="1600" b="1" i="1">
              <a:latin typeface="Corbel" pitchFamily="34" charset="0"/>
            </a:endParaRPr>
          </a:p>
        </p:txBody>
      </p:sp>
      <p:sp>
        <p:nvSpPr>
          <p:cNvPr id="82989" name="Rectangle 54"/>
          <p:cNvSpPr>
            <a:spLocks noChangeArrowheads="1"/>
          </p:cNvSpPr>
          <p:nvPr/>
        </p:nvSpPr>
        <p:spPr bwMode="auto">
          <a:xfrm>
            <a:off x="6738939" y="5500688"/>
            <a:ext cx="2090737" cy="246062"/>
          </a:xfrm>
          <a:prstGeom prst="rect">
            <a:avLst/>
          </a:prstGeom>
          <a:noFill/>
          <a:ln w="9525">
            <a:noFill/>
            <a:miter lim="800000"/>
            <a:headEnd/>
            <a:tailEnd/>
          </a:ln>
        </p:spPr>
        <p:txBody>
          <a:bodyPr wrap="none" lIns="0" tIns="0" rIns="0" bIns="0">
            <a:spAutoFit/>
          </a:bodyPr>
          <a:lstStyle/>
          <a:p>
            <a:pPr defTabSz="912813"/>
            <a:r>
              <a:rPr lang="el-GR" sz="1600" b="1" i="1">
                <a:solidFill>
                  <a:srgbClr val="000000"/>
                </a:solidFill>
                <a:latin typeface="Corbel" pitchFamily="34" charset="0"/>
              </a:rPr>
              <a:t>Αναπτυσσόμενες χώρες</a:t>
            </a:r>
            <a:endParaRPr lang="en-US" sz="1600" b="1" i="1">
              <a:latin typeface="Corbel" pitchFamily="34" charset="0"/>
            </a:endParaRPr>
          </a:p>
        </p:txBody>
      </p:sp>
      <p:sp>
        <p:nvSpPr>
          <p:cNvPr id="82990" name="Text Box 61"/>
          <p:cNvSpPr txBox="1">
            <a:spLocks noChangeArrowheads="1"/>
          </p:cNvSpPr>
          <p:nvPr/>
        </p:nvSpPr>
        <p:spPr bwMode="auto">
          <a:xfrm>
            <a:off x="3698876" y="5002213"/>
            <a:ext cx="696913" cy="265112"/>
          </a:xfrm>
          <a:prstGeom prst="rect">
            <a:avLst/>
          </a:prstGeom>
          <a:noFill/>
          <a:ln w="9525">
            <a:noFill/>
            <a:miter lim="800000"/>
            <a:headEnd/>
            <a:tailEnd/>
          </a:ln>
        </p:spPr>
        <p:txBody>
          <a:bodyPr wrap="none" lIns="80147" tIns="40074" rIns="80147" bIns="40074">
            <a:spAutoFit/>
          </a:bodyPr>
          <a:lstStyle/>
          <a:p>
            <a:pPr defTabSz="912813"/>
            <a:r>
              <a:rPr lang="el-GR" sz="1200" b="1">
                <a:solidFill>
                  <a:schemeClr val="bg1"/>
                </a:solidFill>
                <a:latin typeface="Corbel" pitchFamily="34" charset="0"/>
              </a:rPr>
              <a:t>Χαμηλό</a:t>
            </a:r>
            <a:endParaRPr lang="en-US" sz="1200" b="1">
              <a:solidFill>
                <a:schemeClr val="bg1"/>
              </a:solidFill>
              <a:latin typeface="Corbel" pitchFamily="34" charset="0"/>
            </a:endParaRPr>
          </a:p>
        </p:txBody>
      </p:sp>
      <p:sp>
        <p:nvSpPr>
          <p:cNvPr id="82991" name="Text Box 62"/>
          <p:cNvSpPr txBox="1">
            <a:spLocks noChangeArrowheads="1"/>
          </p:cNvSpPr>
          <p:nvPr/>
        </p:nvSpPr>
        <p:spPr bwMode="auto">
          <a:xfrm>
            <a:off x="4657725" y="5002213"/>
            <a:ext cx="617538" cy="265112"/>
          </a:xfrm>
          <a:prstGeom prst="rect">
            <a:avLst/>
          </a:prstGeom>
          <a:noFill/>
          <a:ln w="9525">
            <a:noFill/>
            <a:miter lim="800000"/>
            <a:headEnd/>
            <a:tailEnd/>
          </a:ln>
        </p:spPr>
        <p:txBody>
          <a:bodyPr wrap="none" lIns="80147" tIns="40074" rIns="80147" bIns="40074">
            <a:spAutoFit/>
          </a:bodyPr>
          <a:lstStyle/>
          <a:p>
            <a:pPr defTabSz="912813"/>
            <a:r>
              <a:rPr lang="el-GR" sz="1200" b="1">
                <a:solidFill>
                  <a:schemeClr val="bg1"/>
                </a:solidFill>
                <a:latin typeface="Corbel" pitchFamily="34" charset="0"/>
              </a:rPr>
              <a:t>Υψηλό</a:t>
            </a:r>
            <a:endParaRPr lang="en-US" sz="1200" b="1">
              <a:solidFill>
                <a:schemeClr val="bg1"/>
              </a:solidFill>
              <a:latin typeface="Corbel" pitchFamily="34" charset="0"/>
            </a:endParaRPr>
          </a:p>
        </p:txBody>
      </p:sp>
      <p:sp>
        <p:nvSpPr>
          <p:cNvPr id="82992" name="Text Box 63"/>
          <p:cNvSpPr txBox="1">
            <a:spLocks noChangeArrowheads="1"/>
          </p:cNvSpPr>
          <p:nvPr/>
        </p:nvSpPr>
        <p:spPr bwMode="auto">
          <a:xfrm>
            <a:off x="6865938" y="5002213"/>
            <a:ext cx="696912" cy="265112"/>
          </a:xfrm>
          <a:prstGeom prst="rect">
            <a:avLst/>
          </a:prstGeom>
          <a:noFill/>
          <a:ln w="9525">
            <a:noFill/>
            <a:miter lim="800000"/>
            <a:headEnd/>
            <a:tailEnd/>
          </a:ln>
        </p:spPr>
        <p:txBody>
          <a:bodyPr wrap="none" lIns="80147" tIns="40074" rIns="80147" bIns="40074">
            <a:spAutoFit/>
          </a:bodyPr>
          <a:lstStyle/>
          <a:p>
            <a:pPr defTabSz="912813"/>
            <a:r>
              <a:rPr lang="el-GR" sz="1200" b="1">
                <a:solidFill>
                  <a:schemeClr val="bg1"/>
                </a:solidFill>
                <a:latin typeface="Corbel" pitchFamily="34" charset="0"/>
              </a:rPr>
              <a:t>Χαμηλό</a:t>
            </a:r>
            <a:endParaRPr lang="en-US" sz="1200" b="1">
              <a:solidFill>
                <a:schemeClr val="bg1"/>
              </a:solidFill>
              <a:latin typeface="Corbel" pitchFamily="34" charset="0"/>
            </a:endParaRPr>
          </a:p>
        </p:txBody>
      </p:sp>
      <p:sp>
        <p:nvSpPr>
          <p:cNvPr id="82993" name="Text Box 64"/>
          <p:cNvSpPr txBox="1">
            <a:spLocks noChangeArrowheads="1"/>
          </p:cNvSpPr>
          <p:nvPr/>
        </p:nvSpPr>
        <p:spPr bwMode="auto">
          <a:xfrm>
            <a:off x="7596188" y="5000626"/>
            <a:ext cx="1543050" cy="265113"/>
          </a:xfrm>
          <a:prstGeom prst="rect">
            <a:avLst/>
          </a:prstGeom>
          <a:noFill/>
          <a:ln w="9525">
            <a:noFill/>
            <a:miter lim="800000"/>
            <a:headEnd/>
            <a:tailEnd/>
          </a:ln>
        </p:spPr>
        <p:txBody>
          <a:bodyPr lIns="80147" tIns="40074" rIns="80147" bIns="40074">
            <a:spAutoFit/>
          </a:bodyPr>
          <a:lstStyle/>
          <a:p>
            <a:pPr defTabSz="912813"/>
            <a:r>
              <a:rPr lang="el-GR" sz="1200" b="1">
                <a:solidFill>
                  <a:schemeClr val="bg1"/>
                </a:solidFill>
                <a:latin typeface="Corbel" pitchFamily="34" charset="0"/>
              </a:rPr>
              <a:t>Υψηλό</a:t>
            </a:r>
            <a:endParaRPr lang="en-US" sz="1200" b="1">
              <a:solidFill>
                <a:schemeClr val="bg1"/>
              </a:solidFill>
              <a:latin typeface="Corbel" pitchFamily="34" charset="0"/>
            </a:endParaRPr>
          </a:p>
        </p:txBody>
      </p:sp>
      <p:sp>
        <p:nvSpPr>
          <p:cNvPr id="82994" name="Text Box 66"/>
          <p:cNvSpPr txBox="1">
            <a:spLocks noChangeArrowheads="1"/>
          </p:cNvSpPr>
          <p:nvPr/>
        </p:nvSpPr>
        <p:spPr bwMode="auto">
          <a:xfrm>
            <a:off x="3805239" y="3411539"/>
            <a:ext cx="517525" cy="327025"/>
          </a:xfrm>
          <a:prstGeom prst="rect">
            <a:avLst/>
          </a:prstGeom>
          <a:noFill/>
          <a:ln w="9525">
            <a:noFill/>
            <a:miter lim="800000"/>
            <a:headEnd/>
            <a:tailEnd/>
          </a:ln>
        </p:spPr>
        <p:txBody>
          <a:bodyPr wrap="none" lIns="80147" tIns="40074" rIns="80147" bIns="40074">
            <a:spAutoFit/>
          </a:bodyPr>
          <a:lstStyle/>
          <a:p>
            <a:pPr defTabSz="912813"/>
            <a:r>
              <a:rPr lang="en-GB" sz="1600">
                <a:solidFill>
                  <a:schemeClr val="bg1"/>
                </a:solidFill>
                <a:latin typeface="Corbel" pitchFamily="34" charset="0"/>
              </a:rPr>
              <a:t>35%</a:t>
            </a:r>
            <a:endParaRPr lang="en-US" sz="1600">
              <a:solidFill>
                <a:schemeClr val="bg1"/>
              </a:solidFill>
              <a:latin typeface="Corbel" pitchFamily="34" charset="0"/>
            </a:endParaRPr>
          </a:p>
        </p:txBody>
      </p:sp>
      <p:sp>
        <p:nvSpPr>
          <p:cNvPr id="82995" name="Text Box 67"/>
          <p:cNvSpPr txBox="1">
            <a:spLocks noChangeArrowheads="1"/>
          </p:cNvSpPr>
          <p:nvPr/>
        </p:nvSpPr>
        <p:spPr bwMode="auto">
          <a:xfrm>
            <a:off x="4679951" y="2811463"/>
            <a:ext cx="526511" cy="327152"/>
          </a:xfrm>
          <a:prstGeom prst="rect">
            <a:avLst/>
          </a:prstGeom>
          <a:noFill/>
          <a:ln w="9525">
            <a:noFill/>
            <a:miter lim="800000"/>
            <a:headEnd/>
            <a:tailEnd/>
          </a:ln>
        </p:spPr>
        <p:txBody>
          <a:bodyPr wrap="none" lIns="80147" tIns="40074" rIns="80147" bIns="40074">
            <a:spAutoFit/>
          </a:bodyPr>
          <a:lstStyle/>
          <a:p>
            <a:pPr defTabSz="912813"/>
            <a:r>
              <a:rPr lang="en-GB" sz="1600">
                <a:solidFill>
                  <a:schemeClr val="bg1"/>
                </a:solidFill>
                <a:latin typeface="Corbel" pitchFamily="34" charset="0"/>
              </a:rPr>
              <a:t>50%</a:t>
            </a:r>
            <a:endParaRPr lang="en-US" sz="1600">
              <a:solidFill>
                <a:schemeClr val="bg1"/>
              </a:solidFill>
              <a:latin typeface="Corbel" pitchFamily="34" charset="0"/>
            </a:endParaRPr>
          </a:p>
        </p:txBody>
      </p:sp>
      <p:sp>
        <p:nvSpPr>
          <p:cNvPr id="82996" name="Text Box 68"/>
          <p:cNvSpPr txBox="1">
            <a:spLocks noChangeArrowheads="1"/>
          </p:cNvSpPr>
          <p:nvPr/>
        </p:nvSpPr>
        <p:spPr bwMode="auto">
          <a:xfrm>
            <a:off x="6873876" y="1719264"/>
            <a:ext cx="517525" cy="327025"/>
          </a:xfrm>
          <a:prstGeom prst="rect">
            <a:avLst/>
          </a:prstGeom>
          <a:noFill/>
          <a:ln w="9525">
            <a:noFill/>
            <a:miter lim="800000"/>
            <a:headEnd/>
            <a:tailEnd/>
          </a:ln>
        </p:spPr>
        <p:txBody>
          <a:bodyPr wrap="none" lIns="80147" tIns="40074" rIns="80147" bIns="40074">
            <a:spAutoFit/>
          </a:bodyPr>
          <a:lstStyle/>
          <a:p>
            <a:pPr defTabSz="912813"/>
            <a:r>
              <a:rPr lang="en-GB" sz="1600">
                <a:solidFill>
                  <a:schemeClr val="bg1"/>
                </a:solidFill>
                <a:latin typeface="Corbel" pitchFamily="34" charset="0"/>
              </a:rPr>
              <a:t>76%</a:t>
            </a:r>
            <a:endParaRPr lang="en-US" sz="1600">
              <a:solidFill>
                <a:schemeClr val="bg1"/>
              </a:solidFill>
              <a:latin typeface="Corbel" pitchFamily="34" charset="0"/>
            </a:endParaRPr>
          </a:p>
        </p:txBody>
      </p:sp>
      <p:sp>
        <p:nvSpPr>
          <p:cNvPr id="82997" name="Text Box 69"/>
          <p:cNvSpPr txBox="1">
            <a:spLocks noChangeArrowheads="1"/>
          </p:cNvSpPr>
          <p:nvPr/>
        </p:nvSpPr>
        <p:spPr bwMode="auto">
          <a:xfrm>
            <a:off x="7761288" y="1357313"/>
            <a:ext cx="530550" cy="327152"/>
          </a:xfrm>
          <a:prstGeom prst="rect">
            <a:avLst/>
          </a:prstGeom>
          <a:noFill/>
          <a:ln w="9525">
            <a:noFill/>
            <a:miter lim="800000"/>
            <a:headEnd/>
            <a:tailEnd/>
          </a:ln>
        </p:spPr>
        <p:txBody>
          <a:bodyPr wrap="none" lIns="80147" tIns="40074" rIns="80147" bIns="40074">
            <a:spAutoFit/>
          </a:bodyPr>
          <a:lstStyle/>
          <a:p>
            <a:pPr defTabSz="912813"/>
            <a:r>
              <a:rPr lang="en-GB" sz="1600">
                <a:solidFill>
                  <a:schemeClr val="bg1"/>
                </a:solidFill>
                <a:latin typeface="Corbel" pitchFamily="34" charset="0"/>
              </a:rPr>
              <a:t>85%</a:t>
            </a:r>
            <a:endParaRPr lang="en-US" sz="1600">
              <a:solidFill>
                <a:schemeClr val="bg1"/>
              </a:solidFill>
              <a:latin typeface="Corbel" pitchFamily="34" charset="0"/>
            </a:endParaRPr>
          </a:p>
        </p:txBody>
      </p:sp>
      <p:sp>
        <p:nvSpPr>
          <p:cNvPr id="82998" name="Line 70"/>
          <p:cNvSpPr>
            <a:spLocks noChangeShapeType="1"/>
          </p:cNvSpPr>
          <p:nvPr/>
        </p:nvSpPr>
        <p:spPr bwMode="auto">
          <a:xfrm flipV="1">
            <a:off x="4049713" y="4922839"/>
            <a:ext cx="0" cy="71437"/>
          </a:xfrm>
          <a:prstGeom prst="line">
            <a:avLst/>
          </a:prstGeom>
          <a:noFill/>
          <a:ln w="0">
            <a:solidFill>
              <a:srgbClr val="000000"/>
            </a:solidFill>
            <a:round/>
            <a:headEnd/>
            <a:tailEnd/>
          </a:ln>
        </p:spPr>
        <p:txBody>
          <a:bodyPr lIns="80147" tIns="40074" rIns="80147" bIns="40074"/>
          <a:lstStyle/>
          <a:p>
            <a:endParaRPr lang="el-GR"/>
          </a:p>
        </p:txBody>
      </p:sp>
      <p:sp>
        <p:nvSpPr>
          <p:cNvPr id="82999" name="Line 71"/>
          <p:cNvSpPr>
            <a:spLocks noChangeShapeType="1"/>
          </p:cNvSpPr>
          <p:nvPr/>
        </p:nvSpPr>
        <p:spPr bwMode="auto">
          <a:xfrm flipV="1">
            <a:off x="7169150" y="4914900"/>
            <a:ext cx="0" cy="71438"/>
          </a:xfrm>
          <a:prstGeom prst="line">
            <a:avLst/>
          </a:prstGeom>
          <a:noFill/>
          <a:ln w="0">
            <a:solidFill>
              <a:srgbClr val="000000"/>
            </a:solidFill>
            <a:round/>
            <a:headEnd/>
            <a:tailEnd/>
          </a:ln>
        </p:spPr>
        <p:txBody>
          <a:bodyPr lIns="80147" tIns="40074" rIns="80147" bIns="40074"/>
          <a:lstStyle/>
          <a:p>
            <a:endParaRPr lang="el-GR"/>
          </a:p>
        </p:txBody>
      </p:sp>
      <p:sp>
        <p:nvSpPr>
          <p:cNvPr id="83000" name="Line 72"/>
          <p:cNvSpPr>
            <a:spLocks noChangeShapeType="1"/>
          </p:cNvSpPr>
          <p:nvPr/>
        </p:nvSpPr>
        <p:spPr bwMode="auto">
          <a:xfrm flipV="1">
            <a:off x="8016875" y="4937125"/>
            <a:ext cx="0" cy="71438"/>
          </a:xfrm>
          <a:prstGeom prst="line">
            <a:avLst/>
          </a:prstGeom>
          <a:noFill/>
          <a:ln w="0">
            <a:solidFill>
              <a:srgbClr val="000000"/>
            </a:solidFill>
            <a:round/>
            <a:headEnd/>
            <a:tailEnd/>
          </a:ln>
        </p:spPr>
        <p:txBody>
          <a:bodyPr lIns="80147" tIns="40074" rIns="80147" bIns="40074"/>
          <a:lstStyle/>
          <a:p>
            <a:endParaRPr lang="el-G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6" descr="graph health budget"/>
          <p:cNvPicPr>
            <a:picLocks noChangeAspect="1" noChangeArrowheads="1"/>
          </p:cNvPicPr>
          <p:nvPr/>
        </p:nvPicPr>
        <p:blipFill>
          <a:blip r:embed="rId3" cstate="print"/>
          <a:srcRect/>
          <a:stretch>
            <a:fillRect/>
          </a:stretch>
        </p:blipFill>
        <p:spPr bwMode="auto">
          <a:xfrm>
            <a:off x="2801938" y="1357314"/>
            <a:ext cx="6908800" cy="4859337"/>
          </a:xfrm>
          <a:prstGeom prst="rect">
            <a:avLst/>
          </a:prstGeom>
          <a:noFill/>
          <a:ln w="9525">
            <a:noFill/>
            <a:miter lim="800000"/>
            <a:headEnd/>
            <a:tailEnd/>
          </a:ln>
        </p:spPr>
      </p:pic>
      <p:sp>
        <p:nvSpPr>
          <p:cNvPr id="84995" name="Text Box 7"/>
          <p:cNvSpPr txBox="1">
            <a:spLocks noChangeArrowheads="1"/>
          </p:cNvSpPr>
          <p:nvPr/>
        </p:nvSpPr>
        <p:spPr bwMode="auto">
          <a:xfrm>
            <a:off x="1379538" y="1"/>
            <a:ext cx="9288463" cy="942975"/>
          </a:xfrm>
          <a:prstGeom prst="rect">
            <a:avLst/>
          </a:prstGeom>
          <a:noFill/>
          <a:ln w="9525">
            <a:noFill/>
            <a:miter lim="800000"/>
            <a:headEnd/>
            <a:tailEnd/>
          </a:ln>
        </p:spPr>
        <p:txBody>
          <a:bodyPr lIns="80147" tIns="40074" rIns="80147" bIns="40074">
            <a:spAutoFit/>
          </a:bodyPr>
          <a:lstStyle/>
          <a:p>
            <a:pPr algn="ctr" defTabSz="912813"/>
            <a:r>
              <a:rPr lang="el-GR" sz="2800" b="1">
                <a:solidFill>
                  <a:srgbClr val="FFC000"/>
                </a:solidFill>
                <a:latin typeface="Corbel" pitchFamily="34" charset="0"/>
              </a:rPr>
              <a:t>Χάσμα προϋπολογισμού</a:t>
            </a:r>
            <a:r>
              <a:rPr lang="en-GB" sz="2800" b="1">
                <a:solidFill>
                  <a:srgbClr val="FFC000"/>
                </a:solidFill>
                <a:latin typeface="Corbel" pitchFamily="34" charset="0"/>
              </a:rPr>
              <a:t>:</a:t>
            </a:r>
          </a:p>
          <a:p>
            <a:pPr algn="ctr" defTabSz="912813"/>
            <a:r>
              <a:rPr lang="el-GR" sz="2800" b="1">
                <a:solidFill>
                  <a:srgbClr val="FFC000"/>
                </a:solidFill>
                <a:latin typeface="Corbel" pitchFamily="34" charset="0"/>
              </a:rPr>
              <a:t>Χάσμα μεταξύ επιβάρυνσης και προϋπολογισμού</a:t>
            </a:r>
            <a:endParaRPr lang="en-GB" sz="2800" b="1">
              <a:solidFill>
                <a:srgbClr val="FFC000"/>
              </a:solidFill>
              <a:latin typeface="Corbel" pitchFamily="34" charset="0"/>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56E6E5BA-3B09-448B-91CB-6D7C71A3B4BE}"/>
              </a:ext>
            </a:extLst>
          </p:cNvPr>
          <p:cNvSpPr>
            <a:spLocks noGrp="1" noChangeArrowheads="1"/>
          </p:cNvSpPr>
          <p:nvPr>
            <p:ph type="title"/>
          </p:nvPr>
        </p:nvSpPr>
        <p:spPr>
          <a:xfrm>
            <a:off x="2209800" y="0"/>
            <a:ext cx="7315200" cy="1447800"/>
          </a:xfrm>
        </p:spPr>
        <p:txBody>
          <a:bodyPr/>
          <a:lstStyle/>
          <a:p>
            <a:r>
              <a:rPr lang="en-GB" altLang="el-GR" sz="3600" b="1"/>
              <a:t>ΨΥΧΙΑΤΡΙΚΗ ΜΕΤΑΡΡΥΘΜΙΣΗ: ΚΥΡΙΑ ΕΡΩΤΗΜΑΤΑ</a:t>
            </a:r>
            <a:endParaRPr lang="en-GB" altLang="el-GR" sz="4000" b="1"/>
          </a:p>
        </p:txBody>
      </p:sp>
      <p:sp>
        <p:nvSpPr>
          <p:cNvPr id="47107" name="Rectangle 3">
            <a:extLst>
              <a:ext uri="{FF2B5EF4-FFF2-40B4-BE49-F238E27FC236}">
                <a16:creationId xmlns:a16="http://schemas.microsoft.com/office/drawing/2014/main" id="{213BE4C9-203A-4957-ADE2-BCC6388F98FE}"/>
              </a:ext>
            </a:extLst>
          </p:cNvPr>
          <p:cNvSpPr>
            <a:spLocks noGrp="1" noChangeArrowheads="1"/>
          </p:cNvSpPr>
          <p:nvPr>
            <p:ph type="body" idx="1"/>
          </p:nvPr>
        </p:nvSpPr>
        <p:spPr>
          <a:xfrm>
            <a:off x="2057400" y="1371600"/>
            <a:ext cx="7924800" cy="4724400"/>
          </a:xfrm>
        </p:spPr>
        <p:txBody>
          <a:bodyPr/>
          <a:lstStyle/>
          <a:p>
            <a:pPr>
              <a:lnSpc>
                <a:spcPct val="90000"/>
              </a:lnSpc>
            </a:pPr>
            <a:r>
              <a:rPr lang="en-GB" altLang="el-GR" sz="2400" b="1"/>
              <a:t>Για ποιόν; </a:t>
            </a:r>
            <a:r>
              <a:rPr lang="en-GB" altLang="el-GR" sz="2400"/>
              <a:t>Πληθυσμός ατόμων με ανάγκες για ψυχιατρικές υπηρεσίες</a:t>
            </a:r>
          </a:p>
          <a:p>
            <a:pPr>
              <a:lnSpc>
                <a:spcPct val="90000"/>
              </a:lnSpc>
            </a:pPr>
            <a:r>
              <a:rPr lang="en-GB" altLang="el-GR" sz="2400" b="1"/>
              <a:t>Από ποιόν;</a:t>
            </a:r>
            <a:r>
              <a:rPr lang="en-GB" altLang="el-GR" sz="2400"/>
              <a:t> Φορείς που παρέχουν ψυχιατρικές υπηρεσίες</a:t>
            </a:r>
          </a:p>
          <a:p>
            <a:pPr>
              <a:lnSpc>
                <a:spcPct val="90000"/>
              </a:lnSpc>
            </a:pPr>
            <a:r>
              <a:rPr lang="en-GB" altLang="el-GR" sz="2400" b="1"/>
              <a:t>Με ποιόν τρόπο;</a:t>
            </a:r>
            <a:r>
              <a:rPr lang="en-GB" altLang="el-GR" sz="2400"/>
              <a:t> Διαθέσιμες αποτελεσματικές παρεμβάσεις</a:t>
            </a:r>
          </a:p>
          <a:p>
            <a:pPr>
              <a:lnSpc>
                <a:spcPct val="90000"/>
              </a:lnSpc>
            </a:pPr>
            <a:r>
              <a:rPr lang="en-GB" altLang="el-GR" sz="2400" b="1"/>
              <a:t>Πόσο αποτελεσματικά;</a:t>
            </a:r>
            <a:r>
              <a:rPr lang="en-GB" altLang="el-GR" sz="2400"/>
              <a:t> Αξιολόγηση υπηρεσιών &amp; παρεμβάσεων</a:t>
            </a:r>
          </a:p>
          <a:p>
            <a:pPr>
              <a:lnSpc>
                <a:spcPct val="90000"/>
              </a:lnSpc>
            </a:pPr>
            <a:r>
              <a:rPr lang="en-GB" altLang="el-GR" sz="2400" b="1"/>
              <a:t>Με ποιάν ποιότητα; </a:t>
            </a:r>
            <a:r>
              <a:rPr lang="en-GB" altLang="el-GR" sz="2400"/>
              <a:t>Διασφάλιση της ποιότητας</a:t>
            </a:r>
          </a:p>
          <a:p>
            <a:pPr>
              <a:lnSpc>
                <a:spcPct val="90000"/>
              </a:lnSpc>
            </a:pPr>
            <a:r>
              <a:rPr lang="en-GB" altLang="el-GR" sz="2400" b="1"/>
              <a:t>Πόσο ικανοποιητικά; </a:t>
            </a:r>
            <a:r>
              <a:rPr lang="en-GB" altLang="el-GR" sz="2400"/>
              <a:t>Ικανοποίηση χρηστών &amp; οικογενειών</a:t>
            </a:r>
          </a:p>
          <a:p>
            <a:pPr>
              <a:lnSpc>
                <a:spcPct val="90000"/>
              </a:lnSpc>
            </a:pPr>
            <a:r>
              <a:rPr lang="en-GB" altLang="el-GR" sz="2400" b="1"/>
              <a:t>Στάσεις του πληθυσμού</a:t>
            </a:r>
            <a:endParaRPr lang="en-GB" altLang="el-GR" sz="2400"/>
          </a:p>
          <a:p>
            <a:pPr>
              <a:lnSpc>
                <a:spcPct val="90000"/>
              </a:lnSpc>
            </a:pPr>
            <a:r>
              <a:rPr lang="en-GB" altLang="el-GR" sz="2400" b="1"/>
              <a:t>Πόσο οικονομικά;</a:t>
            </a:r>
            <a:r>
              <a:rPr lang="en-GB" altLang="el-GR" sz="2400"/>
              <a:t> Οικονομική αξιολόγηση</a:t>
            </a:r>
            <a:endParaRPr lang="en-GB" altLang="el-G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a:extLst>
              <a:ext uri="{FF2B5EF4-FFF2-40B4-BE49-F238E27FC236}">
                <a16:creationId xmlns:a16="http://schemas.microsoft.com/office/drawing/2014/main" id="{43F69DC3-9FDA-4688-ADB9-67E90D030A23}"/>
              </a:ext>
            </a:extLst>
          </p:cNvPr>
          <p:cNvSpPr>
            <a:spLocks noGrp="1" noChangeArrowheads="1"/>
          </p:cNvSpPr>
          <p:nvPr>
            <p:ph type="title"/>
          </p:nvPr>
        </p:nvSpPr>
        <p:spPr>
          <a:xfrm>
            <a:off x="1524000" y="0"/>
            <a:ext cx="8001000" cy="1219200"/>
          </a:xfrm>
        </p:spPr>
        <p:txBody>
          <a:bodyPr/>
          <a:lstStyle/>
          <a:p>
            <a:r>
              <a:rPr lang="en-GB" altLang="el-GR" sz="3600" b="1"/>
              <a:t>Για ποιόν; </a:t>
            </a:r>
            <a:r>
              <a:rPr lang="en-GB" altLang="el-GR" sz="3600"/>
              <a:t>Πληθυσμός ατόμων με ανάγκες για ψυχιατρικές υπηρεσίες</a:t>
            </a:r>
          </a:p>
        </p:txBody>
      </p:sp>
      <p:sp>
        <p:nvSpPr>
          <p:cNvPr id="48131" name="Rectangle 3">
            <a:extLst>
              <a:ext uri="{FF2B5EF4-FFF2-40B4-BE49-F238E27FC236}">
                <a16:creationId xmlns:a16="http://schemas.microsoft.com/office/drawing/2014/main" id="{33198867-CCE9-4065-8501-E080DC1A180F}"/>
              </a:ext>
            </a:extLst>
          </p:cNvPr>
          <p:cNvSpPr>
            <a:spLocks noGrp="1" noChangeArrowheads="1"/>
          </p:cNvSpPr>
          <p:nvPr>
            <p:ph type="body" idx="1"/>
          </p:nvPr>
        </p:nvSpPr>
        <p:spPr>
          <a:xfrm>
            <a:off x="2133600" y="1524000"/>
            <a:ext cx="7848600" cy="4572000"/>
          </a:xfrm>
        </p:spPr>
        <p:txBody>
          <a:bodyPr>
            <a:normAutofit lnSpcReduction="10000"/>
          </a:bodyPr>
          <a:lstStyle/>
          <a:p>
            <a:pPr>
              <a:lnSpc>
                <a:spcPct val="90000"/>
              </a:lnSpc>
            </a:pPr>
            <a:r>
              <a:rPr lang="el-GR" altLang="el-GR" b="1"/>
              <a:t>Εκτίμηση αναγκών πληθυσμού στόχου</a:t>
            </a:r>
          </a:p>
          <a:p>
            <a:pPr>
              <a:lnSpc>
                <a:spcPct val="90000"/>
              </a:lnSpc>
            </a:pPr>
            <a:r>
              <a:rPr lang="el-GR" altLang="el-GR" b="1"/>
              <a:t>Ατομική εκτίμηση αναγκών</a:t>
            </a:r>
          </a:p>
          <a:p>
            <a:pPr lvl="1">
              <a:lnSpc>
                <a:spcPct val="90000"/>
              </a:lnSpc>
            </a:pPr>
            <a:r>
              <a:rPr lang="en-US" altLang="el-GR" b="1"/>
              <a:t>Camberwell Assessment of Need (CAN)</a:t>
            </a:r>
          </a:p>
          <a:p>
            <a:pPr lvl="1">
              <a:lnSpc>
                <a:spcPct val="90000"/>
              </a:lnSpc>
            </a:pPr>
            <a:r>
              <a:rPr lang="en-US" altLang="el-GR" b="1"/>
              <a:t>Needs for Care Assessment (NCA)</a:t>
            </a:r>
          </a:p>
          <a:p>
            <a:pPr>
              <a:lnSpc>
                <a:spcPct val="90000"/>
              </a:lnSpc>
            </a:pPr>
            <a:r>
              <a:rPr lang="en-US" altLang="el-GR" b="1"/>
              <a:t>Εκτίμηση αναγκών πληθυσμού</a:t>
            </a:r>
          </a:p>
          <a:p>
            <a:pPr lvl="1">
              <a:lnSpc>
                <a:spcPct val="90000"/>
              </a:lnSpc>
            </a:pPr>
            <a:r>
              <a:rPr lang="el-GR" altLang="el-GR" b="1"/>
              <a:t>Δεν υπάρχουν καθιερωμένα εργαλεία. Προσέγγιση μέσω:</a:t>
            </a:r>
          </a:p>
          <a:p>
            <a:pPr lvl="2">
              <a:lnSpc>
                <a:spcPct val="90000"/>
              </a:lnSpc>
            </a:pPr>
            <a:r>
              <a:rPr lang="en-US" altLang="el-GR" b="1"/>
              <a:t>Επιδημιολογικών δεδομένων</a:t>
            </a:r>
          </a:p>
          <a:p>
            <a:pPr lvl="2">
              <a:lnSpc>
                <a:spcPct val="90000"/>
              </a:lnSpc>
            </a:pPr>
            <a:r>
              <a:rPr lang="el-GR" altLang="el-GR" b="1"/>
              <a:t>Στοιχείων για τη χρήση των υπηρεσιών</a:t>
            </a:r>
          </a:p>
          <a:p>
            <a:pPr lvl="2">
              <a:lnSpc>
                <a:spcPct val="90000"/>
              </a:lnSpc>
            </a:pPr>
            <a:r>
              <a:rPr lang="en-US" altLang="el-GR" b="1"/>
              <a:t>Από ειδικές έρευνες</a:t>
            </a:r>
          </a:p>
          <a:p>
            <a:pPr lvl="2">
              <a:lnSpc>
                <a:spcPct val="90000"/>
              </a:lnSpc>
            </a:pPr>
            <a:r>
              <a:rPr lang="en-US" altLang="el-GR" b="1"/>
              <a:t>Από στοιχεία που αφορούν τους πόρους και το κόστος των υπηρεσιών και των παρεμβάσεων</a:t>
            </a:r>
            <a:endParaRPr lang="el-GR" altLang="el-GR" b="1"/>
          </a:p>
          <a:p>
            <a:pPr lvl="2">
              <a:lnSpc>
                <a:spcPct val="90000"/>
              </a:lnSpc>
            </a:pPr>
            <a:r>
              <a:rPr lang="el-GR" altLang="el-GR" b="1"/>
              <a:t>Απόψεις των ειδικών</a:t>
            </a:r>
            <a:endParaRPr lang="en-GB" altLang="el-GR" b="1"/>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a:extLst>
              <a:ext uri="{FF2B5EF4-FFF2-40B4-BE49-F238E27FC236}">
                <a16:creationId xmlns:a16="http://schemas.microsoft.com/office/drawing/2014/main" id="{861F0FAB-630E-428D-9F96-A362B111DBA8}"/>
              </a:ext>
            </a:extLst>
          </p:cNvPr>
          <p:cNvSpPr>
            <a:spLocks noGrp="1" noChangeArrowheads="1"/>
          </p:cNvSpPr>
          <p:nvPr>
            <p:ph type="title"/>
          </p:nvPr>
        </p:nvSpPr>
        <p:spPr>
          <a:xfrm>
            <a:off x="1828800" y="381000"/>
            <a:ext cx="7696200" cy="1219200"/>
          </a:xfrm>
        </p:spPr>
        <p:txBody>
          <a:bodyPr/>
          <a:lstStyle/>
          <a:p>
            <a:r>
              <a:rPr lang="en-GB" altLang="el-GR" sz="3600" b="1"/>
              <a:t>Από ποιόν;</a:t>
            </a:r>
            <a:r>
              <a:rPr lang="en-GB" altLang="el-GR" sz="3600"/>
              <a:t> Φορείς που παρέχουν ψυχιατρικές υπηρεσίες</a:t>
            </a:r>
            <a:endParaRPr lang="en-US" altLang="el-GR" sz="3600" b="1"/>
          </a:p>
        </p:txBody>
      </p:sp>
      <p:sp>
        <p:nvSpPr>
          <p:cNvPr id="49155" name="Rectangle 3">
            <a:extLst>
              <a:ext uri="{FF2B5EF4-FFF2-40B4-BE49-F238E27FC236}">
                <a16:creationId xmlns:a16="http://schemas.microsoft.com/office/drawing/2014/main" id="{52578A68-DD04-4987-A813-B55E63D3C48D}"/>
              </a:ext>
            </a:extLst>
          </p:cNvPr>
          <p:cNvSpPr>
            <a:spLocks noGrp="1" noChangeArrowheads="1"/>
          </p:cNvSpPr>
          <p:nvPr>
            <p:ph type="body" idx="1"/>
          </p:nvPr>
        </p:nvSpPr>
        <p:spPr/>
        <p:txBody>
          <a:bodyPr/>
          <a:lstStyle/>
          <a:p>
            <a:pPr>
              <a:lnSpc>
                <a:spcPct val="90000"/>
              </a:lnSpc>
            </a:pPr>
            <a:r>
              <a:rPr lang="en-US" altLang="el-GR" sz="2400" b="1"/>
              <a:t>Ψυχιατρικά Νοσοκομεία</a:t>
            </a:r>
          </a:p>
          <a:p>
            <a:pPr>
              <a:lnSpc>
                <a:spcPct val="90000"/>
              </a:lnSpc>
            </a:pPr>
            <a:r>
              <a:rPr lang="en-US" altLang="el-GR" sz="2400" b="1"/>
              <a:t>Ψυχιατρικοί Τομείς Γενικών Νοσοκομείων</a:t>
            </a:r>
          </a:p>
          <a:p>
            <a:pPr>
              <a:lnSpc>
                <a:spcPct val="90000"/>
              </a:lnSpc>
            </a:pPr>
            <a:r>
              <a:rPr lang="en-US" altLang="el-GR" sz="2400" b="1"/>
              <a:t>Κέντρα </a:t>
            </a:r>
            <a:r>
              <a:rPr lang="el-GR" altLang="el-GR" sz="2400" b="1"/>
              <a:t>Κοινοτικης Ψυχικής Υγείας</a:t>
            </a:r>
          </a:p>
          <a:p>
            <a:pPr>
              <a:lnSpc>
                <a:spcPct val="90000"/>
              </a:lnSpc>
            </a:pPr>
            <a:r>
              <a:rPr lang="en-US" altLang="el-GR" sz="2400" b="1"/>
              <a:t>Εξωτερικά Ιατρεία νοσηλευτικών υπηρεσιών </a:t>
            </a:r>
            <a:r>
              <a:rPr lang="el-GR" altLang="el-GR" sz="2400" b="1"/>
              <a:t>(Ψυχιατρικά Νοσοκομεία, Ψυχ. Τομείς Γενικών Νοσοκομείων)</a:t>
            </a:r>
          </a:p>
          <a:p>
            <a:pPr>
              <a:lnSpc>
                <a:spcPct val="90000"/>
              </a:lnSpc>
            </a:pPr>
            <a:r>
              <a:rPr lang="el-GR" altLang="el-GR" sz="2400" b="1"/>
              <a:t>Μονάδες αποκατάστασης χρονίων ψυχικών ασθενών</a:t>
            </a:r>
          </a:p>
          <a:p>
            <a:pPr>
              <a:lnSpc>
                <a:spcPct val="90000"/>
              </a:lnSpc>
            </a:pPr>
            <a:r>
              <a:rPr lang="el-GR" altLang="el-GR" sz="2400" b="1"/>
              <a:t>Ξενώνες χρονίων ψυχικά ασθενών</a:t>
            </a:r>
          </a:p>
          <a:p>
            <a:pPr>
              <a:lnSpc>
                <a:spcPct val="90000"/>
              </a:lnSpc>
            </a:pPr>
            <a:r>
              <a:rPr lang="el-GR" altLang="el-GR" sz="2400" b="1"/>
              <a:t>Ειδικά προγράμματα (ειδικά ιατρεία, κινητές μονάδες, ειδικά προγράμματα θεραπείας)</a:t>
            </a:r>
          </a:p>
          <a:p>
            <a:pPr>
              <a:lnSpc>
                <a:spcPct val="90000"/>
              </a:lnSpc>
            </a:pPr>
            <a:endParaRPr lang="en-US" altLang="el-GR" b="1"/>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a:extLst>
              <a:ext uri="{FF2B5EF4-FFF2-40B4-BE49-F238E27FC236}">
                <a16:creationId xmlns:a16="http://schemas.microsoft.com/office/drawing/2014/main" id="{7918B71B-354C-4098-B9AC-C07BEA6D300B}"/>
              </a:ext>
            </a:extLst>
          </p:cNvPr>
          <p:cNvSpPr>
            <a:spLocks noGrp="1" noChangeArrowheads="1"/>
          </p:cNvSpPr>
          <p:nvPr>
            <p:ph type="title"/>
          </p:nvPr>
        </p:nvSpPr>
        <p:spPr>
          <a:xfrm>
            <a:off x="1905000" y="228600"/>
            <a:ext cx="7620000" cy="1143000"/>
          </a:xfrm>
        </p:spPr>
        <p:txBody>
          <a:bodyPr/>
          <a:lstStyle/>
          <a:p>
            <a:r>
              <a:rPr lang="en-GB" altLang="el-GR" sz="3600" b="1"/>
              <a:t>Με ποιόν τρόπο;</a:t>
            </a:r>
            <a:r>
              <a:rPr lang="en-GB" altLang="el-GR" sz="3600"/>
              <a:t> Διαθέσιμες αποτελεσματικές παρεμβάσεις</a:t>
            </a:r>
          </a:p>
        </p:txBody>
      </p:sp>
      <p:sp>
        <p:nvSpPr>
          <p:cNvPr id="50179" name="Rectangle 3">
            <a:extLst>
              <a:ext uri="{FF2B5EF4-FFF2-40B4-BE49-F238E27FC236}">
                <a16:creationId xmlns:a16="http://schemas.microsoft.com/office/drawing/2014/main" id="{F8E2FEED-2923-4F2D-B90F-1BB4A9AD077A}"/>
              </a:ext>
            </a:extLst>
          </p:cNvPr>
          <p:cNvSpPr>
            <a:spLocks noGrp="1" noChangeArrowheads="1"/>
          </p:cNvSpPr>
          <p:nvPr>
            <p:ph type="body" idx="1"/>
          </p:nvPr>
        </p:nvSpPr>
        <p:spPr>
          <a:xfrm>
            <a:off x="2133600" y="1600200"/>
            <a:ext cx="7848600" cy="4495800"/>
          </a:xfrm>
        </p:spPr>
        <p:txBody>
          <a:bodyPr>
            <a:normAutofit lnSpcReduction="10000"/>
          </a:bodyPr>
          <a:lstStyle/>
          <a:p>
            <a:pPr>
              <a:lnSpc>
                <a:spcPct val="90000"/>
              </a:lnSpc>
            </a:pPr>
            <a:r>
              <a:rPr lang="en-GB" altLang="el-GR" b="1"/>
              <a:t>Ποιές είναι οι αναγκαίες παρεμβάσεις για τα προβλήματα ψυχικής υγείας;</a:t>
            </a:r>
          </a:p>
          <a:p>
            <a:pPr lvl="1">
              <a:lnSpc>
                <a:spcPct val="90000"/>
              </a:lnSpc>
            </a:pPr>
            <a:r>
              <a:rPr lang="el-GR" altLang="el-GR"/>
              <a:t>Κλινικές Οδηγίες</a:t>
            </a:r>
          </a:p>
          <a:p>
            <a:pPr lvl="1">
              <a:lnSpc>
                <a:spcPct val="90000"/>
              </a:lnSpc>
            </a:pPr>
            <a:r>
              <a:rPr lang="el-GR" altLang="el-GR"/>
              <a:t>Τεκμηριωμένη Ιατρική</a:t>
            </a:r>
            <a:endParaRPr lang="en-GB" altLang="el-GR" b="1"/>
          </a:p>
          <a:p>
            <a:pPr>
              <a:lnSpc>
                <a:spcPct val="90000"/>
              </a:lnSpc>
            </a:pPr>
            <a:r>
              <a:rPr lang="en-GB" altLang="el-GR" b="1"/>
              <a:t>Ποιές παρεμβάσεις είναι διαθέσιμες από τις ψυχιατρικές υπηρεσίες;</a:t>
            </a:r>
          </a:p>
          <a:p>
            <a:pPr>
              <a:lnSpc>
                <a:spcPct val="90000"/>
              </a:lnSpc>
            </a:pPr>
            <a:r>
              <a:rPr lang="en-GB" altLang="el-GR" b="1"/>
              <a:t>Πόσο ικανοποιητικά καλύπτουν τις ανάγκες των ασθενών;</a:t>
            </a:r>
          </a:p>
          <a:p>
            <a:pPr lvl="1">
              <a:lnSpc>
                <a:spcPct val="90000"/>
              </a:lnSpc>
            </a:pPr>
            <a:r>
              <a:rPr lang="en-GB" altLang="el-GR"/>
              <a:t>Μη καλυπτόμενες ανάγκες</a:t>
            </a:r>
          </a:p>
          <a:p>
            <a:pPr lvl="1">
              <a:lnSpc>
                <a:spcPct val="90000"/>
              </a:lnSpc>
            </a:pPr>
            <a:r>
              <a:rPr lang="en-GB" altLang="el-GR"/>
              <a:t>Καλυππτόμενες ανάγκες</a:t>
            </a:r>
          </a:p>
          <a:p>
            <a:pPr lvl="1">
              <a:lnSpc>
                <a:spcPct val="90000"/>
              </a:lnSpc>
            </a:pPr>
            <a:r>
              <a:rPr lang="en-GB" altLang="el-GR"/>
              <a:t>Υπερκαλυπτόμενες ανάγκες</a:t>
            </a:r>
            <a:endParaRPr lang="en-GB" altLang="el-GR" b="1"/>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a:extLst>
              <a:ext uri="{FF2B5EF4-FFF2-40B4-BE49-F238E27FC236}">
                <a16:creationId xmlns:a16="http://schemas.microsoft.com/office/drawing/2014/main" id="{831CA293-4182-4DF2-88A5-D13EFFE10B5D}"/>
              </a:ext>
            </a:extLst>
          </p:cNvPr>
          <p:cNvSpPr>
            <a:spLocks noGrp="1" noChangeArrowheads="1"/>
          </p:cNvSpPr>
          <p:nvPr>
            <p:ph type="title"/>
          </p:nvPr>
        </p:nvSpPr>
        <p:spPr/>
        <p:txBody>
          <a:bodyPr/>
          <a:lstStyle/>
          <a:p>
            <a:r>
              <a:rPr lang="en-GB" altLang="el-GR" sz="3600" b="1"/>
              <a:t>Πόσο αποτελεσματικά και με ποιά ποιότητα;</a:t>
            </a:r>
            <a:r>
              <a:rPr lang="en-GB" altLang="el-GR" sz="3600"/>
              <a:t> Αξιολόγηση υπηρεσιών &amp; παρεμβάσεων</a:t>
            </a:r>
          </a:p>
        </p:txBody>
      </p:sp>
      <p:sp>
        <p:nvSpPr>
          <p:cNvPr id="51203" name="Rectangle 3">
            <a:extLst>
              <a:ext uri="{FF2B5EF4-FFF2-40B4-BE49-F238E27FC236}">
                <a16:creationId xmlns:a16="http://schemas.microsoft.com/office/drawing/2014/main" id="{7A180825-0404-4394-8B8A-2B04C91B163A}"/>
              </a:ext>
            </a:extLst>
          </p:cNvPr>
          <p:cNvSpPr>
            <a:spLocks noGrp="1" noChangeArrowheads="1"/>
          </p:cNvSpPr>
          <p:nvPr>
            <p:ph type="body" idx="1"/>
          </p:nvPr>
        </p:nvSpPr>
        <p:spPr/>
        <p:txBody>
          <a:bodyPr/>
          <a:lstStyle/>
          <a:p>
            <a:pPr>
              <a:lnSpc>
                <a:spcPct val="90000"/>
              </a:lnSpc>
            </a:pPr>
            <a:r>
              <a:rPr lang="en-US" altLang="el-GR" b="1"/>
              <a:t>Τακτική τήρηση στοιχείων</a:t>
            </a:r>
          </a:p>
          <a:p>
            <a:pPr lvl="1">
              <a:lnSpc>
                <a:spcPct val="90000"/>
              </a:lnSpc>
            </a:pPr>
            <a:r>
              <a:rPr lang="en-US" altLang="el-GR"/>
              <a:t>Ατομικά </a:t>
            </a:r>
            <a:r>
              <a:rPr lang="el-GR" altLang="el-GR"/>
              <a:t>στοιχεία</a:t>
            </a:r>
          </a:p>
          <a:p>
            <a:pPr lvl="1">
              <a:lnSpc>
                <a:spcPct val="90000"/>
              </a:lnSpc>
            </a:pPr>
            <a:r>
              <a:rPr lang="el-GR" altLang="el-GR"/>
              <a:t>Κοινωνικοδημογραφικά στοιχεία</a:t>
            </a:r>
          </a:p>
          <a:p>
            <a:pPr lvl="1">
              <a:lnSpc>
                <a:spcPct val="90000"/>
              </a:lnSpc>
            </a:pPr>
            <a:r>
              <a:rPr lang="el-GR" altLang="el-GR"/>
              <a:t>Βασικά στοιχεία για τη θεραπεία ή παρέμβαση</a:t>
            </a:r>
            <a:endParaRPr lang="en-US" altLang="el-GR"/>
          </a:p>
          <a:p>
            <a:pPr>
              <a:lnSpc>
                <a:spcPct val="90000"/>
              </a:lnSpc>
            </a:pPr>
            <a:r>
              <a:rPr lang="en-US" altLang="el-GR" b="1"/>
              <a:t>Διαβεβαίωση της ποιότητας (Quality Assurance) </a:t>
            </a:r>
            <a:r>
              <a:rPr lang="el-GR" altLang="el-GR" b="1"/>
              <a:t>και αξιολόγηση του προγράμματος</a:t>
            </a:r>
          </a:p>
          <a:p>
            <a:pPr lvl="1">
              <a:lnSpc>
                <a:spcPct val="90000"/>
              </a:lnSpc>
            </a:pPr>
            <a:r>
              <a:rPr lang="en-GB" altLang="el-GR"/>
              <a:t>Κριτήρια διασφάλισης ποιότητας (π.χ. ΠΟΥ)</a:t>
            </a:r>
            <a:endParaRPr lang="en-GB" altLang="el-GR" b="1"/>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a:extLst>
              <a:ext uri="{FF2B5EF4-FFF2-40B4-BE49-F238E27FC236}">
                <a16:creationId xmlns:a16="http://schemas.microsoft.com/office/drawing/2014/main" id="{9BABB3E6-1C7A-4CA8-8E7E-EF0BDCD26737}"/>
              </a:ext>
            </a:extLst>
          </p:cNvPr>
          <p:cNvSpPr>
            <a:spLocks noGrp="1" noChangeArrowheads="1"/>
          </p:cNvSpPr>
          <p:nvPr>
            <p:ph type="title"/>
          </p:nvPr>
        </p:nvSpPr>
        <p:spPr/>
        <p:txBody>
          <a:bodyPr/>
          <a:lstStyle/>
          <a:p>
            <a:r>
              <a:rPr lang="en-GB" altLang="el-GR" sz="3200" b="1"/>
              <a:t>ΔΗΜΙΟΥΡΓΙΑ ΚΑΙ ΧΡΗΣΗ ΤΗΣ ΓΝΩΣΗΣ/ΠΛΗΡΟΦΟΡΙΑΣ ΣΤΗΝ ΙΑΤΡΙΚΗ</a:t>
            </a:r>
            <a:endParaRPr lang="en-GB" altLang="el-GR">
              <a:solidFill>
                <a:schemeClr val="tx1"/>
              </a:solidFill>
              <a:effectLst/>
              <a:latin typeface="Times New Roman" panose="02020603050405020304" pitchFamily="18" charset="0"/>
            </a:endParaRPr>
          </a:p>
        </p:txBody>
      </p:sp>
      <p:sp>
        <p:nvSpPr>
          <p:cNvPr id="52227" name="Rectangle 3">
            <a:extLst>
              <a:ext uri="{FF2B5EF4-FFF2-40B4-BE49-F238E27FC236}">
                <a16:creationId xmlns:a16="http://schemas.microsoft.com/office/drawing/2014/main" id="{374E1278-67E2-4BC9-9FC6-E1887F3E4F18}"/>
              </a:ext>
            </a:extLst>
          </p:cNvPr>
          <p:cNvSpPr>
            <a:spLocks noGrp="1" noChangeArrowheads="1"/>
          </p:cNvSpPr>
          <p:nvPr>
            <p:ph type="body" sz="half" idx="1"/>
          </p:nvPr>
        </p:nvSpPr>
        <p:spPr>
          <a:xfrm>
            <a:off x="657546" y="1752600"/>
            <a:ext cx="5362254" cy="4343400"/>
          </a:xfrm>
        </p:spPr>
        <p:txBody>
          <a:bodyPr>
            <a:normAutofit lnSpcReduction="10000"/>
          </a:bodyPr>
          <a:lstStyle/>
          <a:p>
            <a:r>
              <a:rPr lang="el-GR" altLang="el-GR" sz="2000" b="1" dirty="0"/>
              <a:t>ΚΛΙΝΙΚΗ ΠΡΟΣΕΓΓΙΣΗ (βάση-κορυφή)</a:t>
            </a:r>
            <a:endParaRPr lang="en-US" altLang="el-GR" sz="2000" dirty="0"/>
          </a:p>
          <a:p>
            <a:pPr lvl="1"/>
            <a:r>
              <a:rPr lang="el-GR" altLang="el-GR" dirty="0"/>
              <a:t>Κλινική εργασία με τους ασθενείς</a:t>
            </a:r>
            <a:endParaRPr lang="en-US" altLang="el-GR" dirty="0"/>
          </a:p>
          <a:p>
            <a:pPr lvl="1"/>
            <a:r>
              <a:rPr lang="el-GR" altLang="el-GR" dirty="0"/>
              <a:t>Κλινικός έλεγχος: εκτίμηση προβλημάτων, θεραπεία, έλεγχος, εκτίμηση έκβασης, επανεκτίμηση</a:t>
            </a:r>
            <a:endParaRPr lang="en-US" altLang="el-GR" dirty="0"/>
          </a:p>
          <a:p>
            <a:pPr lvl="1"/>
            <a:r>
              <a:rPr lang="el-GR" altLang="el-GR" dirty="0"/>
              <a:t>Κλινικός έλεγχος των αρχείων </a:t>
            </a:r>
            <a:r>
              <a:rPr lang="en-US" altLang="el-GR" dirty="0"/>
              <a:t>(Audit)</a:t>
            </a:r>
            <a:endParaRPr lang="en-GB" altLang="el-GR" dirty="0"/>
          </a:p>
          <a:p>
            <a:pPr lvl="1"/>
            <a:r>
              <a:rPr lang="el-GR" altLang="el-GR" dirty="0"/>
              <a:t>Σύστημα κλινικών δεδομένων και πληροφοριών  ψυχικής υγείας</a:t>
            </a:r>
            <a:endParaRPr lang="en-US" altLang="el-GR" dirty="0"/>
          </a:p>
          <a:p>
            <a:pPr lvl="1"/>
            <a:r>
              <a:rPr lang="el-GR" altLang="el-GR" dirty="0"/>
              <a:t>Εμπιστευτικότητα και ασφάλεια των ιστορικών και αρχείων</a:t>
            </a:r>
            <a:endParaRPr lang="en-US" altLang="el-GR" dirty="0"/>
          </a:p>
          <a:p>
            <a:pPr lvl="1"/>
            <a:r>
              <a:rPr lang="en-GB" altLang="el-GR" dirty="0" err="1"/>
              <a:t>Συλλογή</a:t>
            </a:r>
            <a:r>
              <a:rPr lang="en-GB" altLang="el-GR" dirty="0"/>
              <a:t> </a:t>
            </a:r>
            <a:r>
              <a:rPr lang="en-GB" altLang="el-GR" dirty="0" err="1"/>
              <a:t>δεδομένων</a:t>
            </a:r>
            <a:r>
              <a:rPr lang="en-GB" altLang="el-GR" dirty="0"/>
              <a:t> </a:t>
            </a:r>
            <a:r>
              <a:rPr lang="en-GB" altLang="el-GR" dirty="0" err="1"/>
              <a:t>γι</a:t>
            </a:r>
            <a:r>
              <a:rPr lang="en-GB" altLang="el-GR" dirty="0"/>
              <a:t>α τη διοίκηση των υπηρεσιών υγείας</a:t>
            </a:r>
            <a:endParaRPr lang="en-GB" altLang="el-GR" b="1" dirty="0"/>
          </a:p>
        </p:txBody>
      </p:sp>
      <p:sp>
        <p:nvSpPr>
          <p:cNvPr id="52228" name="Rectangle 4">
            <a:extLst>
              <a:ext uri="{FF2B5EF4-FFF2-40B4-BE49-F238E27FC236}">
                <a16:creationId xmlns:a16="http://schemas.microsoft.com/office/drawing/2014/main" id="{5D2F3122-4D8B-4FDF-893B-5928E4013C30}"/>
              </a:ext>
            </a:extLst>
          </p:cNvPr>
          <p:cNvSpPr>
            <a:spLocks noGrp="1" noChangeArrowheads="1"/>
          </p:cNvSpPr>
          <p:nvPr>
            <p:ph type="body" sz="half" idx="2"/>
          </p:nvPr>
        </p:nvSpPr>
        <p:spPr>
          <a:xfrm>
            <a:off x="6019800" y="1600199"/>
            <a:ext cx="5362254" cy="4975261"/>
          </a:xfrm>
        </p:spPr>
        <p:txBody>
          <a:bodyPr>
            <a:normAutofit fontScale="92500" lnSpcReduction="20000"/>
          </a:bodyPr>
          <a:lstStyle/>
          <a:p>
            <a:pPr>
              <a:lnSpc>
                <a:spcPct val="90000"/>
              </a:lnSpc>
            </a:pPr>
            <a:r>
              <a:rPr lang="en-US" altLang="el-GR" sz="2000" b="1" dirty="0"/>
              <a:t>ΔΙΟΙΚΗΤΙΚΗ ΠΡΟΣΕΓΓΙΣΗ(</a:t>
            </a:r>
            <a:r>
              <a:rPr lang="en-US" altLang="el-GR" sz="2000" b="1" dirty="0" err="1"/>
              <a:t>κορυφή</a:t>
            </a:r>
            <a:r>
              <a:rPr lang="en-US" altLang="el-GR" sz="2000" b="1" dirty="0"/>
              <a:t>-β</a:t>
            </a:r>
            <a:r>
              <a:rPr lang="en-US" altLang="el-GR" sz="2000" b="1" dirty="0" err="1"/>
              <a:t>άση</a:t>
            </a:r>
            <a:r>
              <a:rPr lang="en-US" altLang="el-GR" sz="2000" b="1" dirty="0"/>
              <a:t>)</a:t>
            </a:r>
          </a:p>
          <a:p>
            <a:pPr lvl="1">
              <a:lnSpc>
                <a:spcPct val="90000"/>
              </a:lnSpc>
            </a:pPr>
            <a:r>
              <a:rPr lang="en-US" altLang="el-GR" sz="2600" dirty="0" err="1"/>
              <a:t>Συλλογή</a:t>
            </a:r>
            <a:r>
              <a:rPr lang="en-US" altLang="el-GR" sz="2600" dirty="0"/>
              <a:t> </a:t>
            </a:r>
            <a:r>
              <a:rPr lang="en-US" altLang="el-GR" sz="2600" dirty="0" err="1"/>
              <a:t>δεδομένων</a:t>
            </a:r>
            <a:r>
              <a:rPr lang="en-US" altLang="el-GR" sz="2600" dirty="0"/>
              <a:t> από </a:t>
            </a:r>
            <a:r>
              <a:rPr lang="en-US" altLang="el-GR" sz="2600" dirty="0" err="1"/>
              <a:t>τις</a:t>
            </a:r>
            <a:r>
              <a:rPr lang="en-US" altLang="el-GR" sz="2600" dirty="0"/>
              <a:t> </a:t>
            </a:r>
            <a:r>
              <a:rPr lang="en-US" altLang="el-GR" sz="2600" dirty="0" err="1"/>
              <a:t>κλινικές</a:t>
            </a:r>
            <a:r>
              <a:rPr lang="en-US" altLang="el-GR" sz="2600" dirty="0"/>
              <a:t> </a:t>
            </a:r>
            <a:r>
              <a:rPr lang="en-US" altLang="el-GR" sz="2600" dirty="0" err="1"/>
              <a:t>μονάδες</a:t>
            </a:r>
            <a:endParaRPr lang="en-US" altLang="el-GR" sz="2600" dirty="0"/>
          </a:p>
          <a:p>
            <a:pPr lvl="1">
              <a:lnSpc>
                <a:spcPct val="90000"/>
              </a:lnSpc>
            </a:pPr>
            <a:r>
              <a:rPr lang="en-US" altLang="el-GR" sz="2600" dirty="0"/>
              <a:t>Επ</a:t>
            </a:r>
            <a:r>
              <a:rPr lang="en-US" altLang="el-GR" sz="2600" dirty="0" err="1"/>
              <a:t>ιδημιολογί</a:t>
            </a:r>
            <a:r>
              <a:rPr lang="en-US" altLang="el-GR" sz="2600" dirty="0"/>
              <a:t>α της χρήσης των κλινικών υπηρεσιών από τον πληθυσμό</a:t>
            </a:r>
          </a:p>
          <a:p>
            <a:pPr lvl="1">
              <a:lnSpc>
                <a:spcPct val="90000"/>
              </a:lnSpc>
            </a:pPr>
            <a:r>
              <a:rPr lang="en-US" altLang="el-GR" sz="2600" dirty="0" err="1"/>
              <a:t>Εκτίμηση</a:t>
            </a:r>
            <a:r>
              <a:rPr lang="en-US" altLang="el-GR" sz="2600" dirty="0"/>
              <a:t> </a:t>
            </a:r>
            <a:r>
              <a:rPr lang="en-US" altLang="el-GR" sz="2600" dirty="0" err="1"/>
              <a:t>των</a:t>
            </a:r>
            <a:r>
              <a:rPr lang="en-US" altLang="el-GR" sz="2600" dirty="0"/>
              <a:t> ανα</a:t>
            </a:r>
            <a:r>
              <a:rPr lang="en-US" altLang="el-GR" sz="2600" dirty="0" err="1"/>
              <a:t>γκών</a:t>
            </a:r>
            <a:r>
              <a:rPr lang="en-US" altLang="el-GR" sz="2600" dirty="0"/>
              <a:t> </a:t>
            </a:r>
            <a:r>
              <a:rPr lang="en-US" altLang="el-GR" sz="2600" dirty="0" err="1"/>
              <a:t>του</a:t>
            </a:r>
            <a:r>
              <a:rPr lang="en-US" altLang="el-GR" sz="2600" dirty="0"/>
              <a:t> π</a:t>
            </a:r>
            <a:r>
              <a:rPr lang="en-US" altLang="el-GR" sz="2600" dirty="0" err="1"/>
              <a:t>ληθυσμού</a:t>
            </a:r>
            <a:endParaRPr lang="en-US" altLang="el-GR" sz="2600" dirty="0"/>
          </a:p>
          <a:p>
            <a:pPr lvl="1">
              <a:lnSpc>
                <a:spcPct val="90000"/>
              </a:lnSpc>
            </a:pPr>
            <a:r>
              <a:rPr lang="en-US" altLang="el-GR" sz="2600" dirty="0" err="1"/>
              <a:t>Σχεδι</a:t>
            </a:r>
            <a:r>
              <a:rPr lang="en-US" altLang="el-GR" sz="2600" dirty="0"/>
              <a:t>ασμός, πρόσληψη προσωπικού, δημιουργία νέων υπηρεσιών, διαχείριση πόρων</a:t>
            </a:r>
          </a:p>
          <a:p>
            <a:pPr lvl="1">
              <a:lnSpc>
                <a:spcPct val="90000"/>
              </a:lnSpc>
            </a:pPr>
            <a:r>
              <a:rPr lang="en-US" altLang="el-GR" sz="2600" dirty="0" err="1"/>
              <a:t>Μέτρηση</a:t>
            </a:r>
            <a:r>
              <a:rPr lang="en-US" altLang="el-GR" sz="2600" dirty="0"/>
              <a:t> </a:t>
            </a:r>
            <a:r>
              <a:rPr lang="en-US" altLang="el-GR" sz="2600" dirty="0" err="1"/>
              <a:t>της</a:t>
            </a:r>
            <a:r>
              <a:rPr lang="en-US" altLang="el-GR" sz="2600" dirty="0"/>
              <a:t> π</a:t>
            </a:r>
            <a:r>
              <a:rPr lang="en-US" altLang="el-GR" sz="2600" dirty="0" err="1"/>
              <a:t>ορεί</a:t>
            </a:r>
            <a:r>
              <a:rPr lang="en-US" altLang="el-GR" sz="2600" dirty="0"/>
              <a:t>ας των υπηρεσιών υγείας και της έκβασης</a:t>
            </a:r>
          </a:p>
          <a:p>
            <a:pPr lvl="1">
              <a:lnSpc>
                <a:spcPct val="90000"/>
              </a:lnSpc>
            </a:pPr>
            <a:r>
              <a:rPr lang="en-US" altLang="el-GR" sz="2600" dirty="0" err="1"/>
              <a:t>Πολιτική</a:t>
            </a:r>
            <a:r>
              <a:rPr lang="en-US" altLang="el-GR" sz="2600" dirty="0"/>
              <a:t> </a:t>
            </a:r>
            <a:r>
              <a:rPr lang="en-US" altLang="el-GR" sz="2600" dirty="0" err="1"/>
              <a:t>Δημόσι</a:t>
            </a:r>
            <a:r>
              <a:rPr lang="en-US" altLang="el-GR" sz="2600" dirty="0"/>
              <a:t>ας Υγείας</a:t>
            </a:r>
          </a:p>
          <a:p>
            <a:pPr lvl="1">
              <a:lnSpc>
                <a:spcPct val="90000"/>
              </a:lnSpc>
            </a:pPr>
            <a:r>
              <a:rPr lang="en-US" altLang="el-GR" sz="2600" dirty="0" err="1"/>
              <a:t>Συλ</a:t>
            </a:r>
            <a:r>
              <a:rPr lang="en-GB" altLang="el-GR" sz="2600" dirty="0"/>
              <a:t>λ</a:t>
            </a:r>
            <a:r>
              <a:rPr lang="en-US" altLang="el-GR" sz="2600" dirty="0" err="1"/>
              <a:t>ογή</a:t>
            </a:r>
            <a:r>
              <a:rPr lang="en-US" altLang="el-GR" sz="2600" dirty="0"/>
              <a:t> </a:t>
            </a:r>
            <a:r>
              <a:rPr lang="en-US" altLang="el-GR" sz="2600" dirty="0" err="1"/>
              <a:t>στοιχείων</a:t>
            </a:r>
            <a:r>
              <a:rPr lang="en-US" altLang="el-GR" sz="2600" dirty="0"/>
              <a:t> </a:t>
            </a:r>
            <a:r>
              <a:rPr lang="en-US" altLang="el-GR" sz="2600" dirty="0" err="1"/>
              <a:t>γι</a:t>
            </a:r>
            <a:r>
              <a:rPr lang="en-US" altLang="el-GR" sz="2600" dirty="0"/>
              <a:t>α την υγεία όλου του πληθυσμού</a:t>
            </a:r>
            <a:endParaRPr lang="en-GB" altLang="el-GR" sz="2600" b="1"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a:extLst>
              <a:ext uri="{FF2B5EF4-FFF2-40B4-BE49-F238E27FC236}">
                <a16:creationId xmlns:a16="http://schemas.microsoft.com/office/drawing/2014/main" id="{52FA6EC8-B316-47EF-86FD-AE3F1CBC1C6A}"/>
              </a:ext>
            </a:extLst>
          </p:cNvPr>
          <p:cNvSpPr>
            <a:spLocks noGrp="1" noChangeArrowheads="1"/>
          </p:cNvSpPr>
          <p:nvPr>
            <p:ph type="title"/>
          </p:nvPr>
        </p:nvSpPr>
        <p:spPr>
          <a:xfrm>
            <a:off x="1828800" y="609600"/>
            <a:ext cx="8839200" cy="1143000"/>
          </a:xfrm>
        </p:spPr>
        <p:txBody>
          <a:bodyPr>
            <a:normAutofit fontScale="90000"/>
          </a:bodyPr>
          <a:lstStyle/>
          <a:p>
            <a:r>
              <a:rPr lang="el-GR" altLang="el-GR" b="1"/>
              <a:t>ΠΡΟΤΥΠΑ ΕΚΤΙΜΗΣΗΣ ΤΩΝ ΑΝΑΓΚΩΝ ΤΩΝ ΨΥΧΙΚΑ ΑΣΘΕΝΩΝ</a:t>
            </a:r>
          </a:p>
        </p:txBody>
      </p:sp>
      <p:sp>
        <p:nvSpPr>
          <p:cNvPr id="150531" name="Rectangle 3">
            <a:extLst>
              <a:ext uri="{FF2B5EF4-FFF2-40B4-BE49-F238E27FC236}">
                <a16:creationId xmlns:a16="http://schemas.microsoft.com/office/drawing/2014/main" id="{BBE06FB3-BDEF-46BF-9F3E-162B5C866540}"/>
              </a:ext>
            </a:extLst>
          </p:cNvPr>
          <p:cNvSpPr>
            <a:spLocks noGrp="1" noChangeArrowheads="1"/>
          </p:cNvSpPr>
          <p:nvPr>
            <p:ph type="body" idx="1"/>
          </p:nvPr>
        </p:nvSpPr>
        <p:spPr>
          <a:xfrm>
            <a:off x="2209800" y="2286000"/>
            <a:ext cx="7772400" cy="4311650"/>
          </a:xfrm>
        </p:spPr>
        <p:txBody>
          <a:bodyPr/>
          <a:lstStyle/>
          <a:p>
            <a:pPr marL="609600" indent="-609600">
              <a:buNone/>
            </a:pPr>
            <a:r>
              <a:rPr lang="el-GR" altLang="el-GR" b="1" u="sng"/>
              <a:t>Επίπεδο πληθυσμού</a:t>
            </a:r>
            <a:r>
              <a:rPr lang="en-US" altLang="el-GR" b="1" u="sng"/>
              <a:t>:</a:t>
            </a:r>
          </a:p>
          <a:p>
            <a:pPr marL="609600" indent="-609600">
              <a:buNone/>
            </a:pPr>
            <a:r>
              <a:rPr lang="el-GR" altLang="el-GR"/>
              <a:t>Απαραίτητα</a:t>
            </a:r>
            <a:r>
              <a:rPr lang="en-US" altLang="el-GR"/>
              <a:t>:</a:t>
            </a:r>
          </a:p>
          <a:p>
            <a:pPr marL="990600" lvl="1" indent="-533400">
              <a:buFontTx/>
              <a:buAutoNum type="arabicPeriod"/>
            </a:pPr>
            <a:r>
              <a:rPr lang="el-GR" altLang="el-GR"/>
              <a:t>Διαγνωστικό σύστημα</a:t>
            </a:r>
            <a:r>
              <a:rPr lang="en-US" altLang="el-GR"/>
              <a:t> (ICD-10, DSM-IV)</a:t>
            </a:r>
          </a:p>
          <a:p>
            <a:pPr marL="990600" lvl="1" indent="-533400">
              <a:buFontTx/>
              <a:buAutoNum type="arabicPeriod"/>
            </a:pPr>
            <a:r>
              <a:rPr lang="el-GR" altLang="el-GR"/>
              <a:t>Μετρήσεις αναπηρίας</a:t>
            </a:r>
            <a:r>
              <a:rPr lang="en-US" altLang="el-GR"/>
              <a:t> (ICF, WHODAS-II, CAN)</a:t>
            </a:r>
          </a:p>
          <a:p>
            <a:pPr marL="990600" lvl="1" indent="-533400">
              <a:buFontTx/>
              <a:buAutoNum type="arabicPeriod"/>
            </a:pPr>
            <a:r>
              <a:rPr lang="el-GR" altLang="el-GR"/>
              <a:t>Περιγραφή του Συστήματος</a:t>
            </a:r>
            <a:r>
              <a:rPr lang="en-US" altLang="el-GR"/>
              <a:t>/ </a:t>
            </a:r>
            <a:r>
              <a:rPr lang="el-GR" altLang="el-GR"/>
              <a:t>Προτυποποίηση των Υπηρεσιών</a:t>
            </a:r>
            <a:endParaRPr lang="en-US" altLang="el-GR"/>
          </a:p>
          <a:p>
            <a:pPr marL="990600" lvl="1" indent="-533400">
              <a:buFontTx/>
              <a:buAutoNum type="arabicPeriod"/>
            </a:pPr>
            <a:r>
              <a:rPr lang="el-GR" altLang="el-GR"/>
              <a:t>Περιγραφή</a:t>
            </a:r>
            <a:r>
              <a:rPr lang="en-US" altLang="el-GR"/>
              <a:t>/ </a:t>
            </a:r>
            <a:r>
              <a:rPr lang="el-GR" altLang="el-GR"/>
              <a:t>Προτυποποίηση των παρεμβάσεων</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a:extLst>
              <a:ext uri="{FF2B5EF4-FFF2-40B4-BE49-F238E27FC236}">
                <a16:creationId xmlns:a16="http://schemas.microsoft.com/office/drawing/2014/main" id="{41DE19BE-9A72-41B3-B172-1B544BFF8BDC}"/>
              </a:ext>
            </a:extLst>
          </p:cNvPr>
          <p:cNvSpPr>
            <a:spLocks noGrp="1" noChangeArrowheads="1"/>
          </p:cNvSpPr>
          <p:nvPr>
            <p:ph type="title"/>
          </p:nvPr>
        </p:nvSpPr>
        <p:spPr>
          <a:xfrm>
            <a:off x="1524000" y="457200"/>
            <a:ext cx="8001000" cy="1828800"/>
          </a:xfrm>
        </p:spPr>
        <p:txBody>
          <a:bodyPr/>
          <a:lstStyle/>
          <a:p>
            <a:r>
              <a:rPr lang="en-US" altLang="el-GR" sz="3200" b="1"/>
              <a:t>ΠΡΟΫΠΟΘΕΣΕΙΣ ΓΙΑ ΤΗ ΣΩΣΤΗ ΣΥΛΛΟΓΗ ΚΑΙ ΧΡΗΣΗ ΤΩΝ ΠΛΗΡ0ΦΟΡΙΩΝ</a:t>
            </a:r>
            <a:br>
              <a:rPr lang="en-US" altLang="el-GR" sz="3200" b="1" u="sng"/>
            </a:br>
            <a:endParaRPr lang="en-GB" altLang="el-GR" b="1" u="sng">
              <a:latin typeface="Times New Roman" panose="02020603050405020304" pitchFamily="18" charset="0"/>
            </a:endParaRPr>
          </a:p>
        </p:txBody>
      </p:sp>
      <p:sp>
        <p:nvSpPr>
          <p:cNvPr id="53251" name="Rectangle 3">
            <a:extLst>
              <a:ext uri="{FF2B5EF4-FFF2-40B4-BE49-F238E27FC236}">
                <a16:creationId xmlns:a16="http://schemas.microsoft.com/office/drawing/2014/main" id="{F927CD86-9F08-4C64-B085-D8147DE8AE4C}"/>
              </a:ext>
            </a:extLst>
          </p:cNvPr>
          <p:cNvSpPr>
            <a:spLocks noGrp="1" noChangeArrowheads="1"/>
          </p:cNvSpPr>
          <p:nvPr>
            <p:ph type="body" idx="1"/>
          </p:nvPr>
        </p:nvSpPr>
        <p:spPr/>
        <p:txBody>
          <a:bodyPr/>
          <a:lstStyle/>
          <a:p>
            <a:pPr>
              <a:lnSpc>
                <a:spcPct val="90000"/>
              </a:lnSpc>
              <a:buFont typeface="Wingdings" panose="05000000000000000000" pitchFamily="2" charset="2"/>
              <a:buChar char="Ø"/>
            </a:pPr>
            <a:r>
              <a:rPr lang="en-US" altLang="el-GR" sz="2000" b="1"/>
              <a:t>Να βασίζονται στη μονάδα – άτομο</a:t>
            </a:r>
          </a:p>
          <a:p>
            <a:pPr>
              <a:lnSpc>
                <a:spcPct val="90000"/>
              </a:lnSpc>
              <a:buFont typeface="Wingdings" panose="05000000000000000000" pitchFamily="2" charset="2"/>
              <a:buChar char="Ø"/>
            </a:pPr>
            <a:r>
              <a:rPr lang="en-US" altLang="el-GR" sz="2000" b="1"/>
              <a:t>Να καταγράφονται μόνο μια φορά</a:t>
            </a:r>
          </a:p>
          <a:p>
            <a:pPr>
              <a:lnSpc>
                <a:spcPct val="90000"/>
              </a:lnSpc>
              <a:buFont typeface="Wingdings" panose="05000000000000000000" pitchFamily="2" charset="2"/>
              <a:buChar char="Ø"/>
            </a:pPr>
            <a:r>
              <a:rPr lang="en-US" altLang="el-GR" sz="2000" b="1"/>
              <a:t>Να προέρχονται από τους κλινικούς</a:t>
            </a:r>
          </a:p>
          <a:p>
            <a:pPr>
              <a:lnSpc>
                <a:spcPct val="90000"/>
              </a:lnSpc>
              <a:buFont typeface="Wingdings" panose="05000000000000000000" pitchFamily="2" charset="2"/>
              <a:buChar char="Ø"/>
            </a:pPr>
            <a:r>
              <a:rPr lang="en-US" altLang="el-GR" sz="2000" b="1"/>
              <a:t>Να υπάρχει ασφάλεια και εμπιστευτικότητα</a:t>
            </a:r>
          </a:p>
          <a:p>
            <a:pPr>
              <a:lnSpc>
                <a:spcPct val="90000"/>
              </a:lnSpc>
              <a:buFont typeface="Wingdings" panose="05000000000000000000" pitchFamily="2" charset="2"/>
              <a:buChar char="Ø"/>
            </a:pPr>
            <a:r>
              <a:rPr lang="en-US" altLang="el-GR" sz="2000" b="1"/>
              <a:t>Να χρησιμοποιούν κοινά πρότυπα (standards)</a:t>
            </a:r>
            <a:r>
              <a:rPr lang="el-GR" altLang="el-GR" sz="2000" b="1"/>
              <a:t> που να επιτρέπουν την επικοινωνία στα πλαίσια του συστήματος υγείας</a:t>
            </a:r>
            <a:endParaRPr lang="en-US" altLang="el-GR" sz="2000" b="1"/>
          </a:p>
          <a:p>
            <a:pPr>
              <a:lnSpc>
                <a:spcPct val="90000"/>
              </a:lnSpc>
              <a:buFont typeface="Wingdings" panose="05000000000000000000" pitchFamily="2" charset="2"/>
              <a:buChar char="Ø"/>
            </a:pPr>
            <a:r>
              <a:rPr lang="el-GR" altLang="el-GR" sz="2000" b="1"/>
              <a:t>Να παρέχουν γνώση σε:</a:t>
            </a:r>
            <a:endParaRPr lang="en-US" altLang="el-GR" sz="2000" b="1"/>
          </a:p>
          <a:p>
            <a:pPr lvl="1">
              <a:lnSpc>
                <a:spcPct val="90000"/>
              </a:lnSpc>
              <a:buFont typeface="Wingdings" panose="05000000000000000000" pitchFamily="2" charset="2"/>
              <a:buChar char="ü"/>
            </a:pPr>
            <a:r>
              <a:rPr lang="en-US" altLang="el-GR" sz="1800" b="1"/>
              <a:t>Χρήστες των υπηρεσιών</a:t>
            </a:r>
          </a:p>
          <a:p>
            <a:pPr lvl="1">
              <a:lnSpc>
                <a:spcPct val="90000"/>
              </a:lnSpc>
              <a:buFont typeface="Wingdings" panose="05000000000000000000" pitchFamily="2" charset="2"/>
              <a:buChar char="ü"/>
            </a:pPr>
            <a:r>
              <a:rPr lang="en-US" altLang="el-GR" sz="1800" b="1"/>
              <a:t>Επαγγελματίες της υγείας</a:t>
            </a:r>
          </a:p>
          <a:p>
            <a:pPr lvl="1">
              <a:lnSpc>
                <a:spcPct val="90000"/>
              </a:lnSpc>
              <a:buFont typeface="Wingdings" panose="05000000000000000000" pitchFamily="2" charset="2"/>
              <a:buChar char="ü"/>
            </a:pPr>
            <a:r>
              <a:rPr lang="en-US" altLang="el-GR" sz="1800" b="1"/>
              <a:t>Διοικητικές υπηρεσίες</a:t>
            </a:r>
          </a:p>
          <a:p>
            <a:pPr>
              <a:lnSpc>
                <a:spcPct val="90000"/>
              </a:lnSpc>
            </a:pPr>
            <a:r>
              <a:rPr lang="en-US" altLang="el-GR" sz="2000" b="1"/>
              <a:t>Να μπορούν να χρησιμοποιηθούν τόσο για κλινικούς όσο και για διοικητικούς σκοπούς</a:t>
            </a:r>
            <a:endParaRPr lang="en-US" altLang="el-GR" sz="2400" b="1"/>
          </a:p>
          <a:p>
            <a:pPr>
              <a:lnSpc>
                <a:spcPct val="90000"/>
              </a:lnSpc>
            </a:pPr>
            <a:endParaRPr lang="en-GB" altLang="el-G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a:extLst>
              <a:ext uri="{FF2B5EF4-FFF2-40B4-BE49-F238E27FC236}">
                <a16:creationId xmlns:a16="http://schemas.microsoft.com/office/drawing/2014/main" id="{52244C17-63B0-4DED-AD60-871BEAE4EA5D}"/>
              </a:ext>
            </a:extLst>
          </p:cNvPr>
          <p:cNvSpPr>
            <a:spLocks noGrp="1" noChangeArrowheads="1"/>
          </p:cNvSpPr>
          <p:nvPr>
            <p:ph type="title"/>
          </p:nvPr>
        </p:nvSpPr>
        <p:spPr/>
        <p:txBody>
          <a:bodyPr/>
          <a:lstStyle/>
          <a:p>
            <a:r>
              <a:rPr lang="en-GB" altLang="el-GR" sz="3600" b="1"/>
              <a:t>Πόσο ικανοποιητικά; </a:t>
            </a:r>
            <a:r>
              <a:rPr lang="en-GB" altLang="el-GR" sz="3600"/>
              <a:t>Ικανοποίηση χρηστών, οικογενειών, στάσεις</a:t>
            </a:r>
          </a:p>
        </p:txBody>
      </p:sp>
      <p:sp>
        <p:nvSpPr>
          <p:cNvPr id="54275" name="Rectangle 3">
            <a:extLst>
              <a:ext uri="{FF2B5EF4-FFF2-40B4-BE49-F238E27FC236}">
                <a16:creationId xmlns:a16="http://schemas.microsoft.com/office/drawing/2014/main" id="{BBC2C4B3-2C12-4F1C-9A7F-4AEB09B34E9A}"/>
              </a:ext>
            </a:extLst>
          </p:cNvPr>
          <p:cNvSpPr>
            <a:spLocks noGrp="1" noChangeArrowheads="1"/>
          </p:cNvSpPr>
          <p:nvPr>
            <p:ph type="body" idx="1"/>
          </p:nvPr>
        </p:nvSpPr>
        <p:spPr/>
        <p:txBody>
          <a:bodyPr/>
          <a:lstStyle/>
          <a:p>
            <a:r>
              <a:rPr lang="el-GR" altLang="el-GR" sz="2400" b="1"/>
              <a:t>Εκτίμηση της ικανοποίησης του «καταναλωτή»</a:t>
            </a:r>
          </a:p>
          <a:p>
            <a:pPr lvl="1"/>
            <a:r>
              <a:rPr lang="en-US" altLang="el-GR" sz="2000" b="1"/>
              <a:t>Client Satisfaction Questionnaire (CSQ)</a:t>
            </a:r>
          </a:p>
          <a:p>
            <a:pPr lvl="1"/>
            <a:r>
              <a:rPr lang="en-US" altLang="el-GR" sz="2000" b="1"/>
              <a:t>Service Satisfaction Scale (SSS-30)</a:t>
            </a:r>
          </a:p>
          <a:p>
            <a:pPr lvl="1"/>
            <a:r>
              <a:rPr lang="en-US" altLang="el-GR" sz="2000" b="1"/>
              <a:t>Verona Service Satisfaction Scale (VSSS)</a:t>
            </a:r>
            <a:endParaRPr lang="en-US" altLang="el-GR" b="1"/>
          </a:p>
          <a:p>
            <a:r>
              <a:rPr lang="el-GR" altLang="el-GR" sz="2400" b="1"/>
              <a:t>Εκτίμηση των στάσεων του κοινού</a:t>
            </a:r>
          </a:p>
          <a:p>
            <a:pPr lvl="1"/>
            <a:r>
              <a:rPr lang="en-US" altLang="el-GR" sz="2000" b="1"/>
              <a:t>Opinions on Mental Illness (OMI)</a:t>
            </a:r>
          </a:p>
          <a:p>
            <a:pPr lvl="1"/>
            <a:r>
              <a:rPr lang="en-US" altLang="el-GR" sz="2000" b="1"/>
              <a:t>Inventory of Community Attitudes to the Mentally Ill (CAMI)</a:t>
            </a:r>
          </a:p>
          <a:p>
            <a:r>
              <a:rPr lang="el-GR" altLang="el-GR" sz="2400" b="1"/>
              <a:t>Νομικά θέματα</a:t>
            </a:r>
            <a:endParaRPr lang="el-GR" altLang="el-GR" b="1"/>
          </a:p>
          <a:p>
            <a:pPr lvl="1"/>
            <a:r>
              <a:rPr lang="en-US" altLang="el-GR" sz="2000" b="1"/>
              <a:t>Ασφάλεια</a:t>
            </a:r>
          </a:p>
          <a:p>
            <a:pPr lvl="1"/>
            <a:r>
              <a:rPr lang="en-US" altLang="el-GR" sz="2000" b="1"/>
              <a:t>Ακούσια νοσηλεία</a:t>
            </a:r>
          </a:p>
          <a:p>
            <a:endParaRPr lang="en-GB" altLang="el-G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a:extLst>
              <a:ext uri="{FF2B5EF4-FFF2-40B4-BE49-F238E27FC236}">
                <a16:creationId xmlns:a16="http://schemas.microsoft.com/office/drawing/2014/main" id="{5C5BE7CE-F3F7-4CAE-A080-3A3BFC20FFC7}"/>
              </a:ext>
            </a:extLst>
          </p:cNvPr>
          <p:cNvSpPr>
            <a:spLocks noGrp="1" noChangeArrowheads="1"/>
          </p:cNvSpPr>
          <p:nvPr>
            <p:ph type="title"/>
          </p:nvPr>
        </p:nvSpPr>
        <p:spPr/>
        <p:txBody>
          <a:bodyPr/>
          <a:lstStyle/>
          <a:p>
            <a:r>
              <a:rPr lang="el-GR" altLang="el-GR" sz="3200" b="1"/>
              <a:t>ΠΡΟΒΛΗΜΑΤΑ ΣΤΗΝ ΑΞΙΟΛΟΓΗΣΗ ΤΩΝ ΥΠΗΡΕΣΙΩΝ Ψ.Υ. ΣΤΗΝ ΕΛΛΑΔΑ</a:t>
            </a:r>
            <a:endParaRPr lang="en-US" altLang="el-GR" sz="3200" b="1"/>
          </a:p>
        </p:txBody>
      </p:sp>
      <p:sp>
        <p:nvSpPr>
          <p:cNvPr id="56323" name="Rectangle 3">
            <a:extLst>
              <a:ext uri="{FF2B5EF4-FFF2-40B4-BE49-F238E27FC236}">
                <a16:creationId xmlns:a16="http://schemas.microsoft.com/office/drawing/2014/main" id="{3A0BF888-497A-467A-8285-A8FF7F413A27}"/>
              </a:ext>
            </a:extLst>
          </p:cNvPr>
          <p:cNvSpPr>
            <a:spLocks noGrp="1" noChangeArrowheads="1"/>
          </p:cNvSpPr>
          <p:nvPr>
            <p:ph type="body" idx="1"/>
          </p:nvPr>
        </p:nvSpPr>
        <p:spPr/>
        <p:txBody>
          <a:bodyPr/>
          <a:lstStyle/>
          <a:p>
            <a:pPr>
              <a:lnSpc>
                <a:spcPct val="90000"/>
              </a:lnSpc>
            </a:pPr>
            <a:r>
              <a:rPr lang="en-US" altLang="el-GR" b="1"/>
              <a:t>Έλλειψη τομεοποίησης &amp; πληθυσμού αναφοράς</a:t>
            </a:r>
          </a:p>
          <a:p>
            <a:pPr>
              <a:lnSpc>
                <a:spcPct val="90000"/>
              </a:lnSpc>
            </a:pPr>
            <a:r>
              <a:rPr lang="en-US" altLang="el-GR" b="1"/>
              <a:t>Έλλειψη αρχών κοινοτικής εμπλοκής</a:t>
            </a:r>
          </a:p>
          <a:p>
            <a:pPr>
              <a:lnSpc>
                <a:spcPct val="90000"/>
              </a:lnSpc>
            </a:pPr>
            <a:r>
              <a:rPr lang="en-US" altLang="el-GR" b="1"/>
              <a:t>Η αξιολόγηση δεν αποτελεί στοιχείο του συστήματος</a:t>
            </a:r>
          </a:p>
          <a:p>
            <a:pPr>
              <a:lnSpc>
                <a:spcPct val="90000"/>
              </a:lnSpc>
            </a:pPr>
            <a:r>
              <a:rPr lang="en-US" altLang="el-GR" b="1"/>
              <a:t>Έλλειψη κοινού συστήματος τήρησης αρχείων</a:t>
            </a:r>
          </a:p>
          <a:p>
            <a:pPr>
              <a:lnSpc>
                <a:spcPct val="90000"/>
              </a:lnSpc>
            </a:pPr>
            <a:r>
              <a:rPr lang="en-US" altLang="el-GR" b="1"/>
              <a:t>Έλλειψη κοινών κριτηρίων έκβασης</a:t>
            </a:r>
          </a:p>
          <a:p>
            <a:pPr>
              <a:lnSpc>
                <a:spcPct val="90000"/>
              </a:lnSpc>
            </a:pPr>
            <a:r>
              <a:rPr lang="en-US" altLang="el-GR" b="1"/>
              <a:t>Έλλειψη τυποποίησης θεραπευτικών παρεμβάσεων</a:t>
            </a:r>
            <a:endParaRPr lang="en-US" altLang="el-GR" sz="2400" b="1"/>
          </a:p>
          <a:p>
            <a:pPr>
              <a:lnSpc>
                <a:spcPct val="90000"/>
              </a:lnSpc>
            </a:pPr>
            <a:endParaRPr lang="en-US" altLang="el-GR" sz="2400" b="1"/>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a:extLst>
              <a:ext uri="{FF2B5EF4-FFF2-40B4-BE49-F238E27FC236}">
                <a16:creationId xmlns:a16="http://schemas.microsoft.com/office/drawing/2014/main" id="{2E5F57F7-F32A-45C5-80FB-614CA7B281C0}"/>
              </a:ext>
            </a:extLst>
          </p:cNvPr>
          <p:cNvSpPr>
            <a:spLocks noGrp="1" noChangeArrowheads="1"/>
          </p:cNvSpPr>
          <p:nvPr>
            <p:ph type="title"/>
          </p:nvPr>
        </p:nvSpPr>
        <p:spPr/>
        <p:txBody>
          <a:bodyPr/>
          <a:lstStyle/>
          <a:p>
            <a:r>
              <a:rPr lang="en-US" altLang="el-GR" sz="3200" b="1"/>
              <a:t>ΨΥΧΙΑΤΡΙΚΗ ΜΕΤΑΡΡΥΘΜΙΣΗ: ΜΕΛΛΟΝΤΙΚΕΣ ΑΝΑΓΚΕΣ</a:t>
            </a:r>
          </a:p>
        </p:txBody>
      </p:sp>
      <p:sp>
        <p:nvSpPr>
          <p:cNvPr id="57347" name="Rectangle 3">
            <a:extLst>
              <a:ext uri="{FF2B5EF4-FFF2-40B4-BE49-F238E27FC236}">
                <a16:creationId xmlns:a16="http://schemas.microsoft.com/office/drawing/2014/main" id="{05324A8F-F40D-4E8B-9A13-C9368366F0AA}"/>
              </a:ext>
            </a:extLst>
          </p:cNvPr>
          <p:cNvSpPr>
            <a:spLocks noGrp="1" noChangeArrowheads="1"/>
          </p:cNvSpPr>
          <p:nvPr>
            <p:ph type="body" idx="1"/>
          </p:nvPr>
        </p:nvSpPr>
        <p:spPr/>
        <p:txBody>
          <a:bodyPr/>
          <a:lstStyle/>
          <a:p>
            <a:r>
              <a:rPr lang="en-US" altLang="el-GR" sz="2400" b="1"/>
              <a:t>Τομεοποίηση, προσδιορισμός πληθυσμού ευθύνης</a:t>
            </a:r>
          </a:p>
          <a:p>
            <a:r>
              <a:rPr lang="en-US" altLang="el-GR" sz="2400" b="1"/>
              <a:t>Προσδιορισμός των αρχών κοινοτικής εμπλοκής των υπηρεσιών</a:t>
            </a:r>
          </a:p>
          <a:p>
            <a:r>
              <a:rPr lang="en-US" altLang="el-GR" sz="2400" b="1"/>
              <a:t>Προσδιορισμός των ελάχιστων υπηρεσιών των τομέων με βάση την εκτίμηση αναγκών</a:t>
            </a:r>
          </a:p>
          <a:p>
            <a:r>
              <a:rPr lang="en-US" altLang="el-GR" sz="2400" b="1"/>
              <a:t>Συνεργασία και διασύνδεση με την ΠΦΥ</a:t>
            </a:r>
          </a:p>
          <a:p>
            <a:r>
              <a:rPr lang="en-US" altLang="el-GR" sz="2400" b="1"/>
              <a:t>Προσδιορισμός κριτηρίων αξιολόγησης, ενιαία τήρηση στοιχείων</a:t>
            </a:r>
          </a:p>
          <a:p>
            <a:r>
              <a:rPr lang="en-US" altLang="el-GR" sz="2400" b="1"/>
              <a:t>Εσωτερική και εξωτερική αξιολόγηση υπηρεσιών με ενιαία κριτήρια</a:t>
            </a:r>
            <a:endParaRPr lang="en-US" altLang="el-GR" sz="2400"/>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b="1" dirty="0"/>
              <a:t>ΣΧΙΖΟΦΡΕΝΕΙΑ: ΧΡΟΝΙΑ ΠΟΡΕΙΑ, ΠΟΛΛΑΠΛΕΣ ΑΝΑΓΚΕΣ</a:t>
            </a:r>
          </a:p>
        </p:txBody>
      </p:sp>
      <p:graphicFrame>
        <p:nvGraphicFramePr>
          <p:cNvPr id="4" name="3 - Θέση περιεχομένου"/>
          <p:cNvGraphicFramePr>
            <a:graphicFrameLocks noGrp="1"/>
          </p:cNvGraphicFramePr>
          <p:nvPr>
            <p:ph idx="1"/>
          </p:nvPr>
        </p:nvGraphicFramePr>
        <p:xfrm>
          <a:off x="1703512" y="1830070"/>
          <a:ext cx="8964489" cy="4945272"/>
        </p:xfrm>
        <a:graphic>
          <a:graphicData uri="http://schemas.openxmlformats.org/drawingml/2006/table">
            <a:tbl>
              <a:tblPr firstRow="1" bandRow="1">
                <a:tableStyleId>{5C22544A-7EE6-4342-B048-85BDC9FD1C3A}</a:tableStyleId>
              </a:tblPr>
              <a:tblGrid>
                <a:gridCol w="2988163">
                  <a:extLst>
                    <a:ext uri="{9D8B030D-6E8A-4147-A177-3AD203B41FA5}">
                      <a16:colId xmlns:a16="http://schemas.microsoft.com/office/drawing/2014/main" val="20000"/>
                    </a:ext>
                  </a:extLst>
                </a:gridCol>
                <a:gridCol w="2772478">
                  <a:extLst>
                    <a:ext uri="{9D8B030D-6E8A-4147-A177-3AD203B41FA5}">
                      <a16:colId xmlns:a16="http://schemas.microsoft.com/office/drawing/2014/main" val="20001"/>
                    </a:ext>
                  </a:extLst>
                </a:gridCol>
                <a:gridCol w="3203848">
                  <a:extLst>
                    <a:ext uri="{9D8B030D-6E8A-4147-A177-3AD203B41FA5}">
                      <a16:colId xmlns:a16="http://schemas.microsoft.com/office/drawing/2014/main" val="20002"/>
                    </a:ext>
                  </a:extLst>
                </a:gridCol>
              </a:tblGrid>
              <a:tr h="473692">
                <a:tc>
                  <a:txBody>
                    <a:bodyPr/>
                    <a:lstStyle/>
                    <a:p>
                      <a:r>
                        <a:rPr lang="el-GR" sz="2400" i="1" dirty="0">
                          <a:solidFill>
                            <a:srgbClr val="FF0000"/>
                          </a:solidFill>
                        </a:rPr>
                        <a:t>Ανάγκη</a:t>
                      </a:r>
                    </a:p>
                  </a:txBody>
                  <a:tcPr/>
                </a:tc>
                <a:tc>
                  <a:txBody>
                    <a:bodyPr/>
                    <a:lstStyle/>
                    <a:p>
                      <a:r>
                        <a:rPr lang="el-GR" sz="2400" i="1" dirty="0">
                          <a:solidFill>
                            <a:srgbClr val="FF0000"/>
                          </a:solidFill>
                        </a:rPr>
                        <a:t>Υπηρεσία</a:t>
                      </a:r>
                    </a:p>
                  </a:txBody>
                  <a:tcPr/>
                </a:tc>
                <a:tc>
                  <a:txBody>
                    <a:bodyPr/>
                    <a:lstStyle/>
                    <a:p>
                      <a:r>
                        <a:rPr lang="el-GR" sz="2400" i="1" dirty="0">
                          <a:solidFill>
                            <a:srgbClr val="FF0000"/>
                          </a:solidFill>
                        </a:rPr>
                        <a:t>Επαγγελματίες</a:t>
                      </a:r>
                    </a:p>
                  </a:txBody>
                  <a:tcPr/>
                </a:tc>
                <a:extLst>
                  <a:ext uri="{0D108BD9-81ED-4DB2-BD59-A6C34878D82A}">
                    <a16:rowId xmlns:a16="http://schemas.microsoft.com/office/drawing/2014/main" val="10000"/>
                  </a:ext>
                </a:extLst>
              </a:tr>
              <a:tr h="473692">
                <a:tc>
                  <a:txBody>
                    <a:bodyPr/>
                    <a:lstStyle/>
                    <a:p>
                      <a:r>
                        <a:rPr lang="el-GR" sz="2000" b="1" dirty="0"/>
                        <a:t>Φαρμακευτική Αγωγή</a:t>
                      </a:r>
                    </a:p>
                  </a:txBody>
                  <a:tcPr/>
                </a:tc>
                <a:tc>
                  <a:txBody>
                    <a:bodyPr/>
                    <a:lstStyle/>
                    <a:p>
                      <a:r>
                        <a:rPr lang="el-GR" sz="2000" b="1" dirty="0"/>
                        <a:t>Ψυχιατρικές υπηρεσίες</a:t>
                      </a:r>
                    </a:p>
                  </a:txBody>
                  <a:tcPr/>
                </a:tc>
                <a:tc>
                  <a:txBody>
                    <a:bodyPr/>
                    <a:lstStyle/>
                    <a:p>
                      <a:r>
                        <a:rPr lang="el-GR" sz="2000" b="1" dirty="0"/>
                        <a:t>Ψυχίατροι</a:t>
                      </a:r>
                    </a:p>
                  </a:txBody>
                  <a:tcPr/>
                </a:tc>
                <a:extLst>
                  <a:ext uri="{0D108BD9-81ED-4DB2-BD59-A6C34878D82A}">
                    <a16:rowId xmlns:a16="http://schemas.microsoft.com/office/drawing/2014/main" val="10001"/>
                  </a:ext>
                </a:extLst>
              </a:tr>
              <a:tr h="473692">
                <a:tc>
                  <a:txBody>
                    <a:bodyPr/>
                    <a:lstStyle/>
                    <a:p>
                      <a:r>
                        <a:rPr lang="el-GR" sz="2000" b="1" dirty="0"/>
                        <a:t>Ψυχοθεραπεία</a:t>
                      </a:r>
                    </a:p>
                  </a:txBody>
                  <a:tcPr/>
                </a:tc>
                <a:tc>
                  <a:txBody>
                    <a:bodyPr/>
                    <a:lstStyle/>
                    <a:p>
                      <a:r>
                        <a:rPr lang="el-GR" sz="2000" b="1" dirty="0"/>
                        <a:t>Υπηρεσίες</a:t>
                      </a:r>
                      <a:r>
                        <a:rPr lang="el-GR" sz="2000" b="1" baseline="0" dirty="0"/>
                        <a:t> ψυχικής υγείας</a:t>
                      </a:r>
                      <a:endParaRPr lang="el-GR" sz="2000" b="1" dirty="0"/>
                    </a:p>
                  </a:txBody>
                  <a:tcPr/>
                </a:tc>
                <a:tc>
                  <a:txBody>
                    <a:bodyPr/>
                    <a:lstStyle/>
                    <a:p>
                      <a:r>
                        <a:rPr lang="el-GR" sz="2000" b="1" dirty="0"/>
                        <a:t>Επαγγελματίες</a:t>
                      </a:r>
                      <a:r>
                        <a:rPr lang="el-GR" sz="2000" b="1" baseline="0" dirty="0"/>
                        <a:t> Ψ.Υ.</a:t>
                      </a:r>
                      <a:endParaRPr lang="el-GR" sz="2000" b="1" dirty="0"/>
                    </a:p>
                  </a:txBody>
                  <a:tcPr/>
                </a:tc>
                <a:extLst>
                  <a:ext uri="{0D108BD9-81ED-4DB2-BD59-A6C34878D82A}">
                    <a16:rowId xmlns:a16="http://schemas.microsoft.com/office/drawing/2014/main" val="10002"/>
                  </a:ext>
                </a:extLst>
              </a:tr>
              <a:tr h="473692">
                <a:tc>
                  <a:txBody>
                    <a:bodyPr/>
                    <a:lstStyle/>
                    <a:p>
                      <a:r>
                        <a:rPr lang="el-GR" sz="2000" b="1" dirty="0"/>
                        <a:t>Παρακολούθηση</a:t>
                      </a:r>
                    </a:p>
                  </a:txBody>
                  <a:tcPr/>
                </a:tc>
                <a:tc>
                  <a:txBody>
                    <a:bodyPr/>
                    <a:lstStyle/>
                    <a:p>
                      <a:r>
                        <a:rPr lang="el-GR" sz="2000" b="1" dirty="0"/>
                        <a:t>Υπηρεσίες ψυχικής υγείας</a:t>
                      </a:r>
                    </a:p>
                  </a:txBody>
                  <a:tcPr/>
                </a:tc>
                <a:tc>
                  <a:txBody>
                    <a:bodyPr/>
                    <a:lstStyle/>
                    <a:p>
                      <a:r>
                        <a:rPr lang="el-GR" sz="2000" b="1" dirty="0"/>
                        <a:t>Ψυχίατροι,</a:t>
                      </a:r>
                      <a:r>
                        <a:rPr lang="el-GR" sz="2000" b="1" baseline="0" dirty="0"/>
                        <a:t> ψυχολόγοι, νοσηλευτές, Ε.Υ., κ.λπ. </a:t>
                      </a:r>
                      <a:endParaRPr lang="el-GR" sz="2000" b="1" dirty="0"/>
                    </a:p>
                  </a:txBody>
                  <a:tcPr/>
                </a:tc>
                <a:extLst>
                  <a:ext uri="{0D108BD9-81ED-4DB2-BD59-A6C34878D82A}">
                    <a16:rowId xmlns:a16="http://schemas.microsoft.com/office/drawing/2014/main" val="10003"/>
                  </a:ext>
                </a:extLst>
              </a:tr>
              <a:tr h="473692">
                <a:tc>
                  <a:txBody>
                    <a:bodyPr/>
                    <a:lstStyle/>
                    <a:p>
                      <a:r>
                        <a:rPr lang="el-GR" sz="2000" b="1" dirty="0"/>
                        <a:t>Εργασία/ Εκπαίδευση</a:t>
                      </a:r>
                    </a:p>
                  </a:txBody>
                  <a:tcPr/>
                </a:tc>
                <a:tc>
                  <a:txBody>
                    <a:bodyPr/>
                    <a:lstStyle/>
                    <a:p>
                      <a:r>
                        <a:rPr lang="el-GR" sz="2000" b="1" dirty="0"/>
                        <a:t>Ειδικές υπηρεσίες, εκπαίδευση</a:t>
                      </a:r>
                    </a:p>
                  </a:txBody>
                  <a:tcPr/>
                </a:tc>
                <a:tc>
                  <a:txBody>
                    <a:bodyPr/>
                    <a:lstStyle/>
                    <a:p>
                      <a:r>
                        <a:rPr lang="el-GR" sz="2000" b="1" dirty="0"/>
                        <a:t>Ε/Θ, σύμβουλοι εργασίας, εκπαιδευτικοί </a:t>
                      </a:r>
                    </a:p>
                  </a:txBody>
                  <a:tcPr/>
                </a:tc>
                <a:extLst>
                  <a:ext uri="{0D108BD9-81ED-4DB2-BD59-A6C34878D82A}">
                    <a16:rowId xmlns:a16="http://schemas.microsoft.com/office/drawing/2014/main" val="10004"/>
                  </a:ext>
                </a:extLst>
              </a:tr>
              <a:tr h="473692">
                <a:tc>
                  <a:txBody>
                    <a:bodyPr/>
                    <a:lstStyle/>
                    <a:p>
                      <a:r>
                        <a:rPr lang="el-GR" sz="2000" b="1" dirty="0"/>
                        <a:t>Στέγαση</a:t>
                      </a:r>
                    </a:p>
                  </a:txBody>
                  <a:tcPr/>
                </a:tc>
                <a:tc>
                  <a:txBody>
                    <a:bodyPr/>
                    <a:lstStyle/>
                    <a:p>
                      <a:r>
                        <a:rPr lang="el-GR" sz="2000" b="1" dirty="0"/>
                        <a:t>Ξενώνες, οικοτροφεία</a:t>
                      </a:r>
                    </a:p>
                  </a:txBody>
                  <a:tcPr/>
                </a:tc>
                <a:tc>
                  <a:txBody>
                    <a:bodyPr/>
                    <a:lstStyle/>
                    <a:p>
                      <a:r>
                        <a:rPr lang="el-GR" sz="2000" b="1" dirty="0"/>
                        <a:t>Επαγγελματίες Ψ.Υ.</a:t>
                      </a:r>
                    </a:p>
                  </a:txBody>
                  <a:tcPr/>
                </a:tc>
                <a:extLst>
                  <a:ext uri="{0D108BD9-81ED-4DB2-BD59-A6C34878D82A}">
                    <a16:rowId xmlns:a16="http://schemas.microsoft.com/office/drawing/2014/main" val="10005"/>
                  </a:ext>
                </a:extLst>
              </a:tr>
              <a:tr h="473692">
                <a:tc>
                  <a:txBody>
                    <a:bodyPr/>
                    <a:lstStyle/>
                    <a:p>
                      <a:r>
                        <a:rPr lang="el-GR" sz="2000" b="1" dirty="0"/>
                        <a:t>Κοινωνικοποίηση</a:t>
                      </a:r>
                    </a:p>
                  </a:txBody>
                  <a:tcPr/>
                </a:tc>
                <a:tc>
                  <a:txBody>
                    <a:bodyPr/>
                    <a:lstStyle/>
                    <a:p>
                      <a:r>
                        <a:rPr lang="el-GR" sz="2000" b="1" dirty="0"/>
                        <a:t>Υπηρεσίες Ψ.Κ.Α.</a:t>
                      </a:r>
                    </a:p>
                  </a:txBody>
                  <a:tcPr/>
                </a:tc>
                <a:tc>
                  <a:txBody>
                    <a:bodyPr/>
                    <a:lstStyle/>
                    <a:p>
                      <a:r>
                        <a:rPr lang="el-GR" sz="2000" b="1" dirty="0"/>
                        <a:t>Επαγγελματίες Ψ.Υ.</a:t>
                      </a:r>
                    </a:p>
                  </a:txBody>
                  <a:tcPr/>
                </a:tc>
                <a:extLst>
                  <a:ext uri="{0D108BD9-81ED-4DB2-BD59-A6C34878D82A}">
                    <a16:rowId xmlns:a16="http://schemas.microsoft.com/office/drawing/2014/main" val="10006"/>
                  </a:ext>
                </a:extLst>
              </a:tr>
              <a:tr h="473692">
                <a:tc>
                  <a:txBody>
                    <a:bodyPr/>
                    <a:lstStyle/>
                    <a:p>
                      <a:r>
                        <a:rPr lang="el-GR" sz="2000" b="1" dirty="0"/>
                        <a:t>Σωματική Υγεία</a:t>
                      </a:r>
                    </a:p>
                  </a:txBody>
                  <a:tcPr/>
                </a:tc>
                <a:tc>
                  <a:txBody>
                    <a:bodyPr/>
                    <a:lstStyle/>
                    <a:p>
                      <a:r>
                        <a:rPr lang="el-GR" sz="2000" b="1" dirty="0"/>
                        <a:t>ΕΣΥ</a:t>
                      </a:r>
                    </a:p>
                  </a:txBody>
                  <a:tcPr/>
                </a:tc>
                <a:tc>
                  <a:txBody>
                    <a:bodyPr/>
                    <a:lstStyle/>
                    <a:p>
                      <a:r>
                        <a:rPr lang="el-GR" sz="2000" b="1" dirty="0"/>
                        <a:t>Ιατροί, νοσηλευτές, κ.λπ.</a:t>
                      </a:r>
                    </a:p>
                  </a:txBody>
                  <a:tcPr/>
                </a:tc>
                <a:extLst>
                  <a:ext uri="{0D108BD9-81ED-4DB2-BD59-A6C34878D82A}">
                    <a16:rowId xmlns:a16="http://schemas.microsoft.com/office/drawing/2014/main" val="10007"/>
                  </a:ext>
                </a:extLst>
              </a:tr>
              <a:tr h="473692">
                <a:tc>
                  <a:txBody>
                    <a:bodyPr/>
                    <a:lstStyle/>
                    <a:p>
                      <a:r>
                        <a:rPr lang="el-GR" sz="2000" b="1" dirty="0"/>
                        <a:t>Νοσηλεία</a:t>
                      </a:r>
                    </a:p>
                  </a:txBody>
                  <a:tcPr/>
                </a:tc>
                <a:tc>
                  <a:txBody>
                    <a:bodyPr/>
                    <a:lstStyle/>
                    <a:p>
                      <a:r>
                        <a:rPr lang="el-GR" sz="2000" b="1" dirty="0"/>
                        <a:t>Ψυχιατρικές κλινικές</a:t>
                      </a:r>
                    </a:p>
                  </a:txBody>
                  <a:tcPr/>
                </a:tc>
                <a:tc>
                  <a:txBody>
                    <a:bodyPr/>
                    <a:lstStyle/>
                    <a:p>
                      <a:r>
                        <a:rPr lang="el-GR" sz="2000" b="1" dirty="0"/>
                        <a:t>Ψυχίατροι, Επαγγελμ.</a:t>
                      </a:r>
                      <a:r>
                        <a:rPr lang="el-GR" sz="2000" b="1" baseline="0" dirty="0"/>
                        <a:t> Ψ.Υ.</a:t>
                      </a:r>
                      <a:endParaRPr lang="el-GR" sz="2000" b="1" dirty="0"/>
                    </a:p>
                  </a:txBody>
                  <a:tcPr/>
                </a:tc>
                <a:extLst>
                  <a:ext uri="{0D108BD9-81ED-4DB2-BD59-A6C34878D82A}">
                    <a16:rowId xmlns:a16="http://schemas.microsoft.com/office/drawing/2014/main" val="10008"/>
                  </a:ext>
                </a:extLst>
              </a:tr>
            </a:tbl>
          </a:graphicData>
        </a:graphic>
      </p:graphicFrame>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pPr eaLnBrk="1" hangingPunct="1">
              <a:defRPr/>
            </a:pPr>
            <a:r>
              <a:rPr lang="el-GR" b="1" dirty="0">
                <a:latin typeface="Arial" charset="0"/>
              </a:rPr>
              <a:t>ΝΕΟΙ ΧΡΟΝΙΟΙ ΑΣΘΕΝΕΙΣ</a:t>
            </a:r>
          </a:p>
        </p:txBody>
      </p:sp>
      <p:sp>
        <p:nvSpPr>
          <p:cNvPr id="27651" name="Rectangle 3"/>
          <p:cNvSpPr>
            <a:spLocks noGrp="1" noChangeArrowheads="1"/>
          </p:cNvSpPr>
          <p:nvPr>
            <p:ph type="body" idx="1"/>
          </p:nvPr>
        </p:nvSpPr>
        <p:spPr>
          <a:xfrm>
            <a:off x="554804" y="1600200"/>
            <a:ext cx="10428270" cy="5257800"/>
          </a:xfrm>
        </p:spPr>
        <p:txBody>
          <a:bodyPr>
            <a:normAutofit/>
          </a:bodyPr>
          <a:lstStyle/>
          <a:p>
            <a:pPr eaLnBrk="1" hangingPunct="1">
              <a:lnSpc>
                <a:spcPct val="90000"/>
              </a:lnSpc>
              <a:defRPr/>
            </a:pPr>
            <a:r>
              <a:rPr lang="el-GR" dirty="0"/>
              <a:t>Κάθε χρόνο 3.000 νέοι Έλληνες νοσούν για πρώτη φορά από σχιζοφρένεια ενώ ένας ανάλογος αριθμός από διπολική διαταραχή και άλλες σοβαρές Ψ.Δ.</a:t>
            </a:r>
          </a:p>
          <a:p>
            <a:pPr eaLnBrk="1" hangingPunct="1">
              <a:lnSpc>
                <a:spcPct val="90000"/>
              </a:lnSpc>
              <a:defRPr/>
            </a:pPr>
            <a:r>
              <a:rPr lang="el-GR" dirty="0"/>
              <a:t>25% περίπου από αυτούς θα αναπτύξουν πολύ σοβαρή ψυχική αναπηρία με ανάγκη υποστήριξης στην κοινότητα</a:t>
            </a:r>
            <a:endParaRPr lang="en-US" dirty="0"/>
          </a:p>
          <a:p>
            <a:pPr eaLnBrk="1" hangingPunct="1">
              <a:lnSpc>
                <a:spcPct val="90000"/>
              </a:lnSpc>
              <a:defRPr/>
            </a:pPr>
            <a:r>
              <a:rPr lang="el-GR" dirty="0"/>
              <a:t>Άνω του 50% των ασθενών «χάνονται» από τις υπηρεσίες παρακολούθησης τον πρώτο χρόνο μετά τη νοσηλεία</a:t>
            </a:r>
          </a:p>
          <a:p>
            <a:pPr eaLnBrk="1" hangingPunct="1">
              <a:lnSpc>
                <a:spcPct val="90000"/>
              </a:lnSpc>
              <a:defRPr/>
            </a:pPr>
            <a:r>
              <a:rPr lang="el-GR" dirty="0"/>
              <a:t>Το </a:t>
            </a:r>
            <a:r>
              <a:rPr lang="el-GR" dirty="0" err="1"/>
              <a:t>ασυλικό</a:t>
            </a:r>
            <a:r>
              <a:rPr lang="el-GR" dirty="0"/>
              <a:t> μοντέλο περίθαλψης τους καταδικάζει σε απόσυρση και μη συμμετοχή στην κοινωνική ζωή</a:t>
            </a:r>
          </a:p>
          <a:p>
            <a:pPr eaLnBrk="1" hangingPunct="1">
              <a:lnSpc>
                <a:spcPct val="90000"/>
              </a:lnSpc>
              <a:defRPr/>
            </a:pPr>
            <a:r>
              <a:rPr lang="el-GR" dirty="0"/>
              <a:t>Πέραν από δράσεις ΨΚΑ, αναγκαίες δράσεις έγκαιρης διάγνωσης και παρέμβασης</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pPr>
              <a:defRPr/>
            </a:pPr>
            <a:r>
              <a:rPr lang="el-GR" b="1">
                <a:solidFill>
                  <a:schemeClr val="tx2">
                    <a:satMod val="200000"/>
                  </a:schemeClr>
                </a:solidFill>
              </a:rPr>
              <a:t>ΑΡΧΕΣ ΟΡΓΑΝΩΣΗΣ ΤΩΝ Υ.Ψ.Υ.</a:t>
            </a:r>
            <a:endParaRPr lang="en-GB" b="1">
              <a:solidFill>
                <a:schemeClr val="tx2">
                  <a:satMod val="200000"/>
                </a:schemeClr>
              </a:solidFill>
            </a:endParaRPr>
          </a:p>
        </p:txBody>
      </p:sp>
      <p:sp>
        <p:nvSpPr>
          <p:cNvPr id="43010" name="Rectangle 3"/>
          <p:cNvSpPr>
            <a:spLocks noGrp="1" noChangeArrowheads="1"/>
          </p:cNvSpPr>
          <p:nvPr>
            <p:ph type="body" idx="1"/>
          </p:nvPr>
        </p:nvSpPr>
        <p:spPr>
          <a:xfrm>
            <a:off x="1315092" y="1600201"/>
            <a:ext cx="9352908" cy="4525963"/>
          </a:xfrm>
        </p:spPr>
        <p:txBody>
          <a:bodyPr/>
          <a:lstStyle/>
          <a:p>
            <a:pPr marL="609600" indent="-609600">
              <a:buFont typeface="Wingdings" pitchFamily="2" charset="2"/>
              <a:buAutoNum type="arabicPeriod"/>
            </a:pPr>
            <a:r>
              <a:rPr lang="el-GR" b="1" dirty="0"/>
              <a:t>Προσβασιμότητα</a:t>
            </a:r>
          </a:p>
          <a:p>
            <a:pPr marL="609600" indent="-609600">
              <a:buFont typeface="Wingdings" pitchFamily="2" charset="2"/>
              <a:buAutoNum type="arabicPeriod"/>
            </a:pPr>
            <a:r>
              <a:rPr lang="el-GR" b="1" dirty="0"/>
              <a:t>Πλήρης παροχή υπηρεσιών</a:t>
            </a:r>
          </a:p>
          <a:p>
            <a:pPr marL="609600" indent="-609600">
              <a:buFont typeface="Wingdings" pitchFamily="2" charset="2"/>
              <a:buAutoNum type="arabicPeriod"/>
            </a:pPr>
            <a:r>
              <a:rPr lang="el-GR" b="1" dirty="0"/>
              <a:t>Συντονισμός και συνέχεια στη φροντίδα</a:t>
            </a:r>
          </a:p>
          <a:p>
            <a:pPr marL="609600" indent="-609600">
              <a:buFont typeface="Wingdings" pitchFamily="2" charset="2"/>
              <a:buAutoNum type="arabicPeriod"/>
            </a:pPr>
            <a:r>
              <a:rPr lang="el-GR" b="1" dirty="0"/>
              <a:t>Αποτελεσματικότητα υπηρεσιών και παρεμβάσεων</a:t>
            </a:r>
          </a:p>
          <a:p>
            <a:pPr marL="609600" indent="-609600">
              <a:buFont typeface="Wingdings" pitchFamily="2" charset="2"/>
              <a:buAutoNum type="arabicPeriod"/>
            </a:pPr>
            <a:r>
              <a:rPr lang="el-GR" b="1" dirty="0"/>
              <a:t>Ισότητα στην παροχή φροντίδας με βάση τις ανάγκες των ασθενών</a:t>
            </a:r>
          </a:p>
          <a:p>
            <a:pPr marL="609600" indent="-609600">
              <a:buFont typeface="Wingdings" pitchFamily="2" charset="2"/>
              <a:buAutoNum type="arabicPeriod"/>
            </a:pPr>
            <a:r>
              <a:rPr lang="el-GR" b="1" dirty="0"/>
              <a:t>Σεβασμός των ανθρωπίνων δικαιωμάτων</a:t>
            </a:r>
          </a:p>
          <a:p>
            <a:pPr marL="609600" indent="-609600">
              <a:buFont typeface="Wingdings" pitchFamily="2" charset="2"/>
              <a:buAutoNum type="arabicPeriod"/>
            </a:pPr>
            <a:r>
              <a:rPr lang="el-GR" b="1" dirty="0"/>
              <a:t>Οργάνωση βάσει των αναγκών των ασθενών και όχι των αναγκών των υπηρεσιών</a:t>
            </a:r>
            <a:endParaRPr lang="en-GB" b="1" dirty="0"/>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σάρωση002"/>
          <p:cNvPicPr>
            <a:picLocks noChangeAspect="1" noChangeArrowheads="1"/>
          </p:cNvPicPr>
          <p:nvPr/>
        </p:nvPicPr>
        <p:blipFill>
          <a:blip r:embed="rId3" cstate="print"/>
          <a:srcRect/>
          <a:stretch>
            <a:fillRect/>
          </a:stretch>
        </p:blipFill>
        <p:spPr bwMode="auto">
          <a:xfrm>
            <a:off x="1524000" y="0"/>
            <a:ext cx="9144000" cy="6858000"/>
          </a:xfrm>
          <a:prstGeom prst="rect">
            <a:avLst/>
          </a:prstGeom>
          <a:noFill/>
          <a:ln w="9525">
            <a:noFill/>
            <a:miter lim="800000"/>
            <a:headEnd/>
            <a:tailEnd/>
          </a:ln>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σάρωση002"/>
          <p:cNvPicPr>
            <a:picLocks noChangeAspect="1" noChangeArrowheads="1"/>
          </p:cNvPicPr>
          <p:nvPr/>
        </p:nvPicPr>
        <p:blipFill>
          <a:blip r:embed="rId3" cstate="print"/>
          <a:srcRect/>
          <a:stretch>
            <a:fillRect/>
          </a:stretch>
        </p:blipFill>
        <p:spPr bwMode="auto">
          <a:xfrm>
            <a:off x="1524000" y="0"/>
            <a:ext cx="9144000" cy="6858000"/>
          </a:xfrm>
          <a:prstGeom prst="rect">
            <a:avLst/>
          </a:prstGeom>
          <a:noFill/>
          <a:ln w="9525">
            <a:noFill/>
            <a:miter lim="800000"/>
            <a:headEnd/>
            <a:tailEnd/>
          </a:ln>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2438400" y="285751"/>
            <a:ext cx="7772400" cy="1141413"/>
          </a:xfrm>
        </p:spPr>
        <p:txBody>
          <a:bodyPr>
            <a:normAutofit fontScale="90000"/>
          </a:bodyPr>
          <a:lstStyle/>
          <a:p>
            <a:pPr>
              <a:defRPr/>
            </a:pPr>
            <a:r>
              <a:rPr lang="el-GR" b="1" dirty="0">
                <a:solidFill>
                  <a:schemeClr val="tx2">
                    <a:satMod val="200000"/>
                  </a:schemeClr>
                </a:solidFill>
              </a:rPr>
              <a:t>ΨΥΧΙΑΤΡΙΚΗ ΜΕΤΑΡΡΥΘΜΙΣΗ: Προβλήματα</a:t>
            </a:r>
          </a:p>
        </p:txBody>
      </p:sp>
      <p:sp>
        <p:nvSpPr>
          <p:cNvPr id="3" name="2 - Θέση περιεχομένου"/>
          <p:cNvSpPr>
            <a:spLocks noGrp="1"/>
          </p:cNvSpPr>
          <p:nvPr>
            <p:ph idx="1"/>
          </p:nvPr>
        </p:nvSpPr>
        <p:spPr>
          <a:xfrm>
            <a:off x="1068512" y="1784350"/>
            <a:ext cx="9142288" cy="5073650"/>
          </a:xfrm>
        </p:spPr>
        <p:txBody>
          <a:bodyPr>
            <a:normAutofit/>
          </a:bodyPr>
          <a:lstStyle/>
          <a:p>
            <a:pPr lvl="1">
              <a:lnSpc>
                <a:spcPct val="80000"/>
              </a:lnSpc>
            </a:pPr>
            <a:r>
              <a:rPr lang="el-GR" b="1" dirty="0"/>
              <a:t>Μη συμπερίληψη στις αποφάσεις όλων των ενδιαφερομένων (</a:t>
            </a:r>
            <a:r>
              <a:rPr lang="en-US" b="1" dirty="0"/>
              <a:t>stakeholders –</a:t>
            </a:r>
            <a:r>
              <a:rPr lang="el-GR" b="1" dirty="0"/>
              <a:t> χρηστών &amp; οικογενειών)</a:t>
            </a:r>
          </a:p>
          <a:p>
            <a:pPr lvl="1">
              <a:lnSpc>
                <a:spcPct val="80000"/>
              </a:lnSpc>
            </a:pPr>
            <a:r>
              <a:rPr lang="el-GR" b="1" dirty="0"/>
              <a:t>Απουσία συγχρονισμού κατάργησης Ψ.Ν. και ανάπτυξης κοινοτικών δομών Ψ.Υ.</a:t>
            </a:r>
          </a:p>
          <a:p>
            <a:pPr lvl="1">
              <a:lnSpc>
                <a:spcPct val="80000"/>
              </a:lnSpc>
            </a:pPr>
            <a:r>
              <a:rPr lang="el-GR" b="1" dirty="0">
                <a:solidFill>
                  <a:srgbClr val="FF0000"/>
                </a:solidFill>
              </a:rPr>
              <a:t>Μη ισόρροπη ανάπτυξη των υπηρεσιών</a:t>
            </a:r>
          </a:p>
          <a:p>
            <a:pPr lvl="1">
              <a:lnSpc>
                <a:spcPct val="80000"/>
              </a:lnSpc>
            </a:pPr>
            <a:r>
              <a:rPr lang="el-GR" b="1" dirty="0">
                <a:solidFill>
                  <a:srgbClr val="FF0000"/>
                </a:solidFill>
              </a:rPr>
              <a:t>Μη συνάρμοση των υπηρεσιών σε </a:t>
            </a:r>
            <a:r>
              <a:rPr lang="el-GR" b="1" u="sng" dirty="0">
                <a:solidFill>
                  <a:srgbClr val="FF0000"/>
                </a:solidFill>
              </a:rPr>
              <a:t>σύστημα υπηρεσιών ψυχικής υγείας</a:t>
            </a:r>
          </a:p>
          <a:p>
            <a:pPr lvl="1">
              <a:lnSpc>
                <a:spcPct val="80000"/>
              </a:lnSpc>
            </a:pPr>
            <a:r>
              <a:rPr lang="el-GR" b="1" dirty="0"/>
              <a:t> Ανάπτυξη νοσηλευτικών υπηρεσιών του ιδιωτικού τομέα με </a:t>
            </a:r>
            <a:r>
              <a:rPr lang="el-GR" b="1" dirty="0" err="1"/>
              <a:t>ασυλιακή</a:t>
            </a:r>
            <a:r>
              <a:rPr lang="el-GR" b="1" dirty="0"/>
              <a:t> λειτουργία</a:t>
            </a:r>
          </a:p>
          <a:p>
            <a:pPr lvl="1">
              <a:lnSpc>
                <a:spcPct val="80000"/>
              </a:lnSpc>
            </a:pPr>
            <a:r>
              <a:rPr lang="el-GR" b="1" dirty="0">
                <a:solidFill>
                  <a:srgbClr val="FF0000"/>
                </a:solidFill>
              </a:rPr>
              <a:t>Συγκεντροποίηση του συστήματος στο ΥΥΚΑ</a:t>
            </a:r>
          </a:p>
          <a:p>
            <a:pPr lvl="1">
              <a:lnSpc>
                <a:spcPct val="80000"/>
              </a:lnSpc>
            </a:pPr>
            <a:r>
              <a:rPr lang="el-GR" b="1" dirty="0">
                <a:solidFill>
                  <a:srgbClr val="FF0000"/>
                </a:solidFill>
              </a:rPr>
              <a:t>Απουσία διοίκησης τομέα – περιφέρειας, συμβουλευτικός ρόλος των ΤΕΨΥ</a:t>
            </a:r>
            <a:endParaRPr lang="en-US" b="1" dirty="0">
              <a:solidFill>
                <a:srgbClr val="FF0000"/>
              </a:solidFill>
            </a:endParaRPr>
          </a:p>
          <a:p>
            <a:pPr lvl="1">
              <a:lnSpc>
                <a:spcPct val="80000"/>
              </a:lnSpc>
            </a:pPr>
            <a:r>
              <a:rPr lang="el-GR" b="1" dirty="0"/>
              <a:t>Μη ανάπτυξη των βασικών υπηρεσιών σε μεγάλα τμήματα της χώρας (π.χ. Πελοπόννησος, Δ. Μακεδονία)</a:t>
            </a:r>
          </a:p>
          <a:p>
            <a:pPr lvl="1">
              <a:lnSpc>
                <a:spcPct val="80000"/>
              </a:lnSpc>
            </a:pPr>
            <a:endParaRPr lang="el-GR" sz="2200" b="1" dirty="0"/>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Petros\AppData\Local\Temp\articulate\presenter\imgtemp\aAJs7lFC.files\slide0001_image001.png"/>
</p:tagLst>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80</TotalTime>
  <Words>11226</Words>
  <Application>Microsoft Office PowerPoint</Application>
  <PresentationFormat>Ευρεία οθόνη</PresentationFormat>
  <Paragraphs>1718</Paragraphs>
  <Slides>170</Slides>
  <Notes>95</Notes>
  <HiddenSlides>0</HiddenSlides>
  <MMClips>0</MMClips>
  <ScaleCrop>false</ScaleCrop>
  <HeadingPairs>
    <vt:vector size="8" baseType="variant">
      <vt:variant>
        <vt:lpstr>Γραμματοσειρές που χρησιμοποιούνται</vt:lpstr>
      </vt:variant>
      <vt:variant>
        <vt:i4>14</vt:i4>
      </vt:variant>
      <vt:variant>
        <vt:lpstr>Θέμα</vt:lpstr>
      </vt:variant>
      <vt:variant>
        <vt:i4>1</vt:i4>
      </vt:variant>
      <vt:variant>
        <vt:lpstr>Ενσωματωμένοι διακομιστές OLE</vt:lpstr>
      </vt:variant>
      <vt:variant>
        <vt:i4>1</vt:i4>
      </vt:variant>
      <vt:variant>
        <vt:lpstr>Τίτλοι διαφανειών</vt:lpstr>
      </vt:variant>
      <vt:variant>
        <vt:i4>170</vt:i4>
      </vt:variant>
    </vt:vector>
  </HeadingPairs>
  <TitlesOfParts>
    <vt:vector size="186" baseType="lpstr">
      <vt:lpstr>Arial</vt:lpstr>
      <vt:lpstr>Arial Narrow</vt:lpstr>
      <vt:lpstr>Calibri</vt:lpstr>
      <vt:lpstr>Calibri Light</vt:lpstr>
      <vt:lpstr>Consolas</vt:lpstr>
      <vt:lpstr>Constantia</vt:lpstr>
      <vt:lpstr>Corbel</vt:lpstr>
      <vt:lpstr>Courier  PS</vt:lpstr>
      <vt:lpstr>Garamond</vt:lpstr>
      <vt:lpstr>Symbol</vt:lpstr>
      <vt:lpstr>Tahoma</vt:lpstr>
      <vt:lpstr>Times New Roman</vt:lpstr>
      <vt:lpstr>Verdana</vt:lpstr>
      <vt:lpstr>Wingdings</vt:lpstr>
      <vt:lpstr>Θέμα του Office</vt:lpstr>
      <vt:lpstr>Γράφημα</vt:lpstr>
      <vt:lpstr>ΑΞΙΟΛΟΓΗΣΗ ΥΠΗΡΕΣΙΩΝ ΨΥΧΙΚΗΣ ΥΓΕΙΑΣ</vt:lpstr>
      <vt:lpstr>WORLD HEALTH REPORT, 2001: Mental Health: New Understanding, New Hope</vt:lpstr>
      <vt:lpstr>Η ΔΙΑΔΙΚΑΣΙΑ ΑΝΑΠΤΥΞΗΣ ΥΠΗΡΕΣΙΩΝ ΤΩΝ ΕΞΗ ΒΗΜΑΤΩΝ</vt:lpstr>
      <vt:lpstr>ΣΥΓΧΡΟΝΕΣ ΤΑΣΕΙΣ ΣΤΗ ΦΡΟΝΤΊΔΑ ΤΩΝ ΧΡΟΝΙΩΝ ΨΥΧΙΚΑ ΑΣΘΕΝΩΝ</vt:lpstr>
      <vt:lpstr>ΚΑΤΑ ΣΥΝΕΠΕΙΑ…..</vt:lpstr>
      <vt:lpstr>ΚΑΤΑ ΣΥΝΕΠΕΙΑ…..</vt:lpstr>
      <vt:lpstr>ΠΟΙΑ ΠΡΟΤΥΠΑ;</vt:lpstr>
      <vt:lpstr>ΠΡΟΤΥΠΑ ΕΚΤΙΜΗΣΗΣ ΤΩΝ ΑΝΑΓΚΩΝ ΤΩΝ ΨΥΧΙΚΑ ΑΣΘΕΝΩΝ</vt:lpstr>
      <vt:lpstr>ΠΡΟΤΥΠΑ ΕΚΤΙΜΗΣΗΣ ΤΩΝ ΑΝΑΓΚΩΝ ΤΩΝ ΨΥΧΙΚΑ ΑΣΘΕΝΩΝ</vt:lpstr>
      <vt:lpstr>Assessment Instrument for Mental health Systems (AIMS): Domains</vt:lpstr>
      <vt:lpstr>ΠΡΟΤΥΠΑ ΕΚΤΙΜΗΣΗΣ ΤΩΝ ΑΝΑΓΚΩΝ ΤΩΝ ΨΥΧΙΚΑ ΑΣΘΕΝΩΝ</vt:lpstr>
      <vt:lpstr>Ο ΚΥΚΛΟΣ ΣΧΕΔΙΑΣΜΟΥ ΥΠΗΡΕΣΙΩΝ &amp; ΑΞΙΟΛΟΓΗΣΗΣ (Thornicroft &amp; Tansella 1999)</vt:lpstr>
      <vt:lpstr>ΤΟ ΜΟΝΤΕΛΟ «ΜΑΤΡΙΞ» ΤΩΝ ΨΥΧΙΑΤΡΙΚΩΝ ΥΠΗΡΕΣΙΩΝ</vt:lpstr>
      <vt:lpstr>Η ΕΚΠΟΝΗΣΗ ΕΡΕΥΝΩΝ ΑΞΙΟΛΟΓΗΣΗΣ ΣΤΟΝ ΧΩΡΟ ΤΗΣ ΨΥΧΙΚΗΣ ΥΓΕΙΑΣ</vt:lpstr>
      <vt:lpstr>Λόγοι διεξαγωγής αξιολογητικής έρευνας:</vt:lpstr>
      <vt:lpstr>ΒΑΣΙΚΕΣ ΑΡΧΕΣ ΚΟΙΝΟΤΙΚΩΝ ΥΠΗΡΕΣΙΩΝ ΨΥΧΙΚΗΣ ΥΓΕΙΑΣ</vt:lpstr>
      <vt:lpstr>ΑΞΙΟΛΟΓΗΣΗ ΥΠΗΡΕΣΙΩΝ: ΒΑΣΙΚΑ ΕΡΩΤΗΜΑΤΑ Ι</vt:lpstr>
      <vt:lpstr>ΑΞΙΟΛΟΓΗΣΗ ΥΠΗΡΕΣΙΩΝ: ΒΑΣΙΚΑ ΕΡΩΤΗΜΑΤΑ ΙΙ</vt:lpstr>
      <vt:lpstr>ΚΡΙΤΗΡΙΑ ΑΞΙΟΛΟΓΗΣΗΣ</vt:lpstr>
      <vt:lpstr>Ο ΚΥΚΛΟΣ ΣΧΕΔΙΑΣΜΟΥ ΥΠΗΡΕΣΙΩΝ &amp; ΑΞΙΟΛΟΓΗΣΗΣ</vt:lpstr>
      <vt:lpstr>ΠΡΟΒΛΗΜΑΤΑ ΣΤΗΝ ΑΞΙΟΛΟΓΗΣΗ ΤΩΝ ΥΠΗΡΕΣΙΩΝ Ψ.Υ. ΣΤΗΝ ΕΛΛΑΔΑ</vt:lpstr>
      <vt:lpstr>Πόσο συχνό είναι το πρόβλημα; (περιγραφική επιδημιολογία)</vt:lpstr>
      <vt:lpstr>Πόσο σοβαρό είναι το πρόβλημα;</vt:lpstr>
      <vt:lpstr>ΕΚΤΙΜΗΣΗ ΤΩΝ ΨΥΧΙΚΩΝ ΔΙΑΤΑΡΑΧΩΝ</vt:lpstr>
      <vt:lpstr>ΕΚΤΙΜΗΣΗ ΑΝΑΓΚΩΝ</vt:lpstr>
      <vt:lpstr>ΕΚΤΙΜΗΣΗ ΤΗΣ ΠΟΙΟΤΗΤΑΣ ΖΩΗΣ</vt:lpstr>
      <vt:lpstr>ΜΕΤΡΗΣΗ ΚΟΙΝΩΝΙΚΗΣ ΑΝΙΚΑΝΟΤΗΤΑΣ ΚΑΙ ΛΕΙΤΟΥΡΓΙΚΩΝ ΙΚΑΝΟΤΗΤΩΝ</vt:lpstr>
      <vt:lpstr>ΜΕΤΡΗΣΗ ΚΟΙΝΩΝΙΚΗΣ ΕΠΙΔΡΑΣΗΣ</vt:lpstr>
      <vt:lpstr>Υπάρχουν κατάλληλες παρεμβάσεις για το πρόβλημα;</vt:lpstr>
      <vt:lpstr>Είναι οι παρεμβάσεις αποδεκτές;</vt:lpstr>
      <vt:lpstr>Είναι αποτελεσματικές οι υπάρχουσες παρεμβάσεις στο μέγεθος και τη σοβαρότητα του προβλήματος;</vt:lpstr>
      <vt:lpstr>ΔΙΑΒΕΒΑΙΩΣΗ ΤΗΣ ΠΟΙΟΤΗΤΑΣ</vt:lpstr>
      <vt:lpstr>ΒΑΣΙΚΕΣ ΑΡΧΕΣ ΤΗΣ ΠΟΙΟΤΗΤΑΣ ΣΤΗΝ ΨΥΧΙΚΗ ΥΓΕΙΑ (ΠΟΥ)</vt:lpstr>
      <vt:lpstr>ΒΑΣΙΚΕΣ ΑΡΧΕΣ ΤΗΣ ΠΟΙΟΤΗΤΑΣ ΣΤΗΝ ΨΥΧΙΚΗ ΥΓΕΙΑ (ΠΟΥ)</vt:lpstr>
      <vt:lpstr>ΠΛΕΟΝΕΚΤΗΜΑΤΑ ΤΗΣ ΒΕΛΤΙΩΣΗΣ ΤΗΣ ΠΟΟΤΗΤΑΣ ΤΩΝ ΥΠΗΡΕΣΙΩΝ Ψ.Υ.</vt:lpstr>
      <vt:lpstr>ΠΡΟΣΕΓΓΙΣΕΙΣ ΣΤΗΝ ΠΟΙΟΤΗΤΑ</vt:lpstr>
      <vt:lpstr>ΒΗΜΑΤΑ ΓΙΑ ΤΗ ΒΕΛΤΙΩΣΗ  ΤΗΣ ΠΟΙΟΤΗΤΑΣ ΦΡΟΝΤΙΔΑΣ Ψ.Υ.</vt:lpstr>
      <vt:lpstr>1. Προσαρμογή της πολιτικής στη διαδικασία βελτίωσης της ποιότητας</vt:lpstr>
      <vt:lpstr>2. Εκπόνηση κριτηρίων</vt:lpstr>
      <vt:lpstr>3. Καθορισμός των διαδικασιών πιστοποίησης</vt:lpstr>
      <vt:lpstr>4. Παρακολούθηση των υπηρεσιών Ψ.Υ. βάσει των μηχανισμών ποιότητας </vt:lpstr>
      <vt:lpstr>5. Ενσωμάτωση της βελτίωσης της ποιότητας στην τρέχουσα παροχή και διαχείριση των υπηρεσιών</vt:lpstr>
      <vt:lpstr>6. Συστηματική μεταρρύθμιση με σκοπό τη βελτίωση των υπηρεσιών</vt:lpstr>
      <vt:lpstr>7. Αναθεώρηση των μηχανισμών ποιότητας</vt:lpstr>
      <vt:lpstr>ΕΜΠΟΔΙΑ ΣΤΗ ΒΕΛΤΙΩΣΗ ΤΗΣ ΠΟΙΟΤΗΤΑΣ</vt:lpstr>
      <vt:lpstr>Ποιά είναι η επίδραση των παρεμβάσεων σε άλλους παράγοντες και την κοινωνία γενικότερα;</vt:lpstr>
      <vt:lpstr>ΕΠΙΠΕΔΑ ΦΡΟΝΤΙΔΑΣ ΥΓΕΙΑΣ</vt:lpstr>
      <vt:lpstr>ΕΠΙΠΕΔΑ ΠΡΟΛΗΨΗΣ</vt:lpstr>
      <vt:lpstr>WORLD HEALTH REPORT, 2001: Mental Health: New Understanding, New Hope</vt:lpstr>
      <vt:lpstr>Παρουσίαση του PowerPoint</vt:lpstr>
      <vt:lpstr>Παρουσίαση του PowerPoint</vt:lpstr>
      <vt:lpstr>Basic Principles of Modern Community Mental Health Care (WHO 2001, Thornicrof &amp; Tansella 2009, Drake et al 2011)</vt:lpstr>
      <vt:lpstr>Basic Principles of Modern Community Mental Health Care (WHO 2001, Thornicrof &amp; Tansella 2009, Drake et al 2011)</vt:lpstr>
      <vt:lpstr>The Balanced Care Model  I. Low Level of Resources (Thornicroft &amp; Tansella 2004)</vt:lpstr>
      <vt:lpstr>The Balanced Care Model  II. Medium Level of Resources (Thornicroft &amp; Tansella 2004)</vt:lpstr>
      <vt:lpstr>The Balanced Care Model  III. High Level of Resources (Thornicroft &amp; Tansella 2004)</vt:lpstr>
      <vt:lpstr>Mental Health Care in Greece  Recent Developments 2001- to date</vt:lpstr>
      <vt:lpstr>Παρουσίαση του PowerPoint</vt:lpstr>
      <vt:lpstr>Παρουσίαση του PowerPoint</vt:lpstr>
      <vt:lpstr>The Old Style of Mental Health Care</vt:lpstr>
      <vt:lpstr>Βασική θέση της ΠΦΥ</vt:lpstr>
      <vt:lpstr>ΣΥΣΤΗΜΑΤΑ ΥΓΕΙΑΣ ΣΤΗ Μ. ΒΡΕΤΑΝΙΑ ΚΑΙ ΕΛΛΑΔΑ</vt:lpstr>
      <vt:lpstr>Παρουσίαση του PowerPoint</vt:lpstr>
      <vt:lpstr>ΤΟ ΜΟΝΤΕΛΟ ΤΩΝ 5 ΕΠΙΠΕΔΩΝ ΤΩΝ GOLDBERG &amp; HUXLEY</vt:lpstr>
      <vt:lpstr>Ψυχιατρικά Προβλήματα στην Πρωτοβάθμια Φροντίδα Υγείας</vt:lpstr>
      <vt:lpstr>Έρευνα ΠΟΥ: Psychological Problems in General Health Care. Μηνιαίος Επιπολασμός (%) Ψυχικών Διαταραχών κατά ICD-10</vt:lpstr>
      <vt:lpstr>Ψυχικές Διαταραχές στην Πρωτοβάθμια Φροντίδα Υγείας</vt:lpstr>
      <vt:lpstr> Αναγνώριση (%) των ψυχικών διαταραχών στην ΠΦΥ ανα διαγνωστική κατηγορία</vt:lpstr>
      <vt:lpstr>Συχνότητα Συνήθων Χορηγούμενων Θεραπειών(%) για Ψυχιατρικές Διαταραχές στην ΠΦΥ</vt:lpstr>
      <vt:lpstr>ΒΑΣΙΚΕΣ ΑΡΧΕΣ ΚΟΙΝΟΤΙΚΩΝ ΥΠΗΡΕΣΙΩΝ ΨΥΧΙΚΗΣ ΥΓΕΙΑΣ</vt:lpstr>
      <vt:lpstr>ΠΡΟΒΛΗΜΑΤΑ ΣΥΝΑΡΜΟΓΗΣ ΤΗΣ ΠΦΥ ΚΑΙ ΤΟΥ ΣΥΣΤΗΜΑΤΟΣ Ψ. ΥΠΗΡΕΣΙΩΝ ΣΤΗΝ ΕΛΛΑΔΑ</vt:lpstr>
      <vt:lpstr>Παρουσίαση του PowerPoint</vt:lpstr>
      <vt:lpstr>Επιπολασμός 12 μηνών των Ψυχικών και Ν/Ψ Διαταραχών σε 30 Ευρωπαϊκές χώρες</vt:lpstr>
      <vt:lpstr>Σοβαρές «Λειτουργικές» Ψυχικές Διαταραχές</vt:lpstr>
      <vt:lpstr>«Συνήθεις» Ψυχικές Διαταραχές </vt:lpstr>
      <vt:lpstr>Κοινωνική Επιβάρυνση των Νευρο- Ψυχικών Διαταραχών στην ΕΕ</vt:lpstr>
      <vt:lpstr>Οικονομικό Κόστος των Νευροψυχικών Διαταραχών στην ΕΕ</vt:lpstr>
      <vt:lpstr>Οικονομικό Κόστος των Νευροψυχικών Διαταραχών στην ΕΕ</vt:lpstr>
      <vt:lpstr>Συνθήκη ΟΗΕ για τα δικαιώματα των ψυχικά ασθενών </vt:lpstr>
      <vt:lpstr>ΒΑΣΙΚΗ ΠΑΡΑΔΟΧΗ ΤΩΝ ΣΥΓΧΡΟΝΩΝ ΔΗΜΟΣΙΩΝ ΣΥΣΤΗΜΑΤΩΝ ΨΥΧΙΚΗΣ ΥΓΕΙΑΣ</vt:lpstr>
      <vt:lpstr>Χάσμα στην Ψυχική Υγεία</vt:lpstr>
      <vt:lpstr>Παρουσίαση του PowerPoint</vt:lpstr>
      <vt:lpstr>Παρουσίαση του PowerPoint</vt:lpstr>
      <vt:lpstr>ΨΥΧΙΑΤΡΙΚΗ ΜΕΤΑΡΡΥΘΜΙΣΗ: ΚΥΡΙΑ ΕΡΩΤΗΜΑΤΑ</vt:lpstr>
      <vt:lpstr>Για ποιόν; Πληθυσμός ατόμων με ανάγκες για ψυχιατρικές υπηρεσίες</vt:lpstr>
      <vt:lpstr>Από ποιόν; Φορείς που παρέχουν ψυχιατρικές υπηρεσίες</vt:lpstr>
      <vt:lpstr>Με ποιόν τρόπο; Διαθέσιμες αποτελεσματικές παρεμβάσεις</vt:lpstr>
      <vt:lpstr>Πόσο αποτελεσματικά και με ποιά ποιότητα; Αξιολόγηση υπηρεσιών &amp; παρεμβάσεων</vt:lpstr>
      <vt:lpstr>ΔΗΜΙΟΥΡΓΙΑ ΚΑΙ ΧΡΗΣΗ ΤΗΣ ΓΝΩΣΗΣ/ΠΛΗΡΟΦΟΡΙΑΣ ΣΤΗΝ ΙΑΤΡΙΚΗ</vt:lpstr>
      <vt:lpstr>ΠΡΟΫΠΟΘΕΣΕΙΣ ΓΙΑ ΤΗ ΣΩΣΤΗ ΣΥΛΛΟΓΗ ΚΑΙ ΧΡΗΣΗ ΤΩΝ ΠΛΗΡ0ΦΟΡΙΩΝ </vt:lpstr>
      <vt:lpstr>Πόσο ικανοποιητικά; Ικανοποίηση χρηστών, οικογενειών, στάσεις</vt:lpstr>
      <vt:lpstr>ΠΡΟΒΛΗΜΑΤΑ ΣΤΗΝ ΑΞΙΟΛΟΓΗΣΗ ΤΩΝ ΥΠΗΡΕΣΙΩΝ Ψ.Υ. ΣΤΗΝ ΕΛΛΑΔΑ</vt:lpstr>
      <vt:lpstr>ΨΥΧΙΑΤΡΙΚΗ ΜΕΤΑΡΡΥΘΜΙΣΗ: ΜΕΛΛΟΝΤΙΚΕΣ ΑΝΑΓΚΕΣ</vt:lpstr>
      <vt:lpstr>ΣΧΙΖΟΦΡΕΝΕΙΑ: ΧΡΟΝΙΑ ΠΟΡΕΙΑ, ΠΟΛΛΑΠΛΕΣ ΑΝΑΓΚΕΣ</vt:lpstr>
      <vt:lpstr>ΝΕΟΙ ΧΡΟΝΙΟΙ ΑΣΘΕΝΕΙΣ</vt:lpstr>
      <vt:lpstr>ΑΡΧΕΣ ΟΡΓΑΝΩΣΗΣ ΤΩΝ Υ.Ψ.Υ.</vt:lpstr>
      <vt:lpstr>Παρουσίαση του PowerPoint</vt:lpstr>
      <vt:lpstr>Παρουσίαση του PowerPoint</vt:lpstr>
      <vt:lpstr>ΨΥΧΙΑΤΡΙΚΗ ΜΕΤΑΡΡΥΘΜΙΣΗ: Προβλήματα</vt:lpstr>
      <vt:lpstr>ΨΥΧΙΑΤΡΙΚΗ ΜΕΤΑΡΡΥΘΜΙΣΗ: Προβλήματα</vt:lpstr>
      <vt:lpstr>Η ΕΝΝΟΙΑ ΤΟΥ ΣΥΣΤΗΜΑΤΟΣ</vt:lpstr>
      <vt:lpstr>Εμπόδια στη διασύνδεση των Υ.Ψ.Υ στην Ελλάδα Ι</vt:lpstr>
      <vt:lpstr>Εμπόδια στη διασύνδεση των Υ.Ψ.Υ στην Ελλάδα ΙΙ</vt:lpstr>
      <vt:lpstr>ΠΙΘΑΝΗ ΔΙΑΡΘΡΩΣΗ ΕΝΟΣ «ΑΠΟΚΕΝΤΡΩΜΕΝΟΥ» ΣΥΣΤΗΜΑΤΟΣ ΨΥΧΙΚΗΣ ΥΓΕΙΑΣ ΣΤΗΝ ΕΛΛΑΔΑ</vt:lpstr>
      <vt:lpstr>Πλεονεκτήματα του «Αποκεντρωμένου» Συστήματος Ψυχικής Υγείας</vt:lpstr>
      <vt:lpstr>ΑΝΑΓΚΑΙΕΣ ΣΥΝΕΡΓΑΣΙΕΣ ΤΩΝ Υ.Ψ.Υ.</vt:lpstr>
      <vt:lpstr>Γιατί χρειάζεται η διασύνδεση των υπηρεσιών ψυχικής υγείας;</vt:lpstr>
      <vt:lpstr>Ποιες είναι οι βασικές αρχές μιας επιτυχημένης διασύνδεσης; Ι</vt:lpstr>
      <vt:lpstr>Ποιες είναι οι βασικές αρχές μιας επιτυχημένης διασύνδεσης; ΙΙ</vt:lpstr>
      <vt:lpstr>Ποιες είναι οι βασικές αρχές μιας επιτυχημένης διασύνδεσης; ΙΙΙ</vt:lpstr>
      <vt:lpstr>ΣΥΝΕΡΓΑΤΙΚΗ ΦΡΟΝΤΙΔΑ (Collaborative Care)</vt:lpstr>
      <vt:lpstr>ΠΟΙΟΝ ΔΡΟΜΟ ΠΡΕΠΕΙ ΝΑ ΑΚΟΛΟΥΘΗΣΥΜΕ ΣΤΟ ΜΕΛΛΟΝ;</vt:lpstr>
      <vt:lpstr>The Development of MMHUs in Greece</vt:lpstr>
      <vt:lpstr>The Ioannina/Thesprotia Mobile Mental Health Unit (I/T-MMHU)</vt:lpstr>
      <vt:lpstr>Παρουσίαση του PowerPoint</vt:lpstr>
      <vt:lpstr>Region of Epirus: Demograpics  (2011 census)</vt:lpstr>
      <vt:lpstr>Παρουσίαση του PowerPoint</vt:lpstr>
      <vt:lpstr>Area covered by  the Ioannina – Thesprotia MMHU (I/T-MMHU)</vt:lpstr>
      <vt:lpstr>Παρουσίαση του PowerPoint</vt:lpstr>
      <vt:lpstr>Active Patients of the I/T-MMHU  (2007-2013)</vt:lpstr>
      <vt:lpstr>Numbers of patient visits (2007-2013)  (six-month intervals)</vt:lpstr>
      <vt:lpstr>Activity of the I/T-MMHU 2014-2015</vt:lpstr>
      <vt:lpstr>Care Delivery to Active Psychotic Patients</vt:lpstr>
      <vt:lpstr>  Care for the elderly (&gt;65) </vt:lpstr>
      <vt:lpstr>Παρουσίαση του PowerPoint</vt:lpstr>
      <vt:lpstr>Παρουσίαση του PowerPoint</vt:lpstr>
      <vt:lpstr>Ποιότητα Ζωής και Αναπηρία/Λειτουργικότητα: Εννοιολογικές Διαφορές</vt:lpstr>
      <vt:lpstr>Προέλευση των δύο εννοιών</vt:lpstr>
      <vt:lpstr>ΑΙΤΙΑ ΓΙΑ ΤΗΝ ΑΛΛΑΓΗ ΠΡΟΣ ΤΗ ΛΕΙΤΟΥΡΓΙΚΟΤΗΤΑ ΚΑΙ ΤΗΝ Π.Ζ. Ι</vt:lpstr>
      <vt:lpstr>ΑΙΤΙΑ ΓΙΑ ΤΗΝ ΑΛΛΑΓΗ ΠΡΟΣ ΤΗ ΛΕΙΤΟΥΡΓΙΚΟΤΗΤΑ ΚΑΙ ΤΗΝ Π.Ζ. ΙΙ</vt:lpstr>
      <vt:lpstr>ΑΙΤΙΑ ΓΙΑ ΤΗΝ ΑΛΛΑΓΗ ΠΡΟΣ ΤΗ ΛΕΙΤΟΥΡΓΙΚΟΤΗΤΑ ΚΑΙ ΤΗΝ Π.Ζ. ΙΙΙ</vt:lpstr>
      <vt:lpstr>ΑΙΤΙΑ ΓΙΑ ΤΗΝ ΑΛΛΑΓΗ ΠΡΟΣ ΤΗ ΛΕΙΤΟΥΡΓΙΚΟΤΗΤΑ ΚΑΙ ΤΗΝ Π.Ζ. ΙV</vt:lpstr>
      <vt:lpstr>ΣΥΝΕΠΕΙΕΣ ΤΩΝ ΑΛΛΑΓΩΝ</vt:lpstr>
      <vt:lpstr>Οικογένεια Διεθνών Ταξινομήσεων του ΠΟΥ</vt:lpstr>
      <vt:lpstr>Παρουσίαση του PowerPoint</vt:lpstr>
      <vt:lpstr>Συσχετίσεις των εννοιών ICF 2001</vt:lpstr>
      <vt:lpstr>Βασικές Έννοιες της Αναπηρίας</vt:lpstr>
      <vt:lpstr>Βασικές έννοιες της λειτουργικότητας/ ανικανότητας</vt:lpstr>
      <vt:lpstr>Δραστηριότητες και Συμμετοχή</vt:lpstr>
      <vt:lpstr>Περιβαλλοντικοί παράγοντες</vt:lpstr>
      <vt:lpstr>Εφαρμογές του ICF (Ατομικό Επίπεδο)</vt:lpstr>
      <vt:lpstr>Εφαρμογές του ICF (Κοινωνικό Επίπεδο)</vt:lpstr>
      <vt:lpstr>Η έννοια της “Ποιότητας Ζωής”</vt:lpstr>
      <vt:lpstr>Παρουσίαση του PowerPoint</vt:lpstr>
      <vt:lpstr>Παρουσίαση του PowerPoint</vt:lpstr>
      <vt:lpstr>Αναγκαιότητα της εκτίμησης της  Ποιότητας Ζωής στις σοβαρές ψυχικές διαταραχές</vt:lpstr>
      <vt:lpstr>Γιατί μας ενδιαφέρει η εκτίμηση της  Ποιότητας Ζωής στις σοβαρές ψυχικές διαταραχές;</vt:lpstr>
      <vt:lpstr>ΓΙΑΤΙ ΜΑΣ ΕΝΔΙΑΦΕΡΕΙ Η ΠΟΙΟΤΗΤΑ ΖΩΗΣ ΣΤΙΣ ΣΟΒΑΡΕΣ ΨΥΧΙΚΕΣ ΔΙΑΤΑΡΑΧΕΣ;</vt:lpstr>
      <vt:lpstr>Συνδυασμός εκτιμήσεων</vt:lpstr>
      <vt:lpstr>Δείκτες Ποιότητας Ζωής (1)</vt:lpstr>
      <vt:lpstr>Δείκτες Ποιότητας Ζωής (2)</vt:lpstr>
      <vt:lpstr>Επιλογή κλίμακας  Ποιότητας Ζωής</vt:lpstr>
      <vt:lpstr>Γενικές κλίμακες Ποιότητας Ζωής</vt:lpstr>
      <vt:lpstr>Νοσολογικά Προσδιορισμένες Κλίμακες Ποιότητας Ζωής</vt:lpstr>
      <vt:lpstr>Κλίμακες Ποιότητας Ζωής</vt:lpstr>
      <vt:lpstr>ΠΩΣ ΕΚΤΙΜΟΥΜΕ ΤΗΝ ΠΟΙΟΤΗΤΑ ΖΩΗΣ ΣΤΗ ΣΧΙΖΟΦΡΕΝΕΙΑ;</vt:lpstr>
      <vt:lpstr>Γιατί είναι απαραίτητη η εκτίμηση των αναγκών στις υπηρεσίες ψυχικής υγείας ;</vt:lpstr>
      <vt:lpstr>ΜΟΝΤΕΛΑ ΕΚΤΙΜΗΣΗΣ ΤΩΝ ΑΝΑΓΚΩΝ Θεωρητικό Πλαίσιο-Ορισμός της ανάγκης</vt:lpstr>
      <vt:lpstr>ΕΚΤΙΜΗΣΗ ΑΝΑΓΚΩΝ</vt:lpstr>
      <vt:lpstr>CAMBERWELL ASSESSMENT OF NEED  (CAN)</vt:lpstr>
      <vt:lpstr>Περιοχές αναγκών που εκτιμά το CAN</vt:lpstr>
      <vt:lpstr>Διαμόρφωση τεσσάρων ομάδων λημμάτων του CAN</vt:lpstr>
      <vt:lpstr>Σύγκριση των τεσσάρων ομάδων λημμάτων του CAN με τους τομείς της WHOQOL-BREF</vt:lpstr>
      <vt:lpstr>ΜΕΤΡΗΣΗ ΚΟΙΝΩΝΙΚΗΣ ΑΝΙΚΑΝΟΤΗΤΑΣ ΚΑΙ ΛΕΙΤΟΥΡΓΙΚΩΝ ΙΚΑΝΟΤΗΤΩΝ</vt:lpstr>
      <vt:lpstr>WHODAS 2.0</vt:lpstr>
      <vt:lpstr>Παρουσίαση του PowerPoint</vt:lpstr>
      <vt:lpstr>Παρουσίαση του PowerPoint</vt:lpstr>
      <vt:lpstr>Παρουσίαση του PowerPoint</vt:lpstr>
      <vt:lpstr>Παρουσίαση του PowerPoint</vt:lpstr>
      <vt:lpstr>Παρουσίαση του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Μαυρεας Βενετσιανος</dc:creator>
  <cp:lastModifiedBy>Μαυρεας Βενετσιανος</cp:lastModifiedBy>
  <cp:revision>31</cp:revision>
  <dcterms:created xsi:type="dcterms:W3CDTF">2019-04-20T11:30:21Z</dcterms:created>
  <dcterms:modified xsi:type="dcterms:W3CDTF">2020-01-16T06:58:50Z</dcterms:modified>
</cp:coreProperties>
</file>