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9" r:id="rId2"/>
    <p:sldId id="350" r:id="rId3"/>
    <p:sldId id="405" r:id="rId4"/>
    <p:sldId id="359" r:id="rId5"/>
    <p:sldId id="358" r:id="rId6"/>
    <p:sldId id="434" r:id="rId7"/>
    <p:sldId id="353" r:id="rId8"/>
    <p:sldId id="462" r:id="rId9"/>
    <p:sldId id="355" r:id="rId10"/>
    <p:sldId id="356" r:id="rId11"/>
    <p:sldId id="361" r:id="rId12"/>
    <p:sldId id="362" r:id="rId13"/>
    <p:sldId id="363" r:id="rId14"/>
    <p:sldId id="406" r:id="rId15"/>
    <p:sldId id="407" r:id="rId16"/>
    <p:sldId id="408" r:id="rId17"/>
    <p:sldId id="401" r:id="rId18"/>
    <p:sldId id="391" r:id="rId19"/>
    <p:sldId id="395" r:id="rId20"/>
    <p:sldId id="392" r:id="rId21"/>
    <p:sldId id="396" r:id="rId22"/>
    <p:sldId id="440" r:id="rId23"/>
    <p:sldId id="393" r:id="rId24"/>
    <p:sldId id="397" r:id="rId25"/>
    <p:sldId id="394" r:id="rId26"/>
    <p:sldId id="398" r:id="rId27"/>
    <p:sldId id="399" r:id="rId28"/>
    <p:sldId id="400" r:id="rId29"/>
    <p:sldId id="344" r:id="rId30"/>
    <p:sldId id="346" r:id="rId31"/>
    <p:sldId id="265" r:id="rId32"/>
    <p:sldId id="267" r:id="rId33"/>
    <p:sldId id="345" r:id="rId34"/>
    <p:sldId id="266" r:id="rId35"/>
    <p:sldId id="270"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454" r:id="rId50"/>
    <p:sldId id="433" r:id="rId51"/>
    <p:sldId id="455" r:id="rId52"/>
    <p:sldId id="308" r:id="rId53"/>
    <p:sldId id="301" r:id="rId54"/>
    <p:sldId id="302" r:id="rId55"/>
    <p:sldId id="303" r:id="rId56"/>
    <p:sldId id="443" r:id="rId57"/>
    <p:sldId id="456" r:id="rId58"/>
    <p:sldId id="413" r:id="rId59"/>
    <p:sldId id="414" r:id="rId60"/>
    <p:sldId id="322" r:id="rId61"/>
    <p:sldId id="311" r:id="rId62"/>
    <p:sldId id="312" r:id="rId63"/>
    <p:sldId id="313" r:id="rId64"/>
    <p:sldId id="347" r:id="rId65"/>
    <p:sldId id="314" r:id="rId66"/>
    <p:sldId id="315" r:id="rId67"/>
    <p:sldId id="316" r:id="rId68"/>
    <p:sldId id="317" r:id="rId69"/>
    <p:sldId id="318" r:id="rId70"/>
    <p:sldId id="319" r:id="rId71"/>
    <p:sldId id="320" r:id="rId72"/>
    <p:sldId id="321" r:id="rId73"/>
    <p:sldId id="457" r:id="rId74"/>
    <p:sldId id="458" r:id="rId75"/>
    <p:sldId id="459" r:id="rId76"/>
    <p:sldId id="460" r:id="rId77"/>
    <p:sldId id="461" r:id="rId78"/>
    <p:sldId id="324" r:id="rId79"/>
    <p:sldId id="348" r:id="rId80"/>
    <p:sldId id="446" r:id="rId81"/>
    <p:sldId id="349" r:id="rId82"/>
    <p:sldId id="325" r:id="rId83"/>
    <p:sldId id="326" r:id="rId84"/>
    <p:sldId id="411"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445" r:id="rId101"/>
    <p:sldId id="416" r:id="rId102"/>
    <p:sldId id="417" r:id="rId103"/>
    <p:sldId id="418" r:id="rId104"/>
    <p:sldId id="419" r:id="rId105"/>
    <p:sldId id="420" r:id="rId106"/>
    <p:sldId id="421" r:id="rId107"/>
    <p:sldId id="426" r:id="rId108"/>
    <p:sldId id="427" r:id="rId109"/>
    <p:sldId id="428" r:id="rId110"/>
    <p:sldId id="452" r:id="rId111"/>
    <p:sldId id="342" r:id="rId112"/>
    <p:sldId id="453" r:id="rId1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sorterViewPr>
    <p:cViewPr>
      <p:scale>
        <a:sx n="100" d="100"/>
        <a:sy n="100" d="100"/>
      </p:scale>
      <p:origin x="0" y="2343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2CDA-C745-44E2-A9B5-ADECC7BD692D}"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l-GR"/>
        </a:p>
      </dgm:t>
    </dgm:pt>
    <dgm:pt modelId="{24FBB038-7D54-44AB-8FF2-C7288CC845ED}">
      <dgm:prSet phldrT="[Text]" custT="1"/>
      <dgm:spPr/>
      <dgm:t>
        <a:bodyPr/>
        <a:lstStyle/>
        <a:p>
          <a:r>
            <a:rPr lang="el-GR" sz="2000" dirty="0" smtClean="0"/>
            <a:t>Στιγματισμός Αυτοστιγματισμός  Καταπάτηση δικαιωμάτων </a:t>
          </a:r>
          <a:endParaRPr lang="el-GR" sz="2000" dirty="0"/>
        </a:p>
      </dgm:t>
    </dgm:pt>
    <dgm:pt modelId="{70607EBA-05BC-4434-B98D-EF6B6579513B}" type="parTrans" cxnId="{E854FA4B-5DE4-44FD-A097-FE18F1740B1D}">
      <dgm:prSet/>
      <dgm:spPr/>
      <dgm:t>
        <a:bodyPr/>
        <a:lstStyle/>
        <a:p>
          <a:endParaRPr lang="el-GR"/>
        </a:p>
      </dgm:t>
    </dgm:pt>
    <dgm:pt modelId="{595D3DF0-8966-4B83-8C5E-6BC72947E1C7}" type="sibTrans" cxnId="{E854FA4B-5DE4-44FD-A097-FE18F1740B1D}">
      <dgm:prSet/>
      <dgm:spPr/>
      <dgm:t>
        <a:bodyPr/>
        <a:lstStyle/>
        <a:p>
          <a:endParaRPr lang="el-GR"/>
        </a:p>
      </dgm:t>
    </dgm:pt>
    <dgm:pt modelId="{86BDB4A2-2DA4-4B02-BFE6-294EE6964856}">
      <dgm:prSet phldrT="[Text]" custT="1"/>
      <dgm:spPr/>
      <dgm:t>
        <a:bodyPr/>
        <a:lstStyle/>
        <a:p>
          <a:r>
            <a:rPr lang="el-GR" sz="2000" dirty="0" smtClean="0"/>
            <a:t>Κοινωνική απομόνωση</a:t>
          </a:r>
          <a:endParaRPr lang="el-GR" sz="2000" dirty="0"/>
        </a:p>
      </dgm:t>
    </dgm:pt>
    <dgm:pt modelId="{57C63F46-1B03-4282-9669-3B189B77BDAF}" type="parTrans" cxnId="{2DB19C0F-6555-41F8-88CF-C1C5DA4C9372}">
      <dgm:prSet/>
      <dgm:spPr/>
      <dgm:t>
        <a:bodyPr/>
        <a:lstStyle/>
        <a:p>
          <a:endParaRPr lang="el-GR"/>
        </a:p>
      </dgm:t>
    </dgm:pt>
    <dgm:pt modelId="{11A64690-4F88-4B6C-91F9-A353D361FD87}" type="sibTrans" cxnId="{2DB19C0F-6555-41F8-88CF-C1C5DA4C9372}">
      <dgm:prSet/>
      <dgm:spPr/>
      <dgm:t>
        <a:bodyPr/>
        <a:lstStyle/>
        <a:p>
          <a:endParaRPr lang="el-GR"/>
        </a:p>
      </dgm:t>
    </dgm:pt>
    <dgm:pt modelId="{CB4BE563-50C4-41C6-8118-61CC1E08671C}">
      <dgm:prSet custT="1"/>
      <dgm:spPr/>
      <dgm:t>
        <a:bodyPr/>
        <a:lstStyle/>
        <a:p>
          <a:r>
            <a:rPr lang="el-GR" sz="2000" dirty="0" smtClean="0"/>
            <a:t>Θετικά, Αρνητικά συμπτώματα </a:t>
          </a:r>
        </a:p>
        <a:p>
          <a:r>
            <a:rPr lang="el-GR" sz="2000" dirty="0" smtClean="0"/>
            <a:t>Γνωσιακά ελλείματα</a:t>
          </a:r>
        </a:p>
      </dgm:t>
    </dgm:pt>
    <dgm:pt modelId="{8CEF6047-628B-4E6F-B6F2-2B904BB4B13E}" type="parTrans" cxnId="{D9660123-5E45-44BF-8CD8-C115FD39A0B5}">
      <dgm:prSet/>
      <dgm:spPr/>
      <dgm:t>
        <a:bodyPr/>
        <a:lstStyle/>
        <a:p>
          <a:endParaRPr lang="el-GR"/>
        </a:p>
      </dgm:t>
    </dgm:pt>
    <dgm:pt modelId="{FE29FF89-B5CF-47B7-8CA1-59C79F6F233C}" type="sibTrans" cxnId="{D9660123-5E45-44BF-8CD8-C115FD39A0B5}">
      <dgm:prSet/>
      <dgm:spPr/>
      <dgm:t>
        <a:bodyPr/>
        <a:lstStyle/>
        <a:p>
          <a:endParaRPr lang="el-GR"/>
        </a:p>
      </dgm:t>
    </dgm:pt>
    <dgm:pt modelId="{935825D3-A04F-41EE-BF70-22A7409D1F3D}">
      <dgm:prSet custT="1"/>
      <dgm:spPr/>
      <dgm:t>
        <a:bodyPr/>
        <a:lstStyle/>
        <a:p>
          <a:r>
            <a:rPr lang="el-GR" sz="2000" dirty="0" smtClean="0"/>
            <a:t>Δυσκολίες στην εκπαίδευση, Ανεργία </a:t>
          </a:r>
        </a:p>
      </dgm:t>
    </dgm:pt>
    <dgm:pt modelId="{BA239ED6-95B8-408B-A04D-3CE8DF46B867}" type="parTrans" cxnId="{D07FABFC-EA49-42F8-B486-EE7A7CA37D74}">
      <dgm:prSet/>
      <dgm:spPr/>
      <dgm:t>
        <a:bodyPr/>
        <a:lstStyle/>
        <a:p>
          <a:endParaRPr lang="el-GR"/>
        </a:p>
      </dgm:t>
    </dgm:pt>
    <dgm:pt modelId="{C7DAB009-AFFF-4C0F-94D2-603BE22792C4}" type="sibTrans" cxnId="{D07FABFC-EA49-42F8-B486-EE7A7CA37D74}">
      <dgm:prSet/>
      <dgm:spPr/>
      <dgm:t>
        <a:bodyPr/>
        <a:lstStyle/>
        <a:p>
          <a:endParaRPr lang="el-GR"/>
        </a:p>
      </dgm:t>
    </dgm:pt>
    <dgm:pt modelId="{CF9ABAB0-ED03-48B0-B9E4-95356006E479}">
      <dgm:prSet custT="1"/>
      <dgm:spPr/>
      <dgm:t>
        <a:bodyPr/>
        <a:lstStyle/>
        <a:p>
          <a:r>
            <a:rPr lang="el-GR" sz="2000" dirty="0" smtClean="0"/>
            <a:t>Χρήση ουσιών </a:t>
          </a:r>
        </a:p>
        <a:p>
          <a:r>
            <a:rPr lang="el-GR" sz="2000" dirty="0" smtClean="0"/>
            <a:t>Προβλήματα σωματικής υγείας</a:t>
          </a:r>
        </a:p>
      </dgm:t>
    </dgm:pt>
    <dgm:pt modelId="{C4A2FA26-6EB0-4B84-BF79-8C35520FD57E}" type="parTrans" cxnId="{6016FE20-E374-4D29-B3C3-6B3F94A57A29}">
      <dgm:prSet/>
      <dgm:spPr/>
      <dgm:t>
        <a:bodyPr/>
        <a:lstStyle/>
        <a:p>
          <a:endParaRPr lang="el-GR"/>
        </a:p>
      </dgm:t>
    </dgm:pt>
    <dgm:pt modelId="{5F9A0F85-7F08-433E-91E0-4CFD8A4127C1}" type="sibTrans" cxnId="{6016FE20-E374-4D29-B3C3-6B3F94A57A29}">
      <dgm:prSet/>
      <dgm:spPr/>
      <dgm:t>
        <a:bodyPr/>
        <a:lstStyle/>
        <a:p>
          <a:endParaRPr lang="el-GR"/>
        </a:p>
      </dgm:t>
    </dgm:pt>
    <dgm:pt modelId="{2EFA3A84-69F7-42B8-BA29-13832D4BF2A8}" type="pres">
      <dgm:prSet presAssocID="{55462CDA-C745-44E2-A9B5-ADECC7BD692D}" presName="Name0" presStyleCnt="0">
        <dgm:presLayoutVars>
          <dgm:dir/>
          <dgm:resizeHandles val="exact"/>
        </dgm:presLayoutVars>
      </dgm:prSet>
      <dgm:spPr/>
      <dgm:t>
        <a:bodyPr/>
        <a:lstStyle/>
        <a:p>
          <a:endParaRPr lang="el-GR"/>
        </a:p>
      </dgm:t>
    </dgm:pt>
    <dgm:pt modelId="{34C4D4CD-C01D-432C-800B-18AC6C31875A}" type="pres">
      <dgm:prSet presAssocID="{CB4BE563-50C4-41C6-8118-61CC1E08671C}" presName="node" presStyleLbl="node1" presStyleIdx="0" presStyleCnt="5" custScaleX="281431" custScaleY="103846">
        <dgm:presLayoutVars>
          <dgm:bulletEnabled val="1"/>
        </dgm:presLayoutVars>
      </dgm:prSet>
      <dgm:spPr/>
      <dgm:t>
        <a:bodyPr/>
        <a:lstStyle/>
        <a:p>
          <a:endParaRPr lang="el-GR"/>
        </a:p>
      </dgm:t>
    </dgm:pt>
    <dgm:pt modelId="{D08C809C-6D97-48FC-A124-37EC3A6C1E83}" type="pres">
      <dgm:prSet presAssocID="{FE29FF89-B5CF-47B7-8CA1-59C79F6F233C}" presName="sibTrans" presStyleLbl="sibTrans2D1" presStyleIdx="0" presStyleCnt="5"/>
      <dgm:spPr/>
      <dgm:t>
        <a:bodyPr/>
        <a:lstStyle/>
        <a:p>
          <a:endParaRPr lang="el-GR"/>
        </a:p>
      </dgm:t>
    </dgm:pt>
    <dgm:pt modelId="{9AE7E3BA-7D93-4C5E-8525-603674774CC0}" type="pres">
      <dgm:prSet presAssocID="{FE29FF89-B5CF-47B7-8CA1-59C79F6F233C}" presName="connectorText" presStyleLbl="sibTrans2D1" presStyleIdx="0" presStyleCnt="5"/>
      <dgm:spPr/>
      <dgm:t>
        <a:bodyPr/>
        <a:lstStyle/>
        <a:p>
          <a:endParaRPr lang="el-GR"/>
        </a:p>
      </dgm:t>
    </dgm:pt>
    <dgm:pt modelId="{B728C666-8BF2-41E0-831B-1B176714F7FF}" type="pres">
      <dgm:prSet presAssocID="{935825D3-A04F-41EE-BF70-22A7409D1F3D}" presName="node" presStyleLbl="node1" presStyleIdx="1" presStyleCnt="5" custScaleX="160093" custScaleY="190273" custRadScaleRad="118028" custRadScaleInc="20620">
        <dgm:presLayoutVars>
          <dgm:bulletEnabled val="1"/>
        </dgm:presLayoutVars>
      </dgm:prSet>
      <dgm:spPr/>
      <dgm:t>
        <a:bodyPr/>
        <a:lstStyle/>
        <a:p>
          <a:endParaRPr lang="el-GR"/>
        </a:p>
      </dgm:t>
    </dgm:pt>
    <dgm:pt modelId="{AFDA6149-7670-4FC8-A87D-B16246B23A63}" type="pres">
      <dgm:prSet presAssocID="{C7DAB009-AFFF-4C0F-94D2-603BE22792C4}" presName="sibTrans" presStyleLbl="sibTrans2D1" presStyleIdx="1" presStyleCnt="5"/>
      <dgm:spPr/>
      <dgm:t>
        <a:bodyPr/>
        <a:lstStyle/>
        <a:p>
          <a:endParaRPr lang="el-GR"/>
        </a:p>
      </dgm:t>
    </dgm:pt>
    <dgm:pt modelId="{87997F46-D325-4666-A2D7-383886E5CDD3}" type="pres">
      <dgm:prSet presAssocID="{C7DAB009-AFFF-4C0F-94D2-603BE22792C4}" presName="connectorText" presStyleLbl="sibTrans2D1" presStyleIdx="1" presStyleCnt="5"/>
      <dgm:spPr/>
      <dgm:t>
        <a:bodyPr/>
        <a:lstStyle/>
        <a:p>
          <a:endParaRPr lang="el-GR"/>
        </a:p>
      </dgm:t>
    </dgm:pt>
    <dgm:pt modelId="{9DB45BC4-DA79-4328-BB64-BC8778382B6C}" type="pres">
      <dgm:prSet presAssocID="{CF9ABAB0-ED03-48B0-B9E4-95356006E479}" presName="node" presStyleLbl="node1" presStyleIdx="2" presStyleCnt="5" custScaleX="176178" custScaleY="153479" custRadScaleRad="131238" custRadScaleInc="-55447">
        <dgm:presLayoutVars>
          <dgm:bulletEnabled val="1"/>
        </dgm:presLayoutVars>
      </dgm:prSet>
      <dgm:spPr/>
      <dgm:t>
        <a:bodyPr/>
        <a:lstStyle/>
        <a:p>
          <a:endParaRPr lang="el-GR"/>
        </a:p>
      </dgm:t>
    </dgm:pt>
    <dgm:pt modelId="{242149BF-8E34-4AFD-8A88-3069D7EC949E}" type="pres">
      <dgm:prSet presAssocID="{5F9A0F85-7F08-433E-91E0-4CFD8A4127C1}" presName="sibTrans" presStyleLbl="sibTrans2D1" presStyleIdx="2" presStyleCnt="5"/>
      <dgm:spPr/>
      <dgm:t>
        <a:bodyPr/>
        <a:lstStyle/>
        <a:p>
          <a:endParaRPr lang="el-GR"/>
        </a:p>
      </dgm:t>
    </dgm:pt>
    <dgm:pt modelId="{BBFC79B6-FB9F-45BA-8C3B-ABCC44016D8A}" type="pres">
      <dgm:prSet presAssocID="{5F9A0F85-7F08-433E-91E0-4CFD8A4127C1}" presName="connectorText" presStyleLbl="sibTrans2D1" presStyleIdx="2" presStyleCnt="5"/>
      <dgm:spPr/>
      <dgm:t>
        <a:bodyPr/>
        <a:lstStyle/>
        <a:p>
          <a:endParaRPr lang="el-GR"/>
        </a:p>
      </dgm:t>
    </dgm:pt>
    <dgm:pt modelId="{A9427C26-FA10-448C-83D6-554294845D16}" type="pres">
      <dgm:prSet presAssocID="{24FBB038-7D54-44AB-8FF2-C7288CC845ED}" presName="node" presStyleLbl="node1" presStyleIdx="3" presStyleCnt="5" custScaleX="158257" custScaleY="143232" custRadScaleRad="125773" custRadScaleInc="48941">
        <dgm:presLayoutVars>
          <dgm:bulletEnabled val="1"/>
        </dgm:presLayoutVars>
      </dgm:prSet>
      <dgm:spPr/>
      <dgm:t>
        <a:bodyPr/>
        <a:lstStyle/>
        <a:p>
          <a:endParaRPr lang="el-GR"/>
        </a:p>
      </dgm:t>
    </dgm:pt>
    <dgm:pt modelId="{EAF20245-B318-4D22-B938-33A80E2F078B}" type="pres">
      <dgm:prSet presAssocID="{595D3DF0-8966-4B83-8C5E-6BC72947E1C7}" presName="sibTrans" presStyleLbl="sibTrans2D1" presStyleIdx="3" presStyleCnt="5"/>
      <dgm:spPr/>
      <dgm:t>
        <a:bodyPr/>
        <a:lstStyle/>
        <a:p>
          <a:endParaRPr lang="el-GR"/>
        </a:p>
      </dgm:t>
    </dgm:pt>
    <dgm:pt modelId="{60FE0B80-5211-4250-B8B1-9C0E9BE3778D}" type="pres">
      <dgm:prSet presAssocID="{595D3DF0-8966-4B83-8C5E-6BC72947E1C7}" presName="connectorText" presStyleLbl="sibTrans2D1" presStyleIdx="3" presStyleCnt="5"/>
      <dgm:spPr/>
      <dgm:t>
        <a:bodyPr/>
        <a:lstStyle/>
        <a:p>
          <a:endParaRPr lang="el-GR"/>
        </a:p>
      </dgm:t>
    </dgm:pt>
    <dgm:pt modelId="{66014946-867F-4112-AA59-BC52843330E3}" type="pres">
      <dgm:prSet presAssocID="{86BDB4A2-2DA4-4B02-BFE6-294EE6964856}" presName="node" presStyleLbl="node1" presStyleIdx="4" presStyleCnt="5" custScaleX="142956" custScaleY="172015" custRadScaleRad="113782" custRadScaleInc="-14866">
        <dgm:presLayoutVars>
          <dgm:bulletEnabled val="1"/>
        </dgm:presLayoutVars>
      </dgm:prSet>
      <dgm:spPr/>
      <dgm:t>
        <a:bodyPr/>
        <a:lstStyle/>
        <a:p>
          <a:endParaRPr lang="el-GR"/>
        </a:p>
      </dgm:t>
    </dgm:pt>
    <dgm:pt modelId="{C81B6763-B738-4520-A201-EFBB3BC2F2B3}" type="pres">
      <dgm:prSet presAssocID="{11A64690-4F88-4B6C-91F9-A353D361FD87}" presName="sibTrans" presStyleLbl="sibTrans2D1" presStyleIdx="4" presStyleCnt="5"/>
      <dgm:spPr/>
      <dgm:t>
        <a:bodyPr/>
        <a:lstStyle/>
        <a:p>
          <a:endParaRPr lang="el-GR"/>
        </a:p>
      </dgm:t>
    </dgm:pt>
    <dgm:pt modelId="{70081C1D-B44C-4E1D-AEA5-1E945DFF1AC5}" type="pres">
      <dgm:prSet presAssocID="{11A64690-4F88-4B6C-91F9-A353D361FD87}" presName="connectorText" presStyleLbl="sibTrans2D1" presStyleIdx="4" presStyleCnt="5"/>
      <dgm:spPr/>
      <dgm:t>
        <a:bodyPr/>
        <a:lstStyle/>
        <a:p>
          <a:endParaRPr lang="el-GR"/>
        </a:p>
      </dgm:t>
    </dgm:pt>
  </dgm:ptLst>
  <dgm:cxnLst>
    <dgm:cxn modelId="{13C6AEAD-B9B9-4BCA-8826-D2AD77617076}" type="presOf" srcId="{935825D3-A04F-41EE-BF70-22A7409D1F3D}" destId="{B728C666-8BF2-41E0-831B-1B176714F7FF}" srcOrd="0" destOrd="0" presId="urn:microsoft.com/office/officeart/2005/8/layout/cycle7"/>
    <dgm:cxn modelId="{E854FA4B-5DE4-44FD-A097-FE18F1740B1D}" srcId="{55462CDA-C745-44E2-A9B5-ADECC7BD692D}" destId="{24FBB038-7D54-44AB-8FF2-C7288CC845ED}" srcOrd="3" destOrd="0" parTransId="{70607EBA-05BC-4434-B98D-EF6B6579513B}" sibTransId="{595D3DF0-8966-4B83-8C5E-6BC72947E1C7}"/>
    <dgm:cxn modelId="{BF372F7F-784F-4D7D-AC3D-D7F16655AD2F}" type="presOf" srcId="{595D3DF0-8966-4B83-8C5E-6BC72947E1C7}" destId="{EAF20245-B318-4D22-B938-33A80E2F078B}" srcOrd="0" destOrd="0" presId="urn:microsoft.com/office/officeart/2005/8/layout/cycle7"/>
    <dgm:cxn modelId="{41EB5D55-F859-468E-9FE7-C09778BC3EEA}" type="presOf" srcId="{FE29FF89-B5CF-47B7-8CA1-59C79F6F233C}" destId="{9AE7E3BA-7D93-4C5E-8525-603674774CC0}" srcOrd="1" destOrd="0" presId="urn:microsoft.com/office/officeart/2005/8/layout/cycle7"/>
    <dgm:cxn modelId="{2B196DCE-8937-42C3-B194-A508BB9F23D6}" type="presOf" srcId="{CF9ABAB0-ED03-48B0-B9E4-95356006E479}" destId="{9DB45BC4-DA79-4328-BB64-BC8778382B6C}" srcOrd="0" destOrd="0" presId="urn:microsoft.com/office/officeart/2005/8/layout/cycle7"/>
    <dgm:cxn modelId="{BEFA3024-5AFD-4A65-92D5-8940AB43E139}" type="presOf" srcId="{5F9A0F85-7F08-433E-91E0-4CFD8A4127C1}" destId="{BBFC79B6-FB9F-45BA-8C3B-ABCC44016D8A}" srcOrd="1" destOrd="0" presId="urn:microsoft.com/office/officeart/2005/8/layout/cycle7"/>
    <dgm:cxn modelId="{D9660123-5E45-44BF-8CD8-C115FD39A0B5}" srcId="{55462CDA-C745-44E2-A9B5-ADECC7BD692D}" destId="{CB4BE563-50C4-41C6-8118-61CC1E08671C}" srcOrd="0" destOrd="0" parTransId="{8CEF6047-628B-4E6F-B6F2-2B904BB4B13E}" sibTransId="{FE29FF89-B5CF-47B7-8CA1-59C79F6F233C}"/>
    <dgm:cxn modelId="{15B42495-7A0F-4E54-A693-296A441A2DC4}" type="presOf" srcId="{CB4BE563-50C4-41C6-8118-61CC1E08671C}" destId="{34C4D4CD-C01D-432C-800B-18AC6C31875A}" srcOrd="0" destOrd="0" presId="urn:microsoft.com/office/officeart/2005/8/layout/cycle7"/>
    <dgm:cxn modelId="{2DB19C0F-6555-41F8-88CF-C1C5DA4C9372}" srcId="{55462CDA-C745-44E2-A9B5-ADECC7BD692D}" destId="{86BDB4A2-2DA4-4B02-BFE6-294EE6964856}" srcOrd="4" destOrd="0" parTransId="{57C63F46-1B03-4282-9669-3B189B77BDAF}" sibTransId="{11A64690-4F88-4B6C-91F9-A353D361FD87}"/>
    <dgm:cxn modelId="{A04FFE96-C618-4758-9B0C-138DCFA1CF5F}" type="presOf" srcId="{FE29FF89-B5CF-47B7-8CA1-59C79F6F233C}" destId="{D08C809C-6D97-48FC-A124-37EC3A6C1E83}" srcOrd="0" destOrd="0" presId="urn:microsoft.com/office/officeart/2005/8/layout/cycle7"/>
    <dgm:cxn modelId="{CBDB5142-750E-4EF8-9CEC-3E584CAE2339}" type="presOf" srcId="{11A64690-4F88-4B6C-91F9-A353D361FD87}" destId="{C81B6763-B738-4520-A201-EFBB3BC2F2B3}" srcOrd="0" destOrd="0" presId="urn:microsoft.com/office/officeart/2005/8/layout/cycle7"/>
    <dgm:cxn modelId="{5703079C-CA77-4D4A-85A5-D58D0D0B3FC0}" type="presOf" srcId="{24FBB038-7D54-44AB-8FF2-C7288CC845ED}" destId="{A9427C26-FA10-448C-83D6-554294845D16}" srcOrd="0" destOrd="0" presId="urn:microsoft.com/office/officeart/2005/8/layout/cycle7"/>
    <dgm:cxn modelId="{D07FABFC-EA49-42F8-B486-EE7A7CA37D74}" srcId="{55462CDA-C745-44E2-A9B5-ADECC7BD692D}" destId="{935825D3-A04F-41EE-BF70-22A7409D1F3D}" srcOrd="1" destOrd="0" parTransId="{BA239ED6-95B8-408B-A04D-3CE8DF46B867}" sibTransId="{C7DAB009-AFFF-4C0F-94D2-603BE22792C4}"/>
    <dgm:cxn modelId="{2474CB37-E5CC-43CF-9C9B-7C63D97E2021}" type="presOf" srcId="{11A64690-4F88-4B6C-91F9-A353D361FD87}" destId="{70081C1D-B44C-4E1D-AEA5-1E945DFF1AC5}" srcOrd="1" destOrd="0" presId="urn:microsoft.com/office/officeart/2005/8/layout/cycle7"/>
    <dgm:cxn modelId="{B9CABF62-B210-4302-BD17-022CA5941F4B}" type="presOf" srcId="{5F9A0F85-7F08-433E-91E0-4CFD8A4127C1}" destId="{242149BF-8E34-4AFD-8A88-3069D7EC949E}" srcOrd="0" destOrd="0" presId="urn:microsoft.com/office/officeart/2005/8/layout/cycle7"/>
    <dgm:cxn modelId="{4DA7E380-8CB5-4AAB-B9AF-954AD28F496E}" type="presOf" srcId="{C7DAB009-AFFF-4C0F-94D2-603BE22792C4}" destId="{AFDA6149-7670-4FC8-A87D-B16246B23A63}" srcOrd="0" destOrd="0" presId="urn:microsoft.com/office/officeart/2005/8/layout/cycle7"/>
    <dgm:cxn modelId="{6016FE20-E374-4D29-B3C3-6B3F94A57A29}" srcId="{55462CDA-C745-44E2-A9B5-ADECC7BD692D}" destId="{CF9ABAB0-ED03-48B0-B9E4-95356006E479}" srcOrd="2" destOrd="0" parTransId="{C4A2FA26-6EB0-4B84-BF79-8C35520FD57E}" sibTransId="{5F9A0F85-7F08-433E-91E0-4CFD8A4127C1}"/>
    <dgm:cxn modelId="{DB5CF03D-3236-4D07-A0D7-3F0FB0F4EEAE}" type="presOf" srcId="{595D3DF0-8966-4B83-8C5E-6BC72947E1C7}" destId="{60FE0B80-5211-4250-B8B1-9C0E9BE3778D}" srcOrd="1" destOrd="0" presId="urn:microsoft.com/office/officeart/2005/8/layout/cycle7"/>
    <dgm:cxn modelId="{CA0B8401-9813-4ADE-9CF4-E0C1F1D8AAD3}" type="presOf" srcId="{86BDB4A2-2DA4-4B02-BFE6-294EE6964856}" destId="{66014946-867F-4112-AA59-BC52843330E3}" srcOrd="0" destOrd="0" presId="urn:microsoft.com/office/officeart/2005/8/layout/cycle7"/>
    <dgm:cxn modelId="{AAF797AF-73D8-4A38-ADA4-D2ADF8A262A2}" type="presOf" srcId="{C7DAB009-AFFF-4C0F-94D2-603BE22792C4}" destId="{87997F46-D325-4666-A2D7-383886E5CDD3}" srcOrd="1" destOrd="0" presId="urn:microsoft.com/office/officeart/2005/8/layout/cycle7"/>
    <dgm:cxn modelId="{6A41B0D1-F8CC-4384-A571-FEE4FA1180F1}" type="presOf" srcId="{55462CDA-C745-44E2-A9B5-ADECC7BD692D}" destId="{2EFA3A84-69F7-42B8-BA29-13832D4BF2A8}" srcOrd="0" destOrd="0" presId="urn:microsoft.com/office/officeart/2005/8/layout/cycle7"/>
    <dgm:cxn modelId="{E064E463-7E0B-40DC-8852-743EFBB8A395}" type="presParOf" srcId="{2EFA3A84-69F7-42B8-BA29-13832D4BF2A8}" destId="{34C4D4CD-C01D-432C-800B-18AC6C31875A}" srcOrd="0" destOrd="0" presId="urn:microsoft.com/office/officeart/2005/8/layout/cycle7"/>
    <dgm:cxn modelId="{6F5805B6-F2DD-4818-901F-32DE1C44443B}" type="presParOf" srcId="{2EFA3A84-69F7-42B8-BA29-13832D4BF2A8}" destId="{D08C809C-6D97-48FC-A124-37EC3A6C1E83}" srcOrd="1" destOrd="0" presId="urn:microsoft.com/office/officeart/2005/8/layout/cycle7"/>
    <dgm:cxn modelId="{BA77654C-0C00-4A87-9E16-1B1A520769DA}" type="presParOf" srcId="{D08C809C-6D97-48FC-A124-37EC3A6C1E83}" destId="{9AE7E3BA-7D93-4C5E-8525-603674774CC0}" srcOrd="0" destOrd="0" presId="urn:microsoft.com/office/officeart/2005/8/layout/cycle7"/>
    <dgm:cxn modelId="{89E991BA-EF9B-4C27-9B87-C40BBEACAF53}" type="presParOf" srcId="{2EFA3A84-69F7-42B8-BA29-13832D4BF2A8}" destId="{B728C666-8BF2-41E0-831B-1B176714F7FF}" srcOrd="2" destOrd="0" presId="urn:microsoft.com/office/officeart/2005/8/layout/cycle7"/>
    <dgm:cxn modelId="{2A11AD81-1AA7-46D4-B3F4-1D69055A06EF}" type="presParOf" srcId="{2EFA3A84-69F7-42B8-BA29-13832D4BF2A8}" destId="{AFDA6149-7670-4FC8-A87D-B16246B23A63}" srcOrd="3" destOrd="0" presId="urn:microsoft.com/office/officeart/2005/8/layout/cycle7"/>
    <dgm:cxn modelId="{1EE07132-2724-4864-A1C3-5845B9651D61}" type="presParOf" srcId="{AFDA6149-7670-4FC8-A87D-B16246B23A63}" destId="{87997F46-D325-4666-A2D7-383886E5CDD3}" srcOrd="0" destOrd="0" presId="urn:microsoft.com/office/officeart/2005/8/layout/cycle7"/>
    <dgm:cxn modelId="{882CC3F1-5BB3-4BA1-8C95-82011296B5CB}" type="presParOf" srcId="{2EFA3A84-69F7-42B8-BA29-13832D4BF2A8}" destId="{9DB45BC4-DA79-4328-BB64-BC8778382B6C}" srcOrd="4" destOrd="0" presId="urn:microsoft.com/office/officeart/2005/8/layout/cycle7"/>
    <dgm:cxn modelId="{78D97E6D-415C-4475-9FFF-319428093AB5}" type="presParOf" srcId="{2EFA3A84-69F7-42B8-BA29-13832D4BF2A8}" destId="{242149BF-8E34-4AFD-8A88-3069D7EC949E}" srcOrd="5" destOrd="0" presId="urn:microsoft.com/office/officeart/2005/8/layout/cycle7"/>
    <dgm:cxn modelId="{196DC226-D962-4A3D-9C82-CFB651E78EED}" type="presParOf" srcId="{242149BF-8E34-4AFD-8A88-3069D7EC949E}" destId="{BBFC79B6-FB9F-45BA-8C3B-ABCC44016D8A}" srcOrd="0" destOrd="0" presId="urn:microsoft.com/office/officeart/2005/8/layout/cycle7"/>
    <dgm:cxn modelId="{B111046D-4AEF-44BC-B670-59E1CF8B1C35}" type="presParOf" srcId="{2EFA3A84-69F7-42B8-BA29-13832D4BF2A8}" destId="{A9427C26-FA10-448C-83D6-554294845D16}" srcOrd="6" destOrd="0" presId="urn:microsoft.com/office/officeart/2005/8/layout/cycle7"/>
    <dgm:cxn modelId="{52107541-9233-440C-B58C-4119F8BBE12D}" type="presParOf" srcId="{2EFA3A84-69F7-42B8-BA29-13832D4BF2A8}" destId="{EAF20245-B318-4D22-B938-33A80E2F078B}" srcOrd="7" destOrd="0" presId="urn:microsoft.com/office/officeart/2005/8/layout/cycle7"/>
    <dgm:cxn modelId="{B79E9A46-8ED4-462C-83AC-099B2567734E}" type="presParOf" srcId="{EAF20245-B318-4D22-B938-33A80E2F078B}" destId="{60FE0B80-5211-4250-B8B1-9C0E9BE3778D}" srcOrd="0" destOrd="0" presId="urn:microsoft.com/office/officeart/2005/8/layout/cycle7"/>
    <dgm:cxn modelId="{B3C7C605-22E0-4B1B-B651-B9D2AC65FD3A}" type="presParOf" srcId="{2EFA3A84-69F7-42B8-BA29-13832D4BF2A8}" destId="{66014946-867F-4112-AA59-BC52843330E3}" srcOrd="8" destOrd="0" presId="urn:microsoft.com/office/officeart/2005/8/layout/cycle7"/>
    <dgm:cxn modelId="{9D0267F8-0C6D-476A-ACD8-C210111DC52F}" type="presParOf" srcId="{2EFA3A84-69F7-42B8-BA29-13832D4BF2A8}" destId="{C81B6763-B738-4520-A201-EFBB3BC2F2B3}" srcOrd="9" destOrd="0" presId="urn:microsoft.com/office/officeart/2005/8/layout/cycle7"/>
    <dgm:cxn modelId="{495EB709-5665-48B0-AD1E-F4E34CAF6ADD}" type="presParOf" srcId="{C81B6763-B738-4520-A201-EFBB3BC2F2B3}" destId="{70081C1D-B44C-4E1D-AEA5-1E945DFF1AC5}" srcOrd="0" destOrd="0" presId="urn:microsoft.com/office/officeart/2005/8/layout/cycle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C3BCF3-9902-433B-AC79-F2056496D938}"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l-GR"/>
        </a:p>
      </dgm:t>
    </dgm:pt>
    <dgm:pt modelId="{0A5E7534-0DF0-40F2-A867-F2F7F32073AC}">
      <dgm:prSet phldrT="[Κείμενο]"/>
      <dgm:spPr/>
      <dgm:t>
        <a:bodyPr/>
        <a:lstStyle/>
        <a:p>
          <a:r>
            <a:rPr lang="el-GR" b="1" dirty="0" smtClean="0"/>
            <a:t>Εκκλησία </a:t>
          </a:r>
          <a:endParaRPr lang="el-GR" b="1" dirty="0"/>
        </a:p>
      </dgm:t>
    </dgm:pt>
    <dgm:pt modelId="{B8D65173-9B57-4FE4-874A-956AC0651EEB}" type="parTrans" cxnId="{C9F299FF-074A-41F6-9506-F44F89868D54}">
      <dgm:prSet/>
      <dgm:spPr/>
      <dgm:t>
        <a:bodyPr/>
        <a:lstStyle/>
        <a:p>
          <a:endParaRPr lang="el-GR"/>
        </a:p>
      </dgm:t>
    </dgm:pt>
    <dgm:pt modelId="{77069920-D23E-45E3-AE05-36AF20B7D8D5}" type="sibTrans" cxnId="{C9F299FF-074A-41F6-9506-F44F89868D54}">
      <dgm:prSet/>
      <dgm:spPr/>
      <dgm:t>
        <a:bodyPr/>
        <a:lstStyle/>
        <a:p>
          <a:endParaRPr lang="el-GR"/>
        </a:p>
      </dgm:t>
    </dgm:pt>
    <dgm:pt modelId="{3CBF6398-9B89-4926-A969-5CA72F58947B}">
      <dgm:prSet phldrT="[Κείμενο]"/>
      <dgm:spPr/>
      <dgm:t>
        <a:bodyPr/>
        <a:lstStyle/>
        <a:p>
          <a:r>
            <a:rPr lang="el-GR" b="1" dirty="0" smtClean="0"/>
            <a:t>Γειτονιά</a:t>
          </a:r>
          <a:endParaRPr lang="el-GR" b="1" dirty="0"/>
        </a:p>
      </dgm:t>
    </dgm:pt>
    <dgm:pt modelId="{94FC55FA-2DD4-4048-A9F1-BD2699597E10}" type="parTrans" cxnId="{4AA3263B-5024-4CAF-8808-E406B64920CC}">
      <dgm:prSet/>
      <dgm:spPr/>
      <dgm:t>
        <a:bodyPr/>
        <a:lstStyle/>
        <a:p>
          <a:endParaRPr lang="el-GR"/>
        </a:p>
      </dgm:t>
    </dgm:pt>
    <dgm:pt modelId="{BDE71020-2BF3-465F-A210-EE8C7982A546}" type="sibTrans" cxnId="{4AA3263B-5024-4CAF-8808-E406B64920CC}">
      <dgm:prSet/>
      <dgm:spPr/>
      <dgm:t>
        <a:bodyPr/>
        <a:lstStyle/>
        <a:p>
          <a:endParaRPr lang="el-GR"/>
        </a:p>
      </dgm:t>
    </dgm:pt>
    <dgm:pt modelId="{8D514004-28F3-404F-8B03-0083A7D4C44A}">
      <dgm:prSet phldrT="[Κείμενο]"/>
      <dgm:spPr/>
      <dgm:t>
        <a:bodyPr/>
        <a:lstStyle/>
        <a:p>
          <a:r>
            <a:rPr lang="el-GR" b="1" dirty="0" smtClean="0"/>
            <a:t>Αδελφός</a:t>
          </a:r>
          <a:endParaRPr lang="el-GR" b="1" dirty="0"/>
        </a:p>
      </dgm:t>
    </dgm:pt>
    <dgm:pt modelId="{EEE3FC25-8763-46C3-8EB7-07F64BF084C1}" type="parTrans" cxnId="{5475E843-F762-41B8-85AA-20858B20463C}">
      <dgm:prSet/>
      <dgm:spPr/>
      <dgm:t>
        <a:bodyPr/>
        <a:lstStyle/>
        <a:p>
          <a:endParaRPr lang="el-GR"/>
        </a:p>
      </dgm:t>
    </dgm:pt>
    <dgm:pt modelId="{86BC859F-BC0E-4A77-9582-5048544B90F9}" type="sibTrans" cxnId="{5475E843-F762-41B8-85AA-20858B20463C}">
      <dgm:prSet/>
      <dgm:spPr/>
      <dgm:t>
        <a:bodyPr/>
        <a:lstStyle/>
        <a:p>
          <a:endParaRPr lang="el-GR"/>
        </a:p>
      </dgm:t>
    </dgm:pt>
    <dgm:pt modelId="{C40A63C6-BB31-467D-B927-12A9D4515D1E}" type="pres">
      <dgm:prSet presAssocID="{52C3BCF3-9902-433B-AC79-F2056496D938}" presName="composite" presStyleCnt="0">
        <dgm:presLayoutVars>
          <dgm:chMax val="3"/>
          <dgm:animLvl val="lvl"/>
          <dgm:resizeHandles val="exact"/>
        </dgm:presLayoutVars>
      </dgm:prSet>
      <dgm:spPr/>
      <dgm:t>
        <a:bodyPr/>
        <a:lstStyle/>
        <a:p>
          <a:endParaRPr lang="el-GR"/>
        </a:p>
      </dgm:t>
    </dgm:pt>
    <dgm:pt modelId="{C5DCA0B6-B83C-4B37-9BA2-C6CCDF40A748}" type="pres">
      <dgm:prSet presAssocID="{0A5E7534-0DF0-40F2-A867-F2F7F32073AC}" presName="gear1" presStyleLbl="node1" presStyleIdx="0" presStyleCnt="3" custScaleX="63080" custScaleY="65393" custLinFactY="-1783" custLinFactNeighborX="85986" custLinFactNeighborY="-100000">
        <dgm:presLayoutVars>
          <dgm:chMax val="1"/>
          <dgm:bulletEnabled val="1"/>
        </dgm:presLayoutVars>
      </dgm:prSet>
      <dgm:spPr/>
      <dgm:t>
        <a:bodyPr/>
        <a:lstStyle/>
        <a:p>
          <a:endParaRPr lang="el-GR"/>
        </a:p>
      </dgm:t>
    </dgm:pt>
    <dgm:pt modelId="{9C55D65E-9317-4430-8E77-109CDCA3C25A}" type="pres">
      <dgm:prSet presAssocID="{0A5E7534-0DF0-40F2-A867-F2F7F32073AC}" presName="gear1srcNode" presStyleLbl="node1" presStyleIdx="0" presStyleCnt="3"/>
      <dgm:spPr/>
      <dgm:t>
        <a:bodyPr/>
        <a:lstStyle/>
        <a:p>
          <a:endParaRPr lang="el-GR"/>
        </a:p>
      </dgm:t>
    </dgm:pt>
    <dgm:pt modelId="{D2AAD802-9283-4CF3-B0E0-9CF9B2BE5E65}" type="pres">
      <dgm:prSet presAssocID="{0A5E7534-0DF0-40F2-A867-F2F7F32073AC}" presName="gear1dstNode" presStyleLbl="node1" presStyleIdx="0" presStyleCnt="3"/>
      <dgm:spPr/>
      <dgm:t>
        <a:bodyPr/>
        <a:lstStyle/>
        <a:p>
          <a:endParaRPr lang="el-GR"/>
        </a:p>
      </dgm:t>
    </dgm:pt>
    <dgm:pt modelId="{377D40B1-75DE-4335-8141-35E618B392AB}" type="pres">
      <dgm:prSet presAssocID="{3CBF6398-9B89-4926-A969-5CA72F58947B}" presName="gear2" presStyleLbl="node1" presStyleIdx="1" presStyleCnt="3" custLinFactX="-28754" custLinFactNeighborX="-100000" custLinFactNeighborY="-79654">
        <dgm:presLayoutVars>
          <dgm:chMax val="1"/>
          <dgm:bulletEnabled val="1"/>
        </dgm:presLayoutVars>
      </dgm:prSet>
      <dgm:spPr/>
      <dgm:t>
        <a:bodyPr/>
        <a:lstStyle/>
        <a:p>
          <a:endParaRPr lang="el-GR"/>
        </a:p>
      </dgm:t>
    </dgm:pt>
    <dgm:pt modelId="{292B0DB4-E5C8-4FDB-ACF9-C47217408CA2}" type="pres">
      <dgm:prSet presAssocID="{3CBF6398-9B89-4926-A969-5CA72F58947B}" presName="gear2srcNode" presStyleLbl="node1" presStyleIdx="1" presStyleCnt="3"/>
      <dgm:spPr/>
      <dgm:t>
        <a:bodyPr/>
        <a:lstStyle/>
        <a:p>
          <a:endParaRPr lang="el-GR"/>
        </a:p>
      </dgm:t>
    </dgm:pt>
    <dgm:pt modelId="{4E65FAF7-DA36-4491-B85C-B38E7B3B9215}" type="pres">
      <dgm:prSet presAssocID="{3CBF6398-9B89-4926-A969-5CA72F58947B}" presName="gear2dstNode" presStyleLbl="node1" presStyleIdx="1" presStyleCnt="3"/>
      <dgm:spPr/>
      <dgm:t>
        <a:bodyPr/>
        <a:lstStyle/>
        <a:p>
          <a:endParaRPr lang="el-GR"/>
        </a:p>
      </dgm:t>
    </dgm:pt>
    <dgm:pt modelId="{6DD87086-99CA-4A69-B86F-6C92941EEA5A}" type="pres">
      <dgm:prSet presAssocID="{8D514004-28F3-404F-8B03-0083A7D4C44A}" presName="gear3" presStyleLbl="node1" presStyleIdx="2" presStyleCnt="3" custLinFactY="17077" custLinFactNeighborX="-24670" custLinFactNeighborY="100000"/>
      <dgm:spPr/>
      <dgm:t>
        <a:bodyPr/>
        <a:lstStyle/>
        <a:p>
          <a:endParaRPr lang="el-GR"/>
        </a:p>
      </dgm:t>
    </dgm:pt>
    <dgm:pt modelId="{110E11BC-198C-40EA-AF2E-05E1DD30D02B}" type="pres">
      <dgm:prSet presAssocID="{8D514004-28F3-404F-8B03-0083A7D4C44A}" presName="gear3tx" presStyleLbl="node1" presStyleIdx="2" presStyleCnt="3">
        <dgm:presLayoutVars>
          <dgm:chMax val="1"/>
          <dgm:bulletEnabled val="1"/>
        </dgm:presLayoutVars>
      </dgm:prSet>
      <dgm:spPr/>
      <dgm:t>
        <a:bodyPr/>
        <a:lstStyle/>
        <a:p>
          <a:endParaRPr lang="el-GR"/>
        </a:p>
      </dgm:t>
    </dgm:pt>
    <dgm:pt modelId="{D0848BB1-2165-4210-8CA8-FE4C82D903EE}" type="pres">
      <dgm:prSet presAssocID="{8D514004-28F3-404F-8B03-0083A7D4C44A}" presName="gear3srcNode" presStyleLbl="node1" presStyleIdx="2" presStyleCnt="3"/>
      <dgm:spPr/>
      <dgm:t>
        <a:bodyPr/>
        <a:lstStyle/>
        <a:p>
          <a:endParaRPr lang="el-GR"/>
        </a:p>
      </dgm:t>
    </dgm:pt>
    <dgm:pt modelId="{3D4CD95D-884E-403B-8B3F-4AE06B886C7F}" type="pres">
      <dgm:prSet presAssocID="{8D514004-28F3-404F-8B03-0083A7D4C44A}" presName="gear3dstNode" presStyleLbl="node1" presStyleIdx="2" presStyleCnt="3"/>
      <dgm:spPr/>
      <dgm:t>
        <a:bodyPr/>
        <a:lstStyle/>
        <a:p>
          <a:endParaRPr lang="el-GR"/>
        </a:p>
      </dgm:t>
    </dgm:pt>
    <dgm:pt modelId="{C4EA6FB0-C927-4EA8-9926-BAF7F2079A72}" type="pres">
      <dgm:prSet presAssocID="{77069920-D23E-45E3-AE05-36AF20B7D8D5}" presName="connector1" presStyleLbl="sibTrans2D1" presStyleIdx="0" presStyleCnt="3"/>
      <dgm:spPr/>
      <dgm:t>
        <a:bodyPr/>
        <a:lstStyle/>
        <a:p>
          <a:endParaRPr lang="el-GR"/>
        </a:p>
      </dgm:t>
    </dgm:pt>
    <dgm:pt modelId="{E577DB6C-5AA6-4A83-9485-656E3535C324}" type="pres">
      <dgm:prSet presAssocID="{BDE71020-2BF3-465F-A210-EE8C7982A546}" presName="connector2" presStyleLbl="sibTrans2D1" presStyleIdx="1" presStyleCnt="3"/>
      <dgm:spPr/>
      <dgm:t>
        <a:bodyPr/>
        <a:lstStyle/>
        <a:p>
          <a:endParaRPr lang="el-GR"/>
        </a:p>
      </dgm:t>
    </dgm:pt>
    <dgm:pt modelId="{C4EE076B-A07F-47E1-AACB-8F1A0FFCB84A}" type="pres">
      <dgm:prSet presAssocID="{86BC859F-BC0E-4A77-9582-5048544B90F9}" presName="connector3" presStyleLbl="sibTrans2D1" presStyleIdx="2" presStyleCnt="3"/>
      <dgm:spPr/>
      <dgm:t>
        <a:bodyPr/>
        <a:lstStyle/>
        <a:p>
          <a:endParaRPr lang="el-GR"/>
        </a:p>
      </dgm:t>
    </dgm:pt>
  </dgm:ptLst>
  <dgm:cxnLst>
    <dgm:cxn modelId="{9350E9C1-2CF5-4114-8FB4-CE1A5CE79FD1}" type="presOf" srcId="{3CBF6398-9B89-4926-A969-5CA72F58947B}" destId="{4E65FAF7-DA36-4491-B85C-B38E7B3B9215}" srcOrd="2" destOrd="0" presId="urn:microsoft.com/office/officeart/2005/8/layout/gear1"/>
    <dgm:cxn modelId="{4AA3263B-5024-4CAF-8808-E406B64920CC}" srcId="{52C3BCF3-9902-433B-AC79-F2056496D938}" destId="{3CBF6398-9B89-4926-A969-5CA72F58947B}" srcOrd="1" destOrd="0" parTransId="{94FC55FA-2DD4-4048-A9F1-BD2699597E10}" sibTransId="{BDE71020-2BF3-465F-A210-EE8C7982A546}"/>
    <dgm:cxn modelId="{594BC2D5-B97F-4A4F-A803-04784F3BAC42}" type="presOf" srcId="{0A5E7534-0DF0-40F2-A867-F2F7F32073AC}" destId="{C5DCA0B6-B83C-4B37-9BA2-C6CCDF40A748}" srcOrd="0" destOrd="0" presId="urn:microsoft.com/office/officeart/2005/8/layout/gear1"/>
    <dgm:cxn modelId="{C9F299FF-074A-41F6-9506-F44F89868D54}" srcId="{52C3BCF3-9902-433B-AC79-F2056496D938}" destId="{0A5E7534-0DF0-40F2-A867-F2F7F32073AC}" srcOrd="0" destOrd="0" parTransId="{B8D65173-9B57-4FE4-874A-956AC0651EEB}" sibTransId="{77069920-D23E-45E3-AE05-36AF20B7D8D5}"/>
    <dgm:cxn modelId="{7381DB0D-DD95-4D21-87CA-DEA728189E74}" type="presOf" srcId="{8D514004-28F3-404F-8B03-0083A7D4C44A}" destId="{110E11BC-198C-40EA-AF2E-05E1DD30D02B}" srcOrd="1" destOrd="0" presId="urn:microsoft.com/office/officeart/2005/8/layout/gear1"/>
    <dgm:cxn modelId="{0B70C7D8-61C4-4442-9D18-2B1290B241D4}" type="presOf" srcId="{77069920-D23E-45E3-AE05-36AF20B7D8D5}" destId="{C4EA6FB0-C927-4EA8-9926-BAF7F2079A72}" srcOrd="0" destOrd="0" presId="urn:microsoft.com/office/officeart/2005/8/layout/gear1"/>
    <dgm:cxn modelId="{E6F8C593-E0A2-4C86-885F-D2AD9B1279AC}" type="presOf" srcId="{0A5E7534-0DF0-40F2-A867-F2F7F32073AC}" destId="{D2AAD802-9283-4CF3-B0E0-9CF9B2BE5E65}" srcOrd="2" destOrd="0" presId="urn:microsoft.com/office/officeart/2005/8/layout/gear1"/>
    <dgm:cxn modelId="{5475E843-F762-41B8-85AA-20858B20463C}" srcId="{52C3BCF3-9902-433B-AC79-F2056496D938}" destId="{8D514004-28F3-404F-8B03-0083A7D4C44A}" srcOrd="2" destOrd="0" parTransId="{EEE3FC25-8763-46C3-8EB7-07F64BF084C1}" sibTransId="{86BC859F-BC0E-4A77-9582-5048544B90F9}"/>
    <dgm:cxn modelId="{61B5EACD-99F2-4F3C-9742-7AC1BC6ED052}" type="presOf" srcId="{8D514004-28F3-404F-8B03-0083A7D4C44A}" destId="{D0848BB1-2165-4210-8CA8-FE4C82D903EE}" srcOrd="2" destOrd="0" presId="urn:microsoft.com/office/officeart/2005/8/layout/gear1"/>
    <dgm:cxn modelId="{6134D42A-2CFC-4E74-9DCB-051607E4957B}" type="presOf" srcId="{0A5E7534-0DF0-40F2-A867-F2F7F32073AC}" destId="{9C55D65E-9317-4430-8E77-109CDCA3C25A}" srcOrd="1" destOrd="0" presId="urn:microsoft.com/office/officeart/2005/8/layout/gear1"/>
    <dgm:cxn modelId="{7F6D0F67-E156-4900-B982-B73048CF6AA8}" type="presOf" srcId="{86BC859F-BC0E-4A77-9582-5048544B90F9}" destId="{C4EE076B-A07F-47E1-AACB-8F1A0FFCB84A}" srcOrd="0" destOrd="0" presId="urn:microsoft.com/office/officeart/2005/8/layout/gear1"/>
    <dgm:cxn modelId="{1E40F29A-171D-4442-A986-C7F6270915C8}" type="presOf" srcId="{52C3BCF3-9902-433B-AC79-F2056496D938}" destId="{C40A63C6-BB31-467D-B927-12A9D4515D1E}" srcOrd="0" destOrd="0" presId="urn:microsoft.com/office/officeart/2005/8/layout/gear1"/>
    <dgm:cxn modelId="{9800E6AE-C908-4BFD-B2D6-28F35B4FFE0E}" type="presOf" srcId="{3CBF6398-9B89-4926-A969-5CA72F58947B}" destId="{292B0DB4-E5C8-4FDB-ACF9-C47217408CA2}" srcOrd="1" destOrd="0" presId="urn:microsoft.com/office/officeart/2005/8/layout/gear1"/>
    <dgm:cxn modelId="{39F5CC83-592C-446B-891F-4936B02066D7}" type="presOf" srcId="{8D514004-28F3-404F-8B03-0083A7D4C44A}" destId="{6DD87086-99CA-4A69-B86F-6C92941EEA5A}" srcOrd="0" destOrd="0" presId="urn:microsoft.com/office/officeart/2005/8/layout/gear1"/>
    <dgm:cxn modelId="{7B9D5E28-8EE4-4701-98BB-57302EE44914}" type="presOf" srcId="{BDE71020-2BF3-465F-A210-EE8C7982A546}" destId="{E577DB6C-5AA6-4A83-9485-656E3535C324}" srcOrd="0" destOrd="0" presId="urn:microsoft.com/office/officeart/2005/8/layout/gear1"/>
    <dgm:cxn modelId="{3E43F4C2-748C-47CC-9778-7B4F04DB71B8}" type="presOf" srcId="{3CBF6398-9B89-4926-A969-5CA72F58947B}" destId="{377D40B1-75DE-4335-8141-35E618B392AB}" srcOrd="0" destOrd="0" presId="urn:microsoft.com/office/officeart/2005/8/layout/gear1"/>
    <dgm:cxn modelId="{B5F98514-77CF-420C-BD52-E8AF95894658}" type="presOf" srcId="{8D514004-28F3-404F-8B03-0083A7D4C44A}" destId="{3D4CD95D-884E-403B-8B3F-4AE06B886C7F}" srcOrd="3" destOrd="0" presId="urn:microsoft.com/office/officeart/2005/8/layout/gear1"/>
    <dgm:cxn modelId="{AB91CD8C-6164-4E8F-8BAC-00698B1F246B}" type="presParOf" srcId="{C40A63C6-BB31-467D-B927-12A9D4515D1E}" destId="{C5DCA0B6-B83C-4B37-9BA2-C6CCDF40A748}" srcOrd="0" destOrd="0" presId="urn:microsoft.com/office/officeart/2005/8/layout/gear1"/>
    <dgm:cxn modelId="{0754F11E-79DA-40CB-B6F0-5F9A56CCC9F5}" type="presParOf" srcId="{C40A63C6-BB31-467D-B927-12A9D4515D1E}" destId="{9C55D65E-9317-4430-8E77-109CDCA3C25A}" srcOrd="1" destOrd="0" presId="urn:microsoft.com/office/officeart/2005/8/layout/gear1"/>
    <dgm:cxn modelId="{4D8220FF-AD46-4771-9C94-853DE9D647F1}" type="presParOf" srcId="{C40A63C6-BB31-467D-B927-12A9D4515D1E}" destId="{D2AAD802-9283-4CF3-B0E0-9CF9B2BE5E65}" srcOrd="2" destOrd="0" presId="urn:microsoft.com/office/officeart/2005/8/layout/gear1"/>
    <dgm:cxn modelId="{F4FCB7D6-AF42-4474-B59B-E7D094A73C20}" type="presParOf" srcId="{C40A63C6-BB31-467D-B927-12A9D4515D1E}" destId="{377D40B1-75DE-4335-8141-35E618B392AB}" srcOrd="3" destOrd="0" presId="urn:microsoft.com/office/officeart/2005/8/layout/gear1"/>
    <dgm:cxn modelId="{A7E007FC-3927-4929-B046-7C238C13B957}" type="presParOf" srcId="{C40A63C6-BB31-467D-B927-12A9D4515D1E}" destId="{292B0DB4-E5C8-4FDB-ACF9-C47217408CA2}" srcOrd="4" destOrd="0" presId="urn:microsoft.com/office/officeart/2005/8/layout/gear1"/>
    <dgm:cxn modelId="{EF65AB85-17A0-41AE-B67B-3E0E3789EF0E}" type="presParOf" srcId="{C40A63C6-BB31-467D-B927-12A9D4515D1E}" destId="{4E65FAF7-DA36-4491-B85C-B38E7B3B9215}" srcOrd="5" destOrd="0" presId="urn:microsoft.com/office/officeart/2005/8/layout/gear1"/>
    <dgm:cxn modelId="{1016AE8A-8F99-400B-A657-40910B686DA9}" type="presParOf" srcId="{C40A63C6-BB31-467D-B927-12A9D4515D1E}" destId="{6DD87086-99CA-4A69-B86F-6C92941EEA5A}" srcOrd="6" destOrd="0" presId="urn:microsoft.com/office/officeart/2005/8/layout/gear1"/>
    <dgm:cxn modelId="{F31DB128-D044-4515-B384-FEBC34C4ED65}" type="presParOf" srcId="{C40A63C6-BB31-467D-B927-12A9D4515D1E}" destId="{110E11BC-198C-40EA-AF2E-05E1DD30D02B}" srcOrd="7" destOrd="0" presId="urn:microsoft.com/office/officeart/2005/8/layout/gear1"/>
    <dgm:cxn modelId="{7F690D18-DCD6-40C3-8F40-A7E5B8701D3E}" type="presParOf" srcId="{C40A63C6-BB31-467D-B927-12A9D4515D1E}" destId="{D0848BB1-2165-4210-8CA8-FE4C82D903EE}" srcOrd="8" destOrd="0" presId="urn:microsoft.com/office/officeart/2005/8/layout/gear1"/>
    <dgm:cxn modelId="{DF367327-EFD1-4794-AA4B-E906A0E30019}" type="presParOf" srcId="{C40A63C6-BB31-467D-B927-12A9D4515D1E}" destId="{3D4CD95D-884E-403B-8B3F-4AE06B886C7F}" srcOrd="9" destOrd="0" presId="urn:microsoft.com/office/officeart/2005/8/layout/gear1"/>
    <dgm:cxn modelId="{7D9EBCFC-FB70-460A-9699-18EA357F90B8}" type="presParOf" srcId="{C40A63C6-BB31-467D-B927-12A9D4515D1E}" destId="{C4EA6FB0-C927-4EA8-9926-BAF7F2079A72}" srcOrd="10" destOrd="0" presId="urn:microsoft.com/office/officeart/2005/8/layout/gear1"/>
    <dgm:cxn modelId="{C991A9D9-7C35-45CA-9E42-4FF8230FD2D4}" type="presParOf" srcId="{C40A63C6-BB31-467D-B927-12A9D4515D1E}" destId="{E577DB6C-5AA6-4A83-9485-656E3535C324}" srcOrd="11" destOrd="0" presId="urn:microsoft.com/office/officeart/2005/8/layout/gear1"/>
    <dgm:cxn modelId="{4B844ECB-3ACB-40CD-839A-593725541464}" type="presParOf" srcId="{C40A63C6-BB31-467D-B927-12A9D4515D1E}" destId="{C4EE076B-A07F-47E1-AACB-8F1A0FFCB84A}"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1951D5-0F9B-458E-BEC2-7D36DA596200}" type="doc">
      <dgm:prSet loTypeId="urn:microsoft.com/office/officeart/2005/8/layout/gear1" loCatId="relationship" qsTypeId="urn:microsoft.com/office/officeart/2005/8/quickstyle/simple1" qsCatId="simple" csTypeId="urn:microsoft.com/office/officeart/2005/8/colors/accent1_2" csCatId="accent1" phldr="1"/>
      <dgm:spPr/>
    </dgm:pt>
    <dgm:pt modelId="{78EA902A-F8A3-4A9A-AA05-C73A2DE9F493}">
      <dgm:prSet phldrT="[Κείμενο]"/>
      <dgm:spPr/>
      <dgm:t>
        <a:bodyPr/>
        <a:lstStyle/>
        <a:p>
          <a:r>
            <a:rPr lang="el-GR" b="1" dirty="0" smtClean="0"/>
            <a:t>Δημοτικές</a:t>
          </a:r>
        </a:p>
        <a:p>
          <a:r>
            <a:rPr lang="el-GR" b="1" dirty="0" smtClean="0"/>
            <a:t>Υπηρεσίες </a:t>
          </a:r>
          <a:endParaRPr lang="el-GR" b="1" dirty="0"/>
        </a:p>
      </dgm:t>
    </dgm:pt>
    <dgm:pt modelId="{8874DA1D-7878-4166-97EB-C016BBA08B07}" type="parTrans" cxnId="{DDF4EFEE-9B24-4859-8649-7936CBC4F29A}">
      <dgm:prSet/>
      <dgm:spPr/>
      <dgm:t>
        <a:bodyPr/>
        <a:lstStyle/>
        <a:p>
          <a:endParaRPr lang="el-GR"/>
        </a:p>
      </dgm:t>
    </dgm:pt>
    <dgm:pt modelId="{C385D2BB-5FC9-45F8-85E0-E96C95843006}" type="sibTrans" cxnId="{DDF4EFEE-9B24-4859-8649-7936CBC4F29A}">
      <dgm:prSet/>
      <dgm:spPr/>
      <dgm:t>
        <a:bodyPr/>
        <a:lstStyle/>
        <a:p>
          <a:endParaRPr lang="el-GR"/>
        </a:p>
      </dgm:t>
    </dgm:pt>
    <dgm:pt modelId="{3C92F95D-E0D6-42B0-8A1E-519737B89B31}">
      <dgm:prSet phldrT="[Κείμενο]"/>
      <dgm:spPr/>
      <dgm:t>
        <a:bodyPr/>
        <a:lstStyle/>
        <a:p>
          <a:r>
            <a:rPr lang="el-GR" b="1" dirty="0" smtClean="0"/>
            <a:t>Κέντρο Ημέρας</a:t>
          </a:r>
          <a:endParaRPr lang="el-GR" b="1" dirty="0"/>
        </a:p>
      </dgm:t>
    </dgm:pt>
    <dgm:pt modelId="{F2A76305-2F10-4A94-8F8C-26CA4D679A5B}" type="parTrans" cxnId="{644B6147-30DD-46EC-B68F-609D4823AB75}">
      <dgm:prSet/>
      <dgm:spPr/>
      <dgm:t>
        <a:bodyPr/>
        <a:lstStyle/>
        <a:p>
          <a:endParaRPr lang="el-GR"/>
        </a:p>
      </dgm:t>
    </dgm:pt>
    <dgm:pt modelId="{DD1B0F19-EC67-44B2-BC09-C648E2F114BA}" type="sibTrans" cxnId="{644B6147-30DD-46EC-B68F-609D4823AB75}">
      <dgm:prSet/>
      <dgm:spPr/>
      <dgm:t>
        <a:bodyPr/>
        <a:lstStyle/>
        <a:p>
          <a:endParaRPr lang="el-GR"/>
        </a:p>
      </dgm:t>
    </dgm:pt>
    <dgm:pt modelId="{222048BF-C738-4B3C-BCBA-888C492FD1EB}">
      <dgm:prSet phldrT="[Κείμενο]"/>
      <dgm:spPr/>
      <dgm:t>
        <a:bodyPr/>
        <a:lstStyle/>
        <a:p>
          <a:r>
            <a:rPr lang="el-GR" b="1" dirty="0" smtClean="0"/>
            <a:t>Αδελφός</a:t>
          </a:r>
          <a:endParaRPr lang="el-GR" b="1" dirty="0"/>
        </a:p>
      </dgm:t>
    </dgm:pt>
    <dgm:pt modelId="{8A47C334-5D5B-49E1-84B0-46E6C4499601}" type="parTrans" cxnId="{962BCD83-8DE7-4E82-9615-0CA1485A25E8}">
      <dgm:prSet/>
      <dgm:spPr/>
      <dgm:t>
        <a:bodyPr/>
        <a:lstStyle/>
        <a:p>
          <a:endParaRPr lang="el-GR"/>
        </a:p>
      </dgm:t>
    </dgm:pt>
    <dgm:pt modelId="{69070E77-BF41-4524-9CA2-31383420C6B9}" type="sibTrans" cxnId="{962BCD83-8DE7-4E82-9615-0CA1485A25E8}">
      <dgm:prSet/>
      <dgm:spPr/>
      <dgm:t>
        <a:bodyPr/>
        <a:lstStyle/>
        <a:p>
          <a:endParaRPr lang="el-GR"/>
        </a:p>
      </dgm:t>
    </dgm:pt>
    <dgm:pt modelId="{06AD43C1-B062-447C-B7ED-2CACF2921628}" type="pres">
      <dgm:prSet presAssocID="{001951D5-0F9B-458E-BEC2-7D36DA596200}" presName="composite" presStyleCnt="0">
        <dgm:presLayoutVars>
          <dgm:chMax val="3"/>
          <dgm:animLvl val="lvl"/>
          <dgm:resizeHandles val="exact"/>
        </dgm:presLayoutVars>
      </dgm:prSet>
      <dgm:spPr/>
    </dgm:pt>
    <dgm:pt modelId="{274E78F9-8B51-466B-B20F-431C886EEE52}" type="pres">
      <dgm:prSet presAssocID="{78EA902A-F8A3-4A9A-AA05-C73A2DE9F493}" presName="gear1" presStyleLbl="node1" presStyleIdx="0" presStyleCnt="3">
        <dgm:presLayoutVars>
          <dgm:chMax val="1"/>
          <dgm:bulletEnabled val="1"/>
        </dgm:presLayoutVars>
      </dgm:prSet>
      <dgm:spPr/>
      <dgm:t>
        <a:bodyPr/>
        <a:lstStyle/>
        <a:p>
          <a:endParaRPr lang="el-GR"/>
        </a:p>
      </dgm:t>
    </dgm:pt>
    <dgm:pt modelId="{EC076756-9F27-4E8E-8D96-43FD6685775A}" type="pres">
      <dgm:prSet presAssocID="{78EA902A-F8A3-4A9A-AA05-C73A2DE9F493}" presName="gear1srcNode" presStyleLbl="node1" presStyleIdx="0" presStyleCnt="3"/>
      <dgm:spPr/>
      <dgm:t>
        <a:bodyPr/>
        <a:lstStyle/>
        <a:p>
          <a:endParaRPr lang="el-GR"/>
        </a:p>
      </dgm:t>
    </dgm:pt>
    <dgm:pt modelId="{21B46055-450B-4831-B18F-19217546003D}" type="pres">
      <dgm:prSet presAssocID="{78EA902A-F8A3-4A9A-AA05-C73A2DE9F493}" presName="gear1dstNode" presStyleLbl="node1" presStyleIdx="0" presStyleCnt="3"/>
      <dgm:spPr/>
      <dgm:t>
        <a:bodyPr/>
        <a:lstStyle/>
        <a:p>
          <a:endParaRPr lang="el-GR"/>
        </a:p>
      </dgm:t>
    </dgm:pt>
    <dgm:pt modelId="{05732679-84E4-4C81-8315-0B97E60BA48E}" type="pres">
      <dgm:prSet presAssocID="{3C92F95D-E0D6-42B0-8A1E-519737B89B31}" presName="gear2" presStyleLbl="node1" presStyleIdx="1" presStyleCnt="3">
        <dgm:presLayoutVars>
          <dgm:chMax val="1"/>
          <dgm:bulletEnabled val="1"/>
        </dgm:presLayoutVars>
      </dgm:prSet>
      <dgm:spPr/>
      <dgm:t>
        <a:bodyPr/>
        <a:lstStyle/>
        <a:p>
          <a:endParaRPr lang="el-GR"/>
        </a:p>
      </dgm:t>
    </dgm:pt>
    <dgm:pt modelId="{BC7C7F84-01E0-457E-8D5E-783C0AC4C34E}" type="pres">
      <dgm:prSet presAssocID="{3C92F95D-E0D6-42B0-8A1E-519737B89B31}" presName="gear2srcNode" presStyleLbl="node1" presStyleIdx="1" presStyleCnt="3"/>
      <dgm:spPr/>
      <dgm:t>
        <a:bodyPr/>
        <a:lstStyle/>
        <a:p>
          <a:endParaRPr lang="el-GR"/>
        </a:p>
      </dgm:t>
    </dgm:pt>
    <dgm:pt modelId="{70C44DBF-6BE3-4F8E-9121-8F1BC1B625C2}" type="pres">
      <dgm:prSet presAssocID="{3C92F95D-E0D6-42B0-8A1E-519737B89B31}" presName="gear2dstNode" presStyleLbl="node1" presStyleIdx="1" presStyleCnt="3"/>
      <dgm:spPr/>
      <dgm:t>
        <a:bodyPr/>
        <a:lstStyle/>
        <a:p>
          <a:endParaRPr lang="el-GR"/>
        </a:p>
      </dgm:t>
    </dgm:pt>
    <dgm:pt modelId="{3BA3DDE1-9247-4270-8E85-31E8F0E4E9BC}" type="pres">
      <dgm:prSet presAssocID="{222048BF-C738-4B3C-BCBA-888C492FD1EB}" presName="gear3" presStyleLbl="node1" presStyleIdx="2" presStyleCnt="3"/>
      <dgm:spPr/>
      <dgm:t>
        <a:bodyPr/>
        <a:lstStyle/>
        <a:p>
          <a:endParaRPr lang="el-GR"/>
        </a:p>
      </dgm:t>
    </dgm:pt>
    <dgm:pt modelId="{E15A2514-E65C-48C5-BB00-888D15453779}" type="pres">
      <dgm:prSet presAssocID="{222048BF-C738-4B3C-BCBA-888C492FD1EB}" presName="gear3tx" presStyleLbl="node1" presStyleIdx="2" presStyleCnt="3">
        <dgm:presLayoutVars>
          <dgm:chMax val="1"/>
          <dgm:bulletEnabled val="1"/>
        </dgm:presLayoutVars>
      </dgm:prSet>
      <dgm:spPr/>
      <dgm:t>
        <a:bodyPr/>
        <a:lstStyle/>
        <a:p>
          <a:endParaRPr lang="el-GR"/>
        </a:p>
      </dgm:t>
    </dgm:pt>
    <dgm:pt modelId="{66908026-07F4-4352-BEA3-0D8D60E64678}" type="pres">
      <dgm:prSet presAssocID="{222048BF-C738-4B3C-BCBA-888C492FD1EB}" presName="gear3srcNode" presStyleLbl="node1" presStyleIdx="2" presStyleCnt="3"/>
      <dgm:spPr/>
      <dgm:t>
        <a:bodyPr/>
        <a:lstStyle/>
        <a:p>
          <a:endParaRPr lang="el-GR"/>
        </a:p>
      </dgm:t>
    </dgm:pt>
    <dgm:pt modelId="{1081A31A-2B90-4779-AAEB-16F3EC712DA2}" type="pres">
      <dgm:prSet presAssocID="{222048BF-C738-4B3C-BCBA-888C492FD1EB}" presName="gear3dstNode" presStyleLbl="node1" presStyleIdx="2" presStyleCnt="3"/>
      <dgm:spPr/>
      <dgm:t>
        <a:bodyPr/>
        <a:lstStyle/>
        <a:p>
          <a:endParaRPr lang="el-GR"/>
        </a:p>
      </dgm:t>
    </dgm:pt>
    <dgm:pt modelId="{D5B0AFF4-3F59-4788-9731-5600C65E21BD}" type="pres">
      <dgm:prSet presAssocID="{C385D2BB-5FC9-45F8-85E0-E96C95843006}" presName="connector1" presStyleLbl="sibTrans2D1" presStyleIdx="0" presStyleCnt="3"/>
      <dgm:spPr/>
      <dgm:t>
        <a:bodyPr/>
        <a:lstStyle/>
        <a:p>
          <a:endParaRPr lang="el-GR"/>
        </a:p>
      </dgm:t>
    </dgm:pt>
    <dgm:pt modelId="{7EDA8154-B51F-4D12-85E3-C538B619E992}" type="pres">
      <dgm:prSet presAssocID="{DD1B0F19-EC67-44B2-BC09-C648E2F114BA}" presName="connector2" presStyleLbl="sibTrans2D1" presStyleIdx="1" presStyleCnt="3"/>
      <dgm:spPr/>
      <dgm:t>
        <a:bodyPr/>
        <a:lstStyle/>
        <a:p>
          <a:endParaRPr lang="el-GR"/>
        </a:p>
      </dgm:t>
    </dgm:pt>
    <dgm:pt modelId="{6FDFE752-A532-4BD6-A6B8-E0EB7015E8D9}" type="pres">
      <dgm:prSet presAssocID="{69070E77-BF41-4524-9CA2-31383420C6B9}" presName="connector3" presStyleLbl="sibTrans2D1" presStyleIdx="2" presStyleCnt="3"/>
      <dgm:spPr/>
      <dgm:t>
        <a:bodyPr/>
        <a:lstStyle/>
        <a:p>
          <a:endParaRPr lang="el-GR"/>
        </a:p>
      </dgm:t>
    </dgm:pt>
  </dgm:ptLst>
  <dgm:cxnLst>
    <dgm:cxn modelId="{B19352E3-6DC5-4117-9F3D-4A7D57DCD38D}" type="presOf" srcId="{222048BF-C738-4B3C-BCBA-888C492FD1EB}" destId="{1081A31A-2B90-4779-AAEB-16F3EC712DA2}" srcOrd="3" destOrd="0" presId="urn:microsoft.com/office/officeart/2005/8/layout/gear1"/>
    <dgm:cxn modelId="{E8484D85-5990-45C0-B00D-DBE265343997}" type="presOf" srcId="{222048BF-C738-4B3C-BCBA-888C492FD1EB}" destId="{3BA3DDE1-9247-4270-8E85-31E8F0E4E9BC}" srcOrd="0" destOrd="0" presId="urn:microsoft.com/office/officeart/2005/8/layout/gear1"/>
    <dgm:cxn modelId="{0CF78141-F253-47C9-8E92-0FBDF7612693}" type="presOf" srcId="{222048BF-C738-4B3C-BCBA-888C492FD1EB}" destId="{66908026-07F4-4352-BEA3-0D8D60E64678}" srcOrd="2" destOrd="0" presId="urn:microsoft.com/office/officeart/2005/8/layout/gear1"/>
    <dgm:cxn modelId="{33262A38-B1B3-4071-90CE-F485B67A4C68}" type="presOf" srcId="{3C92F95D-E0D6-42B0-8A1E-519737B89B31}" destId="{70C44DBF-6BE3-4F8E-9121-8F1BC1B625C2}" srcOrd="2" destOrd="0" presId="urn:microsoft.com/office/officeart/2005/8/layout/gear1"/>
    <dgm:cxn modelId="{DAE3D09A-8E74-4795-BEB3-71C9A2EC80CF}" type="presOf" srcId="{001951D5-0F9B-458E-BEC2-7D36DA596200}" destId="{06AD43C1-B062-447C-B7ED-2CACF2921628}" srcOrd="0" destOrd="0" presId="urn:microsoft.com/office/officeart/2005/8/layout/gear1"/>
    <dgm:cxn modelId="{5570A262-0868-4A30-A872-6E6A9FDDC1D4}" type="presOf" srcId="{69070E77-BF41-4524-9CA2-31383420C6B9}" destId="{6FDFE752-A532-4BD6-A6B8-E0EB7015E8D9}" srcOrd="0" destOrd="0" presId="urn:microsoft.com/office/officeart/2005/8/layout/gear1"/>
    <dgm:cxn modelId="{D131C1FC-115E-42DB-9CCE-8D09FFE63994}" type="presOf" srcId="{3C92F95D-E0D6-42B0-8A1E-519737B89B31}" destId="{BC7C7F84-01E0-457E-8D5E-783C0AC4C34E}" srcOrd="1" destOrd="0" presId="urn:microsoft.com/office/officeart/2005/8/layout/gear1"/>
    <dgm:cxn modelId="{644B6147-30DD-46EC-B68F-609D4823AB75}" srcId="{001951D5-0F9B-458E-BEC2-7D36DA596200}" destId="{3C92F95D-E0D6-42B0-8A1E-519737B89B31}" srcOrd="1" destOrd="0" parTransId="{F2A76305-2F10-4A94-8F8C-26CA4D679A5B}" sibTransId="{DD1B0F19-EC67-44B2-BC09-C648E2F114BA}"/>
    <dgm:cxn modelId="{DDF4EFEE-9B24-4859-8649-7936CBC4F29A}" srcId="{001951D5-0F9B-458E-BEC2-7D36DA596200}" destId="{78EA902A-F8A3-4A9A-AA05-C73A2DE9F493}" srcOrd="0" destOrd="0" parTransId="{8874DA1D-7878-4166-97EB-C016BBA08B07}" sibTransId="{C385D2BB-5FC9-45F8-85E0-E96C95843006}"/>
    <dgm:cxn modelId="{C932581B-2D91-4D26-A9CC-7A88FAD80838}" type="presOf" srcId="{78EA902A-F8A3-4A9A-AA05-C73A2DE9F493}" destId="{EC076756-9F27-4E8E-8D96-43FD6685775A}" srcOrd="1" destOrd="0" presId="urn:microsoft.com/office/officeart/2005/8/layout/gear1"/>
    <dgm:cxn modelId="{962BCD83-8DE7-4E82-9615-0CA1485A25E8}" srcId="{001951D5-0F9B-458E-BEC2-7D36DA596200}" destId="{222048BF-C738-4B3C-BCBA-888C492FD1EB}" srcOrd="2" destOrd="0" parTransId="{8A47C334-5D5B-49E1-84B0-46E6C4499601}" sibTransId="{69070E77-BF41-4524-9CA2-31383420C6B9}"/>
    <dgm:cxn modelId="{ECE4B655-EAD2-4D43-A1D5-C89354BD49D3}" type="presOf" srcId="{78EA902A-F8A3-4A9A-AA05-C73A2DE9F493}" destId="{274E78F9-8B51-466B-B20F-431C886EEE52}" srcOrd="0" destOrd="0" presId="urn:microsoft.com/office/officeart/2005/8/layout/gear1"/>
    <dgm:cxn modelId="{F3B5ED41-A8E0-464B-994C-4FA0BDE76576}" type="presOf" srcId="{DD1B0F19-EC67-44B2-BC09-C648E2F114BA}" destId="{7EDA8154-B51F-4D12-85E3-C538B619E992}" srcOrd="0" destOrd="0" presId="urn:microsoft.com/office/officeart/2005/8/layout/gear1"/>
    <dgm:cxn modelId="{1B25E249-0320-4819-85FC-2918E5A2AD69}" type="presOf" srcId="{C385D2BB-5FC9-45F8-85E0-E96C95843006}" destId="{D5B0AFF4-3F59-4788-9731-5600C65E21BD}" srcOrd="0" destOrd="0" presId="urn:microsoft.com/office/officeart/2005/8/layout/gear1"/>
    <dgm:cxn modelId="{CD088A92-15AF-4288-BECD-803B685D525F}" type="presOf" srcId="{78EA902A-F8A3-4A9A-AA05-C73A2DE9F493}" destId="{21B46055-450B-4831-B18F-19217546003D}" srcOrd="2" destOrd="0" presId="urn:microsoft.com/office/officeart/2005/8/layout/gear1"/>
    <dgm:cxn modelId="{83F43023-5808-4564-805F-70BC20D906DA}" type="presOf" srcId="{222048BF-C738-4B3C-BCBA-888C492FD1EB}" destId="{E15A2514-E65C-48C5-BB00-888D15453779}" srcOrd="1" destOrd="0" presId="urn:microsoft.com/office/officeart/2005/8/layout/gear1"/>
    <dgm:cxn modelId="{AF4B6037-63CC-4685-AFE9-4AB4BE110824}" type="presOf" srcId="{3C92F95D-E0D6-42B0-8A1E-519737B89B31}" destId="{05732679-84E4-4C81-8315-0B97E60BA48E}" srcOrd="0" destOrd="0" presId="urn:microsoft.com/office/officeart/2005/8/layout/gear1"/>
    <dgm:cxn modelId="{CA0968FB-171C-4BA5-972F-0426C659D036}" type="presParOf" srcId="{06AD43C1-B062-447C-B7ED-2CACF2921628}" destId="{274E78F9-8B51-466B-B20F-431C886EEE52}" srcOrd="0" destOrd="0" presId="urn:microsoft.com/office/officeart/2005/8/layout/gear1"/>
    <dgm:cxn modelId="{9525921D-A4E6-4642-BD9F-1A03428B237D}" type="presParOf" srcId="{06AD43C1-B062-447C-B7ED-2CACF2921628}" destId="{EC076756-9F27-4E8E-8D96-43FD6685775A}" srcOrd="1" destOrd="0" presId="urn:microsoft.com/office/officeart/2005/8/layout/gear1"/>
    <dgm:cxn modelId="{E9F37696-CA23-47A1-B0A7-C0C6214DF21B}" type="presParOf" srcId="{06AD43C1-B062-447C-B7ED-2CACF2921628}" destId="{21B46055-450B-4831-B18F-19217546003D}" srcOrd="2" destOrd="0" presId="urn:microsoft.com/office/officeart/2005/8/layout/gear1"/>
    <dgm:cxn modelId="{E7B50922-D0C8-4D8C-AA58-0BDABD20A722}" type="presParOf" srcId="{06AD43C1-B062-447C-B7ED-2CACF2921628}" destId="{05732679-84E4-4C81-8315-0B97E60BA48E}" srcOrd="3" destOrd="0" presId="urn:microsoft.com/office/officeart/2005/8/layout/gear1"/>
    <dgm:cxn modelId="{D4CC6AFC-FCB4-421A-B96E-24B4D2C59CC0}" type="presParOf" srcId="{06AD43C1-B062-447C-B7ED-2CACF2921628}" destId="{BC7C7F84-01E0-457E-8D5E-783C0AC4C34E}" srcOrd="4" destOrd="0" presId="urn:microsoft.com/office/officeart/2005/8/layout/gear1"/>
    <dgm:cxn modelId="{556C59A1-A958-44ED-B232-648F375FA0FD}" type="presParOf" srcId="{06AD43C1-B062-447C-B7ED-2CACF2921628}" destId="{70C44DBF-6BE3-4F8E-9121-8F1BC1B625C2}" srcOrd="5" destOrd="0" presId="urn:microsoft.com/office/officeart/2005/8/layout/gear1"/>
    <dgm:cxn modelId="{E2CB405F-9B84-40EB-865C-81526E9FA6AC}" type="presParOf" srcId="{06AD43C1-B062-447C-B7ED-2CACF2921628}" destId="{3BA3DDE1-9247-4270-8E85-31E8F0E4E9BC}" srcOrd="6" destOrd="0" presId="urn:microsoft.com/office/officeart/2005/8/layout/gear1"/>
    <dgm:cxn modelId="{75F465D3-8340-466F-9512-77F4A50055DB}" type="presParOf" srcId="{06AD43C1-B062-447C-B7ED-2CACF2921628}" destId="{E15A2514-E65C-48C5-BB00-888D15453779}" srcOrd="7" destOrd="0" presId="urn:microsoft.com/office/officeart/2005/8/layout/gear1"/>
    <dgm:cxn modelId="{3FEE7D5B-067C-460E-A3AD-1AD7A18A0930}" type="presParOf" srcId="{06AD43C1-B062-447C-B7ED-2CACF2921628}" destId="{66908026-07F4-4352-BEA3-0D8D60E64678}" srcOrd="8" destOrd="0" presId="urn:microsoft.com/office/officeart/2005/8/layout/gear1"/>
    <dgm:cxn modelId="{4E5E6217-77FE-4191-93A3-EE0B89E7FEA2}" type="presParOf" srcId="{06AD43C1-B062-447C-B7ED-2CACF2921628}" destId="{1081A31A-2B90-4779-AAEB-16F3EC712DA2}" srcOrd="9" destOrd="0" presId="urn:microsoft.com/office/officeart/2005/8/layout/gear1"/>
    <dgm:cxn modelId="{7A449FA1-D998-45C0-A4D1-DE45F1E4C274}" type="presParOf" srcId="{06AD43C1-B062-447C-B7ED-2CACF2921628}" destId="{D5B0AFF4-3F59-4788-9731-5600C65E21BD}" srcOrd="10" destOrd="0" presId="urn:microsoft.com/office/officeart/2005/8/layout/gear1"/>
    <dgm:cxn modelId="{84A7BA67-F971-49D2-BCCB-90FE63E8FD04}" type="presParOf" srcId="{06AD43C1-B062-447C-B7ED-2CACF2921628}" destId="{7EDA8154-B51F-4D12-85E3-C538B619E992}" srcOrd="11" destOrd="0" presId="urn:microsoft.com/office/officeart/2005/8/layout/gear1"/>
    <dgm:cxn modelId="{67483F10-6BC1-4D0A-832C-E4024A0DF4EC}" type="presParOf" srcId="{06AD43C1-B062-447C-B7ED-2CACF2921628}" destId="{6FDFE752-A532-4BD6-A6B8-E0EB7015E8D9}"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1951D5-0F9B-458E-BEC2-7D36DA596200}" type="doc">
      <dgm:prSet loTypeId="urn:microsoft.com/office/officeart/2005/8/layout/gear1" loCatId="relationship" qsTypeId="urn:microsoft.com/office/officeart/2005/8/quickstyle/simple1" qsCatId="simple" csTypeId="urn:microsoft.com/office/officeart/2005/8/colors/accent1_2" csCatId="accent1" phldr="1"/>
      <dgm:spPr/>
    </dgm:pt>
    <dgm:pt modelId="{78EA902A-F8A3-4A9A-AA05-C73A2DE9F493}">
      <dgm:prSet phldrT="[Κείμενο]"/>
      <dgm:spPr/>
      <dgm:t>
        <a:bodyPr/>
        <a:lstStyle/>
        <a:p>
          <a:r>
            <a:rPr lang="el-GR" b="1" dirty="0" smtClean="0"/>
            <a:t>Δημοτικές</a:t>
          </a:r>
        </a:p>
        <a:p>
          <a:r>
            <a:rPr lang="el-GR" b="1" dirty="0" smtClean="0"/>
            <a:t>Υπηρεσίες </a:t>
          </a:r>
          <a:endParaRPr lang="el-GR" b="1" dirty="0"/>
        </a:p>
      </dgm:t>
    </dgm:pt>
    <dgm:pt modelId="{8874DA1D-7878-4166-97EB-C016BBA08B07}" type="parTrans" cxnId="{DDF4EFEE-9B24-4859-8649-7936CBC4F29A}">
      <dgm:prSet/>
      <dgm:spPr/>
      <dgm:t>
        <a:bodyPr/>
        <a:lstStyle/>
        <a:p>
          <a:endParaRPr lang="el-GR"/>
        </a:p>
      </dgm:t>
    </dgm:pt>
    <dgm:pt modelId="{C385D2BB-5FC9-45F8-85E0-E96C95843006}" type="sibTrans" cxnId="{DDF4EFEE-9B24-4859-8649-7936CBC4F29A}">
      <dgm:prSet/>
      <dgm:spPr/>
      <dgm:t>
        <a:bodyPr/>
        <a:lstStyle/>
        <a:p>
          <a:endParaRPr lang="el-GR"/>
        </a:p>
      </dgm:t>
    </dgm:pt>
    <dgm:pt modelId="{3C92F95D-E0D6-42B0-8A1E-519737B89B31}">
      <dgm:prSet phldrT="[Κείμενο]"/>
      <dgm:spPr/>
      <dgm:t>
        <a:bodyPr/>
        <a:lstStyle/>
        <a:p>
          <a:r>
            <a:rPr lang="el-GR" b="1" dirty="0" smtClean="0"/>
            <a:t>Κέντρο Ημέρας</a:t>
          </a:r>
          <a:endParaRPr lang="el-GR" b="1" dirty="0"/>
        </a:p>
      </dgm:t>
    </dgm:pt>
    <dgm:pt modelId="{F2A76305-2F10-4A94-8F8C-26CA4D679A5B}" type="parTrans" cxnId="{644B6147-30DD-46EC-B68F-609D4823AB75}">
      <dgm:prSet/>
      <dgm:spPr/>
      <dgm:t>
        <a:bodyPr/>
        <a:lstStyle/>
        <a:p>
          <a:endParaRPr lang="el-GR"/>
        </a:p>
      </dgm:t>
    </dgm:pt>
    <dgm:pt modelId="{DD1B0F19-EC67-44B2-BC09-C648E2F114BA}" type="sibTrans" cxnId="{644B6147-30DD-46EC-B68F-609D4823AB75}">
      <dgm:prSet/>
      <dgm:spPr/>
      <dgm:t>
        <a:bodyPr/>
        <a:lstStyle/>
        <a:p>
          <a:endParaRPr lang="el-GR"/>
        </a:p>
      </dgm:t>
    </dgm:pt>
    <dgm:pt modelId="{222048BF-C738-4B3C-BCBA-888C492FD1EB}">
      <dgm:prSet phldrT="[Κείμενο]"/>
      <dgm:spPr/>
      <dgm:t>
        <a:bodyPr/>
        <a:lstStyle/>
        <a:p>
          <a:r>
            <a:rPr lang="el-GR" b="1" dirty="0" smtClean="0"/>
            <a:t>Αδελφός</a:t>
          </a:r>
          <a:endParaRPr lang="el-GR" b="1" dirty="0"/>
        </a:p>
      </dgm:t>
    </dgm:pt>
    <dgm:pt modelId="{8A47C334-5D5B-49E1-84B0-46E6C4499601}" type="parTrans" cxnId="{962BCD83-8DE7-4E82-9615-0CA1485A25E8}">
      <dgm:prSet/>
      <dgm:spPr/>
      <dgm:t>
        <a:bodyPr/>
        <a:lstStyle/>
        <a:p>
          <a:endParaRPr lang="el-GR"/>
        </a:p>
      </dgm:t>
    </dgm:pt>
    <dgm:pt modelId="{69070E77-BF41-4524-9CA2-31383420C6B9}" type="sibTrans" cxnId="{962BCD83-8DE7-4E82-9615-0CA1485A25E8}">
      <dgm:prSet/>
      <dgm:spPr/>
      <dgm:t>
        <a:bodyPr/>
        <a:lstStyle/>
        <a:p>
          <a:endParaRPr lang="el-GR"/>
        </a:p>
      </dgm:t>
    </dgm:pt>
    <dgm:pt modelId="{06AD43C1-B062-447C-B7ED-2CACF2921628}" type="pres">
      <dgm:prSet presAssocID="{001951D5-0F9B-458E-BEC2-7D36DA596200}" presName="composite" presStyleCnt="0">
        <dgm:presLayoutVars>
          <dgm:chMax val="3"/>
          <dgm:animLvl val="lvl"/>
          <dgm:resizeHandles val="exact"/>
        </dgm:presLayoutVars>
      </dgm:prSet>
      <dgm:spPr/>
    </dgm:pt>
    <dgm:pt modelId="{274E78F9-8B51-466B-B20F-431C886EEE52}" type="pres">
      <dgm:prSet presAssocID="{78EA902A-F8A3-4A9A-AA05-C73A2DE9F493}" presName="gear1" presStyleLbl="node1" presStyleIdx="0" presStyleCnt="3">
        <dgm:presLayoutVars>
          <dgm:chMax val="1"/>
          <dgm:bulletEnabled val="1"/>
        </dgm:presLayoutVars>
      </dgm:prSet>
      <dgm:spPr/>
      <dgm:t>
        <a:bodyPr/>
        <a:lstStyle/>
        <a:p>
          <a:endParaRPr lang="el-GR"/>
        </a:p>
      </dgm:t>
    </dgm:pt>
    <dgm:pt modelId="{EC076756-9F27-4E8E-8D96-43FD6685775A}" type="pres">
      <dgm:prSet presAssocID="{78EA902A-F8A3-4A9A-AA05-C73A2DE9F493}" presName="gear1srcNode" presStyleLbl="node1" presStyleIdx="0" presStyleCnt="3"/>
      <dgm:spPr/>
      <dgm:t>
        <a:bodyPr/>
        <a:lstStyle/>
        <a:p>
          <a:endParaRPr lang="el-GR"/>
        </a:p>
      </dgm:t>
    </dgm:pt>
    <dgm:pt modelId="{21B46055-450B-4831-B18F-19217546003D}" type="pres">
      <dgm:prSet presAssocID="{78EA902A-F8A3-4A9A-AA05-C73A2DE9F493}" presName="gear1dstNode" presStyleLbl="node1" presStyleIdx="0" presStyleCnt="3"/>
      <dgm:spPr/>
      <dgm:t>
        <a:bodyPr/>
        <a:lstStyle/>
        <a:p>
          <a:endParaRPr lang="el-GR"/>
        </a:p>
      </dgm:t>
    </dgm:pt>
    <dgm:pt modelId="{05732679-84E4-4C81-8315-0B97E60BA48E}" type="pres">
      <dgm:prSet presAssocID="{3C92F95D-E0D6-42B0-8A1E-519737B89B31}" presName="gear2" presStyleLbl="node1" presStyleIdx="1" presStyleCnt="3">
        <dgm:presLayoutVars>
          <dgm:chMax val="1"/>
          <dgm:bulletEnabled val="1"/>
        </dgm:presLayoutVars>
      </dgm:prSet>
      <dgm:spPr/>
      <dgm:t>
        <a:bodyPr/>
        <a:lstStyle/>
        <a:p>
          <a:endParaRPr lang="el-GR"/>
        </a:p>
      </dgm:t>
    </dgm:pt>
    <dgm:pt modelId="{BC7C7F84-01E0-457E-8D5E-783C0AC4C34E}" type="pres">
      <dgm:prSet presAssocID="{3C92F95D-E0D6-42B0-8A1E-519737B89B31}" presName="gear2srcNode" presStyleLbl="node1" presStyleIdx="1" presStyleCnt="3"/>
      <dgm:spPr/>
      <dgm:t>
        <a:bodyPr/>
        <a:lstStyle/>
        <a:p>
          <a:endParaRPr lang="el-GR"/>
        </a:p>
      </dgm:t>
    </dgm:pt>
    <dgm:pt modelId="{70C44DBF-6BE3-4F8E-9121-8F1BC1B625C2}" type="pres">
      <dgm:prSet presAssocID="{3C92F95D-E0D6-42B0-8A1E-519737B89B31}" presName="gear2dstNode" presStyleLbl="node1" presStyleIdx="1" presStyleCnt="3"/>
      <dgm:spPr/>
      <dgm:t>
        <a:bodyPr/>
        <a:lstStyle/>
        <a:p>
          <a:endParaRPr lang="el-GR"/>
        </a:p>
      </dgm:t>
    </dgm:pt>
    <dgm:pt modelId="{3BA3DDE1-9247-4270-8E85-31E8F0E4E9BC}" type="pres">
      <dgm:prSet presAssocID="{222048BF-C738-4B3C-BCBA-888C492FD1EB}" presName="gear3" presStyleLbl="node1" presStyleIdx="2" presStyleCnt="3"/>
      <dgm:spPr/>
      <dgm:t>
        <a:bodyPr/>
        <a:lstStyle/>
        <a:p>
          <a:endParaRPr lang="el-GR"/>
        </a:p>
      </dgm:t>
    </dgm:pt>
    <dgm:pt modelId="{E15A2514-E65C-48C5-BB00-888D15453779}" type="pres">
      <dgm:prSet presAssocID="{222048BF-C738-4B3C-BCBA-888C492FD1EB}" presName="gear3tx" presStyleLbl="node1" presStyleIdx="2" presStyleCnt="3">
        <dgm:presLayoutVars>
          <dgm:chMax val="1"/>
          <dgm:bulletEnabled val="1"/>
        </dgm:presLayoutVars>
      </dgm:prSet>
      <dgm:spPr/>
      <dgm:t>
        <a:bodyPr/>
        <a:lstStyle/>
        <a:p>
          <a:endParaRPr lang="el-GR"/>
        </a:p>
      </dgm:t>
    </dgm:pt>
    <dgm:pt modelId="{66908026-07F4-4352-BEA3-0D8D60E64678}" type="pres">
      <dgm:prSet presAssocID="{222048BF-C738-4B3C-BCBA-888C492FD1EB}" presName="gear3srcNode" presStyleLbl="node1" presStyleIdx="2" presStyleCnt="3"/>
      <dgm:spPr/>
      <dgm:t>
        <a:bodyPr/>
        <a:lstStyle/>
        <a:p>
          <a:endParaRPr lang="el-GR"/>
        </a:p>
      </dgm:t>
    </dgm:pt>
    <dgm:pt modelId="{1081A31A-2B90-4779-AAEB-16F3EC712DA2}" type="pres">
      <dgm:prSet presAssocID="{222048BF-C738-4B3C-BCBA-888C492FD1EB}" presName="gear3dstNode" presStyleLbl="node1" presStyleIdx="2" presStyleCnt="3"/>
      <dgm:spPr/>
      <dgm:t>
        <a:bodyPr/>
        <a:lstStyle/>
        <a:p>
          <a:endParaRPr lang="el-GR"/>
        </a:p>
      </dgm:t>
    </dgm:pt>
    <dgm:pt modelId="{D5B0AFF4-3F59-4788-9731-5600C65E21BD}" type="pres">
      <dgm:prSet presAssocID="{C385D2BB-5FC9-45F8-85E0-E96C95843006}" presName="connector1" presStyleLbl="sibTrans2D1" presStyleIdx="0" presStyleCnt="3"/>
      <dgm:spPr/>
      <dgm:t>
        <a:bodyPr/>
        <a:lstStyle/>
        <a:p>
          <a:endParaRPr lang="el-GR"/>
        </a:p>
      </dgm:t>
    </dgm:pt>
    <dgm:pt modelId="{7EDA8154-B51F-4D12-85E3-C538B619E992}" type="pres">
      <dgm:prSet presAssocID="{DD1B0F19-EC67-44B2-BC09-C648E2F114BA}" presName="connector2" presStyleLbl="sibTrans2D1" presStyleIdx="1" presStyleCnt="3"/>
      <dgm:spPr/>
      <dgm:t>
        <a:bodyPr/>
        <a:lstStyle/>
        <a:p>
          <a:endParaRPr lang="el-GR"/>
        </a:p>
      </dgm:t>
    </dgm:pt>
    <dgm:pt modelId="{6FDFE752-A532-4BD6-A6B8-E0EB7015E8D9}" type="pres">
      <dgm:prSet presAssocID="{69070E77-BF41-4524-9CA2-31383420C6B9}" presName="connector3" presStyleLbl="sibTrans2D1" presStyleIdx="2" presStyleCnt="3"/>
      <dgm:spPr/>
      <dgm:t>
        <a:bodyPr/>
        <a:lstStyle/>
        <a:p>
          <a:endParaRPr lang="el-GR"/>
        </a:p>
      </dgm:t>
    </dgm:pt>
  </dgm:ptLst>
  <dgm:cxnLst>
    <dgm:cxn modelId="{5F7E99DC-1EB5-403D-BA97-44AB0F76DCD2}" type="presOf" srcId="{69070E77-BF41-4524-9CA2-31383420C6B9}" destId="{6FDFE752-A532-4BD6-A6B8-E0EB7015E8D9}" srcOrd="0" destOrd="0" presId="urn:microsoft.com/office/officeart/2005/8/layout/gear1"/>
    <dgm:cxn modelId="{EBE1E8D3-35D4-4364-9138-3D0904832312}" type="presOf" srcId="{222048BF-C738-4B3C-BCBA-888C492FD1EB}" destId="{E15A2514-E65C-48C5-BB00-888D15453779}" srcOrd="1" destOrd="0" presId="urn:microsoft.com/office/officeart/2005/8/layout/gear1"/>
    <dgm:cxn modelId="{A1959707-3B5A-4785-9885-601192C14F96}" type="presOf" srcId="{222048BF-C738-4B3C-BCBA-888C492FD1EB}" destId="{66908026-07F4-4352-BEA3-0D8D60E64678}" srcOrd="2" destOrd="0" presId="urn:microsoft.com/office/officeart/2005/8/layout/gear1"/>
    <dgm:cxn modelId="{3C447D3F-4341-40A0-B05C-7FACF3898D5D}" type="presOf" srcId="{222048BF-C738-4B3C-BCBA-888C492FD1EB}" destId="{1081A31A-2B90-4779-AAEB-16F3EC712DA2}" srcOrd="3" destOrd="0" presId="urn:microsoft.com/office/officeart/2005/8/layout/gear1"/>
    <dgm:cxn modelId="{02C47D52-6076-4366-A6FB-CE6ACD598EB6}" type="presOf" srcId="{3C92F95D-E0D6-42B0-8A1E-519737B89B31}" destId="{70C44DBF-6BE3-4F8E-9121-8F1BC1B625C2}" srcOrd="2" destOrd="0" presId="urn:microsoft.com/office/officeart/2005/8/layout/gear1"/>
    <dgm:cxn modelId="{644B6147-30DD-46EC-B68F-609D4823AB75}" srcId="{001951D5-0F9B-458E-BEC2-7D36DA596200}" destId="{3C92F95D-E0D6-42B0-8A1E-519737B89B31}" srcOrd="1" destOrd="0" parTransId="{F2A76305-2F10-4A94-8F8C-26CA4D679A5B}" sibTransId="{DD1B0F19-EC67-44B2-BC09-C648E2F114BA}"/>
    <dgm:cxn modelId="{3A1B4625-1E28-40FA-B486-B567C05F2A1A}" type="presOf" srcId="{78EA902A-F8A3-4A9A-AA05-C73A2DE9F493}" destId="{EC076756-9F27-4E8E-8D96-43FD6685775A}" srcOrd="1" destOrd="0" presId="urn:microsoft.com/office/officeart/2005/8/layout/gear1"/>
    <dgm:cxn modelId="{BC8A876A-4312-4BE4-AC28-A5E99C155E64}" type="presOf" srcId="{78EA902A-F8A3-4A9A-AA05-C73A2DE9F493}" destId="{21B46055-450B-4831-B18F-19217546003D}" srcOrd="2" destOrd="0" presId="urn:microsoft.com/office/officeart/2005/8/layout/gear1"/>
    <dgm:cxn modelId="{DDF4EFEE-9B24-4859-8649-7936CBC4F29A}" srcId="{001951D5-0F9B-458E-BEC2-7D36DA596200}" destId="{78EA902A-F8A3-4A9A-AA05-C73A2DE9F493}" srcOrd="0" destOrd="0" parTransId="{8874DA1D-7878-4166-97EB-C016BBA08B07}" sibTransId="{C385D2BB-5FC9-45F8-85E0-E96C95843006}"/>
    <dgm:cxn modelId="{515F129B-84E3-44A6-97DF-E781F52192B5}" type="presOf" srcId="{DD1B0F19-EC67-44B2-BC09-C648E2F114BA}" destId="{7EDA8154-B51F-4D12-85E3-C538B619E992}" srcOrd="0" destOrd="0" presId="urn:microsoft.com/office/officeart/2005/8/layout/gear1"/>
    <dgm:cxn modelId="{97C0AB1A-896B-40AF-ACFA-5CC610ACE288}" type="presOf" srcId="{C385D2BB-5FC9-45F8-85E0-E96C95843006}" destId="{D5B0AFF4-3F59-4788-9731-5600C65E21BD}" srcOrd="0" destOrd="0" presId="urn:microsoft.com/office/officeart/2005/8/layout/gear1"/>
    <dgm:cxn modelId="{DDE3922C-3911-47B3-888B-006F92DA4163}" type="presOf" srcId="{222048BF-C738-4B3C-BCBA-888C492FD1EB}" destId="{3BA3DDE1-9247-4270-8E85-31E8F0E4E9BC}" srcOrd="0" destOrd="0" presId="urn:microsoft.com/office/officeart/2005/8/layout/gear1"/>
    <dgm:cxn modelId="{962BCD83-8DE7-4E82-9615-0CA1485A25E8}" srcId="{001951D5-0F9B-458E-BEC2-7D36DA596200}" destId="{222048BF-C738-4B3C-BCBA-888C492FD1EB}" srcOrd="2" destOrd="0" parTransId="{8A47C334-5D5B-49E1-84B0-46E6C4499601}" sibTransId="{69070E77-BF41-4524-9CA2-31383420C6B9}"/>
    <dgm:cxn modelId="{FF15A944-AE5B-4FE9-BE4F-8A09759828E6}" type="presOf" srcId="{3C92F95D-E0D6-42B0-8A1E-519737B89B31}" destId="{05732679-84E4-4C81-8315-0B97E60BA48E}" srcOrd="0" destOrd="0" presId="urn:microsoft.com/office/officeart/2005/8/layout/gear1"/>
    <dgm:cxn modelId="{7F53B380-8D4A-4ECE-B060-3F2C2BCCE700}" type="presOf" srcId="{001951D5-0F9B-458E-BEC2-7D36DA596200}" destId="{06AD43C1-B062-447C-B7ED-2CACF2921628}" srcOrd="0" destOrd="0" presId="urn:microsoft.com/office/officeart/2005/8/layout/gear1"/>
    <dgm:cxn modelId="{CA8FC52F-20A8-4041-867B-9C5EA0E42D1D}" type="presOf" srcId="{78EA902A-F8A3-4A9A-AA05-C73A2DE9F493}" destId="{274E78F9-8B51-466B-B20F-431C886EEE52}" srcOrd="0" destOrd="0" presId="urn:microsoft.com/office/officeart/2005/8/layout/gear1"/>
    <dgm:cxn modelId="{6F5E9486-25F6-4285-ACD2-7057D73C3EF7}" type="presOf" srcId="{3C92F95D-E0D6-42B0-8A1E-519737B89B31}" destId="{BC7C7F84-01E0-457E-8D5E-783C0AC4C34E}" srcOrd="1" destOrd="0" presId="urn:microsoft.com/office/officeart/2005/8/layout/gear1"/>
    <dgm:cxn modelId="{E1244881-6B53-4154-A36C-67C2348A1A4D}" type="presParOf" srcId="{06AD43C1-B062-447C-B7ED-2CACF2921628}" destId="{274E78F9-8B51-466B-B20F-431C886EEE52}" srcOrd="0" destOrd="0" presId="urn:microsoft.com/office/officeart/2005/8/layout/gear1"/>
    <dgm:cxn modelId="{D7EB03CC-FCF3-46F3-8501-6A71396CF2B4}" type="presParOf" srcId="{06AD43C1-B062-447C-B7ED-2CACF2921628}" destId="{EC076756-9F27-4E8E-8D96-43FD6685775A}" srcOrd="1" destOrd="0" presId="urn:microsoft.com/office/officeart/2005/8/layout/gear1"/>
    <dgm:cxn modelId="{81E5BF38-0843-4A90-9AC7-02CE7AA87C2A}" type="presParOf" srcId="{06AD43C1-B062-447C-B7ED-2CACF2921628}" destId="{21B46055-450B-4831-B18F-19217546003D}" srcOrd="2" destOrd="0" presId="urn:microsoft.com/office/officeart/2005/8/layout/gear1"/>
    <dgm:cxn modelId="{063D0404-31CB-49D6-A2EB-E529E90E1469}" type="presParOf" srcId="{06AD43C1-B062-447C-B7ED-2CACF2921628}" destId="{05732679-84E4-4C81-8315-0B97E60BA48E}" srcOrd="3" destOrd="0" presId="urn:microsoft.com/office/officeart/2005/8/layout/gear1"/>
    <dgm:cxn modelId="{E3732CB3-E4A6-4F27-BADC-37C380686D5D}" type="presParOf" srcId="{06AD43C1-B062-447C-B7ED-2CACF2921628}" destId="{BC7C7F84-01E0-457E-8D5E-783C0AC4C34E}" srcOrd="4" destOrd="0" presId="urn:microsoft.com/office/officeart/2005/8/layout/gear1"/>
    <dgm:cxn modelId="{42580904-C9ED-4403-9E72-86890D599981}" type="presParOf" srcId="{06AD43C1-B062-447C-B7ED-2CACF2921628}" destId="{70C44DBF-6BE3-4F8E-9121-8F1BC1B625C2}" srcOrd="5" destOrd="0" presId="urn:microsoft.com/office/officeart/2005/8/layout/gear1"/>
    <dgm:cxn modelId="{DF062BB2-5D33-4B2A-BE01-F7288A689688}" type="presParOf" srcId="{06AD43C1-B062-447C-B7ED-2CACF2921628}" destId="{3BA3DDE1-9247-4270-8E85-31E8F0E4E9BC}" srcOrd="6" destOrd="0" presId="urn:microsoft.com/office/officeart/2005/8/layout/gear1"/>
    <dgm:cxn modelId="{4E821300-D261-44B8-B0CB-55ED7AC13F9E}" type="presParOf" srcId="{06AD43C1-B062-447C-B7ED-2CACF2921628}" destId="{E15A2514-E65C-48C5-BB00-888D15453779}" srcOrd="7" destOrd="0" presId="urn:microsoft.com/office/officeart/2005/8/layout/gear1"/>
    <dgm:cxn modelId="{C95B9305-C2A8-428D-92A9-762BF4505901}" type="presParOf" srcId="{06AD43C1-B062-447C-B7ED-2CACF2921628}" destId="{66908026-07F4-4352-BEA3-0D8D60E64678}" srcOrd="8" destOrd="0" presId="urn:microsoft.com/office/officeart/2005/8/layout/gear1"/>
    <dgm:cxn modelId="{90091A31-EB3B-4D7E-BAF0-85EE68B17D19}" type="presParOf" srcId="{06AD43C1-B062-447C-B7ED-2CACF2921628}" destId="{1081A31A-2B90-4779-AAEB-16F3EC712DA2}" srcOrd="9" destOrd="0" presId="urn:microsoft.com/office/officeart/2005/8/layout/gear1"/>
    <dgm:cxn modelId="{5AA59002-CE32-4538-AB03-686BD5CF7452}" type="presParOf" srcId="{06AD43C1-B062-447C-B7ED-2CACF2921628}" destId="{D5B0AFF4-3F59-4788-9731-5600C65E21BD}" srcOrd="10" destOrd="0" presId="urn:microsoft.com/office/officeart/2005/8/layout/gear1"/>
    <dgm:cxn modelId="{39213DA7-FA9F-4619-B2CA-FF6C79DCAACB}" type="presParOf" srcId="{06AD43C1-B062-447C-B7ED-2CACF2921628}" destId="{7EDA8154-B51F-4D12-85E3-C538B619E992}" srcOrd="11" destOrd="0" presId="urn:microsoft.com/office/officeart/2005/8/layout/gear1"/>
    <dgm:cxn modelId="{AFE3BCAD-429F-485D-9618-D24AC3C395A2}" type="presParOf" srcId="{06AD43C1-B062-447C-B7ED-2CACF2921628}" destId="{6FDFE752-A532-4BD6-A6B8-E0EB7015E8D9}"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C3BCF3-9902-433B-AC79-F2056496D938}" type="doc">
      <dgm:prSet loTypeId="urn:microsoft.com/office/officeart/2005/8/layout/gear1" loCatId="cycle" qsTypeId="urn:microsoft.com/office/officeart/2005/8/quickstyle/simple1" qsCatId="simple" csTypeId="urn:microsoft.com/office/officeart/2005/8/colors/accent1_2" csCatId="accent1" phldr="1"/>
      <dgm:spPr/>
    </dgm:pt>
    <dgm:pt modelId="{84EFE436-4065-4DDA-BFB5-A811D1FE71E8}">
      <dgm:prSet phldrT="[Κείμενο]"/>
      <dgm:spPr/>
      <dgm:t>
        <a:bodyPr/>
        <a:lstStyle/>
        <a:p>
          <a:r>
            <a:rPr lang="el-GR" b="1" dirty="0" smtClean="0"/>
            <a:t>Ομάδες Αλληλεγγύης</a:t>
          </a:r>
          <a:endParaRPr lang="el-GR" b="1" dirty="0"/>
        </a:p>
      </dgm:t>
    </dgm:pt>
    <dgm:pt modelId="{874DC14D-ED72-4599-B25B-483A5C973940}" type="parTrans" cxnId="{3700A65C-E491-4381-B04E-5CEF925CD9BA}">
      <dgm:prSet/>
      <dgm:spPr/>
      <dgm:t>
        <a:bodyPr/>
        <a:lstStyle/>
        <a:p>
          <a:endParaRPr lang="el-GR"/>
        </a:p>
      </dgm:t>
    </dgm:pt>
    <dgm:pt modelId="{2B9029DB-C813-493E-BD03-F75C70CA6514}" type="sibTrans" cxnId="{3700A65C-E491-4381-B04E-5CEF925CD9BA}">
      <dgm:prSet/>
      <dgm:spPr/>
      <dgm:t>
        <a:bodyPr/>
        <a:lstStyle/>
        <a:p>
          <a:endParaRPr lang="el-GR"/>
        </a:p>
      </dgm:t>
    </dgm:pt>
    <dgm:pt modelId="{0A5E7534-0DF0-40F2-A867-F2F7F32073AC}">
      <dgm:prSet phldrT="[Κείμενο]"/>
      <dgm:spPr/>
      <dgm:t>
        <a:bodyPr/>
        <a:lstStyle/>
        <a:p>
          <a:r>
            <a:rPr lang="el-GR" b="1" dirty="0" smtClean="0"/>
            <a:t>Εκκλησία </a:t>
          </a:r>
          <a:endParaRPr lang="el-GR" b="1" dirty="0"/>
        </a:p>
      </dgm:t>
    </dgm:pt>
    <dgm:pt modelId="{B8D65173-9B57-4FE4-874A-956AC0651EEB}" type="parTrans" cxnId="{C9F299FF-074A-41F6-9506-F44F89868D54}">
      <dgm:prSet/>
      <dgm:spPr/>
      <dgm:t>
        <a:bodyPr/>
        <a:lstStyle/>
        <a:p>
          <a:endParaRPr lang="el-GR"/>
        </a:p>
      </dgm:t>
    </dgm:pt>
    <dgm:pt modelId="{77069920-D23E-45E3-AE05-36AF20B7D8D5}" type="sibTrans" cxnId="{C9F299FF-074A-41F6-9506-F44F89868D54}">
      <dgm:prSet/>
      <dgm:spPr/>
      <dgm:t>
        <a:bodyPr/>
        <a:lstStyle/>
        <a:p>
          <a:endParaRPr lang="el-GR"/>
        </a:p>
      </dgm:t>
    </dgm:pt>
    <dgm:pt modelId="{3CBF6398-9B89-4926-A969-5CA72F58947B}">
      <dgm:prSet phldrT="[Κείμενο]"/>
      <dgm:spPr/>
      <dgm:t>
        <a:bodyPr/>
        <a:lstStyle/>
        <a:p>
          <a:r>
            <a:rPr lang="el-GR" b="1" dirty="0" smtClean="0"/>
            <a:t>Γειτονία</a:t>
          </a:r>
          <a:endParaRPr lang="el-GR" b="1" dirty="0"/>
        </a:p>
      </dgm:t>
    </dgm:pt>
    <dgm:pt modelId="{94FC55FA-2DD4-4048-A9F1-BD2699597E10}" type="parTrans" cxnId="{4AA3263B-5024-4CAF-8808-E406B64920CC}">
      <dgm:prSet/>
      <dgm:spPr/>
      <dgm:t>
        <a:bodyPr/>
        <a:lstStyle/>
        <a:p>
          <a:endParaRPr lang="el-GR"/>
        </a:p>
      </dgm:t>
    </dgm:pt>
    <dgm:pt modelId="{BDE71020-2BF3-465F-A210-EE8C7982A546}" type="sibTrans" cxnId="{4AA3263B-5024-4CAF-8808-E406B64920CC}">
      <dgm:prSet/>
      <dgm:spPr/>
      <dgm:t>
        <a:bodyPr/>
        <a:lstStyle/>
        <a:p>
          <a:endParaRPr lang="el-GR"/>
        </a:p>
      </dgm:t>
    </dgm:pt>
    <dgm:pt modelId="{C40A63C6-BB31-467D-B927-12A9D4515D1E}" type="pres">
      <dgm:prSet presAssocID="{52C3BCF3-9902-433B-AC79-F2056496D938}" presName="composite" presStyleCnt="0">
        <dgm:presLayoutVars>
          <dgm:chMax val="3"/>
          <dgm:animLvl val="lvl"/>
          <dgm:resizeHandles val="exact"/>
        </dgm:presLayoutVars>
      </dgm:prSet>
      <dgm:spPr/>
    </dgm:pt>
    <dgm:pt modelId="{8214E032-5730-43E0-8036-62E112323A21}" type="pres">
      <dgm:prSet presAssocID="{84EFE436-4065-4DDA-BFB5-A811D1FE71E8}" presName="gear1" presStyleLbl="node1" presStyleIdx="0" presStyleCnt="3">
        <dgm:presLayoutVars>
          <dgm:chMax val="1"/>
          <dgm:bulletEnabled val="1"/>
        </dgm:presLayoutVars>
      </dgm:prSet>
      <dgm:spPr/>
      <dgm:t>
        <a:bodyPr/>
        <a:lstStyle/>
        <a:p>
          <a:endParaRPr lang="el-GR"/>
        </a:p>
      </dgm:t>
    </dgm:pt>
    <dgm:pt modelId="{799A0AD1-3054-424F-88DF-8E0EC5B122D1}" type="pres">
      <dgm:prSet presAssocID="{84EFE436-4065-4DDA-BFB5-A811D1FE71E8}" presName="gear1srcNode" presStyleLbl="node1" presStyleIdx="0" presStyleCnt="3"/>
      <dgm:spPr/>
      <dgm:t>
        <a:bodyPr/>
        <a:lstStyle/>
        <a:p>
          <a:endParaRPr lang="el-GR"/>
        </a:p>
      </dgm:t>
    </dgm:pt>
    <dgm:pt modelId="{A7323C5B-666B-462C-A845-8DD295F903CA}" type="pres">
      <dgm:prSet presAssocID="{84EFE436-4065-4DDA-BFB5-A811D1FE71E8}" presName="gear1dstNode" presStyleLbl="node1" presStyleIdx="0" presStyleCnt="3"/>
      <dgm:spPr/>
      <dgm:t>
        <a:bodyPr/>
        <a:lstStyle/>
        <a:p>
          <a:endParaRPr lang="el-GR"/>
        </a:p>
      </dgm:t>
    </dgm:pt>
    <dgm:pt modelId="{6AE8ED64-3A15-42CB-81F1-9AD80BDB1CDD}" type="pres">
      <dgm:prSet presAssocID="{0A5E7534-0DF0-40F2-A867-F2F7F32073AC}" presName="gear2" presStyleLbl="node1" presStyleIdx="1" presStyleCnt="3">
        <dgm:presLayoutVars>
          <dgm:chMax val="1"/>
          <dgm:bulletEnabled val="1"/>
        </dgm:presLayoutVars>
      </dgm:prSet>
      <dgm:spPr/>
      <dgm:t>
        <a:bodyPr/>
        <a:lstStyle/>
        <a:p>
          <a:endParaRPr lang="el-GR"/>
        </a:p>
      </dgm:t>
    </dgm:pt>
    <dgm:pt modelId="{FA54C297-BDAE-438A-BBD3-4BCD5346ED4E}" type="pres">
      <dgm:prSet presAssocID="{0A5E7534-0DF0-40F2-A867-F2F7F32073AC}" presName="gear2srcNode" presStyleLbl="node1" presStyleIdx="1" presStyleCnt="3"/>
      <dgm:spPr/>
      <dgm:t>
        <a:bodyPr/>
        <a:lstStyle/>
        <a:p>
          <a:endParaRPr lang="el-GR"/>
        </a:p>
      </dgm:t>
    </dgm:pt>
    <dgm:pt modelId="{44C7A776-3FDB-491D-A9A0-C3B42833D2E5}" type="pres">
      <dgm:prSet presAssocID="{0A5E7534-0DF0-40F2-A867-F2F7F32073AC}" presName="gear2dstNode" presStyleLbl="node1" presStyleIdx="1" presStyleCnt="3"/>
      <dgm:spPr/>
      <dgm:t>
        <a:bodyPr/>
        <a:lstStyle/>
        <a:p>
          <a:endParaRPr lang="el-GR"/>
        </a:p>
      </dgm:t>
    </dgm:pt>
    <dgm:pt modelId="{92CC8F8B-22F2-4EC0-AA8E-9B8AB77FB1A1}" type="pres">
      <dgm:prSet presAssocID="{3CBF6398-9B89-4926-A969-5CA72F58947B}" presName="gear3" presStyleLbl="node1" presStyleIdx="2" presStyleCnt="3"/>
      <dgm:spPr/>
      <dgm:t>
        <a:bodyPr/>
        <a:lstStyle/>
        <a:p>
          <a:endParaRPr lang="el-GR"/>
        </a:p>
      </dgm:t>
    </dgm:pt>
    <dgm:pt modelId="{4696426B-A100-4752-A4A2-BBF5474CA290}" type="pres">
      <dgm:prSet presAssocID="{3CBF6398-9B89-4926-A969-5CA72F58947B}" presName="gear3tx" presStyleLbl="node1" presStyleIdx="2" presStyleCnt="3">
        <dgm:presLayoutVars>
          <dgm:chMax val="1"/>
          <dgm:bulletEnabled val="1"/>
        </dgm:presLayoutVars>
      </dgm:prSet>
      <dgm:spPr/>
      <dgm:t>
        <a:bodyPr/>
        <a:lstStyle/>
        <a:p>
          <a:endParaRPr lang="el-GR"/>
        </a:p>
      </dgm:t>
    </dgm:pt>
    <dgm:pt modelId="{2E0F23D3-92E8-4EDE-B06E-B82404050ACF}" type="pres">
      <dgm:prSet presAssocID="{3CBF6398-9B89-4926-A969-5CA72F58947B}" presName="gear3srcNode" presStyleLbl="node1" presStyleIdx="2" presStyleCnt="3"/>
      <dgm:spPr/>
      <dgm:t>
        <a:bodyPr/>
        <a:lstStyle/>
        <a:p>
          <a:endParaRPr lang="el-GR"/>
        </a:p>
      </dgm:t>
    </dgm:pt>
    <dgm:pt modelId="{6260347F-E096-42EB-B72C-9D179A6C298F}" type="pres">
      <dgm:prSet presAssocID="{3CBF6398-9B89-4926-A969-5CA72F58947B}" presName="gear3dstNode" presStyleLbl="node1" presStyleIdx="2" presStyleCnt="3"/>
      <dgm:spPr/>
      <dgm:t>
        <a:bodyPr/>
        <a:lstStyle/>
        <a:p>
          <a:endParaRPr lang="el-GR"/>
        </a:p>
      </dgm:t>
    </dgm:pt>
    <dgm:pt modelId="{C497CA81-20B6-4BC9-BA8F-620954C51457}" type="pres">
      <dgm:prSet presAssocID="{2B9029DB-C813-493E-BD03-F75C70CA6514}" presName="connector1" presStyleLbl="sibTrans2D1" presStyleIdx="0" presStyleCnt="3"/>
      <dgm:spPr/>
      <dgm:t>
        <a:bodyPr/>
        <a:lstStyle/>
        <a:p>
          <a:endParaRPr lang="el-GR"/>
        </a:p>
      </dgm:t>
    </dgm:pt>
    <dgm:pt modelId="{3C9A1CD0-2446-44B2-84EE-0B47AB80D019}" type="pres">
      <dgm:prSet presAssocID="{77069920-D23E-45E3-AE05-36AF20B7D8D5}" presName="connector2" presStyleLbl="sibTrans2D1" presStyleIdx="1" presStyleCnt="3"/>
      <dgm:spPr/>
      <dgm:t>
        <a:bodyPr/>
        <a:lstStyle/>
        <a:p>
          <a:endParaRPr lang="el-GR"/>
        </a:p>
      </dgm:t>
    </dgm:pt>
    <dgm:pt modelId="{9C994E97-0644-42CA-82DF-6C20C2D42389}" type="pres">
      <dgm:prSet presAssocID="{BDE71020-2BF3-465F-A210-EE8C7982A546}" presName="connector3" presStyleLbl="sibTrans2D1" presStyleIdx="2" presStyleCnt="3"/>
      <dgm:spPr/>
      <dgm:t>
        <a:bodyPr/>
        <a:lstStyle/>
        <a:p>
          <a:endParaRPr lang="el-GR"/>
        </a:p>
      </dgm:t>
    </dgm:pt>
  </dgm:ptLst>
  <dgm:cxnLst>
    <dgm:cxn modelId="{4AA3263B-5024-4CAF-8808-E406B64920CC}" srcId="{52C3BCF3-9902-433B-AC79-F2056496D938}" destId="{3CBF6398-9B89-4926-A969-5CA72F58947B}" srcOrd="2" destOrd="0" parTransId="{94FC55FA-2DD4-4048-A9F1-BD2699597E10}" sibTransId="{BDE71020-2BF3-465F-A210-EE8C7982A546}"/>
    <dgm:cxn modelId="{3700A65C-E491-4381-B04E-5CEF925CD9BA}" srcId="{52C3BCF3-9902-433B-AC79-F2056496D938}" destId="{84EFE436-4065-4DDA-BFB5-A811D1FE71E8}" srcOrd="0" destOrd="0" parTransId="{874DC14D-ED72-4599-B25B-483A5C973940}" sibTransId="{2B9029DB-C813-493E-BD03-F75C70CA6514}"/>
    <dgm:cxn modelId="{57AA5C08-3AD4-4C76-B972-E93E9C38DFC5}" type="presOf" srcId="{3CBF6398-9B89-4926-A969-5CA72F58947B}" destId="{2E0F23D3-92E8-4EDE-B06E-B82404050ACF}" srcOrd="2" destOrd="0" presId="urn:microsoft.com/office/officeart/2005/8/layout/gear1"/>
    <dgm:cxn modelId="{9BA53494-A30F-4680-AF78-F9CFB39C5A03}" type="presOf" srcId="{84EFE436-4065-4DDA-BFB5-A811D1FE71E8}" destId="{799A0AD1-3054-424F-88DF-8E0EC5B122D1}" srcOrd="1" destOrd="0" presId="urn:microsoft.com/office/officeart/2005/8/layout/gear1"/>
    <dgm:cxn modelId="{C9F299FF-074A-41F6-9506-F44F89868D54}" srcId="{52C3BCF3-9902-433B-AC79-F2056496D938}" destId="{0A5E7534-0DF0-40F2-A867-F2F7F32073AC}" srcOrd="1" destOrd="0" parTransId="{B8D65173-9B57-4FE4-874A-956AC0651EEB}" sibTransId="{77069920-D23E-45E3-AE05-36AF20B7D8D5}"/>
    <dgm:cxn modelId="{25602856-DFA6-44A7-B0C1-4BCEE07D9D46}" type="presOf" srcId="{3CBF6398-9B89-4926-A969-5CA72F58947B}" destId="{4696426B-A100-4752-A4A2-BBF5474CA290}" srcOrd="1" destOrd="0" presId="urn:microsoft.com/office/officeart/2005/8/layout/gear1"/>
    <dgm:cxn modelId="{56BB0028-34BB-4955-B8F6-BC2A886AB979}" type="presOf" srcId="{84EFE436-4065-4DDA-BFB5-A811D1FE71E8}" destId="{8214E032-5730-43E0-8036-62E112323A21}" srcOrd="0" destOrd="0" presId="urn:microsoft.com/office/officeart/2005/8/layout/gear1"/>
    <dgm:cxn modelId="{5F2C4FA4-8F98-4B2C-98A4-66E86EBE32B5}" type="presOf" srcId="{0A5E7534-0DF0-40F2-A867-F2F7F32073AC}" destId="{FA54C297-BDAE-438A-BBD3-4BCD5346ED4E}" srcOrd="1" destOrd="0" presId="urn:microsoft.com/office/officeart/2005/8/layout/gear1"/>
    <dgm:cxn modelId="{483DDBB3-6DBA-486A-8A1B-6C9DF12A57EA}" type="presOf" srcId="{2B9029DB-C813-493E-BD03-F75C70CA6514}" destId="{C497CA81-20B6-4BC9-BA8F-620954C51457}" srcOrd="0" destOrd="0" presId="urn:microsoft.com/office/officeart/2005/8/layout/gear1"/>
    <dgm:cxn modelId="{6AFECF36-6A88-4B2A-AC25-81085EE564FF}" type="presOf" srcId="{52C3BCF3-9902-433B-AC79-F2056496D938}" destId="{C40A63C6-BB31-467D-B927-12A9D4515D1E}" srcOrd="0" destOrd="0" presId="urn:microsoft.com/office/officeart/2005/8/layout/gear1"/>
    <dgm:cxn modelId="{56DC3DBF-DE1E-4A1F-BA33-E1D186F50006}" type="presOf" srcId="{84EFE436-4065-4DDA-BFB5-A811D1FE71E8}" destId="{A7323C5B-666B-462C-A845-8DD295F903CA}" srcOrd="2" destOrd="0" presId="urn:microsoft.com/office/officeart/2005/8/layout/gear1"/>
    <dgm:cxn modelId="{BECCB66B-D64C-4901-A688-CFADD0DD2FE3}" type="presOf" srcId="{77069920-D23E-45E3-AE05-36AF20B7D8D5}" destId="{3C9A1CD0-2446-44B2-84EE-0B47AB80D019}" srcOrd="0" destOrd="0" presId="urn:microsoft.com/office/officeart/2005/8/layout/gear1"/>
    <dgm:cxn modelId="{DEFAD5B4-23CA-4FAF-8EC9-11F883F72CF5}" type="presOf" srcId="{0A5E7534-0DF0-40F2-A867-F2F7F32073AC}" destId="{6AE8ED64-3A15-42CB-81F1-9AD80BDB1CDD}" srcOrd="0" destOrd="0" presId="urn:microsoft.com/office/officeart/2005/8/layout/gear1"/>
    <dgm:cxn modelId="{9F231065-7AE7-447C-80A2-E1B639B5FE85}" type="presOf" srcId="{BDE71020-2BF3-465F-A210-EE8C7982A546}" destId="{9C994E97-0644-42CA-82DF-6C20C2D42389}" srcOrd="0" destOrd="0" presId="urn:microsoft.com/office/officeart/2005/8/layout/gear1"/>
    <dgm:cxn modelId="{F683EE85-E1D5-4144-B0D4-FDF8E89DBE63}" type="presOf" srcId="{3CBF6398-9B89-4926-A969-5CA72F58947B}" destId="{92CC8F8B-22F2-4EC0-AA8E-9B8AB77FB1A1}" srcOrd="0" destOrd="0" presId="urn:microsoft.com/office/officeart/2005/8/layout/gear1"/>
    <dgm:cxn modelId="{4CC3A7C6-5B89-4B98-8F6C-1965B821B9B8}" type="presOf" srcId="{3CBF6398-9B89-4926-A969-5CA72F58947B}" destId="{6260347F-E096-42EB-B72C-9D179A6C298F}" srcOrd="3" destOrd="0" presId="urn:microsoft.com/office/officeart/2005/8/layout/gear1"/>
    <dgm:cxn modelId="{20A13D9D-B0C8-4E88-B0DD-81E8EDE1B6ED}" type="presOf" srcId="{0A5E7534-0DF0-40F2-A867-F2F7F32073AC}" destId="{44C7A776-3FDB-491D-A9A0-C3B42833D2E5}" srcOrd="2" destOrd="0" presId="urn:microsoft.com/office/officeart/2005/8/layout/gear1"/>
    <dgm:cxn modelId="{7EA9E987-980F-4BFF-83E5-EEB38BE537E6}" type="presParOf" srcId="{C40A63C6-BB31-467D-B927-12A9D4515D1E}" destId="{8214E032-5730-43E0-8036-62E112323A21}" srcOrd="0" destOrd="0" presId="urn:microsoft.com/office/officeart/2005/8/layout/gear1"/>
    <dgm:cxn modelId="{0F6B28E2-4947-4250-B867-C6E82E892A53}" type="presParOf" srcId="{C40A63C6-BB31-467D-B927-12A9D4515D1E}" destId="{799A0AD1-3054-424F-88DF-8E0EC5B122D1}" srcOrd="1" destOrd="0" presId="urn:microsoft.com/office/officeart/2005/8/layout/gear1"/>
    <dgm:cxn modelId="{A5F572B3-71A2-481A-B9F9-69F64A242E18}" type="presParOf" srcId="{C40A63C6-BB31-467D-B927-12A9D4515D1E}" destId="{A7323C5B-666B-462C-A845-8DD295F903CA}" srcOrd="2" destOrd="0" presId="urn:microsoft.com/office/officeart/2005/8/layout/gear1"/>
    <dgm:cxn modelId="{F180AC6C-CBF6-451A-B172-4B323BD55354}" type="presParOf" srcId="{C40A63C6-BB31-467D-B927-12A9D4515D1E}" destId="{6AE8ED64-3A15-42CB-81F1-9AD80BDB1CDD}" srcOrd="3" destOrd="0" presId="urn:microsoft.com/office/officeart/2005/8/layout/gear1"/>
    <dgm:cxn modelId="{AA1152F0-527B-4264-B58B-B6C7D53D7B9A}" type="presParOf" srcId="{C40A63C6-BB31-467D-B927-12A9D4515D1E}" destId="{FA54C297-BDAE-438A-BBD3-4BCD5346ED4E}" srcOrd="4" destOrd="0" presId="urn:microsoft.com/office/officeart/2005/8/layout/gear1"/>
    <dgm:cxn modelId="{3C2D19F5-4487-49F0-9826-B2316741AC9D}" type="presParOf" srcId="{C40A63C6-BB31-467D-B927-12A9D4515D1E}" destId="{44C7A776-3FDB-491D-A9A0-C3B42833D2E5}" srcOrd="5" destOrd="0" presId="urn:microsoft.com/office/officeart/2005/8/layout/gear1"/>
    <dgm:cxn modelId="{03983822-0DBB-4A3A-A504-25581DD32B24}" type="presParOf" srcId="{C40A63C6-BB31-467D-B927-12A9D4515D1E}" destId="{92CC8F8B-22F2-4EC0-AA8E-9B8AB77FB1A1}" srcOrd="6" destOrd="0" presId="urn:microsoft.com/office/officeart/2005/8/layout/gear1"/>
    <dgm:cxn modelId="{2B218136-4282-45A7-9557-8C206409FE1F}" type="presParOf" srcId="{C40A63C6-BB31-467D-B927-12A9D4515D1E}" destId="{4696426B-A100-4752-A4A2-BBF5474CA290}" srcOrd="7" destOrd="0" presId="urn:microsoft.com/office/officeart/2005/8/layout/gear1"/>
    <dgm:cxn modelId="{C1299ED1-8646-4A01-8081-7B01CA0C30FE}" type="presParOf" srcId="{C40A63C6-BB31-467D-B927-12A9D4515D1E}" destId="{2E0F23D3-92E8-4EDE-B06E-B82404050ACF}" srcOrd="8" destOrd="0" presId="urn:microsoft.com/office/officeart/2005/8/layout/gear1"/>
    <dgm:cxn modelId="{1D5E6D9B-AF9B-4CD7-82F8-C903488487D4}" type="presParOf" srcId="{C40A63C6-BB31-467D-B927-12A9D4515D1E}" destId="{6260347F-E096-42EB-B72C-9D179A6C298F}" srcOrd="9" destOrd="0" presId="urn:microsoft.com/office/officeart/2005/8/layout/gear1"/>
    <dgm:cxn modelId="{27832340-B9F3-4B6E-B214-D094FAFEE984}" type="presParOf" srcId="{C40A63C6-BB31-467D-B927-12A9D4515D1E}" destId="{C497CA81-20B6-4BC9-BA8F-620954C51457}" srcOrd="10" destOrd="0" presId="urn:microsoft.com/office/officeart/2005/8/layout/gear1"/>
    <dgm:cxn modelId="{24EC80F4-9CA5-4EDB-8248-05BEFC3DF557}" type="presParOf" srcId="{C40A63C6-BB31-467D-B927-12A9D4515D1E}" destId="{3C9A1CD0-2446-44B2-84EE-0B47AB80D019}" srcOrd="11" destOrd="0" presId="urn:microsoft.com/office/officeart/2005/8/layout/gear1"/>
    <dgm:cxn modelId="{06D68089-80D5-42B4-B4D3-F092C41C30F2}" type="presParOf" srcId="{C40A63C6-BB31-467D-B927-12A9D4515D1E}" destId="{9C994E97-0644-42CA-82DF-6C20C2D42389}" srcOrd="12" destOrd="0" presId="urn:microsoft.com/office/officeart/2005/8/layout/gear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E7199E-0BEA-48BB-B5CB-7C58732EAF7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l-GR"/>
        </a:p>
      </dgm:t>
    </dgm:pt>
    <dgm:pt modelId="{3D1CBC48-37D8-420A-84E5-4263428B20B2}">
      <dgm:prSet phldrT="[Κείμενο]" custT="1"/>
      <dgm:spPr/>
      <dgm:t>
        <a:bodyPr/>
        <a:lstStyle/>
        <a:p>
          <a:r>
            <a:rPr lang="el-GR" sz="2400" b="1" dirty="0" smtClean="0"/>
            <a:t>Κέντρο Ημέρας</a:t>
          </a:r>
          <a:endParaRPr lang="el-GR" sz="2400" b="1" dirty="0"/>
        </a:p>
      </dgm:t>
    </dgm:pt>
    <dgm:pt modelId="{93AB6AD8-06B9-4F79-8094-BA88D1FB8FA0}" type="parTrans" cxnId="{A71AA176-29C0-4FA1-89E9-5959894D04CA}">
      <dgm:prSet/>
      <dgm:spPr/>
      <dgm:t>
        <a:bodyPr/>
        <a:lstStyle/>
        <a:p>
          <a:endParaRPr lang="el-GR"/>
        </a:p>
      </dgm:t>
    </dgm:pt>
    <dgm:pt modelId="{66483A36-0A8B-4722-BB06-CD127C407919}" type="sibTrans" cxnId="{A71AA176-29C0-4FA1-89E9-5959894D04CA}">
      <dgm:prSet/>
      <dgm:spPr/>
      <dgm:t>
        <a:bodyPr/>
        <a:lstStyle/>
        <a:p>
          <a:endParaRPr lang="el-GR"/>
        </a:p>
      </dgm:t>
    </dgm:pt>
    <dgm:pt modelId="{4E6C704D-D200-4D68-A43A-132645F9E697}">
      <dgm:prSet phldrT="[Κείμενο]" custT="1"/>
      <dgm:spPr/>
      <dgm:t>
        <a:bodyPr/>
        <a:lstStyle/>
        <a:p>
          <a:r>
            <a:rPr lang="el-GR" sz="2000" b="1" dirty="0" err="1" smtClean="0"/>
            <a:t>ΚοιΣΠΕ</a:t>
          </a:r>
          <a:endParaRPr lang="el-GR" sz="2000" b="1" dirty="0" smtClean="0"/>
        </a:p>
        <a:p>
          <a:endParaRPr lang="el-GR" sz="1300" b="1" dirty="0"/>
        </a:p>
      </dgm:t>
    </dgm:pt>
    <dgm:pt modelId="{8C8ADA65-6FF7-44EB-B15B-9661E7ECD8F2}" type="parTrans" cxnId="{8086CF41-16A7-4141-A72F-30AD1D4C4FA1}">
      <dgm:prSet/>
      <dgm:spPr/>
      <dgm:t>
        <a:bodyPr/>
        <a:lstStyle/>
        <a:p>
          <a:endParaRPr lang="el-GR"/>
        </a:p>
      </dgm:t>
    </dgm:pt>
    <dgm:pt modelId="{EC836457-55BA-43CE-9FD0-368F90694E2C}" type="sibTrans" cxnId="{8086CF41-16A7-4141-A72F-30AD1D4C4FA1}">
      <dgm:prSet/>
      <dgm:spPr/>
      <dgm:t>
        <a:bodyPr/>
        <a:lstStyle/>
        <a:p>
          <a:endParaRPr lang="el-GR"/>
        </a:p>
      </dgm:t>
    </dgm:pt>
    <dgm:pt modelId="{B0806199-0229-4780-B8B6-99340730D8DE}">
      <dgm:prSet phldrT="[Κείμενο]"/>
      <dgm:spPr/>
      <dgm:t>
        <a:bodyPr/>
        <a:lstStyle/>
        <a:p>
          <a:r>
            <a:rPr lang="el-GR" b="1" dirty="0" smtClean="0"/>
            <a:t>Κοινωνική Λέσχη</a:t>
          </a:r>
          <a:endParaRPr lang="el-GR" b="1" dirty="0"/>
        </a:p>
      </dgm:t>
    </dgm:pt>
    <dgm:pt modelId="{2C4632FF-2B24-4625-81AA-D79788649460}" type="parTrans" cxnId="{9EC51E28-CFB1-461E-B8DB-9E4F2177FCCB}">
      <dgm:prSet/>
      <dgm:spPr/>
      <dgm:t>
        <a:bodyPr/>
        <a:lstStyle/>
        <a:p>
          <a:endParaRPr lang="el-GR"/>
        </a:p>
      </dgm:t>
    </dgm:pt>
    <dgm:pt modelId="{A1093508-A2B7-471F-AC66-CA48759739FC}" type="sibTrans" cxnId="{9EC51E28-CFB1-461E-B8DB-9E4F2177FCCB}">
      <dgm:prSet/>
      <dgm:spPr/>
      <dgm:t>
        <a:bodyPr/>
        <a:lstStyle/>
        <a:p>
          <a:endParaRPr lang="el-GR"/>
        </a:p>
      </dgm:t>
    </dgm:pt>
    <dgm:pt modelId="{F0EF201C-1948-4903-8FBE-D4F78C90112B}" type="pres">
      <dgm:prSet presAssocID="{AFE7199E-0BEA-48BB-B5CB-7C58732EAF74}" presName="composite" presStyleCnt="0">
        <dgm:presLayoutVars>
          <dgm:chMax val="3"/>
          <dgm:animLvl val="lvl"/>
          <dgm:resizeHandles val="exact"/>
        </dgm:presLayoutVars>
      </dgm:prSet>
      <dgm:spPr/>
      <dgm:t>
        <a:bodyPr/>
        <a:lstStyle/>
        <a:p>
          <a:endParaRPr lang="el-GR"/>
        </a:p>
      </dgm:t>
    </dgm:pt>
    <dgm:pt modelId="{F26BF69F-DEBE-4D47-A2F1-D5263C5D498B}" type="pres">
      <dgm:prSet presAssocID="{3D1CBC48-37D8-420A-84E5-4263428B20B2}" presName="gear1" presStyleLbl="node1" presStyleIdx="0" presStyleCnt="3" custScaleX="100928" custScaleY="109182">
        <dgm:presLayoutVars>
          <dgm:chMax val="1"/>
          <dgm:bulletEnabled val="1"/>
        </dgm:presLayoutVars>
      </dgm:prSet>
      <dgm:spPr/>
      <dgm:t>
        <a:bodyPr/>
        <a:lstStyle/>
        <a:p>
          <a:endParaRPr lang="el-GR"/>
        </a:p>
      </dgm:t>
    </dgm:pt>
    <dgm:pt modelId="{B98B6C09-BB39-4D24-8619-7EDBEA2B0B37}" type="pres">
      <dgm:prSet presAssocID="{3D1CBC48-37D8-420A-84E5-4263428B20B2}" presName="gear1srcNode" presStyleLbl="node1" presStyleIdx="0" presStyleCnt="3"/>
      <dgm:spPr/>
      <dgm:t>
        <a:bodyPr/>
        <a:lstStyle/>
        <a:p>
          <a:endParaRPr lang="el-GR"/>
        </a:p>
      </dgm:t>
    </dgm:pt>
    <dgm:pt modelId="{91A58BF3-0E38-4E73-8280-C0AD133F7FCC}" type="pres">
      <dgm:prSet presAssocID="{3D1CBC48-37D8-420A-84E5-4263428B20B2}" presName="gear1dstNode" presStyleLbl="node1" presStyleIdx="0" presStyleCnt="3"/>
      <dgm:spPr/>
      <dgm:t>
        <a:bodyPr/>
        <a:lstStyle/>
        <a:p>
          <a:endParaRPr lang="el-GR"/>
        </a:p>
      </dgm:t>
    </dgm:pt>
    <dgm:pt modelId="{DE52BB0D-2FC7-4DFF-9B15-303791D9D13D}" type="pres">
      <dgm:prSet presAssocID="{4E6C704D-D200-4D68-A43A-132645F9E697}" presName="gear2" presStyleLbl="node1" presStyleIdx="1" presStyleCnt="3" custScaleX="129078" custScaleY="128651" custLinFactNeighborX="-28894" custLinFactNeighborY="16966">
        <dgm:presLayoutVars>
          <dgm:chMax val="1"/>
          <dgm:bulletEnabled val="1"/>
        </dgm:presLayoutVars>
      </dgm:prSet>
      <dgm:spPr/>
      <dgm:t>
        <a:bodyPr/>
        <a:lstStyle/>
        <a:p>
          <a:endParaRPr lang="el-GR"/>
        </a:p>
      </dgm:t>
    </dgm:pt>
    <dgm:pt modelId="{D252127E-FA14-4568-AA1C-8DFE29A1EFD6}" type="pres">
      <dgm:prSet presAssocID="{4E6C704D-D200-4D68-A43A-132645F9E697}" presName="gear2srcNode" presStyleLbl="node1" presStyleIdx="1" presStyleCnt="3"/>
      <dgm:spPr/>
      <dgm:t>
        <a:bodyPr/>
        <a:lstStyle/>
        <a:p>
          <a:endParaRPr lang="el-GR"/>
        </a:p>
      </dgm:t>
    </dgm:pt>
    <dgm:pt modelId="{F79C842C-59BE-48E2-BC90-AB75A08A79B0}" type="pres">
      <dgm:prSet presAssocID="{4E6C704D-D200-4D68-A43A-132645F9E697}" presName="gear2dstNode" presStyleLbl="node1" presStyleIdx="1" presStyleCnt="3"/>
      <dgm:spPr/>
      <dgm:t>
        <a:bodyPr/>
        <a:lstStyle/>
        <a:p>
          <a:endParaRPr lang="el-GR"/>
        </a:p>
      </dgm:t>
    </dgm:pt>
    <dgm:pt modelId="{067E16EB-C4FE-46FB-A9A8-7568B98B7DAA}" type="pres">
      <dgm:prSet presAssocID="{B0806199-0229-4780-B8B6-99340730D8DE}" presName="gear3" presStyleLbl="node1" presStyleIdx="2" presStyleCnt="3" custScaleX="129078" custScaleY="128651"/>
      <dgm:spPr/>
      <dgm:t>
        <a:bodyPr/>
        <a:lstStyle/>
        <a:p>
          <a:endParaRPr lang="el-GR"/>
        </a:p>
      </dgm:t>
    </dgm:pt>
    <dgm:pt modelId="{C78D9E62-19B1-45A6-A830-9AE6F8E9CC9E}" type="pres">
      <dgm:prSet presAssocID="{B0806199-0229-4780-B8B6-99340730D8DE}" presName="gear3tx" presStyleLbl="node1" presStyleIdx="2" presStyleCnt="3">
        <dgm:presLayoutVars>
          <dgm:chMax val="1"/>
          <dgm:bulletEnabled val="1"/>
        </dgm:presLayoutVars>
      </dgm:prSet>
      <dgm:spPr/>
      <dgm:t>
        <a:bodyPr/>
        <a:lstStyle/>
        <a:p>
          <a:endParaRPr lang="el-GR"/>
        </a:p>
      </dgm:t>
    </dgm:pt>
    <dgm:pt modelId="{D0F89A84-6D4F-4B19-A985-959E45FE3B5F}" type="pres">
      <dgm:prSet presAssocID="{B0806199-0229-4780-B8B6-99340730D8DE}" presName="gear3srcNode" presStyleLbl="node1" presStyleIdx="2" presStyleCnt="3"/>
      <dgm:spPr/>
      <dgm:t>
        <a:bodyPr/>
        <a:lstStyle/>
        <a:p>
          <a:endParaRPr lang="el-GR"/>
        </a:p>
      </dgm:t>
    </dgm:pt>
    <dgm:pt modelId="{8E5D9DBA-328F-4CC8-91A1-8BBC27ED7051}" type="pres">
      <dgm:prSet presAssocID="{B0806199-0229-4780-B8B6-99340730D8DE}" presName="gear3dstNode" presStyleLbl="node1" presStyleIdx="2" presStyleCnt="3"/>
      <dgm:spPr/>
      <dgm:t>
        <a:bodyPr/>
        <a:lstStyle/>
        <a:p>
          <a:endParaRPr lang="el-GR"/>
        </a:p>
      </dgm:t>
    </dgm:pt>
    <dgm:pt modelId="{175B8E67-F254-467A-A182-DDD489391A54}" type="pres">
      <dgm:prSet presAssocID="{66483A36-0A8B-4722-BB06-CD127C407919}" presName="connector1" presStyleLbl="sibTrans2D1" presStyleIdx="0" presStyleCnt="3"/>
      <dgm:spPr/>
      <dgm:t>
        <a:bodyPr/>
        <a:lstStyle/>
        <a:p>
          <a:endParaRPr lang="el-GR"/>
        </a:p>
      </dgm:t>
    </dgm:pt>
    <dgm:pt modelId="{3F83B397-9416-4137-9DBD-0F58D63EF6C8}" type="pres">
      <dgm:prSet presAssocID="{EC836457-55BA-43CE-9FD0-368F90694E2C}" presName="connector2" presStyleLbl="sibTrans2D1" presStyleIdx="1" presStyleCnt="3"/>
      <dgm:spPr/>
      <dgm:t>
        <a:bodyPr/>
        <a:lstStyle/>
        <a:p>
          <a:endParaRPr lang="el-GR"/>
        </a:p>
      </dgm:t>
    </dgm:pt>
    <dgm:pt modelId="{DC66D891-23B7-4F43-9917-61EF6C24B7AA}" type="pres">
      <dgm:prSet presAssocID="{A1093508-A2B7-471F-AC66-CA48759739FC}" presName="connector3" presStyleLbl="sibTrans2D1" presStyleIdx="2" presStyleCnt="3"/>
      <dgm:spPr/>
      <dgm:t>
        <a:bodyPr/>
        <a:lstStyle/>
        <a:p>
          <a:endParaRPr lang="el-GR"/>
        </a:p>
      </dgm:t>
    </dgm:pt>
  </dgm:ptLst>
  <dgm:cxnLst>
    <dgm:cxn modelId="{34C19C28-ABE2-40D0-86C7-184F9CF83FAF}" type="presOf" srcId="{B0806199-0229-4780-B8B6-99340730D8DE}" destId="{8E5D9DBA-328F-4CC8-91A1-8BBC27ED7051}" srcOrd="3" destOrd="0" presId="urn:microsoft.com/office/officeart/2005/8/layout/gear1"/>
    <dgm:cxn modelId="{C17D056E-4873-4434-B24F-4BDFF46172FF}" type="presOf" srcId="{B0806199-0229-4780-B8B6-99340730D8DE}" destId="{067E16EB-C4FE-46FB-A9A8-7568B98B7DAA}" srcOrd="0" destOrd="0" presId="urn:microsoft.com/office/officeart/2005/8/layout/gear1"/>
    <dgm:cxn modelId="{E8B481AF-9FF7-4BBE-B130-23460CA8FF5D}" type="presOf" srcId="{B0806199-0229-4780-B8B6-99340730D8DE}" destId="{D0F89A84-6D4F-4B19-A985-959E45FE3B5F}" srcOrd="2" destOrd="0" presId="urn:microsoft.com/office/officeart/2005/8/layout/gear1"/>
    <dgm:cxn modelId="{669BBC1A-012D-4D1E-8A08-50F0337E0C3C}" type="presOf" srcId="{4E6C704D-D200-4D68-A43A-132645F9E697}" destId="{F79C842C-59BE-48E2-BC90-AB75A08A79B0}" srcOrd="2" destOrd="0" presId="urn:microsoft.com/office/officeart/2005/8/layout/gear1"/>
    <dgm:cxn modelId="{F0AD053E-1280-4006-8D57-AB6503EFD599}" type="presOf" srcId="{B0806199-0229-4780-B8B6-99340730D8DE}" destId="{C78D9E62-19B1-45A6-A830-9AE6F8E9CC9E}" srcOrd="1" destOrd="0" presId="urn:microsoft.com/office/officeart/2005/8/layout/gear1"/>
    <dgm:cxn modelId="{9EC51E28-CFB1-461E-B8DB-9E4F2177FCCB}" srcId="{AFE7199E-0BEA-48BB-B5CB-7C58732EAF74}" destId="{B0806199-0229-4780-B8B6-99340730D8DE}" srcOrd="2" destOrd="0" parTransId="{2C4632FF-2B24-4625-81AA-D79788649460}" sibTransId="{A1093508-A2B7-471F-AC66-CA48759739FC}"/>
    <dgm:cxn modelId="{2382D3AF-C02A-42B0-BF0E-1ED606B79056}" type="presOf" srcId="{3D1CBC48-37D8-420A-84E5-4263428B20B2}" destId="{B98B6C09-BB39-4D24-8619-7EDBEA2B0B37}" srcOrd="1" destOrd="0" presId="urn:microsoft.com/office/officeart/2005/8/layout/gear1"/>
    <dgm:cxn modelId="{64F3E6BF-5D7C-4003-AC81-B8FA7E430A3A}" type="presOf" srcId="{66483A36-0A8B-4722-BB06-CD127C407919}" destId="{175B8E67-F254-467A-A182-DDD489391A54}" srcOrd="0" destOrd="0" presId="urn:microsoft.com/office/officeart/2005/8/layout/gear1"/>
    <dgm:cxn modelId="{BC0C5ECA-4BAF-41C7-875F-D4A1DC4ABA58}" type="presOf" srcId="{3D1CBC48-37D8-420A-84E5-4263428B20B2}" destId="{91A58BF3-0E38-4E73-8280-C0AD133F7FCC}" srcOrd="2" destOrd="0" presId="urn:microsoft.com/office/officeart/2005/8/layout/gear1"/>
    <dgm:cxn modelId="{2CA9DA00-A7A4-4569-82C3-57EE14769E37}" type="presOf" srcId="{AFE7199E-0BEA-48BB-B5CB-7C58732EAF74}" destId="{F0EF201C-1948-4903-8FBE-D4F78C90112B}" srcOrd="0" destOrd="0" presId="urn:microsoft.com/office/officeart/2005/8/layout/gear1"/>
    <dgm:cxn modelId="{64D26331-8571-4E7A-8BAD-4359C512BDE9}" type="presOf" srcId="{4E6C704D-D200-4D68-A43A-132645F9E697}" destId="{DE52BB0D-2FC7-4DFF-9B15-303791D9D13D}" srcOrd="0" destOrd="0" presId="urn:microsoft.com/office/officeart/2005/8/layout/gear1"/>
    <dgm:cxn modelId="{6FEF26AB-22A0-4A32-83A7-E08CFDE29890}" type="presOf" srcId="{EC836457-55BA-43CE-9FD0-368F90694E2C}" destId="{3F83B397-9416-4137-9DBD-0F58D63EF6C8}" srcOrd="0" destOrd="0" presId="urn:microsoft.com/office/officeart/2005/8/layout/gear1"/>
    <dgm:cxn modelId="{A71AA176-29C0-4FA1-89E9-5959894D04CA}" srcId="{AFE7199E-0BEA-48BB-B5CB-7C58732EAF74}" destId="{3D1CBC48-37D8-420A-84E5-4263428B20B2}" srcOrd="0" destOrd="0" parTransId="{93AB6AD8-06B9-4F79-8094-BA88D1FB8FA0}" sibTransId="{66483A36-0A8B-4722-BB06-CD127C407919}"/>
    <dgm:cxn modelId="{D9A4C88A-0A4B-420E-9832-3BD65A6EA083}" type="presOf" srcId="{4E6C704D-D200-4D68-A43A-132645F9E697}" destId="{D252127E-FA14-4568-AA1C-8DFE29A1EFD6}" srcOrd="1" destOrd="0" presId="urn:microsoft.com/office/officeart/2005/8/layout/gear1"/>
    <dgm:cxn modelId="{8086CF41-16A7-4141-A72F-30AD1D4C4FA1}" srcId="{AFE7199E-0BEA-48BB-B5CB-7C58732EAF74}" destId="{4E6C704D-D200-4D68-A43A-132645F9E697}" srcOrd="1" destOrd="0" parTransId="{8C8ADA65-6FF7-44EB-B15B-9661E7ECD8F2}" sibTransId="{EC836457-55BA-43CE-9FD0-368F90694E2C}"/>
    <dgm:cxn modelId="{48F40E87-F874-4CF5-A82D-01A16BF0D9B2}" type="presOf" srcId="{A1093508-A2B7-471F-AC66-CA48759739FC}" destId="{DC66D891-23B7-4F43-9917-61EF6C24B7AA}" srcOrd="0" destOrd="0" presId="urn:microsoft.com/office/officeart/2005/8/layout/gear1"/>
    <dgm:cxn modelId="{C62D9AB4-2EE3-40A3-A53E-4F4CF6BFEA39}" type="presOf" srcId="{3D1CBC48-37D8-420A-84E5-4263428B20B2}" destId="{F26BF69F-DEBE-4D47-A2F1-D5263C5D498B}" srcOrd="0" destOrd="0" presId="urn:microsoft.com/office/officeart/2005/8/layout/gear1"/>
    <dgm:cxn modelId="{C67FA385-00EF-4A62-AA25-76C892048609}" type="presParOf" srcId="{F0EF201C-1948-4903-8FBE-D4F78C90112B}" destId="{F26BF69F-DEBE-4D47-A2F1-D5263C5D498B}" srcOrd="0" destOrd="0" presId="urn:microsoft.com/office/officeart/2005/8/layout/gear1"/>
    <dgm:cxn modelId="{B4E8DD52-3814-4B12-8FB2-8017821EB414}" type="presParOf" srcId="{F0EF201C-1948-4903-8FBE-D4F78C90112B}" destId="{B98B6C09-BB39-4D24-8619-7EDBEA2B0B37}" srcOrd="1" destOrd="0" presId="urn:microsoft.com/office/officeart/2005/8/layout/gear1"/>
    <dgm:cxn modelId="{A72D608E-67ED-4E36-8D36-9CD425DD413F}" type="presParOf" srcId="{F0EF201C-1948-4903-8FBE-D4F78C90112B}" destId="{91A58BF3-0E38-4E73-8280-C0AD133F7FCC}" srcOrd="2" destOrd="0" presId="urn:microsoft.com/office/officeart/2005/8/layout/gear1"/>
    <dgm:cxn modelId="{BD3F0106-6B4C-45C5-B06F-36EA11305751}" type="presParOf" srcId="{F0EF201C-1948-4903-8FBE-D4F78C90112B}" destId="{DE52BB0D-2FC7-4DFF-9B15-303791D9D13D}" srcOrd="3" destOrd="0" presId="urn:microsoft.com/office/officeart/2005/8/layout/gear1"/>
    <dgm:cxn modelId="{6C64C80D-8850-45C5-9EA1-30951227535D}" type="presParOf" srcId="{F0EF201C-1948-4903-8FBE-D4F78C90112B}" destId="{D252127E-FA14-4568-AA1C-8DFE29A1EFD6}" srcOrd="4" destOrd="0" presId="urn:microsoft.com/office/officeart/2005/8/layout/gear1"/>
    <dgm:cxn modelId="{EB8028FB-814A-409C-A50E-8684299D52F1}" type="presParOf" srcId="{F0EF201C-1948-4903-8FBE-D4F78C90112B}" destId="{F79C842C-59BE-48E2-BC90-AB75A08A79B0}" srcOrd="5" destOrd="0" presId="urn:microsoft.com/office/officeart/2005/8/layout/gear1"/>
    <dgm:cxn modelId="{7B575212-5567-45AD-ABF7-478EEBB0EF46}" type="presParOf" srcId="{F0EF201C-1948-4903-8FBE-D4F78C90112B}" destId="{067E16EB-C4FE-46FB-A9A8-7568B98B7DAA}" srcOrd="6" destOrd="0" presId="urn:microsoft.com/office/officeart/2005/8/layout/gear1"/>
    <dgm:cxn modelId="{D9A70195-6E1A-46CB-8EC6-F26DE33F208D}" type="presParOf" srcId="{F0EF201C-1948-4903-8FBE-D4F78C90112B}" destId="{C78D9E62-19B1-45A6-A830-9AE6F8E9CC9E}" srcOrd="7" destOrd="0" presId="urn:microsoft.com/office/officeart/2005/8/layout/gear1"/>
    <dgm:cxn modelId="{B81687BE-0526-4ECC-9639-DB267C318BD0}" type="presParOf" srcId="{F0EF201C-1948-4903-8FBE-D4F78C90112B}" destId="{D0F89A84-6D4F-4B19-A985-959E45FE3B5F}" srcOrd="8" destOrd="0" presId="urn:microsoft.com/office/officeart/2005/8/layout/gear1"/>
    <dgm:cxn modelId="{AB0104D0-BD9B-4567-8088-D6E23828964A}" type="presParOf" srcId="{F0EF201C-1948-4903-8FBE-D4F78C90112B}" destId="{8E5D9DBA-328F-4CC8-91A1-8BBC27ED7051}" srcOrd="9" destOrd="0" presId="urn:microsoft.com/office/officeart/2005/8/layout/gear1"/>
    <dgm:cxn modelId="{94005FFD-DAE2-4736-B0F7-855197B26562}" type="presParOf" srcId="{F0EF201C-1948-4903-8FBE-D4F78C90112B}" destId="{175B8E67-F254-467A-A182-DDD489391A54}" srcOrd="10" destOrd="0" presId="urn:microsoft.com/office/officeart/2005/8/layout/gear1"/>
    <dgm:cxn modelId="{9991713D-185D-40E5-A300-2715A79F7210}" type="presParOf" srcId="{F0EF201C-1948-4903-8FBE-D4F78C90112B}" destId="{3F83B397-9416-4137-9DBD-0F58D63EF6C8}" srcOrd="11" destOrd="0" presId="urn:microsoft.com/office/officeart/2005/8/layout/gear1"/>
    <dgm:cxn modelId="{BC08C3CE-A4F9-4C4F-907D-0E746FB199EB}" type="presParOf" srcId="{F0EF201C-1948-4903-8FBE-D4F78C90112B}" destId="{DC66D891-23B7-4F43-9917-61EF6C24B7AA}"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E7199E-0BEA-48BB-B5CB-7C58732EAF74}" type="doc">
      <dgm:prSet loTypeId="urn:microsoft.com/office/officeart/2005/8/layout/gear1" loCatId="process" qsTypeId="urn:microsoft.com/office/officeart/2005/8/quickstyle/simple1" qsCatId="simple" csTypeId="urn:microsoft.com/office/officeart/2005/8/colors/accent1_2" csCatId="accent1" phldr="1"/>
      <dgm:spPr/>
    </dgm:pt>
    <dgm:pt modelId="{3D1CBC48-37D8-420A-84E5-4263428B20B2}">
      <dgm:prSet phldrT="[Κείμενο]"/>
      <dgm:spPr/>
      <dgm:t>
        <a:bodyPr/>
        <a:lstStyle/>
        <a:p>
          <a:r>
            <a:rPr lang="el-GR" b="1" dirty="0" smtClean="0"/>
            <a:t>Δημοτική Βιβλιοθήκη</a:t>
          </a:r>
          <a:endParaRPr lang="el-GR" b="1" dirty="0"/>
        </a:p>
      </dgm:t>
    </dgm:pt>
    <dgm:pt modelId="{93AB6AD8-06B9-4F79-8094-BA88D1FB8FA0}" type="parTrans" cxnId="{A71AA176-29C0-4FA1-89E9-5959894D04CA}">
      <dgm:prSet/>
      <dgm:spPr/>
      <dgm:t>
        <a:bodyPr/>
        <a:lstStyle/>
        <a:p>
          <a:endParaRPr lang="el-GR"/>
        </a:p>
      </dgm:t>
    </dgm:pt>
    <dgm:pt modelId="{66483A36-0A8B-4722-BB06-CD127C407919}" type="sibTrans" cxnId="{A71AA176-29C0-4FA1-89E9-5959894D04CA}">
      <dgm:prSet/>
      <dgm:spPr/>
      <dgm:t>
        <a:bodyPr/>
        <a:lstStyle/>
        <a:p>
          <a:endParaRPr lang="el-GR"/>
        </a:p>
      </dgm:t>
    </dgm:pt>
    <dgm:pt modelId="{4E6C704D-D200-4D68-A43A-132645F9E697}">
      <dgm:prSet phldrT="[Κείμενο]" custT="1"/>
      <dgm:spPr/>
      <dgm:t>
        <a:bodyPr/>
        <a:lstStyle/>
        <a:p>
          <a:r>
            <a:rPr lang="el-GR" sz="2000" b="1" dirty="0" smtClean="0"/>
            <a:t>Δημοτικό Ιατρείο</a:t>
          </a:r>
        </a:p>
        <a:p>
          <a:endParaRPr lang="el-GR" sz="1300" b="1" dirty="0"/>
        </a:p>
      </dgm:t>
    </dgm:pt>
    <dgm:pt modelId="{8C8ADA65-6FF7-44EB-B15B-9661E7ECD8F2}" type="parTrans" cxnId="{8086CF41-16A7-4141-A72F-30AD1D4C4FA1}">
      <dgm:prSet/>
      <dgm:spPr/>
      <dgm:t>
        <a:bodyPr/>
        <a:lstStyle/>
        <a:p>
          <a:endParaRPr lang="el-GR"/>
        </a:p>
      </dgm:t>
    </dgm:pt>
    <dgm:pt modelId="{EC836457-55BA-43CE-9FD0-368F90694E2C}" type="sibTrans" cxnId="{8086CF41-16A7-4141-A72F-30AD1D4C4FA1}">
      <dgm:prSet/>
      <dgm:spPr/>
      <dgm:t>
        <a:bodyPr/>
        <a:lstStyle/>
        <a:p>
          <a:endParaRPr lang="el-GR"/>
        </a:p>
      </dgm:t>
    </dgm:pt>
    <dgm:pt modelId="{B0806199-0229-4780-B8B6-99340730D8DE}">
      <dgm:prSet phldrT="[Κείμενο]"/>
      <dgm:spPr/>
      <dgm:t>
        <a:bodyPr/>
        <a:lstStyle/>
        <a:p>
          <a:r>
            <a:rPr lang="el-GR" b="1" dirty="0" smtClean="0"/>
            <a:t>Εκκλησία </a:t>
          </a:r>
          <a:endParaRPr lang="el-GR" b="1" dirty="0"/>
        </a:p>
      </dgm:t>
    </dgm:pt>
    <dgm:pt modelId="{2C4632FF-2B24-4625-81AA-D79788649460}" type="parTrans" cxnId="{9EC51E28-CFB1-461E-B8DB-9E4F2177FCCB}">
      <dgm:prSet/>
      <dgm:spPr/>
      <dgm:t>
        <a:bodyPr/>
        <a:lstStyle/>
        <a:p>
          <a:endParaRPr lang="el-GR"/>
        </a:p>
      </dgm:t>
    </dgm:pt>
    <dgm:pt modelId="{A1093508-A2B7-471F-AC66-CA48759739FC}" type="sibTrans" cxnId="{9EC51E28-CFB1-461E-B8DB-9E4F2177FCCB}">
      <dgm:prSet/>
      <dgm:spPr/>
      <dgm:t>
        <a:bodyPr/>
        <a:lstStyle/>
        <a:p>
          <a:endParaRPr lang="el-GR"/>
        </a:p>
      </dgm:t>
    </dgm:pt>
    <dgm:pt modelId="{F0EF201C-1948-4903-8FBE-D4F78C90112B}" type="pres">
      <dgm:prSet presAssocID="{AFE7199E-0BEA-48BB-B5CB-7C58732EAF74}" presName="composite" presStyleCnt="0">
        <dgm:presLayoutVars>
          <dgm:chMax val="3"/>
          <dgm:animLvl val="lvl"/>
          <dgm:resizeHandles val="exact"/>
        </dgm:presLayoutVars>
      </dgm:prSet>
      <dgm:spPr/>
    </dgm:pt>
    <dgm:pt modelId="{F26BF69F-DEBE-4D47-A2F1-D5263C5D498B}" type="pres">
      <dgm:prSet presAssocID="{3D1CBC48-37D8-420A-84E5-4263428B20B2}" presName="gear1" presStyleLbl="node1" presStyleIdx="0" presStyleCnt="3" custScaleX="91293" custScaleY="94346" custLinFactNeighborX="16765" custLinFactNeighborY="-3112">
        <dgm:presLayoutVars>
          <dgm:chMax val="1"/>
          <dgm:bulletEnabled val="1"/>
        </dgm:presLayoutVars>
      </dgm:prSet>
      <dgm:spPr/>
      <dgm:t>
        <a:bodyPr/>
        <a:lstStyle/>
        <a:p>
          <a:endParaRPr lang="el-GR"/>
        </a:p>
      </dgm:t>
    </dgm:pt>
    <dgm:pt modelId="{B98B6C09-BB39-4D24-8619-7EDBEA2B0B37}" type="pres">
      <dgm:prSet presAssocID="{3D1CBC48-37D8-420A-84E5-4263428B20B2}" presName="gear1srcNode" presStyleLbl="node1" presStyleIdx="0" presStyleCnt="3"/>
      <dgm:spPr/>
      <dgm:t>
        <a:bodyPr/>
        <a:lstStyle/>
        <a:p>
          <a:endParaRPr lang="el-GR"/>
        </a:p>
      </dgm:t>
    </dgm:pt>
    <dgm:pt modelId="{91A58BF3-0E38-4E73-8280-C0AD133F7FCC}" type="pres">
      <dgm:prSet presAssocID="{3D1CBC48-37D8-420A-84E5-4263428B20B2}" presName="gear1dstNode" presStyleLbl="node1" presStyleIdx="0" presStyleCnt="3"/>
      <dgm:spPr/>
      <dgm:t>
        <a:bodyPr/>
        <a:lstStyle/>
        <a:p>
          <a:endParaRPr lang="el-GR"/>
        </a:p>
      </dgm:t>
    </dgm:pt>
    <dgm:pt modelId="{DE52BB0D-2FC7-4DFF-9B15-303791D9D13D}" type="pres">
      <dgm:prSet presAssocID="{4E6C704D-D200-4D68-A43A-132645F9E697}" presName="gear2" presStyleLbl="node1" presStyleIdx="1" presStyleCnt="3" custScaleX="151969" custScaleY="118957" custLinFactNeighborX="-13516" custLinFactNeighborY="25701">
        <dgm:presLayoutVars>
          <dgm:chMax val="1"/>
          <dgm:bulletEnabled val="1"/>
        </dgm:presLayoutVars>
      </dgm:prSet>
      <dgm:spPr/>
      <dgm:t>
        <a:bodyPr/>
        <a:lstStyle/>
        <a:p>
          <a:endParaRPr lang="el-GR"/>
        </a:p>
      </dgm:t>
    </dgm:pt>
    <dgm:pt modelId="{D252127E-FA14-4568-AA1C-8DFE29A1EFD6}" type="pres">
      <dgm:prSet presAssocID="{4E6C704D-D200-4D68-A43A-132645F9E697}" presName="gear2srcNode" presStyleLbl="node1" presStyleIdx="1" presStyleCnt="3"/>
      <dgm:spPr/>
      <dgm:t>
        <a:bodyPr/>
        <a:lstStyle/>
        <a:p>
          <a:endParaRPr lang="el-GR"/>
        </a:p>
      </dgm:t>
    </dgm:pt>
    <dgm:pt modelId="{F79C842C-59BE-48E2-BC90-AB75A08A79B0}" type="pres">
      <dgm:prSet presAssocID="{4E6C704D-D200-4D68-A43A-132645F9E697}" presName="gear2dstNode" presStyleLbl="node1" presStyleIdx="1" presStyleCnt="3"/>
      <dgm:spPr/>
      <dgm:t>
        <a:bodyPr/>
        <a:lstStyle/>
        <a:p>
          <a:endParaRPr lang="el-GR"/>
        </a:p>
      </dgm:t>
    </dgm:pt>
    <dgm:pt modelId="{067E16EB-C4FE-46FB-A9A8-7568B98B7DAA}" type="pres">
      <dgm:prSet presAssocID="{B0806199-0229-4780-B8B6-99340730D8DE}" presName="gear3" presStyleLbl="node1" presStyleIdx="2" presStyleCnt="3" custScaleX="129078" custScaleY="128651"/>
      <dgm:spPr/>
      <dgm:t>
        <a:bodyPr/>
        <a:lstStyle/>
        <a:p>
          <a:endParaRPr lang="el-GR"/>
        </a:p>
      </dgm:t>
    </dgm:pt>
    <dgm:pt modelId="{C78D9E62-19B1-45A6-A830-9AE6F8E9CC9E}" type="pres">
      <dgm:prSet presAssocID="{B0806199-0229-4780-B8B6-99340730D8DE}" presName="gear3tx" presStyleLbl="node1" presStyleIdx="2" presStyleCnt="3">
        <dgm:presLayoutVars>
          <dgm:chMax val="1"/>
          <dgm:bulletEnabled val="1"/>
        </dgm:presLayoutVars>
      </dgm:prSet>
      <dgm:spPr/>
      <dgm:t>
        <a:bodyPr/>
        <a:lstStyle/>
        <a:p>
          <a:endParaRPr lang="el-GR"/>
        </a:p>
      </dgm:t>
    </dgm:pt>
    <dgm:pt modelId="{D0F89A84-6D4F-4B19-A985-959E45FE3B5F}" type="pres">
      <dgm:prSet presAssocID="{B0806199-0229-4780-B8B6-99340730D8DE}" presName="gear3srcNode" presStyleLbl="node1" presStyleIdx="2" presStyleCnt="3"/>
      <dgm:spPr/>
      <dgm:t>
        <a:bodyPr/>
        <a:lstStyle/>
        <a:p>
          <a:endParaRPr lang="el-GR"/>
        </a:p>
      </dgm:t>
    </dgm:pt>
    <dgm:pt modelId="{8E5D9DBA-328F-4CC8-91A1-8BBC27ED7051}" type="pres">
      <dgm:prSet presAssocID="{B0806199-0229-4780-B8B6-99340730D8DE}" presName="gear3dstNode" presStyleLbl="node1" presStyleIdx="2" presStyleCnt="3"/>
      <dgm:spPr/>
      <dgm:t>
        <a:bodyPr/>
        <a:lstStyle/>
        <a:p>
          <a:endParaRPr lang="el-GR"/>
        </a:p>
      </dgm:t>
    </dgm:pt>
    <dgm:pt modelId="{175B8E67-F254-467A-A182-DDD489391A54}" type="pres">
      <dgm:prSet presAssocID="{66483A36-0A8B-4722-BB06-CD127C407919}" presName="connector1" presStyleLbl="sibTrans2D1" presStyleIdx="0" presStyleCnt="3"/>
      <dgm:spPr/>
      <dgm:t>
        <a:bodyPr/>
        <a:lstStyle/>
        <a:p>
          <a:endParaRPr lang="el-GR"/>
        </a:p>
      </dgm:t>
    </dgm:pt>
    <dgm:pt modelId="{3F83B397-9416-4137-9DBD-0F58D63EF6C8}" type="pres">
      <dgm:prSet presAssocID="{EC836457-55BA-43CE-9FD0-368F90694E2C}" presName="connector2" presStyleLbl="sibTrans2D1" presStyleIdx="1" presStyleCnt="3"/>
      <dgm:spPr/>
      <dgm:t>
        <a:bodyPr/>
        <a:lstStyle/>
        <a:p>
          <a:endParaRPr lang="el-GR"/>
        </a:p>
      </dgm:t>
    </dgm:pt>
    <dgm:pt modelId="{DC66D891-23B7-4F43-9917-61EF6C24B7AA}" type="pres">
      <dgm:prSet presAssocID="{A1093508-A2B7-471F-AC66-CA48759739FC}" presName="connector3" presStyleLbl="sibTrans2D1" presStyleIdx="2" presStyleCnt="3"/>
      <dgm:spPr/>
      <dgm:t>
        <a:bodyPr/>
        <a:lstStyle/>
        <a:p>
          <a:endParaRPr lang="el-GR"/>
        </a:p>
      </dgm:t>
    </dgm:pt>
  </dgm:ptLst>
  <dgm:cxnLst>
    <dgm:cxn modelId="{C4510580-FA19-4CAB-B4EE-9C1AE296A07A}" type="presOf" srcId="{4E6C704D-D200-4D68-A43A-132645F9E697}" destId="{DE52BB0D-2FC7-4DFF-9B15-303791D9D13D}" srcOrd="0" destOrd="0" presId="urn:microsoft.com/office/officeart/2005/8/layout/gear1"/>
    <dgm:cxn modelId="{66EC8CDF-8D43-477F-83D1-369058EF3789}" type="presOf" srcId="{4E6C704D-D200-4D68-A43A-132645F9E697}" destId="{D252127E-FA14-4568-AA1C-8DFE29A1EFD6}" srcOrd="1" destOrd="0" presId="urn:microsoft.com/office/officeart/2005/8/layout/gear1"/>
    <dgm:cxn modelId="{D48FE61D-72CE-4EDE-B345-7D4745195367}" type="presOf" srcId="{B0806199-0229-4780-B8B6-99340730D8DE}" destId="{067E16EB-C4FE-46FB-A9A8-7568B98B7DAA}" srcOrd="0" destOrd="0" presId="urn:microsoft.com/office/officeart/2005/8/layout/gear1"/>
    <dgm:cxn modelId="{4DB3961B-E9D8-40FE-9E1B-BCE0D5AE3015}" type="presOf" srcId="{66483A36-0A8B-4722-BB06-CD127C407919}" destId="{175B8E67-F254-467A-A182-DDD489391A54}" srcOrd="0" destOrd="0" presId="urn:microsoft.com/office/officeart/2005/8/layout/gear1"/>
    <dgm:cxn modelId="{9EC51E28-CFB1-461E-B8DB-9E4F2177FCCB}" srcId="{AFE7199E-0BEA-48BB-B5CB-7C58732EAF74}" destId="{B0806199-0229-4780-B8B6-99340730D8DE}" srcOrd="2" destOrd="0" parTransId="{2C4632FF-2B24-4625-81AA-D79788649460}" sibTransId="{A1093508-A2B7-471F-AC66-CA48759739FC}"/>
    <dgm:cxn modelId="{AA1A42E5-7D53-4539-BAB3-E1F262509158}" type="presOf" srcId="{4E6C704D-D200-4D68-A43A-132645F9E697}" destId="{F79C842C-59BE-48E2-BC90-AB75A08A79B0}" srcOrd="2" destOrd="0" presId="urn:microsoft.com/office/officeart/2005/8/layout/gear1"/>
    <dgm:cxn modelId="{A71AA176-29C0-4FA1-89E9-5959894D04CA}" srcId="{AFE7199E-0BEA-48BB-B5CB-7C58732EAF74}" destId="{3D1CBC48-37D8-420A-84E5-4263428B20B2}" srcOrd="0" destOrd="0" parTransId="{93AB6AD8-06B9-4F79-8094-BA88D1FB8FA0}" sibTransId="{66483A36-0A8B-4722-BB06-CD127C407919}"/>
    <dgm:cxn modelId="{F4FE71B4-7AF9-4565-8E79-251F66857B10}" type="presOf" srcId="{A1093508-A2B7-471F-AC66-CA48759739FC}" destId="{DC66D891-23B7-4F43-9917-61EF6C24B7AA}" srcOrd="0" destOrd="0" presId="urn:microsoft.com/office/officeart/2005/8/layout/gear1"/>
    <dgm:cxn modelId="{AEF6AC67-F04A-4E28-BA69-F87C9414E73C}" type="presOf" srcId="{3D1CBC48-37D8-420A-84E5-4263428B20B2}" destId="{F26BF69F-DEBE-4D47-A2F1-D5263C5D498B}" srcOrd="0" destOrd="0" presId="urn:microsoft.com/office/officeart/2005/8/layout/gear1"/>
    <dgm:cxn modelId="{2E5CD835-F140-498E-BD19-25C6ECCCA363}" type="presOf" srcId="{AFE7199E-0BEA-48BB-B5CB-7C58732EAF74}" destId="{F0EF201C-1948-4903-8FBE-D4F78C90112B}" srcOrd="0" destOrd="0" presId="urn:microsoft.com/office/officeart/2005/8/layout/gear1"/>
    <dgm:cxn modelId="{86088203-45D1-4789-8CA9-75F0B15EB596}" type="presOf" srcId="{B0806199-0229-4780-B8B6-99340730D8DE}" destId="{C78D9E62-19B1-45A6-A830-9AE6F8E9CC9E}" srcOrd="1" destOrd="0" presId="urn:microsoft.com/office/officeart/2005/8/layout/gear1"/>
    <dgm:cxn modelId="{8086CF41-16A7-4141-A72F-30AD1D4C4FA1}" srcId="{AFE7199E-0BEA-48BB-B5CB-7C58732EAF74}" destId="{4E6C704D-D200-4D68-A43A-132645F9E697}" srcOrd="1" destOrd="0" parTransId="{8C8ADA65-6FF7-44EB-B15B-9661E7ECD8F2}" sibTransId="{EC836457-55BA-43CE-9FD0-368F90694E2C}"/>
    <dgm:cxn modelId="{C29D4017-A763-4114-AAF2-D3A3AA31B37C}" type="presOf" srcId="{3D1CBC48-37D8-420A-84E5-4263428B20B2}" destId="{B98B6C09-BB39-4D24-8619-7EDBEA2B0B37}" srcOrd="1" destOrd="0" presId="urn:microsoft.com/office/officeart/2005/8/layout/gear1"/>
    <dgm:cxn modelId="{C52A7CCC-457E-42F9-B267-9145AB66E7BC}" type="presOf" srcId="{B0806199-0229-4780-B8B6-99340730D8DE}" destId="{D0F89A84-6D4F-4B19-A985-959E45FE3B5F}" srcOrd="2" destOrd="0" presId="urn:microsoft.com/office/officeart/2005/8/layout/gear1"/>
    <dgm:cxn modelId="{B02D37C1-BECF-4B11-8EF4-C5DCD8C4D0D7}" type="presOf" srcId="{3D1CBC48-37D8-420A-84E5-4263428B20B2}" destId="{91A58BF3-0E38-4E73-8280-C0AD133F7FCC}" srcOrd="2" destOrd="0" presId="urn:microsoft.com/office/officeart/2005/8/layout/gear1"/>
    <dgm:cxn modelId="{90E5DA58-D79E-440D-ABD2-2413013E46A1}" type="presOf" srcId="{EC836457-55BA-43CE-9FD0-368F90694E2C}" destId="{3F83B397-9416-4137-9DBD-0F58D63EF6C8}" srcOrd="0" destOrd="0" presId="urn:microsoft.com/office/officeart/2005/8/layout/gear1"/>
    <dgm:cxn modelId="{E2BB5BC6-44FD-40AB-8405-2047041F6DD4}" type="presOf" srcId="{B0806199-0229-4780-B8B6-99340730D8DE}" destId="{8E5D9DBA-328F-4CC8-91A1-8BBC27ED7051}" srcOrd="3" destOrd="0" presId="urn:microsoft.com/office/officeart/2005/8/layout/gear1"/>
    <dgm:cxn modelId="{E6C7A744-FABE-429E-BA41-75F628696D9A}" type="presParOf" srcId="{F0EF201C-1948-4903-8FBE-D4F78C90112B}" destId="{F26BF69F-DEBE-4D47-A2F1-D5263C5D498B}" srcOrd="0" destOrd="0" presId="urn:microsoft.com/office/officeart/2005/8/layout/gear1"/>
    <dgm:cxn modelId="{23193CEB-8CC2-4234-B65E-2A06D0ECA122}" type="presParOf" srcId="{F0EF201C-1948-4903-8FBE-D4F78C90112B}" destId="{B98B6C09-BB39-4D24-8619-7EDBEA2B0B37}" srcOrd="1" destOrd="0" presId="urn:microsoft.com/office/officeart/2005/8/layout/gear1"/>
    <dgm:cxn modelId="{398FD9CD-FBA5-433D-AE81-1A1F606B3BEA}" type="presParOf" srcId="{F0EF201C-1948-4903-8FBE-D4F78C90112B}" destId="{91A58BF3-0E38-4E73-8280-C0AD133F7FCC}" srcOrd="2" destOrd="0" presId="urn:microsoft.com/office/officeart/2005/8/layout/gear1"/>
    <dgm:cxn modelId="{86A1C93F-D58B-4954-84EA-EB785D3EC08A}" type="presParOf" srcId="{F0EF201C-1948-4903-8FBE-D4F78C90112B}" destId="{DE52BB0D-2FC7-4DFF-9B15-303791D9D13D}" srcOrd="3" destOrd="0" presId="urn:microsoft.com/office/officeart/2005/8/layout/gear1"/>
    <dgm:cxn modelId="{B2538402-C556-4D73-9142-F847C8E1E9FA}" type="presParOf" srcId="{F0EF201C-1948-4903-8FBE-D4F78C90112B}" destId="{D252127E-FA14-4568-AA1C-8DFE29A1EFD6}" srcOrd="4" destOrd="0" presId="urn:microsoft.com/office/officeart/2005/8/layout/gear1"/>
    <dgm:cxn modelId="{54E7122B-69B3-4C54-9FD2-59E411A1321E}" type="presParOf" srcId="{F0EF201C-1948-4903-8FBE-D4F78C90112B}" destId="{F79C842C-59BE-48E2-BC90-AB75A08A79B0}" srcOrd="5" destOrd="0" presId="urn:microsoft.com/office/officeart/2005/8/layout/gear1"/>
    <dgm:cxn modelId="{AB9BC84D-9013-4AD9-AB38-FF14BE72C473}" type="presParOf" srcId="{F0EF201C-1948-4903-8FBE-D4F78C90112B}" destId="{067E16EB-C4FE-46FB-A9A8-7568B98B7DAA}" srcOrd="6" destOrd="0" presId="urn:microsoft.com/office/officeart/2005/8/layout/gear1"/>
    <dgm:cxn modelId="{6286A59E-8A3B-4F7E-A1CD-64E6BC77F33E}" type="presParOf" srcId="{F0EF201C-1948-4903-8FBE-D4F78C90112B}" destId="{C78D9E62-19B1-45A6-A830-9AE6F8E9CC9E}" srcOrd="7" destOrd="0" presId="urn:microsoft.com/office/officeart/2005/8/layout/gear1"/>
    <dgm:cxn modelId="{1BE68BB5-C5D1-4B6F-B677-FF8EF79A83E9}" type="presParOf" srcId="{F0EF201C-1948-4903-8FBE-D4F78C90112B}" destId="{D0F89A84-6D4F-4B19-A985-959E45FE3B5F}" srcOrd="8" destOrd="0" presId="urn:microsoft.com/office/officeart/2005/8/layout/gear1"/>
    <dgm:cxn modelId="{D20AA633-13EB-4E87-B7E4-A314D7C12370}" type="presParOf" srcId="{F0EF201C-1948-4903-8FBE-D4F78C90112B}" destId="{8E5D9DBA-328F-4CC8-91A1-8BBC27ED7051}" srcOrd="9" destOrd="0" presId="urn:microsoft.com/office/officeart/2005/8/layout/gear1"/>
    <dgm:cxn modelId="{912331C9-9D22-4D42-8A7B-84FCF504E62A}" type="presParOf" srcId="{F0EF201C-1948-4903-8FBE-D4F78C90112B}" destId="{175B8E67-F254-467A-A182-DDD489391A54}" srcOrd="10" destOrd="0" presId="urn:microsoft.com/office/officeart/2005/8/layout/gear1"/>
    <dgm:cxn modelId="{BA44EDA8-DFF5-4B69-B27B-D21BB7D141AC}" type="presParOf" srcId="{F0EF201C-1948-4903-8FBE-D4F78C90112B}" destId="{3F83B397-9416-4137-9DBD-0F58D63EF6C8}" srcOrd="11" destOrd="0" presId="urn:microsoft.com/office/officeart/2005/8/layout/gear1"/>
    <dgm:cxn modelId="{7AE35027-263D-4DAC-8C7A-0364FC206710}" type="presParOf" srcId="{F0EF201C-1948-4903-8FBE-D4F78C90112B}" destId="{DC66D891-23B7-4F43-9917-61EF6C24B7AA}" srcOrd="12" destOrd="0" presId="urn:microsoft.com/office/officeart/2005/8/layout/gear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746A7B-A564-473E-AAE6-2954DC6B3DFB}" type="doc">
      <dgm:prSet loTypeId="urn:microsoft.com/office/officeart/2005/8/layout/gear1" loCatId="process" qsTypeId="urn:microsoft.com/office/officeart/2005/8/quickstyle/simple1" qsCatId="simple" csTypeId="urn:microsoft.com/office/officeart/2005/8/colors/accent1_2" csCatId="accent1" phldr="1"/>
      <dgm:spPr/>
    </dgm:pt>
    <dgm:pt modelId="{FCCAE8E6-7C2A-4A72-9990-557DC18D7A99}">
      <dgm:prSet phldrT="[Κείμενο]"/>
      <dgm:spPr/>
      <dgm:t>
        <a:bodyPr/>
        <a:lstStyle/>
        <a:p>
          <a:r>
            <a:rPr lang="el-GR" b="1" dirty="0" smtClean="0"/>
            <a:t>Κοινωνικό παντοπωλείο</a:t>
          </a:r>
          <a:endParaRPr lang="el-GR" b="1" dirty="0"/>
        </a:p>
      </dgm:t>
    </dgm:pt>
    <dgm:pt modelId="{EB743A89-BC40-40DC-894B-EAEFF1783EA0}" type="parTrans" cxnId="{9AE346AA-2D7D-4300-BBA2-8A0280B54311}">
      <dgm:prSet/>
      <dgm:spPr/>
      <dgm:t>
        <a:bodyPr/>
        <a:lstStyle/>
        <a:p>
          <a:endParaRPr lang="el-GR"/>
        </a:p>
      </dgm:t>
    </dgm:pt>
    <dgm:pt modelId="{C4153C1E-86A7-46FA-BC3A-90807C36ACE6}" type="sibTrans" cxnId="{9AE346AA-2D7D-4300-BBA2-8A0280B54311}">
      <dgm:prSet/>
      <dgm:spPr/>
      <dgm:t>
        <a:bodyPr/>
        <a:lstStyle/>
        <a:p>
          <a:endParaRPr lang="el-GR"/>
        </a:p>
      </dgm:t>
    </dgm:pt>
    <dgm:pt modelId="{3DBF7F76-DCA6-4E6F-B238-42F4C6687B42}" type="pres">
      <dgm:prSet presAssocID="{5E746A7B-A564-473E-AAE6-2954DC6B3DFB}" presName="composite" presStyleCnt="0">
        <dgm:presLayoutVars>
          <dgm:chMax val="3"/>
          <dgm:animLvl val="lvl"/>
          <dgm:resizeHandles val="exact"/>
        </dgm:presLayoutVars>
      </dgm:prSet>
      <dgm:spPr/>
    </dgm:pt>
    <dgm:pt modelId="{86CF3824-5A6F-43BD-83CA-BD3548277783}" type="pres">
      <dgm:prSet presAssocID="{FCCAE8E6-7C2A-4A72-9990-557DC18D7A99}" presName="gear1" presStyleLbl="node1" presStyleIdx="0" presStyleCnt="1" custScaleX="235336" custScaleY="181818" custLinFactNeighborX="-4137" custLinFactNeighborY="18739">
        <dgm:presLayoutVars>
          <dgm:chMax val="1"/>
          <dgm:bulletEnabled val="1"/>
        </dgm:presLayoutVars>
      </dgm:prSet>
      <dgm:spPr/>
      <dgm:t>
        <a:bodyPr/>
        <a:lstStyle/>
        <a:p>
          <a:endParaRPr lang="el-GR"/>
        </a:p>
      </dgm:t>
    </dgm:pt>
    <dgm:pt modelId="{0FCCD512-E9AA-4B5D-9441-662F3D8EDA28}" type="pres">
      <dgm:prSet presAssocID="{FCCAE8E6-7C2A-4A72-9990-557DC18D7A99}" presName="gear1srcNode" presStyleLbl="node1" presStyleIdx="0" presStyleCnt="1"/>
      <dgm:spPr/>
      <dgm:t>
        <a:bodyPr/>
        <a:lstStyle/>
        <a:p>
          <a:endParaRPr lang="el-GR"/>
        </a:p>
      </dgm:t>
    </dgm:pt>
    <dgm:pt modelId="{F80FEB48-C9DF-434D-993F-F193BF35B63E}" type="pres">
      <dgm:prSet presAssocID="{FCCAE8E6-7C2A-4A72-9990-557DC18D7A99}" presName="gear1dstNode" presStyleLbl="node1" presStyleIdx="0" presStyleCnt="1"/>
      <dgm:spPr/>
      <dgm:t>
        <a:bodyPr/>
        <a:lstStyle/>
        <a:p>
          <a:endParaRPr lang="el-GR"/>
        </a:p>
      </dgm:t>
    </dgm:pt>
    <dgm:pt modelId="{76135E8A-0560-4817-831C-07E245F43E63}" type="pres">
      <dgm:prSet presAssocID="{C4153C1E-86A7-46FA-BC3A-90807C36ACE6}" presName="connector1" presStyleLbl="sibTrans2D1" presStyleIdx="0" presStyleCnt="1"/>
      <dgm:spPr/>
      <dgm:t>
        <a:bodyPr/>
        <a:lstStyle/>
        <a:p>
          <a:endParaRPr lang="el-GR"/>
        </a:p>
      </dgm:t>
    </dgm:pt>
  </dgm:ptLst>
  <dgm:cxnLst>
    <dgm:cxn modelId="{9AE346AA-2D7D-4300-BBA2-8A0280B54311}" srcId="{5E746A7B-A564-473E-AAE6-2954DC6B3DFB}" destId="{FCCAE8E6-7C2A-4A72-9990-557DC18D7A99}" srcOrd="0" destOrd="0" parTransId="{EB743A89-BC40-40DC-894B-EAEFF1783EA0}" sibTransId="{C4153C1E-86A7-46FA-BC3A-90807C36ACE6}"/>
    <dgm:cxn modelId="{21FDBADA-17B9-4520-A460-9DC307073629}" type="presOf" srcId="{FCCAE8E6-7C2A-4A72-9990-557DC18D7A99}" destId="{F80FEB48-C9DF-434D-993F-F193BF35B63E}" srcOrd="2" destOrd="0" presId="urn:microsoft.com/office/officeart/2005/8/layout/gear1"/>
    <dgm:cxn modelId="{9F489533-BA2C-4B95-8600-B9329EAC25EF}" type="presOf" srcId="{FCCAE8E6-7C2A-4A72-9990-557DC18D7A99}" destId="{0FCCD512-E9AA-4B5D-9441-662F3D8EDA28}" srcOrd="1" destOrd="0" presId="urn:microsoft.com/office/officeart/2005/8/layout/gear1"/>
    <dgm:cxn modelId="{E8935A61-906D-4AB8-AE92-6062485B6B91}" type="presOf" srcId="{C4153C1E-86A7-46FA-BC3A-90807C36ACE6}" destId="{76135E8A-0560-4817-831C-07E245F43E63}" srcOrd="0" destOrd="0" presId="urn:microsoft.com/office/officeart/2005/8/layout/gear1"/>
    <dgm:cxn modelId="{BAC7A23B-E819-44A0-B10D-C1D672999E0E}" type="presOf" srcId="{FCCAE8E6-7C2A-4A72-9990-557DC18D7A99}" destId="{86CF3824-5A6F-43BD-83CA-BD3548277783}" srcOrd="0" destOrd="0" presId="urn:microsoft.com/office/officeart/2005/8/layout/gear1"/>
    <dgm:cxn modelId="{28C46A39-F489-44EB-8D5E-502BFA0101AD}" type="presOf" srcId="{5E746A7B-A564-473E-AAE6-2954DC6B3DFB}" destId="{3DBF7F76-DCA6-4E6F-B238-42F4C6687B42}" srcOrd="0" destOrd="0" presId="urn:microsoft.com/office/officeart/2005/8/layout/gear1"/>
    <dgm:cxn modelId="{6B8C3103-DA69-4CC5-8F77-84E5EA1B51DD}" type="presParOf" srcId="{3DBF7F76-DCA6-4E6F-B238-42F4C6687B42}" destId="{86CF3824-5A6F-43BD-83CA-BD3548277783}" srcOrd="0" destOrd="0" presId="urn:microsoft.com/office/officeart/2005/8/layout/gear1"/>
    <dgm:cxn modelId="{E344DE1E-830D-47E8-AD1F-634441AB5956}" type="presParOf" srcId="{3DBF7F76-DCA6-4E6F-B238-42F4C6687B42}" destId="{0FCCD512-E9AA-4B5D-9441-662F3D8EDA28}" srcOrd="1" destOrd="0" presId="urn:microsoft.com/office/officeart/2005/8/layout/gear1"/>
    <dgm:cxn modelId="{59282F3D-CE5B-488E-955A-768781ACC70B}" type="presParOf" srcId="{3DBF7F76-DCA6-4E6F-B238-42F4C6687B42}" destId="{F80FEB48-C9DF-434D-993F-F193BF35B63E}" srcOrd="2" destOrd="0" presId="urn:microsoft.com/office/officeart/2005/8/layout/gear1"/>
    <dgm:cxn modelId="{ADB072FB-9D7E-46FD-8103-316E5F0753AC}" type="presParOf" srcId="{3DBF7F76-DCA6-4E6F-B238-42F4C6687B42}" destId="{76135E8A-0560-4817-831C-07E245F43E63}" srcOrd="3" destOrd="0" presId="urn:microsoft.com/office/officeart/2005/8/layout/gear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746A7B-A564-473E-AAE6-2954DC6B3DFB}" type="doc">
      <dgm:prSet loTypeId="urn:microsoft.com/office/officeart/2005/8/layout/gear1" loCatId="process" qsTypeId="urn:microsoft.com/office/officeart/2005/8/quickstyle/simple1" qsCatId="simple" csTypeId="urn:microsoft.com/office/officeart/2005/8/colors/accent1_2" csCatId="accent1" phldr="1"/>
      <dgm:spPr/>
    </dgm:pt>
    <dgm:pt modelId="{FCCAE8E6-7C2A-4A72-9990-557DC18D7A99}">
      <dgm:prSet phldrT="[Κείμενο]"/>
      <dgm:spPr/>
      <dgm:t>
        <a:bodyPr/>
        <a:lstStyle/>
        <a:p>
          <a:r>
            <a:rPr lang="el-GR" dirty="0" smtClean="0"/>
            <a:t>Γειτονιά</a:t>
          </a:r>
          <a:endParaRPr lang="el-GR" dirty="0"/>
        </a:p>
      </dgm:t>
    </dgm:pt>
    <dgm:pt modelId="{EB743A89-BC40-40DC-894B-EAEFF1783EA0}" type="parTrans" cxnId="{9AE346AA-2D7D-4300-BBA2-8A0280B54311}">
      <dgm:prSet/>
      <dgm:spPr/>
      <dgm:t>
        <a:bodyPr/>
        <a:lstStyle/>
        <a:p>
          <a:endParaRPr lang="el-GR"/>
        </a:p>
      </dgm:t>
    </dgm:pt>
    <dgm:pt modelId="{C4153C1E-86A7-46FA-BC3A-90807C36ACE6}" type="sibTrans" cxnId="{9AE346AA-2D7D-4300-BBA2-8A0280B54311}">
      <dgm:prSet/>
      <dgm:spPr/>
      <dgm:t>
        <a:bodyPr/>
        <a:lstStyle/>
        <a:p>
          <a:endParaRPr lang="el-GR"/>
        </a:p>
      </dgm:t>
    </dgm:pt>
    <dgm:pt modelId="{3DBF7F76-DCA6-4E6F-B238-42F4C6687B42}" type="pres">
      <dgm:prSet presAssocID="{5E746A7B-A564-473E-AAE6-2954DC6B3DFB}" presName="composite" presStyleCnt="0">
        <dgm:presLayoutVars>
          <dgm:chMax val="3"/>
          <dgm:animLvl val="lvl"/>
          <dgm:resizeHandles val="exact"/>
        </dgm:presLayoutVars>
      </dgm:prSet>
      <dgm:spPr/>
    </dgm:pt>
    <dgm:pt modelId="{86CF3824-5A6F-43BD-83CA-BD3548277783}" type="pres">
      <dgm:prSet presAssocID="{FCCAE8E6-7C2A-4A72-9990-557DC18D7A99}" presName="gear1" presStyleLbl="node1" presStyleIdx="0" presStyleCnt="1" custScaleX="235336" custScaleY="181818" custLinFactX="-104007" custLinFactY="-256508" custLinFactNeighborX="-200000" custLinFactNeighborY="-300000">
        <dgm:presLayoutVars>
          <dgm:chMax val="1"/>
          <dgm:bulletEnabled val="1"/>
        </dgm:presLayoutVars>
      </dgm:prSet>
      <dgm:spPr/>
      <dgm:t>
        <a:bodyPr/>
        <a:lstStyle/>
        <a:p>
          <a:endParaRPr lang="el-GR"/>
        </a:p>
      </dgm:t>
    </dgm:pt>
    <dgm:pt modelId="{0FCCD512-E9AA-4B5D-9441-662F3D8EDA28}" type="pres">
      <dgm:prSet presAssocID="{FCCAE8E6-7C2A-4A72-9990-557DC18D7A99}" presName="gear1srcNode" presStyleLbl="node1" presStyleIdx="0" presStyleCnt="1"/>
      <dgm:spPr/>
      <dgm:t>
        <a:bodyPr/>
        <a:lstStyle/>
        <a:p>
          <a:endParaRPr lang="el-GR"/>
        </a:p>
      </dgm:t>
    </dgm:pt>
    <dgm:pt modelId="{F80FEB48-C9DF-434D-993F-F193BF35B63E}" type="pres">
      <dgm:prSet presAssocID="{FCCAE8E6-7C2A-4A72-9990-557DC18D7A99}" presName="gear1dstNode" presStyleLbl="node1" presStyleIdx="0" presStyleCnt="1"/>
      <dgm:spPr/>
      <dgm:t>
        <a:bodyPr/>
        <a:lstStyle/>
        <a:p>
          <a:endParaRPr lang="el-GR"/>
        </a:p>
      </dgm:t>
    </dgm:pt>
    <dgm:pt modelId="{76135E8A-0560-4817-831C-07E245F43E63}" type="pres">
      <dgm:prSet presAssocID="{C4153C1E-86A7-46FA-BC3A-90807C36ACE6}" presName="connector1" presStyleLbl="sibTrans2D1" presStyleIdx="0" presStyleCnt="1"/>
      <dgm:spPr/>
      <dgm:t>
        <a:bodyPr/>
        <a:lstStyle/>
        <a:p>
          <a:endParaRPr lang="el-GR"/>
        </a:p>
      </dgm:t>
    </dgm:pt>
  </dgm:ptLst>
  <dgm:cxnLst>
    <dgm:cxn modelId="{1292D0DF-730B-4B27-B91D-7F9C62882B3B}" type="presOf" srcId="{C4153C1E-86A7-46FA-BC3A-90807C36ACE6}" destId="{76135E8A-0560-4817-831C-07E245F43E63}" srcOrd="0" destOrd="0" presId="urn:microsoft.com/office/officeart/2005/8/layout/gear1"/>
    <dgm:cxn modelId="{E673AACD-B676-43DE-88E7-C8471BD94F89}" type="presOf" srcId="{5E746A7B-A564-473E-AAE6-2954DC6B3DFB}" destId="{3DBF7F76-DCA6-4E6F-B238-42F4C6687B42}" srcOrd="0" destOrd="0" presId="urn:microsoft.com/office/officeart/2005/8/layout/gear1"/>
    <dgm:cxn modelId="{9AE346AA-2D7D-4300-BBA2-8A0280B54311}" srcId="{5E746A7B-A564-473E-AAE6-2954DC6B3DFB}" destId="{FCCAE8E6-7C2A-4A72-9990-557DC18D7A99}" srcOrd="0" destOrd="0" parTransId="{EB743A89-BC40-40DC-894B-EAEFF1783EA0}" sibTransId="{C4153C1E-86A7-46FA-BC3A-90807C36ACE6}"/>
    <dgm:cxn modelId="{65FAF2A7-5D61-4B1F-A653-387247C4C489}" type="presOf" srcId="{FCCAE8E6-7C2A-4A72-9990-557DC18D7A99}" destId="{0FCCD512-E9AA-4B5D-9441-662F3D8EDA28}" srcOrd="1" destOrd="0" presId="urn:microsoft.com/office/officeart/2005/8/layout/gear1"/>
    <dgm:cxn modelId="{CE7A5231-07BA-4726-8106-1103D0BFF372}" type="presOf" srcId="{FCCAE8E6-7C2A-4A72-9990-557DC18D7A99}" destId="{86CF3824-5A6F-43BD-83CA-BD3548277783}" srcOrd="0" destOrd="0" presId="urn:microsoft.com/office/officeart/2005/8/layout/gear1"/>
    <dgm:cxn modelId="{239FF5F2-ABCA-4AE0-886D-16E2E2D03C77}" type="presOf" srcId="{FCCAE8E6-7C2A-4A72-9990-557DC18D7A99}" destId="{F80FEB48-C9DF-434D-993F-F193BF35B63E}" srcOrd="2" destOrd="0" presId="urn:microsoft.com/office/officeart/2005/8/layout/gear1"/>
    <dgm:cxn modelId="{C61695D0-9E99-43CF-839E-A1ED5714213C}" type="presParOf" srcId="{3DBF7F76-DCA6-4E6F-B238-42F4C6687B42}" destId="{86CF3824-5A6F-43BD-83CA-BD3548277783}" srcOrd="0" destOrd="0" presId="urn:microsoft.com/office/officeart/2005/8/layout/gear1"/>
    <dgm:cxn modelId="{04D21DAB-FB68-4C85-8B3C-8EB91AE2B90B}" type="presParOf" srcId="{3DBF7F76-DCA6-4E6F-B238-42F4C6687B42}" destId="{0FCCD512-E9AA-4B5D-9441-662F3D8EDA28}" srcOrd="1" destOrd="0" presId="urn:microsoft.com/office/officeart/2005/8/layout/gear1"/>
    <dgm:cxn modelId="{74B0AE46-F076-4E42-9188-4719B5DF2777}" type="presParOf" srcId="{3DBF7F76-DCA6-4E6F-B238-42F4C6687B42}" destId="{F80FEB48-C9DF-434D-993F-F193BF35B63E}" srcOrd="2" destOrd="0" presId="urn:microsoft.com/office/officeart/2005/8/layout/gear1"/>
    <dgm:cxn modelId="{A93BD09D-A8D7-4C74-9107-B281915319B2}" type="presParOf" srcId="{3DBF7F76-DCA6-4E6F-B238-42F4C6687B42}" destId="{76135E8A-0560-4817-831C-07E245F43E63}" srcOrd="3" destOrd="0" presId="urn:microsoft.com/office/officeart/2005/8/layout/gear1"/>
  </dgm:cxnLst>
  <dgm:bg/>
  <dgm:whole/>
  <dgm:extLst>
    <a:ext uri="http://schemas.microsoft.com/office/drawing/2008/diagram">
      <dsp:dataModelExt xmlns=""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149A6-5763-44D0-BDA5-99926FE26842}"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l-GR"/>
        </a:p>
      </dgm:t>
    </dgm:pt>
    <dgm:pt modelId="{85C5A2D1-CB75-4AED-97B5-22C57A05AE37}">
      <dgm:prSet phldrT="[Text]"/>
      <dgm:spPr/>
      <dgm:t>
        <a:bodyPr/>
        <a:lstStyle/>
        <a:p>
          <a:r>
            <a:rPr lang="el-GR" dirty="0" smtClean="0"/>
            <a:t>Κοινωνική Λέσχη</a:t>
          </a:r>
          <a:endParaRPr lang="el-GR" dirty="0"/>
        </a:p>
      </dgm:t>
    </dgm:pt>
    <dgm:pt modelId="{D6B36502-A7C9-4610-BD42-BD26E05965A6}" type="parTrans" cxnId="{F050982F-4B19-48C4-8F3D-44BF4A18E196}">
      <dgm:prSet/>
      <dgm:spPr/>
      <dgm:t>
        <a:bodyPr/>
        <a:lstStyle/>
        <a:p>
          <a:endParaRPr lang="el-GR"/>
        </a:p>
      </dgm:t>
    </dgm:pt>
    <dgm:pt modelId="{8BEDF35A-BBD5-455D-AB4D-67753E23067B}" type="sibTrans" cxnId="{F050982F-4B19-48C4-8F3D-44BF4A18E196}">
      <dgm:prSet/>
      <dgm:spPr/>
      <dgm:t>
        <a:bodyPr/>
        <a:lstStyle/>
        <a:p>
          <a:endParaRPr lang="el-GR"/>
        </a:p>
      </dgm:t>
    </dgm:pt>
    <dgm:pt modelId="{5FECBBBC-0AA1-4391-9FAA-5FBC6EED5D1E}">
      <dgm:prSet phldrT="[Text]"/>
      <dgm:spPr>
        <a:solidFill>
          <a:schemeClr val="accent2">
            <a:lumMod val="75000"/>
          </a:schemeClr>
        </a:solidFill>
      </dgm:spPr>
      <dgm:t>
        <a:bodyPr/>
        <a:lstStyle/>
        <a:p>
          <a:r>
            <a:rPr lang="el-GR" dirty="0" smtClean="0"/>
            <a:t>Κέντρο Ημέρας</a:t>
          </a:r>
          <a:endParaRPr lang="el-GR" dirty="0"/>
        </a:p>
      </dgm:t>
    </dgm:pt>
    <dgm:pt modelId="{32C9DEB5-E4CE-400D-8228-F5055365E796}" type="parTrans" cxnId="{CC1020FC-8BA5-450D-BD6B-ADD1FCC2403D}">
      <dgm:prSet/>
      <dgm:spPr/>
      <dgm:t>
        <a:bodyPr/>
        <a:lstStyle/>
        <a:p>
          <a:endParaRPr lang="el-GR"/>
        </a:p>
      </dgm:t>
    </dgm:pt>
    <dgm:pt modelId="{BC30AE0D-4D0E-477C-BD69-C0BB903B5369}" type="sibTrans" cxnId="{CC1020FC-8BA5-450D-BD6B-ADD1FCC2403D}">
      <dgm:prSet/>
      <dgm:spPr/>
      <dgm:t>
        <a:bodyPr/>
        <a:lstStyle/>
        <a:p>
          <a:endParaRPr lang="el-GR"/>
        </a:p>
      </dgm:t>
    </dgm:pt>
    <dgm:pt modelId="{67007843-1B9D-4EFC-B583-A8A0F753F1F9}">
      <dgm:prSet phldrT="[Text]">
        <dgm:style>
          <a:lnRef idx="0">
            <a:schemeClr val="accent4"/>
          </a:lnRef>
          <a:fillRef idx="3">
            <a:schemeClr val="accent4"/>
          </a:fillRef>
          <a:effectRef idx="3">
            <a:schemeClr val="accent4"/>
          </a:effectRef>
          <a:fontRef idx="minor">
            <a:schemeClr val="lt1"/>
          </a:fontRef>
        </dgm:style>
      </dgm:prSet>
      <dgm:spPr/>
      <dgm:t>
        <a:bodyPr/>
        <a:lstStyle/>
        <a:p>
          <a:r>
            <a:rPr lang="el-GR" dirty="0" smtClean="0"/>
            <a:t>Μερική Νοσηλεία </a:t>
          </a:r>
          <a:endParaRPr lang="el-GR" dirty="0"/>
        </a:p>
      </dgm:t>
    </dgm:pt>
    <dgm:pt modelId="{93C019C4-A6CC-4162-B77A-0C795A064F02}" type="parTrans" cxnId="{84CEC6A5-1C7A-4A56-BC7D-0BAE4AF71074}">
      <dgm:prSet/>
      <dgm:spPr/>
      <dgm:t>
        <a:bodyPr/>
        <a:lstStyle/>
        <a:p>
          <a:endParaRPr lang="el-GR"/>
        </a:p>
      </dgm:t>
    </dgm:pt>
    <dgm:pt modelId="{689439F4-069B-45FE-89AE-53F4840608E6}" type="sibTrans" cxnId="{84CEC6A5-1C7A-4A56-BC7D-0BAE4AF71074}">
      <dgm:prSet/>
      <dgm:spPr/>
      <dgm:t>
        <a:bodyPr/>
        <a:lstStyle/>
        <a:p>
          <a:endParaRPr lang="el-GR"/>
        </a:p>
      </dgm:t>
    </dgm:pt>
    <dgm:pt modelId="{AA49D5EB-F9AF-4B33-BA50-CCC05C046801}">
      <dgm:prSet phldrT="[Text]" custT="1"/>
      <dgm:spPr>
        <a:solidFill>
          <a:schemeClr val="accent2">
            <a:lumMod val="50000"/>
          </a:schemeClr>
        </a:solidFill>
      </dgm:spPr>
      <dgm:t>
        <a:bodyPr/>
        <a:lstStyle/>
        <a:p>
          <a:r>
            <a:rPr lang="el-GR" sz="1800" dirty="0" smtClean="0"/>
            <a:t>Ημερήσια Προγράμματα ΨΚΑ</a:t>
          </a:r>
          <a:endParaRPr lang="el-GR" sz="1800" dirty="0"/>
        </a:p>
      </dgm:t>
    </dgm:pt>
    <dgm:pt modelId="{63F336B8-B95B-4F3F-A805-FFD9CD269BC3}" type="sibTrans" cxnId="{231E7419-B81B-4742-B822-2E7000F285D2}">
      <dgm:prSet/>
      <dgm:spPr/>
      <dgm:t>
        <a:bodyPr/>
        <a:lstStyle/>
        <a:p>
          <a:endParaRPr lang="el-GR"/>
        </a:p>
      </dgm:t>
    </dgm:pt>
    <dgm:pt modelId="{5C0D5437-07DA-4CE8-A7DC-4D9174C87ADC}" type="parTrans" cxnId="{231E7419-B81B-4742-B822-2E7000F285D2}">
      <dgm:prSet/>
      <dgm:spPr/>
      <dgm:t>
        <a:bodyPr/>
        <a:lstStyle/>
        <a:p>
          <a:endParaRPr lang="el-GR"/>
        </a:p>
      </dgm:t>
    </dgm:pt>
    <dgm:pt modelId="{245B02FB-2CC3-4FE4-A95E-15DB19EDCFBA}" type="pres">
      <dgm:prSet presAssocID="{C83149A6-5763-44D0-BDA5-99926FE26842}" presName="compositeShape" presStyleCnt="0">
        <dgm:presLayoutVars>
          <dgm:chMax val="9"/>
          <dgm:dir/>
          <dgm:resizeHandles val="exact"/>
        </dgm:presLayoutVars>
      </dgm:prSet>
      <dgm:spPr/>
      <dgm:t>
        <a:bodyPr/>
        <a:lstStyle/>
        <a:p>
          <a:endParaRPr lang="el-GR"/>
        </a:p>
      </dgm:t>
    </dgm:pt>
    <dgm:pt modelId="{94849364-2A66-4FC8-B421-A48C049BF55F}" type="pres">
      <dgm:prSet presAssocID="{C83149A6-5763-44D0-BDA5-99926FE26842}" presName="triangle1" presStyleLbl="node1" presStyleIdx="0" presStyleCnt="4" custScaleX="120219" custScaleY="97667">
        <dgm:presLayoutVars>
          <dgm:bulletEnabled val="1"/>
        </dgm:presLayoutVars>
      </dgm:prSet>
      <dgm:spPr/>
      <dgm:t>
        <a:bodyPr/>
        <a:lstStyle/>
        <a:p>
          <a:endParaRPr lang="el-GR"/>
        </a:p>
      </dgm:t>
    </dgm:pt>
    <dgm:pt modelId="{44DED95F-FBB8-4DD8-AABB-829ECD4C165E}" type="pres">
      <dgm:prSet presAssocID="{C83149A6-5763-44D0-BDA5-99926FE26842}" presName="triangle2" presStyleLbl="node1" presStyleIdx="1" presStyleCnt="4" custLinFactX="10313" custLinFactNeighborX="100000" custLinFactNeighborY="968">
        <dgm:presLayoutVars>
          <dgm:bulletEnabled val="1"/>
        </dgm:presLayoutVars>
      </dgm:prSet>
      <dgm:spPr/>
      <dgm:t>
        <a:bodyPr/>
        <a:lstStyle/>
        <a:p>
          <a:endParaRPr lang="el-GR"/>
        </a:p>
      </dgm:t>
    </dgm:pt>
    <dgm:pt modelId="{A42A6345-C517-498F-9AEB-0760DE56D235}" type="pres">
      <dgm:prSet presAssocID="{C83149A6-5763-44D0-BDA5-99926FE26842}" presName="triangle3" presStyleLbl="node1" presStyleIdx="2" presStyleCnt="4" custScaleY="104753" custLinFactNeighborX="1158" custLinFactNeighborY="8161">
        <dgm:presLayoutVars>
          <dgm:bulletEnabled val="1"/>
        </dgm:presLayoutVars>
      </dgm:prSet>
      <dgm:spPr/>
      <dgm:t>
        <a:bodyPr/>
        <a:lstStyle/>
        <a:p>
          <a:endParaRPr lang="el-GR"/>
        </a:p>
      </dgm:t>
    </dgm:pt>
    <dgm:pt modelId="{C7291DB1-534F-4FD7-BC1C-D5BF1C84EFAC}" type="pres">
      <dgm:prSet presAssocID="{C83149A6-5763-44D0-BDA5-99926FE26842}" presName="triangle4" presStyleLbl="node1" presStyleIdx="3" presStyleCnt="4" custLinFactX="-7997" custLinFactNeighborX="-100000" custLinFactNeighborY="-1849">
        <dgm:presLayoutVars>
          <dgm:bulletEnabled val="1"/>
        </dgm:presLayoutVars>
      </dgm:prSet>
      <dgm:spPr/>
      <dgm:t>
        <a:bodyPr/>
        <a:lstStyle/>
        <a:p>
          <a:endParaRPr lang="el-GR"/>
        </a:p>
      </dgm:t>
    </dgm:pt>
  </dgm:ptLst>
  <dgm:cxnLst>
    <dgm:cxn modelId="{1D576190-361D-4965-AC6E-580E54C49C1A}" type="presOf" srcId="{5FECBBBC-0AA1-4391-9FAA-5FBC6EED5D1E}" destId="{A42A6345-C517-498F-9AEB-0760DE56D235}" srcOrd="0" destOrd="0" presId="urn:microsoft.com/office/officeart/2005/8/layout/pyramid4"/>
    <dgm:cxn modelId="{231E7419-B81B-4742-B822-2E7000F285D2}" srcId="{C83149A6-5763-44D0-BDA5-99926FE26842}" destId="{AA49D5EB-F9AF-4B33-BA50-CCC05C046801}" srcOrd="0" destOrd="0" parTransId="{5C0D5437-07DA-4CE8-A7DC-4D9174C87ADC}" sibTransId="{63F336B8-B95B-4F3F-A805-FFD9CD269BC3}"/>
    <dgm:cxn modelId="{8DED015C-1FAA-4E3D-970A-2652E6FF31B5}" type="presOf" srcId="{C83149A6-5763-44D0-BDA5-99926FE26842}" destId="{245B02FB-2CC3-4FE4-A95E-15DB19EDCFBA}" srcOrd="0" destOrd="0" presId="urn:microsoft.com/office/officeart/2005/8/layout/pyramid4"/>
    <dgm:cxn modelId="{D6C1643E-566C-4572-8EA6-5704AD4096F1}" type="presOf" srcId="{85C5A2D1-CB75-4AED-97B5-22C57A05AE37}" destId="{44DED95F-FBB8-4DD8-AABB-829ECD4C165E}" srcOrd="0" destOrd="0" presId="urn:microsoft.com/office/officeart/2005/8/layout/pyramid4"/>
    <dgm:cxn modelId="{84CEC6A5-1C7A-4A56-BC7D-0BAE4AF71074}" srcId="{C83149A6-5763-44D0-BDA5-99926FE26842}" destId="{67007843-1B9D-4EFC-B583-A8A0F753F1F9}" srcOrd="3" destOrd="0" parTransId="{93C019C4-A6CC-4162-B77A-0C795A064F02}" sibTransId="{689439F4-069B-45FE-89AE-53F4840608E6}"/>
    <dgm:cxn modelId="{7F0BD608-E442-4FE9-8D58-EC5AADC8419E}" type="presOf" srcId="{AA49D5EB-F9AF-4B33-BA50-CCC05C046801}" destId="{94849364-2A66-4FC8-B421-A48C049BF55F}" srcOrd="0" destOrd="0" presId="urn:microsoft.com/office/officeart/2005/8/layout/pyramid4"/>
    <dgm:cxn modelId="{CC1020FC-8BA5-450D-BD6B-ADD1FCC2403D}" srcId="{C83149A6-5763-44D0-BDA5-99926FE26842}" destId="{5FECBBBC-0AA1-4391-9FAA-5FBC6EED5D1E}" srcOrd="2" destOrd="0" parTransId="{32C9DEB5-E4CE-400D-8228-F5055365E796}" sibTransId="{BC30AE0D-4D0E-477C-BD69-C0BB903B5369}"/>
    <dgm:cxn modelId="{4B6EA72E-67A6-4AB8-90D3-732A004C5B30}" type="presOf" srcId="{67007843-1B9D-4EFC-B583-A8A0F753F1F9}" destId="{C7291DB1-534F-4FD7-BC1C-D5BF1C84EFAC}" srcOrd="0" destOrd="0" presId="urn:microsoft.com/office/officeart/2005/8/layout/pyramid4"/>
    <dgm:cxn modelId="{F050982F-4B19-48C4-8F3D-44BF4A18E196}" srcId="{C83149A6-5763-44D0-BDA5-99926FE26842}" destId="{85C5A2D1-CB75-4AED-97B5-22C57A05AE37}" srcOrd="1" destOrd="0" parTransId="{D6B36502-A7C9-4610-BD42-BD26E05965A6}" sibTransId="{8BEDF35A-BBD5-455D-AB4D-67753E23067B}"/>
    <dgm:cxn modelId="{BCAD0E69-BE80-4EC1-A396-1AABA62F6D85}" type="presParOf" srcId="{245B02FB-2CC3-4FE4-A95E-15DB19EDCFBA}" destId="{94849364-2A66-4FC8-B421-A48C049BF55F}" srcOrd="0" destOrd="0" presId="urn:microsoft.com/office/officeart/2005/8/layout/pyramid4"/>
    <dgm:cxn modelId="{7040EF1E-8BEB-48AC-BE40-2953EE3FD2D7}" type="presParOf" srcId="{245B02FB-2CC3-4FE4-A95E-15DB19EDCFBA}" destId="{44DED95F-FBB8-4DD8-AABB-829ECD4C165E}" srcOrd="1" destOrd="0" presId="urn:microsoft.com/office/officeart/2005/8/layout/pyramid4"/>
    <dgm:cxn modelId="{407F7F2D-C499-49F5-9064-8AC2CAD0EA4D}" type="presParOf" srcId="{245B02FB-2CC3-4FE4-A95E-15DB19EDCFBA}" destId="{A42A6345-C517-498F-9AEB-0760DE56D235}" srcOrd="2" destOrd="0" presId="urn:microsoft.com/office/officeart/2005/8/layout/pyramid4"/>
    <dgm:cxn modelId="{7B261E8F-59FF-4479-868A-C57CA26E2332}" type="presParOf" srcId="{245B02FB-2CC3-4FE4-A95E-15DB19EDCFBA}" destId="{C7291DB1-534F-4FD7-BC1C-D5BF1C84EFAC}" srcOrd="3" destOrd="0" presId="urn:microsoft.com/office/officeart/2005/8/layout/pyramid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D2897-AB2A-4552-9A20-5CC855D54B43}"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l-GR"/>
        </a:p>
      </dgm:t>
    </dgm:pt>
    <dgm:pt modelId="{E41D3A81-9E91-40EF-9EE6-B8E0E487E249}">
      <dgm:prSet/>
      <dgm:spPr>
        <a:solidFill>
          <a:schemeClr val="accent2">
            <a:lumMod val="50000"/>
          </a:schemeClr>
        </a:solidFill>
      </dgm:spPr>
      <dgm:t>
        <a:bodyPr/>
        <a:lstStyle/>
        <a:p>
          <a:r>
            <a:rPr lang="el-GR" b="1" dirty="0" smtClean="0"/>
            <a:t>θεραπευτικό περιβάλλον</a:t>
          </a:r>
          <a:endParaRPr lang="el-GR" b="1" dirty="0"/>
        </a:p>
      </dgm:t>
    </dgm:pt>
    <dgm:pt modelId="{A8D8DB25-2A54-4963-8390-5D15A5FF2A9E}" type="parTrans" cxnId="{46C5F74D-AC39-4206-8739-845B2AFF3D33}">
      <dgm:prSet/>
      <dgm:spPr/>
      <dgm:t>
        <a:bodyPr/>
        <a:lstStyle/>
        <a:p>
          <a:endParaRPr lang="el-GR"/>
        </a:p>
      </dgm:t>
    </dgm:pt>
    <dgm:pt modelId="{2A9A0A79-6A41-4EA9-AC98-55FF06732941}" type="sibTrans" cxnId="{46C5F74D-AC39-4206-8739-845B2AFF3D33}">
      <dgm:prSet/>
      <dgm:spPr/>
      <dgm:t>
        <a:bodyPr/>
        <a:lstStyle/>
        <a:p>
          <a:endParaRPr lang="el-GR"/>
        </a:p>
      </dgm:t>
    </dgm:pt>
    <dgm:pt modelId="{652CC6A4-0022-40C4-BDAC-0F8FB9FB3348}">
      <dgm:prSet phldrT="[Text]"/>
      <dgm:spPr>
        <a:solidFill>
          <a:schemeClr val="accent2">
            <a:lumMod val="50000"/>
          </a:schemeClr>
        </a:solidFill>
      </dgm:spPr>
      <dgm:t>
        <a:bodyPr/>
        <a:lstStyle/>
        <a:p>
          <a:r>
            <a:rPr lang="el-GR" b="1" dirty="0" smtClean="0"/>
            <a:t>θεραπευτική κοινότητα</a:t>
          </a:r>
          <a:endParaRPr lang="el-GR" b="1" dirty="0"/>
        </a:p>
      </dgm:t>
    </dgm:pt>
    <dgm:pt modelId="{12C0E1ED-3CF2-4E63-BDBF-71BD51E770BA}" type="parTrans" cxnId="{0B80DE99-4692-43DD-909D-D8ED707D7700}">
      <dgm:prSet/>
      <dgm:spPr/>
      <dgm:t>
        <a:bodyPr/>
        <a:lstStyle/>
        <a:p>
          <a:endParaRPr lang="el-GR"/>
        </a:p>
      </dgm:t>
    </dgm:pt>
    <dgm:pt modelId="{36262FF1-19B5-4B8A-ABA8-4BFDADBDAF80}" type="sibTrans" cxnId="{0B80DE99-4692-43DD-909D-D8ED707D7700}">
      <dgm:prSet/>
      <dgm:spPr/>
      <dgm:t>
        <a:bodyPr/>
        <a:lstStyle/>
        <a:p>
          <a:endParaRPr lang="el-GR"/>
        </a:p>
      </dgm:t>
    </dgm:pt>
    <dgm:pt modelId="{26714CB9-EE58-4390-BCC8-89B6D8A2526A}">
      <dgm:prSet phldrT="[Text]"/>
      <dgm:spPr>
        <a:solidFill>
          <a:schemeClr val="accent2">
            <a:lumMod val="50000"/>
          </a:schemeClr>
        </a:solidFill>
      </dgm:spPr>
      <dgm:t>
        <a:bodyPr/>
        <a:lstStyle/>
        <a:p>
          <a:r>
            <a:rPr lang="el-GR" b="1" dirty="0" smtClean="0"/>
            <a:t>ψυχαναλυτική οπτική</a:t>
          </a:r>
          <a:endParaRPr lang="el-GR" b="1" dirty="0"/>
        </a:p>
      </dgm:t>
    </dgm:pt>
    <dgm:pt modelId="{C1103494-AD52-47D0-8F28-D01586A01118}" type="parTrans" cxnId="{57405D3F-BC6F-473E-9E01-CAE3329A32F8}">
      <dgm:prSet/>
      <dgm:spPr/>
      <dgm:t>
        <a:bodyPr/>
        <a:lstStyle/>
        <a:p>
          <a:endParaRPr lang="el-GR"/>
        </a:p>
      </dgm:t>
    </dgm:pt>
    <dgm:pt modelId="{4EDB1597-4E44-4C4A-8216-E9E93BDCC7F7}" type="sibTrans" cxnId="{57405D3F-BC6F-473E-9E01-CAE3329A32F8}">
      <dgm:prSet/>
      <dgm:spPr/>
      <dgm:t>
        <a:bodyPr/>
        <a:lstStyle/>
        <a:p>
          <a:endParaRPr lang="el-GR"/>
        </a:p>
      </dgm:t>
    </dgm:pt>
    <dgm:pt modelId="{D688038A-1D30-403B-BE55-903D47350D14}">
      <dgm:prSet phldrT="[Text]"/>
      <dgm:spPr>
        <a:solidFill>
          <a:schemeClr val="accent2">
            <a:lumMod val="50000"/>
          </a:schemeClr>
        </a:solidFill>
      </dgm:spPr>
      <dgm:t>
        <a:bodyPr/>
        <a:lstStyle/>
        <a:p>
          <a:r>
            <a:rPr lang="el-GR" b="1" dirty="0" smtClean="0"/>
            <a:t>γνωσιακό μοντέλο </a:t>
          </a:r>
          <a:endParaRPr lang="el-GR" b="1" dirty="0"/>
        </a:p>
      </dgm:t>
    </dgm:pt>
    <dgm:pt modelId="{8EF817F1-0B0C-4350-8E0D-11C1B42039AC}" type="parTrans" cxnId="{429CF17E-0829-4665-9AF8-663EFC489EEE}">
      <dgm:prSet/>
      <dgm:spPr/>
      <dgm:t>
        <a:bodyPr/>
        <a:lstStyle/>
        <a:p>
          <a:endParaRPr lang="el-GR"/>
        </a:p>
      </dgm:t>
    </dgm:pt>
    <dgm:pt modelId="{8C9C5336-073A-4834-BF9C-750696D48A18}" type="sibTrans" cxnId="{429CF17E-0829-4665-9AF8-663EFC489EEE}">
      <dgm:prSet/>
      <dgm:spPr/>
      <dgm:t>
        <a:bodyPr/>
        <a:lstStyle/>
        <a:p>
          <a:endParaRPr lang="el-GR"/>
        </a:p>
      </dgm:t>
    </dgm:pt>
    <dgm:pt modelId="{13CFD4A9-1C84-46B0-99C9-E40C97B9431B}">
      <dgm:prSet phldrT="[Text]" custT="1"/>
      <dgm:spPr>
        <a:solidFill>
          <a:schemeClr val="accent2">
            <a:lumMod val="50000"/>
          </a:schemeClr>
        </a:solidFill>
      </dgm:spPr>
      <dgm:t>
        <a:bodyPr/>
        <a:lstStyle/>
        <a:p>
          <a:r>
            <a:rPr lang="el-GR" sz="1600" b="1" dirty="0" smtClean="0"/>
            <a:t>η θεωρία της κοινωνικής μάθησης και η μελέτη της συμπεριφοράς</a:t>
          </a:r>
          <a:endParaRPr lang="el-GR" sz="1600" b="1" dirty="0"/>
        </a:p>
      </dgm:t>
    </dgm:pt>
    <dgm:pt modelId="{806D25FB-5F1F-4A00-9662-414959CDB97D}" type="parTrans" cxnId="{E7917404-DD52-4DEC-8609-292E359E6599}">
      <dgm:prSet/>
      <dgm:spPr/>
      <dgm:t>
        <a:bodyPr/>
        <a:lstStyle/>
        <a:p>
          <a:endParaRPr lang="el-GR"/>
        </a:p>
      </dgm:t>
    </dgm:pt>
    <dgm:pt modelId="{0C36EC64-C48C-4E72-8B19-584C0076BCA9}" type="sibTrans" cxnId="{E7917404-DD52-4DEC-8609-292E359E6599}">
      <dgm:prSet/>
      <dgm:spPr/>
      <dgm:t>
        <a:bodyPr/>
        <a:lstStyle/>
        <a:p>
          <a:endParaRPr lang="el-GR"/>
        </a:p>
      </dgm:t>
    </dgm:pt>
    <dgm:pt modelId="{B02BF116-AA56-4DCA-BD3C-37159CA7939C}" type="pres">
      <dgm:prSet presAssocID="{9B3D2897-AB2A-4552-9A20-5CC855D54B43}" presName="compositeShape" presStyleCnt="0">
        <dgm:presLayoutVars>
          <dgm:chMax val="7"/>
          <dgm:dir/>
          <dgm:resizeHandles val="exact"/>
        </dgm:presLayoutVars>
      </dgm:prSet>
      <dgm:spPr/>
      <dgm:t>
        <a:bodyPr/>
        <a:lstStyle/>
        <a:p>
          <a:endParaRPr lang="el-GR"/>
        </a:p>
      </dgm:t>
    </dgm:pt>
    <dgm:pt modelId="{80E5614D-5B52-4E21-8E3C-06ECFA9A5AD2}" type="pres">
      <dgm:prSet presAssocID="{9B3D2897-AB2A-4552-9A20-5CC855D54B43}" presName="wedge1" presStyleLbl="node1" presStyleIdx="0" presStyleCnt="5" custScaleX="111472" custScaleY="109544"/>
      <dgm:spPr/>
      <dgm:t>
        <a:bodyPr/>
        <a:lstStyle/>
        <a:p>
          <a:endParaRPr lang="el-GR"/>
        </a:p>
      </dgm:t>
    </dgm:pt>
    <dgm:pt modelId="{96A59FF9-B5AF-4CE8-B756-35811487D849}" type="pres">
      <dgm:prSet presAssocID="{9B3D2897-AB2A-4552-9A20-5CC855D54B43}" presName="wedge1Tx" presStyleLbl="node1" presStyleIdx="0" presStyleCnt="5">
        <dgm:presLayoutVars>
          <dgm:chMax val="0"/>
          <dgm:chPref val="0"/>
          <dgm:bulletEnabled val="1"/>
        </dgm:presLayoutVars>
      </dgm:prSet>
      <dgm:spPr/>
      <dgm:t>
        <a:bodyPr/>
        <a:lstStyle/>
        <a:p>
          <a:endParaRPr lang="el-GR"/>
        </a:p>
      </dgm:t>
    </dgm:pt>
    <dgm:pt modelId="{CE5D0520-BDFB-411A-9F1A-B442C3E2F67A}" type="pres">
      <dgm:prSet presAssocID="{9B3D2897-AB2A-4552-9A20-5CC855D54B43}" presName="wedge2" presStyleLbl="node1" presStyleIdx="1" presStyleCnt="5" custScaleX="108340" custScaleY="109309" custLinFactNeighborX="6665" custLinFactNeighborY="663"/>
      <dgm:spPr/>
      <dgm:t>
        <a:bodyPr/>
        <a:lstStyle/>
        <a:p>
          <a:endParaRPr lang="el-GR"/>
        </a:p>
      </dgm:t>
    </dgm:pt>
    <dgm:pt modelId="{0FC606A6-7E73-498B-A666-F51CEE7CB503}" type="pres">
      <dgm:prSet presAssocID="{9B3D2897-AB2A-4552-9A20-5CC855D54B43}" presName="wedge2Tx" presStyleLbl="node1" presStyleIdx="1" presStyleCnt="5">
        <dgm:presLayoutVars>
          <dgm:chMax val="0"/>
          <dgm:chPref val="0"/>
          <dgm:bulletEnabled val="1"/>
        </dgm:presLayoutVars>
      </dgm:prSet>
      <dgm:spPr/>
      <dgm:t>
        <a:bodyPr/>
        <a:lstStyle/>
        <a:p>
          <a:endParaRPr lang="el-GR"/>
        </a:p>
      </dgm:t>
    </dgm:pt>
    <dgm:pt modelId="{378789E2-E0A2-4FEA-B42A-5EC0062B9203}" type="pres">
      <dgm:prSet presAssocID="{9B3D2897-AB2A-4552-9A20-5CC855D54B43}" presName="wedge3" presStyleLbl="node1" presStyleIdx="2" presStyleCnt="5" custScaleY="105829" custLinFactNeighborX="1429" custLinFactNeighborY="4154"/>
      <dgm:spPr/>
      <dgm:t>
        <a:bodyPr/>
        <a:lstStyle/>
        <a:p>
          <a:endParaRPr lang="el-GR"/>
        </a:p>
      </dgm:t>
    </dgm:pt>
    <dgm:pt modelId="{F7634859-C6C9-4801-991A-0622E48CF7C2}" type="pres">
      <dgm:prSet presAssocID="{9B3D2897-AB2A-4552-9A20-5CC855D54B43}" presName="wedge3Tx" presStyleLbl="node1" presStyleIdx="2" presStyleCnt="5">
        <dgm:presLayoutVars>
          <dgm:chMax val="0"/>
          <dgm:chPref val="0"/>
          <dgm:bulletEnabled val="1"/>
        </dgm:presLayoutVars>
      </dgm:prSet>
      <dgm:spPr/>
      <dgm:t>
        <a:bodyPr/>
        <a:lstStyle/>
        <a:p>
          <a:endParaRPr lang="el-GR"/>
        </a:p>
      </dgm:t>
    </dgm:pt>
    <dgm:pt modelId="{46676A32-6A79-4D7F-ACA9-01F2A99AFFD4}" type="pres">
      <dgm:prSet presAssocID="{9B3D2897-AB2A-4552-9A20-5CC855D54B43}" presName="wedge4" presStyleLbl="node1" presStyleIdx="3" presStyleCnt="5" custScaleX="108725" custScaleY="102518" custLinFactNeighborX="-5551" custLinFactNeighborY="2408"/>
      <dgm:spPr/>
      <dgm:t>
        <a:bodyPr/>
        <a:lstStyle/>
        <a:p>
          <a:endParaRPr lang="el-GR"/>
        </a:p>
      </dgm:t>
    </dgm:pt>
    <dgm:pt modelId="{B0D22145-DE8E-489D-A5A6-1E5622F596F2}" type="pres">
      <dgm:prSet presAssocID="{9B3D2897-AB2A-4552-9A20-5CC855D54B43}" presName="wedge4Tx" presStyleLbl="node1" presStyleIdx="3" presStyleCnt="5">
        <dgm:presLayoutVars>
          <dgm:chMax val="0"/>
          <dgm:chPref val="0"/>
          <dgm:bulletEnabled val="1"/>
        </dgm:presLayoutVars>
      </dgm:prSet>
      <dgm:spPr/>
      <dgm:t>
        <a:bodyPr/>
        <a:lstStyle/>
        <a:p>
          <a:endParaRPr lang="el-GR"/>
        </a:p>
      </dgm:t>
    </dgm:pt>
    <dgm:pt modelId="{0445D181-DDF5-44A6-BF7D-0A7AA978ADEC}" type="pres">
      <dgm:prSet presAssocID="{9B3D2897-AB2A-4552-9A20-5CC855D54B43}" presName="wedge5" presStyleLbl="node1" presStyleIdx="4" presStyleCnt="5" custScaleX="112077" custScaleY="109365" custLinFactNeighborX="-3806" custLinFactNeighborY="-4572"/>
      <dgm:spPr/>
      <dgm:t>
        <a:bodyPr/>
        <a:lstStyle/>
        <a:p>
          <a:endParaRPr lang="el-GR"/>
        </a:p>
      </dgm:t>
    </dgm:pt>
    <dgm:pt modelId="{5A3BF112-7B2E-4558-BD6F-C9547ACFADBF}" type="pres">
      <dgm:prSet presAssocID="{9B3D2897-AB2A-4552-9A20-5CC855D54B43}" presName="wedge5Tx" presStyleLbl="node1" presStyleIdx="4" presStyleCnt="5">
        <dgm:presLayoutVars>
          <dgm:chMax val="0"/>
          <dgm:chPref val="0"/>
          <dgm:bulletEnabled val="1"/>
        </dgm:presLayoutVars>
      </dgm:prSet>
      <dgm:spPr/>
      <dgm:t>
        <a:bodyPr/>
        <a:lstStyle/>
        <a:p>
          <a:endParaRPr lang="el-GR"/>
        </a:p>
      </dgm:t>
    </dgm:pt>
  </dgm:ptLst>
  <dgm:cxnLst>
    <dgm:cxn modelId="{57405D3F-BC6F-473E-9E01-CAE3329A32F8}" srcId="{9B3D2897-AB2A-4552-9A20-5CC855D54B43}" destId="{26714CB9-EE58-4390-BCC8-89B6D8A2526A}" srcOrd="2" destOrd="0" parTransId="{C1103494-AD52-47D0-8F28-D01586A01118}" sibTransId="{4EDB1597-4E44-4C4A-8216-E9E93BDCC7F7}"/>
    <dgm:cxn modelId="{E17CB5B4-0C37-4F5E-9C76-DF255AB01AEB}" type="presOf" srcId="{26714CB9-EE58-4390-BCC8-89B6D8A2526A}" destId="{378789E2-E0A2-4FEA-B42A-5EC0062B9203}" srcOrd="0" destOrd="0" presId="urn:microsoft.com/office/officeart/2005/8/layout/chart3"/>
    <dgm:cxn modelId="{E7917404-DD52-4DEC-8609-292E359E6599}" srcId="{9B3D2897-AB2A-4552-9A20-5CC855D54B43}" destId="{13CFD4A9-1C84-46B0-99C9-E40C97B9431B}" srcOrd="4" destOrd="0" parTransId="{806D25FB-5F1F-4A00-9662-414959CDB97D}" sibTransId="{0C36EC64-C48C-4E72-8B19-584C0076BCA9}"/>
    <dgm:cxn modelId="{08D78A28-CCF4-494A-A491-8083DA014DB9}" type="presOf" srcId="{D688038A-1D30-403B-BE55-903D47350D14}" destId="{46676A32-6A79-4D7F-ACA9-01F2A99AFFD4}" srcOrd="0" destOrd="0" presId="urn:microsoft.com/office/officeart/2005/8/layout/chart3"/>
    <dgm:cxn modelId="{B74BCC50-E2E8-4682-8F67-036A5FDD0CBE}" type="presOf" srcId="{E41D3A81-9E91-40EF-9EE6-B8E0E487E249}" destId="{96A59FF9-B5AF-4CE8-B756-35811487D849}" srcOrd="1" destOrd="0" presId="urn:microsoft.com/office/officeart/2005/8/layout/chart3"/>
    <dgm:cxn modelId="{0AD1338C-A0D6-438C-8CB5-99AFEFBF0BCF}" type="presOf" srcId="{652CC6A4-0022-40C4-BDAC-0F8FB9FB3348}" destId="{0FC606A6-7E73-498B-A666-F51CEE7CB503}" srcOrd="1" destOrd="0" presId="urn:microsoft.com/office/officeart/2005/8/layout/chart3"/>
    <dgm:cxn modelId="{B01286E9-C375-4235-911E-E984ABEEF8A9}" type="presOf" srcId="{E41D3A81-9E91-40EF-9EE6-B8E0E487E249}" destId="{80E5614D-5B52-4E21-8E3C-06ECFA9A5AD2}" srcOrd="0" destOrd="0" presId="urn:microsoft.com/office/officeart/2005/8/layout/chart3"/>
    <dgm:cxn modelId="{777243EC-6888-4888-A704-091E7B6C3D26}" type="presOf" srcId="{D688038A-1D30-403B-BE55-903D47350D14}" destId="{B0D22145-DE8E-489D-A5A6-1E5622F596F2}" srcOrd="1" destOrd="0" presId="urn:microsoft.com/office/officeart/2005/8/layout/chart3"/>
    <dgm:cxn modelId="{9D9223D7-7A73-4196-A5A5-6260847CF7C9}" type="presOf" srcId="{13CFD4A9-1C84-46B0-99C9-E40C97B9431B}" destId="{5A3BF112-7B2E-4558-BD6F-C9547ACFADBF}" srcOrd="1" destOrd="0" presId="urn:microsoft.com/office/officeart/2005/8/layout/chart3"/>
    <dgm:cxn modelId="{405494A4-B45C-49AD-B350-0C742FC4EE7D}" type="presOf" srcId="{13CFD4A9-1C84-46B0-99C9-E40C97B9431B}" destId="{0445D181-DDF5-44A6-BF7D-0A7AA978ADEC}" srcOrd="0" destOrd="0" presId="urn:microsoft.com/office/officeart/2005/8/layout/chart3"/>
    <dgm:cxn modelId="{429CF17E-0829-4665-9AF8-663EFC489EEE}" srcId="{9B3D2897-AB2A-4552-9A20-5CC855D54B43}" destId="{D688038A-1D30-403B-BE55-903D47350D14}" srcOrd="3" destOrd="0" parTransId="{8EF817F1-0B0C-4350-8E0D-11C1B42039AC}" sibTransId="{8C9C5336-073A-4834-BF9C-750696D48A18}"/>
    <dgm:cxn modelId="{B4BC920D-F7CE-4FE6-B1F2-C0841B396723}" type="presOf" srcId="{652CC6A4-0022-40C4-BDAC-0F8FB9FB3348}" destId="{CE5D0520-BDFB-411A-9F1A-B442C3E2F67A}" srcOrd="0" destOrd="0" presId="urn:microsoft.com/office/officeart/2005/8/layout/chart3"/>
    <dgm:cxn modelId="{0B80DE99-4692-43DD-909D-D8ED707D7700}" srcId="{9B3D2897-AB2A-4552-9A20-5CC855D54B43}" destId="{652CC6A4-0022-40C4-BDAC-0F8FB9FB3348}" srcOrd="1" destOrd="0" parTransId="{12C0E1ED-3CF2-4E63-BDBF-71BD51E770BA}" sibTransId="{36262FF1-19B5-4B8A-ABA8-4BFDADBDAF80}"/>
    <dgm:cxn modelId="{FED5BF33-BD11-43B4-BEA4-BDAFE773EA75}" type="presOf" srcId="{26714CB9-EE58-4390-BCC8-89B6D8A2526A}" destId="{F7634859-C6C9-4801-991A-0622E48CF7C2}" srcOrd="1" destOrd="0" presId="urn:microsoft.com/office/officeart/2005/8/layout/chart3"/>
    <dgm:cxn modelId="{46C5F74D-AC39-4206-8739-845B2AFF3D33}" srcId="{9B3D2897-AB2A-4552-9A20-5CC855D54B43}" destId="{E41D3A81-9E91-40EF-9EE6-B8E0E487E249}" srcOrd="0" destOrd="0" parTransId="{A8D8DB25-2A54-4963-8390-5D15A5FF2A9E}" sibTransId="{2A9A0A79-6A41-4EA9-AC98-55FF06732941}"/>
    <dgm:cxn modelId="{12C164BE-FD09-4885-AA73-21F80ED344CE}" type="presOf" srcId="{9B3D2897-AB2A-4552-9A20-5CC855D54B43}" destId="{B02BF116-AA56-4DCA-BD3C-37159CA7939C}" srcOrd="0" destOrd="0" presId="urn:microsoft.com/office/officeart/2005/8/layout/chart3"/>
    <dgm:cxn modelId="{8F66A36B-D738-4A1D-B0FB-CF8D74E0F793}" type="presParOf" srcId="{B02BF116-AA56-4DCA-BD3C-37159CA7939C}" destId="{80E5614D-5B52-4E21-8E3C-06ECFA9A5AD2}" srcOrd="0" destOrd="0" presId="urn:microsoft.com/office/officeart/2005/8/layout/chart3"/>
    <dgm:cxn modelId="{5D885973-C5F6-4744-AE06-1532A65C227F}" type="presParOf" srcId="{B02BF116-AA56-4DCA-BD3C-37159CA7939C}" destId="{96A59FF9-B5AF-4CE8-B756-35811487D849}" srcOrd="1" destOrd="0" presId="urn:microsoft.com/office/officeart/2005/8/layout/chart3"/>
    <dgm:cxn modelId="{E63AC391-D8C2-4603-93F2-28EC651C23A9}" type="presParOf" srcId="{B02BF116-AA56-4DCA-BD3C-37159CA7939C}" destId="{CE5D0520-BDFB-411A-9F1A-B442C3E2F67A}" srcOrd="2" destOrd="0" presId="urn:microsoft.com/office/officeart/2005/8/layout/chart3"/>
    <dgm:cxn modelId="{DF7D870A-98C0-407F-BAE4-F83E8DEB6655}" type="presParOf" srcId="{B02BF116-AA56-4DCA-BD3C-37159CA7939C}" destId="{0FC606A6-7E73-498B-A666-F51CEE7CB503}" srcOrd="3" destOrd="0" presId="urn:microsoft.com/office/officeart/2005/8/layout/chart3"/>
    <dgm:cxn modelId="{3CA87D9B-A577-4CF1-8840-BE3C6242A922}" type="presParOf" srcId="{B02BF116-AA56-4DCA-BD3C-37159CA7939C}" destId="{378789E2-E0A2-4FEA-B42A-5EC0062B9203}" srcOrd="4" destOrd="0" presId="urn:microsoft.com/office/officeart/2005/8/layout/chart3"/>
    <dgm:cxn modelId="{ECCF8F98-78C5-466D-A851-7E527F232390}" type="presParOf" srcId="{B02BF116-AA56-4DCA-BD3C-37159CA7939C}" destId="{F7634859-C6C9-4801-991A-0622E48CF7C2}" srcOrd="5" destOrd="0" presId="urn:microsoft.com/office/officeart/2005/8/layout/chart3"/>
    <dgm:cxn modelId="{2360FF40-31A7-47D2-A617-B6C8AFD6C31D}" type="presParOf" srcId="{B02BF116-AA56-4DCA-BD3C-37159CA7939C}" destId="{46676A32-6A79-4D7F-ACA9-01F2A99AFFD4}" srcOrd="6" destOrd="0" presId="urn:microsoft.com/office/officeart/2005/8/layout/chart3"/>
    <dgm:cxn modelId="{202FD5BC-C54C-4879-A822-9FB582A0A419}" type="presParOf" srcId="{B02BF116-AA56-4DCA-BD3C-37159CA7939C}" destId="{B0D22145-DE8E-489D-A5A6-1E5622F596F2}" srcOrd="7" destOrd="0" presId="urn:microsoft.com/office/officeart/2005/8/layout/chart3"/>
    <dgm:cxn modelId="{6135C99C-A0FB-486F-8033-D00E2DFD734F}" type="presParOf" srcId="{B02BF116-AA56-4DCA-BD3C-37159CA7939C}" destId="{0445D181-DDF5-44A6-BF7D-0A7AA978ADEC}" srcOrd="8" destOrd="0" presId="urn:microsoft.com/office/officeart/2005/8/layout/chart3"/>
    <dgm:cxn modelId="{BEC902C6-E176-4EE4-BB01-1E5531B7D8AC}" type="presParOf" srcId="{B02BF116-AA56-4DCA-BD3C-37159CA7939C}" destId="{5A3BF112-7B2E-4558-BD6F-C9547ACFADBF}" srcOrd="9" destOrd="0" presId="urn:microsoft.com/office/officeart/2005/8/layout/char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4ADF1-23CB-4697-9169-0A97670813B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C7823FA9-2DD6-486C-BFC3-41562D586EE2}">
      <dgm:prSet phldrT="[Κείμενο]" custT="1">
        <dgm:style>
          <a:lnRef idx="2">
            <a:schemeClr val="dk1"/>
          </a:lnRef>
          <a:fillRef idx="1">
            <a:schemeClr val="lt1"/>
          </a:fillRef>
          <a:effectRef idx="0">
            <a:schemeClr val="dk1"/>
          </a:effectRef>
          <a:fontRef idx="minor">
            <a:schemeClr val="dk1"/>
          </a:fontRef>
        </dgm:style>
      </dgm:prSet>
      <dgm:spPr/>
      <dgm:t>
        <a:bodyPr/>
        <a:lstStyle/>
        <a:p>
          <a:r>
            <a:rPr lang="el-GR" sz="1800" b="1" dirty="0" smtClean="0">
              <a:solidFill>
                <a:schemeClr val="bg1"/>
              </a:solidFill>
            </a:rPr>
            <a:t>ΕΡΓΑΣΙΑΚΗ ΑΠΟΚΑΤΑΣΤΑΣΗ </a:t>
          </a:r>
          <a:r>
            <a:rPr lang="el-GR" sz="1800" dirty="0" smtClean="0">
              <a:solidFill>
                <a:schemeClr val="bg1"/>
              </a:solidFill>
            </a:rPr>
            <a:t>Αξιολόγηση και συμβουλευτική  Υποστηριζόμενη απασχόληση Προ/επαγγελματική εκπαίδευση</a:t>
          </a:r>
        </a:p>
        <a:p>
          <a:r>
            <a:rPr lang="el-GR" sz="1800" dirty="0" smtClean="0">
              <a:solidFill>
                <a:schemeClr val="bg1"/>
              </a:solidFill>
            </a:rPr>
            <a:t>Κοινωνικοί συνεταιρισμοί</a:t>
          </a:r>
          <a:endParaRPr lang="el-GR" sz="1800" dirty="0">
            <a:solidFill>
              <a:schemeClr val="bg1"/>
            </a:solidFill>
          </a:endParaRPr>
        </a:p>
      </dgm:t>
    </dgm:pt>
    <dgm:pt modelId="{CDE54695-D7F5-43CB-AB1B-55B45EB498A3}" type="parTrans" cxnId="{D22C1BD1-C5EE-4033-AA6A-4BA77A0F1CBD}">
      <dgm:prSet/>
      <dgm:spPr/>
      <dgm:t>
        <a:bodyPr/>
        <a:lstStyle/>
        <a:p>
          <a:endParaRPr lang="el-GR"/>
        </a:p>
      </dgm:t>
    </dgm:pt>
    <dgm:pt modelId="{23894F09-9693-42B2-B77B-F4D6DB31F599}" type="sibTrans" cxnId="{D22C1BD1-C5EE-4033-AA6A-4BA77A0F1CBD}">
      <dgm:prSet/>
      <dgm:spPr/>
      <dgm:t>
        <a:bodyPr/>
        <a:lstStyle/>
        <a:p>
          <a:endParaRPr lang="el-GR"/>
        </a:p>
      </dgm:t>
    </dgm:pt>
    <dgm:pt modelId="{6720B792-24B5-484C-9EF9-BB22B7D7711C}">
      <dgm:prSet phldrT="[Κείμενο]" custT="1"/>
      <dgm:spPr/>
      <dgm:t>
        <a:bodyPr/>
        <a:lstStyle/>
        <a:p>
          <a:r>
            <a:rPr lang="el-GR" sz="2000" dirty="0" smtClean="0"/>
            <a:t>Ιατρικές και οδοντιατρικές υπηρεσίες</a:t>
          </a:r>
          <a:endParaRPr lang="el-GR" sz="2000" dirty="0"/>
        </a:p>
      </dgm:t>
    </dgm:pt>
    <dgm:pt modelId="{F677D493-2681-447E-82EB-3F7413CFA517}" type="parTrans" cxnId="{07E49D12-B386-4F3D-AC51-FEF9A4D11E18}">
      <dgm:prSet/>
      <dgm:spPr/>
      <dgm:t>
        <a:bodyPr/>
        <a:lstStyle/>
        <a:p>
          <a:endParaRPr lang="el-GR"/>
        </a:p>
      </dgm:t>
    </dgm:pt>
    <dgm:pt modelId="{D102F861-0A8E-43A0-9C3D-254B4E633A45}" type="sibTrans" cxnId="{07E49D12-B386-4F3D-AC51-FEF9A4D11E18}">
      <dgm:prSet/>
      <dgm:spPr/>
      <dgm:t>
        <a:bodyPr/>
        <a:lstStyle/>
        <a:p>
          <a:endParaRPr lang="el-GR"/>
        </a:p>
      </dgm:t>
    </dgm:pt>
    <dgm:pt modelId="{0398A38D-C1E6-4820-AD62-CFDDC21EEA8B}">
      <dgm:prSet phldrT="[Κείμενο]" custT="1"/>
      <dgm:spPr>
        <a:solidFill>
          <a:schemeClr val="accent1">
            <a:lumMod val="75000"/>
          </a:schemeClr>
        </a:solidFill>
      </dgm:spPr>
      <dgm:t>
        <a:bodyPr/>
        <a:lstStyle/>
        <a:p>
          <a:pPr algn="ctr"/>
          <a:r>
            <a:rPr lang="el-GR" sz="1600" b="1" dirty="0" smtClean="0">
              <a:solidFill>
                <a:schemeClr val="tx1"/>
              </a:solidFill>
            </a:rPr>
            <a:t>ΨΥΧΙΑΤΡΙΚΕΣ</a:t>
          </a:r>
          <a:r>
            <a:rPr lang="en-US" sz="1600" b="1" dirty="0" smtClean="0">
              <a:solidFill>
                <a:schemeClr val="tx1"/>
              </a:solidFill>
            </a:rPr>
            <a:t> &amp;</a:t>
          </a:r>
          <a:r>
            <a:rPr lang="el-GR" sz="1600" b="1" dirty="0" smtClean="0">
              <a:solidFill>
                <a:schemeClr val="tx1"/>
              </a:solidFill>
            </a:rPr>
            <a:t> ΨΥΧΟΛΟΓΙΚΕΣ ΥΠΗΡΕΣΙΕΣ  </a:t>
          </a:r>
          <a:r>
            <a:rPr lang="en-US" sz="1600" b="1" dirty="0" smtClean="0">
              <a:solidFill>
                <a:schemeClr val="tx1"/>
              </a:solidFill>
            </a:rPr>
            <a:t>                             </a:t>
          </a:r>
          <a:endParaRPr lang="el-GR" sz="1600" b="1" dirty="0" smtClean="0">
            <a:solidFill>
              <a:schemeClr val="tx1"/>
            </a:solidFill>
          </a:endParaRPr>
        </a:p>
        <a:p>
          <a:pPr algn="ctr"/>
          <a:r>
            <a:rPr lang="en-US" sz="1600" b="1" dirty="0" smtClean="0"/>
            <a:t> </a:t>
          </a:r>
          <a:r>
            <a:rPr lang="el-GR" sz="1600" dirty="0" smtClean="0"/>
            <a:t>Νοσηλεία/ Μερική νοσηλεία    Παρέμβαση στην κρίση </a:t>
          </a:r>
        </a:p>
        <a:p>
          <a:pPr algn="ctr"/>
          <a:r>
            <a:rPr lang="el-GR" sz="1600" dirty="0" smtClean="0"/>
            <a:t>Ψυχοκοινωνική αποκατάσταση/Κ.Ημέρας    </a:t>
          </a:r>
        </a:p>
        <a:p>
          <a:pPr algn="ctr"/>
          <a:r>
            <a:rPr lang="el-GR" sz="1600" dirty="0" smtClean="0"/>
            <a:t>Οικογενειακή παρέμβαση         Εκπαίδευση σε δεξιότητες             </a:t>
          </a:r>
          <a:r>
            <a:rPr lang="el-GR" sz="1600" dirty="0" err="1" smtClean="0"/>
            <a:t>Γνωσιακή</a:t>
          </a:r>
          <a:r>
            <a:rPr lang="el-GR" sz="1600" dirty="0" smtClean="0"/>
            <a:t> ψυχοθεραπεία     </a:t>
          </a:r>
        </a:p>
        <a:p>
          <a:pPr algn="ctr"/>
          <a:r>
            <a:rPr lang="el-GR" sz="1600" dirty="0" smtClean="0"/>
            <a:t>Κοινωνική λέσχη/Ομάδες αυτοβοήθειας</a:t>
          </a:r>
          <a:endParaRPr lang="el-GR" sz="1600" dirty="0"/>
        </a:p>
      </dgm:t>
    </dgm:pt>
    <dgm:pt modelId="{53FA4F00-06E4-4090-8F3D-3692A7965E23}" type="parTrans" cxnId="{CA13CB83-5D09-4032-88A8-EFA4FC3F4D43}">
      <dgm:prSet/>
      <dgm:spPr/>
      <dgm:t>
        <a:bodyPr/>
        <a:lstStyle/>
        <a:p>
          <a:endParaRPr lang="el-GR"/>
        </a:p>
      </dgm:t>
    </dgm:pt>
    <dgm:pt modelId="{4E5E71DE-B0BA-412A-B4BB-E681F36B1D88}" type="sibTrans" cxnId="{CA13CB83-5D09-4032-88A8-EFA4FC3F4D43}">
      <dgm:prSet/>
      <dgm:spPr/>
      <dgm:t>
        <a:bodyPr/>
        <a:lstStyle/>
        <a:p>
          <a:endParaRPr lang="el-GR"/>
        </a:p>
      </dgm:t>
    </dgm:pt>
    <dgm:pt modelId="{1528FA1F-846F-44D0-8316-585A7DDB1EC2}">
      <dgm:prSet phldrT="[Κείμενο]" custT="1">
        <dgm:style>
          <a:lnRef idx="2">
            <a:schemeClr val="dk1"/>
          </a:lnRef>
          <a:fillRef idx="1">
            <a:schemeClr val="lt1"/>
          </a:fillRef>
          <a:effectRef idx="0">
            <a:schemeClr val="dk1"/>
          </a:effectRef>
          <a:fontRef idx="minor">
            <a:schemeClr val="dk1"/>
          </a:fontRef>
        </dgm:style>
      </dgm:prSet>
      <dgm:spPr/>
      <dgm:t>
        <a:bodyPr/>
        <a:lstStyle/>
        <a:p>
          <a:r>
            <a:rPr lang="el-GR" sz="1800" b="1" dirty="0" smtClean="0">
              <a:solidFill>
                <a:schemeClr val="bg1"/>
              </a:solidFill>
            </a:rPr>
            <a:t>ΣΤΕΓΑΣΗ </a:t>
          </a:r>
          <a:r>
            <a:rPr lang="el-GR" sz="2000" dirty="0" smtClean="0">
              <a:solidFill>
                <a:schemeClr val="bg1"/>
              </a:solidFill>
            </a:rPr>
            <a:t>         </a:t>
          </a:r>
          <a:r>
            <a:rPr lang="el-GR" sz="1800" dirty="0" smtClean="0">
              <a:solidFill>
                <a:schemeClr val="bg1"/>
              </a:solidFill>
            </a:rPr>
            <a:t>Υποστηριζόμενη διαμονή      Μεταβατικός Ξενώνας Οικοτροφείο  </a:t>
          </a:r>
          <a:r>
            <a:rPr lang="en-US" sz="1800" dirty="0" smtClean="0">
              <a:solidFill>
                <a:schemeClr val="bg1"/>
              </a:solidFill>
            </a:rPr>
            <a:t>  </a:t>
          </a:r>
          <a:r>
            <a:rPr lang="el-GR" sz="1800" dirty="0" smtClean="0">
              <a:solidFill>
                <a:schemeClr val="bg1"/>
              </a:solidFill>
            </a:rPr>
            <a:t>Προστατευμένα διαμερίσματα        </a:t>
          </a:r>
          <a:r>
            <a:rPr lang="en-US" sz="1800" dirty="0" smtClean="0">
              <a:solidFill>
                <a:schemeClr val="bg1"/>
              </a:solidFill>
            </a:rPr>
            <a:t>     </a:t>
          </a:r>
          <a:r>
            <a:rPr lang="el-GR" sz="1800" dirty="0" smtClean="0">
              <a:solidFill>
                <a:schemeClr val="bg1"/>
              </a:solidFill>
            </a:rPr>
            <a:t>  Ξενώνες κρίσης</a:t>
          </a:r>
        </a:p>
        <a:p>
          <a:endParaRPr lang="el-GR" sz="2000" dirty="0"/>
        </a:p>
      </dgm:t>
    </dgm:pt>
    <dgm:pt modelId="{46F0C855-FFD0-432A-8A2F-F97E3D2A2BBF}" type="parTrans" cxnId="{76DA30A9-A38E-4E56-9527-B455A30474A1}">
      <dgm:prSet/>
      <dgm:spPr/>
      <dgm:t>
        <a:bodyPr/>
        <a:lstStyle/>
        <a:p>
          <a:endParaRPr lang="el-GR"/>
        </a:p>
      </dgm:t>
    </dgm:pt>
    <dgm:pt modelId="{405289A8-617C-42FC-BB1F-0ABA5F92C06B}" type="sibTrans" cxnId="{76DA30A9-A38E-4E56-9527-B455A30474A1}">
      <dgm:prSet/>
      <dgm:spPr/>
      <dgm:t>
        <a:bodyPr/>
        <a:lstStyle/>
        <a:p>
          <a:endParaRPr lang="el-GR"/>
        </a:p>
      </dgm:t>
    </dgm:pt>
    <dgm:pt modelId="{769485BC-78F4-484C-938D-5A9A0E98A3B9}">
      <dgm:prSet phldrT="[Κείμενο]" custT="1"/>
      <dgm:spPr/>
      <dgm:t>
        <a:bodyPr/>
        <a:lstStyle/>
        <a:p>
          <a:pPr algn="ctr"/>
          <a:r>
            <a:rPr lang="el-GR" sz="2000" dirty="0" smtClean="0"/>
            <a:t>ΚΟΙΝΩΝΙΚΕΣΠΡΟΝΙΑΚΕΣ  ΥΠΗΡΕΣΙΕΣ Συντάξεις επιδόματα</a:t>
          </a:r>
          <a:endParaRPr lang="el-GR" sz="2000" dirty="0"/>
        </a:p>
      </dgm:t>
    </dgm:pt>
    <dgm:pt modelId="{0100BCAC-D5AC-42A9-A8E7-D53CD67AE999}" type="sibTrans" cxnId="{6914F906-2DFA-432E-B3BD-ACA93529A8F9}">
      <dgm:prSet/>
      <dgm:spPr/>
      <dgm:t>
        <a:bodyPr/>
        <a:lstStyle/>
        <a:p>
          <a:endParaRPr lang="el-GR"/>
        </a:p>
      </dgm:t>
    </dgm:pt>
    <dgm:pt modelId="{D6B27F09-D03B-439D-9DBD-CD90FD5D8B92}" type="parTrans" cxnId="{6914F906-2DFA-432E-B3BD-ACA93529A8F9}">
      <dgm:prSet/>
      <dgm:spPr/>
      <dgm:t>
        <a:bodyPr/>
        <a:lstStyle/>
        <a:p>
          <a:endParaRPr lang="el-GR"/>
        </a:p>
      </dgm:t>
    </dgm:pt>
    <dgm:pt modelId="{54B51AA1-DDD9-4F6E-8D2D-96A08DD84811}">
      <dgm:prSet phldrT="[Κείμενο]" custT="1"/>
      <dgm:spPr>
        <a:solidFill>
          <a:schemeClr val="accent2">
            <a:lumMod val="75000"/>
          </a:schemeClr>
        </a:solidFill>
      </dgm:spPr>
      <dgm:t>
        <a:bodyPr/>
        <a:lstStyle/>
        <a:p>
          <a:r>
            <a:rPr lang="en-US" sz="2400" dirty="0" smtClean="0"/>
            <a:t>CASE MANAGEMENT</a:t>
          </a:r>
          <a:endParaRPr lang="el-GR" sz="2400" dirty="0"/>
        </a:p>
      </dgm:t>
    </dgm:pt>
    <dgm:pt modelId="{99F7EAAE-54AB-48E6-AF64-91F0F3A967B0}" type="sibTrans" cxnId="{11D5DCE4-1098-40D9-B36D-CD78ED43630D}">
      <dgm:prSet/>
      <dgm:spPr/>
      <dgm:t>
        <a:bodyPr/>
        <a:lstStyle/>
        <a:p>
          <a:endParaRPr lang="el-GR"/>
        </a:p>
      </dgm:t>
    </dgm:pt>
    <dgm:pt modelId="{B82FD8CB-3AAD-4AC2-A746-3B57F6D88B02}" type="parTrans" cxnId="{11D5DCE4-1098-40D9-B36D-CD78ED43630D}">
      <dgm:prSet/>
      <dgm:spPr/>
      <dgm:t>
        <a:bodyPr/>
        <a:lstStyle/>
        <a:p>
          <a:endParaRPr lang="el-GR"/>
        </a:p>
      </dgm:t>
    </dgm:pt>
    <dgm:pt modelId="{F90A67CF-A43D-410B-AA79-87EE2F7A0CB2}" type="pres">
      <dgm:prSet presAssocID="{2614ADF1-23CB-4697-9169-0A97670813B1}" presName="Name0" presStyleCnt="0">
        <dgm:presLayoutVars>
          <dgm:chMax val="1"/>
          <dgm:dir/>
          <dgm:animLvl val="ctr"/>
          <dgm:resizeHandles val="exact"/>
        </dgm:presLayoutVars>
      </dgm:prSet>
      <dgm:spPr/>
      <dgm:t>
        <a:bodyPr/>
        <a:lstStyle/>
        <a:p>
          <a:endParaRPr lang="el-GR"/>
        </a:p>
      </dgm:t>
    </dgm:pt>
    <dgm:pt modelId="{58F556FD-9AB8-4EB8-A1CB-22E04B43CA77}" type="pres">
      <dgm:prSet presAssocID="{54B51AA1-DDD9-4F6E-8D2D-96A08DD84811}" presName="centerShape" presStyleLbl="node0" presStyleIdx="0" presStyleCnt="1" custScaleX="177160" custScaleY="112639" custLinFactNeighborX="-1355" custLinFactNeighborY="30767"/>
      <dgm:spPr/>
      <dgm:t>
        <a:bodyPr/>
        <a:lstStyle/>
        <a:p>
          <a:endParaRPr lang="el-GR"/>
        </a:p>
      </dgm:t>
    </dgm:pt>
    <dgm:pt modelId="{A1900950-E038-4F07-A3C9-36F92F08E418}" type="pres">
      <dgm:prSet presAssocID="{CDE54695-D7F5-43CB-AB1B-55B45EB498A3}" presName="parTrans" presStyleLbl="sibTrans2D1" presStyleIdx="0" presStyleCnt="5" custLinFactNeighborX="-39553" custLinFactNeighborY="71976"/>
      <dgm:spPr/>
      <dgm:t>
        <a:bodyPr/>
        <a:lstStyle/>
        <a:p>
          <a:endParaRPr lang="el-GR"/>
        </a:p>
      </dgm:t>
    </dgm:pt>
    <dgm:pt modelId="{5A03AC80-11B2-4436-87EF-3E47A979945B}" type="pres">
      <dgm:prSet presAssocID="{CDE54695-D7F5-43CB-AB1B-55B45EB498A3}" presName="connectorText" presStyleLbl="sibTrans2D1" presStyleIdx="0" presStyleCnt="5"/>
      <dgm:spPr/>
      <dgm:t>
        <a:bodyPr/>
        <a:lstStyle/>
        <a:p>
          <a:endParaRPr lang="el-GR"/>
        </a:p>
      </dgm:t>
    </dgm:pt>
    <dgm:pt modelId="{263967DE-3263-410C-B459-2E0171CAA462}" type="pres">
      <dgm:prSet presAssocID="{C7823FA9-2DD6-486C-BFC3-41562D586EE2}" presName="node" presStyleLbl="node1" presStyleIdx="0" presStyleCnt="5" custScaleX="144767" custScaleY="148232" custRadScaleRad="133485" custRadScaleInc="-163912">
        <dgm:presLayoutVars>
          <dgm:bulletEnabled val="1"/>
        </dgm:presLayoutVars>
      </dgm:prSet>
      <dgm:spPr>
        <a:prstGeom prst="rect">
          <a:avLst/>
        </a:prstGeom>
      </dgm:spPr>
      <dgm:t>
        <a:bodyPr/>
        <a:lstStyle/>
        <a:p>
          <a:endParaRPr lang="el-GR"/>
        </a:p>
      </dgm:t>
    </dgm:pt>
    <dgm:pt modelId="{EFC0EABD-6BCA-4434-BB9C-6BDE6C32B6D1}" type="pres">
      <dgm:prSet presAssocID="{F677D493-2681-447E-82EB-3F7413CFA517}" presName="parTrans" presStyleLbl="sibTrans2D1" presStyleIdx="1" presStyleCnt="5"/>
      <dgm:spPr/>
      <dgm:t>
        <a:bodyPr/>
        <a:lstStyle/>
        <a:p>
          <a:endParaRPr lang="el-GR"/>
        </a:p>
      </dgm:t>
    </dgm:pt>
    <dgm:pt modelId="{D4FE4D93-CEB6-42ED-82DC-E2C78121326A}" type="pres">
      <dgm:prSet presAssocID="{F677D493-2681-447E-82EB-3F7413CFA517}" presName="connectorText" presStyleLbl="sibTrans2D1" presStyleIdx="1" presStyleCnt="5"/>
      <dgm:spPr/>
      <dgm:t>
        <a:bodyPr/>
        <a:lstStyle/>
        <a:p>
          <a:endParaRPr lang="el-GR"/>
        </a:p>
      </dgm:t>
    </dgm:pt>
    <dgm:pt modelId="{2EFF4658-3F8B-4D0A-9CFC-57EA432556E8}" type="pres">
      <dgm:prSet presAssocID="{6720B792-24B5-484C-9EF9-BB22B7D7711C}" presName="node" presStyleLbl="node1" presStyleIdx="1" presStyleCnt="5" custScaleX="118120" custScaleY="114861" custRadScaleRad="147537" custRadScaleInc="136651">
        <dgm:presLayoutVars>
          <dgm:bulletEnabled val="1"/>
        </dgm:presLayoutVars>
      </dgm:prSet>
      <dgm:spPr/>
      <dgm:t>
        <a:bodyPr/>
        <a:lstStyle/>
        <a:p>
          <a:endParaRPr lang="el-GR"/>
        </a:p>
      </dgm:t>
    </dgm:pt>
    <dgm:pt modelId="{54BF6510-C001-468D-9AF8-FC3227D60AF3}" type="pres">
      <dgm:prSet presAssocID="{53FA4F00-06E4-4090-8F3D-3692A7965E23}" presName="parTrans" presStyleLbl="sibTrans2D1" presStyleIdx="2" presStyleCnt="5" custScaleX="152060" custLinFactNeighborX="-34417" custLinFactNeighborY="-4358"/>
      <dgm:spPr/>
      <dgm:t>
        <a:bodyPr/>
        <a:lstStyle/>
        <a:p>
          <a:endParaRPr lang="el-GR"/>
        </a:p>
      </dgm:t>
    </dgm:pt>
    <dgm:pt modelId="{78323099-C55A-4676-8DD4-B3BDB461F0ED}" type="pres">
      <dgm:prSet presAssocID="{53FA4F00-06E4-4090-8F3D-3692A7965E23}" presName="connectorText" presStyleLbl="sibTrans2D1" presStyleIdx="2" presStyleCnt="5"/>
      <dgm:spPr/>
      <dgm:t>
        <a:bodyPr/>
        <a:lstStyle/>
        <a:p>
          <a:endParaRPr lang="el-GR"/>
        </a:p>
      </dgm:t>
    </dgm:pt>
    <dgm:pt modelId="{ECAC6866-36FD-4E07-AA01-D1A1FF675D98}" type="pres">
      <dgm:prSet presAssocID="{0398A38D-C1E6-4820-AD62-CFDDC21EEA8B}" presName="node" presStyleLbl="node1" presStyleIdx="2" presStyleCnt="5" custScaleX="169626" custScaleY="159445" custRadScaleRad="70324" custRadScaleInc="-398529">
        <dgm:presLayoutVars>
          <dgm:bulletEnabled val="1"/>
        </dgm:presLayoutVars>
      </dgm:prSet>
      <dgm:spPr>
        <a:prstGeom prst="rect">
          <a:avLst/>
        </a:prstGeom>
      </dgm:spPr>
      <dgm:t>
        <a:bodyPr/>
        <a:lstStyle/>
        <a:p>
          <a:endParaRPr lang="el-GR"/>
        </a:p>
      </dgm:t>
    </dgm:pt>
    <dgm:pt modelId="{2E8E8BD3-873E-4375-9A38-1D17B0DC2963}" type="pres">
      <dgm:prSet presAssocID="{46F0C855-FFD0-432A-8A2F-F97E3D2A2BBF}" presName="parTrans" presStyleLbl="sibTrans2D1" presStyleIdx="3" presStyleCnt="5" custLinFactNeighborX="34243" custLinFactNeighborY="92827"/>
      <dgm:spPr/>
      <dgm:t>
        <a:bodyPr/>
        <a:lstStyle/>
        <a:p>
          <a:endParaRPr lang="el-GR"/>
        </a:p>
      </dgm:t>
    </dgm:pt>
    <dgm:pt modelId="{70E60A94-8644-47B5-A9AD-16A978001011}" type="pres">
      <dgm:prSet presAssocID="{46F0C855-FFD0-432A-8A2F-F97E3D2A2BBF}" presName="connectorText" presStyleLbl="sibTrans2D1" presStyleIdx="3" presStyleCnt="5"/>
      <dgm:spPr/>
      <dgm:t>
        <a:bodyPr/>
        <a:lstStyle/>
        <a:p>
          <a:endParaRPr lang="el-GR"/>
        </a:p>
      </dgm:t>
    </dgm:pt>
    <dgm:pt modelId="{BA802733-E52C-4024-AF91-08C89E45110D}" type="pres">
      <dgm:prSet presAssocID="{1528FA1F-846F-44D0-8316-585A7DDB1EC2}" presName="node" presStyleLbl="node1" presStyleIdx="3" presStyleCnt="5" custScaleX="143012" custScaleY="152390" custRadScaleRad="137312" custRadScaleInc="-431456">
        <dgm:presLayoutVars>
          <dgm:bulletEnabled val="1"/>
        </dgm:presLayoutVars>
      </dgm:prSet>
      <dgm:spPr>
        <a:prstGeom prst="rect">
          <a:avLst/>
        </a:prstGeom>
      </dgm:spPr>
      <dgm:t>
        <a:bodyPr/>
        <a:lstStyle/>
        <a:p>
          <a:endParaRPr lang="el-GR"/>
        </a:p>
      </dgm:t>
    </dgm:pt>
    <dgm:pt modelId="{D02ACAA9-406C-43E9-AF46-2DAF5D364F64}" type="pres">
      <dgm:prSet presAssocID="{D6B27F09-D03B-439D-9DBD-CD90FD5D8B92}" presName="parTrans" presStyleLbl="sibTrans2D1" presStyleIdx="4" presStyleCnt="5"/>
      <dgm:spPr/>
      <dgm:t>
        <a:bodyPr/>
        <a:lstStyle/>
        <a:p>
          <a:endParaRPr lang="el-GR"/>
        </a:p>
      </dgm:t>
    </dgm:pt>
    <dgm:pt modelId="{B3C1C198-FD4F-4544-8725-C7B41CE0C6A5}" type="pres">
      <dgm:prSet presAssocID="{D6B27F09-D03B-439D-9DBD-CD90FD5D8B92}" presName="connectorText" presStyleLbl="sibTrans2D1" presStyleIdx="4" presStyleCnt="5"/>
      <dgm:spPr/>
      <dgm:t>
        <a:bodyPr/>
        <a:lstStyle/>
        <a:p>
          <a:endParaRPr lang="el-GR"/>
        </a:p>
      </dgm:t>
    </dgm:pt>
    <dgm:pt modelId="{05AF28B1-1D0D-4B7F-B19D-05555CAC6D8C}" type="pres">
      <dgm:prSet presAssocID="{769485BC-78F4-484C-938D-5A9A0E98A3B9}" presName="node" presStyleLbl="node1" presStyleIdx="4" presStyleCnt="5" custScaleX="113042" custScaleY="109631" custRadScaleRad="184836" custRadScaleInc="-115817">
        <dgm:presLayoutVars>
          <dgm:bulletEnabled val="1"/>
        </dgm:presLayoutVars>
      </dgm:prSet>
      <dgm:spPr/>
      <dgm:t>
        <a:bodyPr/>
        <a:lstStyle/>
        <a:p>
          <a:endParaRPr lang="el-GR"/>
        </a:p>
      </dgm:t>
    </dgm:pt>
  </dgm:ptLst>
  <dgm:cxnLst>
    <dgm:cxn modelId="{1FC79B9A-E696-4573-A014-E8619118C99A}" type="presOf" srcId="{CDE54695-D7F5-43CB-AB1B-55B45EB498A3}" destId="{5A03AC80-11B2-4436-87EF-3E47A979945B}" srcOrd="1" destOrd="0" presId="urn:microsoft.com/office/officeart/2005/8/layout/radial5"/>
    <dgm:cxn modelId="{4C4876A3-00AD-4992-8E01-EFFAE1A5E185}" type="presOf" srcId="{D6B27F09-D03B-439D-9DBD-CD90FD5D8B92}" destId="{D02ACAA9-406C-43E9-AF46-2DAF5D364F64}" srcOrd="0" destOrd="0" presId="urn:microsoft.com/office/officeart/2005/8/layout/radial5"/>
    <dgm:cxn modelId="{403446AC-5843-42EF-874F-3CFF20CA8C99}" type="presOf" srcId="{46F0C855-FFD0-432A-8A2F-F97E3D2A2BBF}" destId="{70E60A94-8644-47B5-A9AD-16A978001011}" srcOrd="1" destOrd="0" presId="urn:microsoft.com/office/officeart/2005/8/layout/radial5"/>
    <dgm:cxn modelId="{3818941A-5235-4B36-8155-9E3B01CACE7D}" type="presOf" srcId="{54B51AA1-DDD9-4F6E-8D2D-96A08DD84811}" destId="{58F556FD-9AB8-4EB8-A1CB-22E04B43CA77}" srcOrd="0" destOrd="0" presId="urn:microsoft.com/office/officeart/2005/8/layout/radial5"/>
    <dgm:cxn modelId="{A723E5F0-AADA-41E1-B33A-0042E797C657}" type="presOf" srcId="{D6B27F09-D03B-439D-9DBD-CD90FD5D8B92}" destId="{B3C1C198-FD4F-4544-8725-C7B41CE0C6A5}" srcOrd="1" destOrd="0" presId="urn:microsoft.com/office/officeart/2005/8/layout/radial5"/>
    <dgm:cxn modelId="{BF23B48F-3D51-48A9-AB4F-44F2C711616B}" type="presOf" srcId="{0398A38D-C1E6-4820-AD62-CFDDC21EEA8B}" destId="{ECAC6866-36FD-4E07-AA01-D1A1FF675D98}" srcOrd="0" destOrd="0" presId="urn:microsoft.com/office/officeart/2005/8/layout/radial5"/>
    <dgm:cxn modelId="{262D13A8-DFEB-4130-A549-D930CF3030CD}" type="presOf" srcId="{2614ADF1-23CB-4697-9169-0A97670813B1}" destId="{F90A67CF-A43D-410B-AA79-87EE2F7A0CB2}" srcOrd="0" destOrd="0" presId="urn:microsoft.com/office/officeart/2005/8/layout/radial5"/>
    <dgm:cxn modelId="{11D5DCE4-1098-40D9-B36D-CD78ED43630D}" srcId="{2614ADF1-23CB-4697-9169-0A97670813B1}" destId="{54B51AA1-DDD9-4F6E-8D2D-96A08DD84811}" srcOrd="0" destOrd="0" parTransId="{B82FD8CB-3AAD-4AC2-A746-3B57F6D88B02}" sibTransId="{99F7EAAE-54AB-48E6-AF64-91F0F3A967B0}"/>
    <dgm:cxn modelId="{8A771FC6-66D1-4F65-B538-A66B8F5A9AC2}" type="presOf" srcId="{46F0C855-FFD0-432A-8A2F-F97E3D2A2BBF}" destId="{2E8E8BD3-873E-4375-9A38-1D17B0DC2963}" srcOrd="0" destOrd="0" presId="urn:microsoft.com/office/officeart/2005/8/layout/radial5"/>
    <dgm:cxn modelId="{8E5434E4-811D-42BB-9B68-77F79094801D}" type="presOf" srcId="{C7823FA9-2DD6-486C-BFC3-41562D586EE2}" destId="{263967DE-3263-410C-B459-2E0171CAA462}" srcOrd="0" destOrd="0" presId="urn:microsoft.com/office/officeart/2005/8/layout/radial5"/>
    <dgm:cxn modelId="{3E20FD42-708B-4B13-AF64-EB206678C6DB}" type="presOf" srcId="{53FA4F00-06E4-4090-8F3D-3692A7965E23}" destId="{78323099-C55A-4676-8DD4-B3BDB461F0ED}" srcOrd="1" destOrd="0" presId="urn:microsoft.com/office/officeart/2005/8/layout/radial5"/>
    <dgm:cxn modelId="{07E49D12-B386-4F3D-AC51-FEF9A4D11E18}" srcId="{54B51AA1-DDD9-4F6E-8D2D-96A08DD84811}" destId="{6720B792-24B5-484C-9EF9-BB22B7D7711C}" srcOrd="1" destOrd="0" parTransId="{F677D493-2681-447E-82EB-3F7413CFA517}" sibTransId="{D102F861-0A8E-43A0-9C3D-254B4E633A45}"/>
    <dgm:cxn modelId="{14B70130-5B60-4E8C-9141-EB3FB5D18485}" type="presOf" srcId="{1528FA1F-846F-44D0-8316-585A7DDB1EC2}" destId="{BA802733-E52C-4024-AF91-08C89E45110D}" srcOrd="0" destOrd="0" presId="urn:microsoft.com/office/officeart/2005/8/layout/radial5"/>
    <dgm:cxn modelId="{76DA30A9-A38E-4E56-9527-B455A30474A1}" srcId="{54B51AA1-DDD9-4F6E-8D2D-96A08DD84811}" destId="{1528FA1F-846F-44D0-8316-585A7DDB1EC2}" srcOrd="3" destOrd="0" parTransId="{46F0C855-FFD0-432A-8A2F-F97E3D2A2BBF}" sibTransId="{405289A8-617C-42FC-BB1F-0ABA5F92C06B}"/>
    <dgm:cxn modelId="{6914F906-2DFA-432E-B3BD-ACA93529A8F9}" srcId="{54B51AA1-DDD9-4F6E-8D2D-96A08DD84811}" destId="{769485BC-78F4-484C-938D-5A9A0E98A3B9}" srcOrd="4" destOrd="0" parTransId="{D6B27F09-D03B-439D-9DBD-CD90FD5D8B92}" sibTransId="{0100BCAC-D5AC-42A9-A8E7-D53CD67AE999}"/>
    <dgm:cxn modelId="{5240B0E9-A241-4D9A-9DFD-5EDE16B9A165}" type="presOf" srcId="{F677D493-2681-447E-82EB-3F7413CFA517}" destId="{EFC0EABD-6BCA-4434-BB9C-6BDE6C32B6D1}" srcOrd="0" destOrd="0" presId="urn:microsoft.com/office/officeart/2005/8/layout/radial5"/>
    <dgm:cxn modelId="{401269D8-39F4-41AE-B380-66D3621D8200}" type="presOf" srcId="{53FA4F00-06E4-4090-8F3D-3692A7965E23}" destId="{54BF6510-C001-468D-9AF8-FC3227D60AF3}" srcOrd="0" destOrd="0" presId="urn:microsoft.com/office/officeart/2005/8/layout/radial5"/>
    <dgm:cxn modelId="{EEF65039-33E1-4664-B0B0-37E24DDC181F}" type="presOf" srcId="{769485BC-78F4-484C-938D-5A9A0E98A3B9}" destId="{05AF28B1-1D0D-4B7F-B19D-05555CAC6D8C}" srcOrd="0" destOrd="0" presId="urn:microsoft.com/office/officeart/2005/8/layout/radial5"/>
    <dgm:cxn modelId="{CA13CB83-5D09-4032-88A8-EFA4FC3F4D43}" srcId="{54B51AA1-DDD9-4F6E-8D2D-96A08DD84811}" destId="{0398A38D-C1E6-4820-AD62-CFDDC21EEA8B}" srcOrd="2" destOrd="0" parTransId="{53FA4F00-06E4-4090-8F3D-3692A7965E23}" sibTransId="{4E5E71DE-B0BA-412A-B4BB-E681F36B1D88}"/>
    <dgm:cxn modelId="{40FBFF69-F0C4-4B3A-8F97-F11A25C00B57}" type="presOf" srcId="{6720B792-24B5-484C-9EF9-BB22B7D7711C}" destId="{2EFF4658-3F8B-4D0A-9CFC-57EA432556E8}" srcOrd="0" destOrd="0" presId="urn:microsoft.com/office/officeart/2005/8/layout/radial5"/>
    <dgm:cxn modelId="{1F7D9A8B-29C0-4334-ABFB-D8B4E69DCEB3}" type="presOf" srcId="{F677D493-2681-447E-82EB-3F7413CFA517}" destId="{D4FE4D93-CEB6-42ED-82DC-E2C78121326A}" srcOrd="1" destOrd="0" presId="urn:microsoft.com/office/officeart/2005/8/layout/radial5"/>
    <dgm:cxn modelId="{D22C1BD1-C5EE-4033-AA6A-4BA77A0F1CBD}" srcId="{54B51AA1-DDD9-4F6E-8D2D-96A08DD84811}" destId="{C7823FA9-2DD6-486C-BFC3-41562D586EE2}" srcOrd="0" destOrd="0" parTransId="{CDE54695-D7F5-43CB-AB1B-55B45EB498A3}" sibTransId="{23894F09-9693-42B2-B77B-F4D6DB31F599}"/>
    <dgm:cxn modelId="{AC2EBB7C-8D13-4FFA-AC7B-2C0010C3541C}" type="presOf" srcId="{CDE54695-D7F5-43CB-AB1B-55B45EB498A3}" destId="{A1900950-E038-4F07-A3C9-36F92F08E418}" srcOrd="0" destOrd="0" presId="urn:microsoft.com/office/officeart/2005/8/layout/radial5"/>
    <dgm:cxn modelId="{86177817-C3B7-46DF-BDB2-A001EACDB083}" type="presParOf" srcId="{F90A67CF-A43D-410B-AA79-87EE2F7A0CB2}" destId="{58F556FD-9AB8-4EB8-A1CB-22E04B43CA77}" srcOrd="0" destOrd="0" presId="urn:microsoft.com/office/officeart/2005/8/layout/radial5"/>
    <dgm:cxn modelId="{275EB1DA-A13B-4155-9B12-6C8E85E1FCA0}" type="presParOf" srcId="{F90A67CF-A43D-410B-AA79-87EE2F7A0CB2}" destId="{A1900950-E038-4F07-A3C9-36F92F08E418}" srcOrd="1" destOrd="0" presId="urn:microsoft.com/office/officeart/2005/8/layout/radial5"/>
    <dgm:cxn modelId="{A7697839-8353-4330-9AC8-E7689C24DDC7}" type="presParOf" srcId="{A1900950-E038-4F07-A3C9-36F92F08E418}" destId="{5A03AC80-11B2-4436-87EF-3E47A979945B}" srcOrd="0" destOrd="0" presId="urn:microsoft.com/office/officeart/2005/8/layout/radial5"/>
    <dgm:cxn modelId="{A5D3407B-205D-4354-979C-DA82499F5185}" type="presParOf" srcId="{F90A67CF-A43D-410B-AA79-87EE2F7A0CB2}" destId="{263967DE-3263-410C-B459-2E0171CAA462}" srcOrd="2" destOrd="0" presId="urn:microsoft.com/office/officeart/2005/8/layout/radial5"/>
    <dgm:cxn modelId="{53A759BE-FCAE-481E-BCC3-828FD79F06AB}" type="presParOf" srcId="{F90A67CF-A43D-410B-AA79-87EE2F7A0CB2}" destId="{EFC0EABD-6BCA-4434-BB9C-6BDE6C32B6D1}" srcOrd="3" destOrd="0" presId="urn:microsoft.com/office/officeart/2005/8/layout/radial5"/>
    <dgm:cxn modelId="{E94D73E6-20B0-42FA-8AF1-C5C7AD8C5A83}" type="presParOf" srcId="{EFC0EABD-6BCA-4434-BB9C-6BDE6C32B6D1}" destId="{D4FE4D93-CEB6-42ED-82DC-E2C78121326A}" srcOrd="0" destOrd="0" presId="urn:microsoft.com/office/officeart/2005/8/layout/radial5"/>
    <dgm:cxn modelId="{347DBFC8-8ED7-4CD4-BF89-C9B39E923162}" type="presParOf" srcId="{F90A67CF-A43D-410B-AA79-87EE2F7A0CB2}" destId="{2EFF4658-3F8B-4D0A-9CFC-57EA432556E8}" srcOrd="4" destOrd="0" presId="urn:microsoft.com/office/officeart/2005/8/layout/radial5"/>
    <dgm:cxn modelId="{4EB723E6-874F-4255-AD67-A7794B4F90A8}" type="presParOf" srcId="{F90A67CF-A43D-410B-AA79-87EE2F7A0CB2}" destId="{54BF6510-C001-468D-9AF8-FC3227D60AF3}" srcOrd="5" destOrd="0" presId="urn:microsoft.com/office/officeart/2005/8/layout/radial5"/>
    <dgm:cxn modelId="{2B72703F-F88A-417D-8A92-6289B19F77E5}" type="presParOf" srcId="{54BF6510-C001-468D-9AF8-FC3227D60AF3}" destId="{78323099-C55A-4676-8DD4-B3BDB461F0ED}" srcOrd="0" destOrd="0" presId="urn:microsoft.com/office/officeart/2005/8/layout/radial5"/>
    <dgm:cxn modelId="{ACDE887D-DCD7-43F2-B348-1AA49F7AF9F5}" type="presParOf" srcId="{F90A67CF-A43D-410B-AA79-87EE2F7A0CB2}" destId="{ECAC6866-36FD-4E07-AA01-D1A1FF675D98}" srcOrd="6" destOrd="0" presId="urn:microsoft.com/office/officeart/2005/8/layout/radial5"/>
    <dgm:cxn modelId="{261D7F22-38DA-4899-AB16-450A3307CB8E}" type="presParOf" srcId="{F90A67CF-A43D-410B-AA79-87EE2F7A0CB2}" destId="{2E8E8BD3-873E-4375-9A38-1D17B0DC2963}" srcOrd="7" destOrd="0" presId="urn:microsoft.com/office/officeart/2005/8/layout/radial5"/>
    <dgm:cxn modelId="{8A7D869C-3227-4914-9EAE-0B4BC754B60E}" type="presParOf" srcId="{2E8E8BD3-873E-4375-9A38-1D17B0DC2963}" destId="{70E60A94-8644-47B5-A9AD-16A978001011}" srcOrd="0" destOrd="0" presId="urn:microsoft.com/office/officeart/2005/8/layout/radial5"/>
    <dgm:cxn modelId="{EA9A0D73-67D2-4308-931B-7952D8148513}" type="presParOf" srcId="{F90A67CF-A43D-410B-AA79-87EE2F7A0CB2}" destId="{BA802733-E52C-4024-AF91-08C89E45110D}" srcOrd="8" destOrd="0" presId="urn:microsoft.com/office/officeart/2005/8/layout/radial5"/>
    <dgm:cxn modelId="{35233A9E-71CF-47BE-B612-3F4B8FF2A44F}" type="presParOf" srcId="{F90A67CF-A43D-410B-AA79-87EE2F7A0CB2}" destId="{D02ACAA9-406C-43E9-AF46-2DAF5D364F64}" srcOrd="9" destOrd="0" presId="urn:microsoft.com/office/officeart/2005/8/layout/radial5"/>
    <dgm:cxn modelId="{E2559B59-B768-4EED-93C3-20D6C13BD91B}" type="presParOf" srcId="{D02ACAA9-406C-43E9-AF46-2DAF5D364F64}" destId="{B3C1C198-FD4F-4544-8725-C7B41CE0C6A5}" srcOrd="0" destOrd="0" presId="urn:microsoft.com/office/officeart/2005/8/layout/radial5"/>
    <dgm:cxn modelId="{5E477464-E303-413F-A9B5-6AA10895568C}" type="presParOf" srcId="{F90A67CF-A43D-410B-AA79-87EE2F7A0CB2}" destId="{05AF28B1-1D0D-4B7F-B19D-05555CAC6D8C}"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E073D5-622A-4C94-8975-1EAA80098FE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l-GR"/>
        </a:p>
      </dgm:t>
    </dgm:pt>
    <dgm:pt modelId="{538501FD-271A-45A9-967C-302D8BA09493}">
      <dgm:prSet phldrT="[Κείμενο]"/>
      <dgm:spPr/>
      <dgm:t>
        <a:bodyPr/>
        <a:lstStyle/>
        <a:p>
          <a:r>
            <a:rPr lang="el-GR" b="1" dirty="0" smtClean="0"/>
            <a:t>ΚΕΝΤΡΟ </a:t>
          </a:r>
          <a:r>
            <a:rPr lang="el-GR" b="1" dirty="0"/>
            <a:t>ΗΜΕΡΑΣ </a:t>
          </a:r>
          <a:r>
            <a:rPr lang="en-US" b="1" dirty="0" smtClean="0"/>
            <a:t>Franco Basaglia</a:t>
          </a:r>
          <a:r>
            <a:rPr lang="el-GR" b="1" dirty="0" smtClean="0"/>
            <a:t> </a:t>
          </a:r>
          <a:endParaRPr lang="el-GR" dirty="0"/>
        </a:p>
      </dgm:t>
    </dgm:pt>
    <dgm:pt modelId="{7888A070-12E2-48E2-9679-E44AAA4B999B}" type="parTrans" cxnId="{85BEA813-01D8-4192-B4C6-8D7743225AA8}">
      <dgm:prSet/>
      <dgm:spPr/>
      <dgm:t>
        <a:bodyPr/>
        <a:lstStyle/>
        <a:p>
          <a:endParaRPr lang="el-GR"/>
        </a:p>
      </dgm:t>
    </dgm:pt>
    <dgm:pt modelId="{CE4AD590-0DB3-4629-B28B-9D82D118A681}" type="sibTrans" cxnId="{85BEA813-01D8-4192-B4C6-8D7743225AA8}">
      <dgm:prSet/>
      <dgm:spPr/>
      <dgm:t>
        <a:bodyPr/>
        <a:lstStyle/>
        <a:p>
          <a:endParaRPr lang="el-GR"/>
        </a:p>
      </dgm:t>
    </dgm:pt>
    <dgm:pt modelId="{51F1EA1E-4C84-4F50-A3D6-9B1B062CC0FA}">
      <dgm:prSet phldrT="[Κείμενο]" custT="1"/>
      <dgm:spPr/>
      <dgm:t>
        <a:bodyPr/>
        <a:lstStyle/>
        <a:p>
          <a:r>
            <a:rPr lang="el-GR" sz="1400" dirty="0" smtClean="0"/>
            <a:t>Ψυχοθεραπεία </a:t>
          </a:r>
          <a:endParaRPr lang="el-GR" sz="1400" dirty="0"/>
        </a:p>
      </dgm:t>
    </dgm:pt>
    <dgm:pt modelId="{5A9EAEC7-FB47-4B9C-93EA-8225A6762366}" type="parTrans" cxnId="{1141530D-5158-478F-88B1-EFE0C0B1FA3C}">
      <dgm:prSet/>
      <dgm:spPr/>
      <dgm:t>
        <a:bodyPr/>
        <a:lstStyle/>
        <a:p>
          <a:endParaRPr lang="el-GR"/>
        </a:p>
      </dgm:t>
    </dgm:pt>
    <dgm:pt modelId="{4072EABA-69D8-4C30-8BCF-B331AEFA9EB5}" type="sibTrans" cxnId="{1141530D-5158-478F-88B1-EFE0C0B1FA3C}">
      <dgm:prSet/>
      <dgm:spPr/>
      <dgm:t>
        <a:bodyPr/>
        <a:lstStyle/>
        <a:p>
          <a:endParaRPr lang="el-GR"/>
        </a:p>
      </dgm:t>
    </dgm:pt>
    <dgm:pt modelId="{C72A2F7C-6364-4299-B005-CB00026410FA}">
      <dgm:prSet phldrT="[Κείμενο]" custT="1"/>
      <dgm:spPr/>
      <dgm:t>
        <a:bodyPr/>
        <a:lstStyle/>
        <a:p>
          <a:r>
            <a:rPr lang="el-GR" sz="1400" dirty="0"/>
            <a:t>Μονάδα Ψυχοκοινωνικής Αποκατάστασης </a:t>
          </a:r>
        </a:p>
      </dgm:t>
    </dgm:pt>
    <dgm:pt modelId="{7B73E966-F196-4A49-B1A7-98BE73B27C35}" type="parTrans" cxnId="{6EAA0086-AA75-4BF7-965B-2A3602942984}">
      <dgm:prSet/>
      <dgm:spPr/>
      <dgm:t>
        <a:bodyPr/>
        <a:lstStyle/>
        <a:p>
          <a:endParaRPr lang="el-GR"/>
        </a:p>
      </dgm:t>
    </dgm:pt>
    <dgm:pt modelId="{6C92C419-6B48-415A-A599-85212DF25146}" type="sibTrans" cxnId="{6EAA0086-AA75-4BF7-965B-2A3602942984}">
      <dgm:prSet/>
      <dgm:spPr/>
      <dgm:t>
        <a:bodyPr/>
        <a:lstStyle/>
        <a:p>
          <a:endParaRPr lang="el-GR"/>
        </a:p>
      </dgm:t>
    </dgm:pt>
    <dgm:pt modelId="{C59761C9-2654-4C35-901E-282D7EC98DB9}">
      <dgm:prSet phldrT="[Κείμενο]" custT="1"/>
      <dgm:spPr/>
      <dgm:t>
        <a:bodyPr/>
        <a:lstStyle/>
        <a:p>
          <a:r>
            <a:rPr lang="en-US" sz="1400" dirty="0" smtClean="0"/>
            <a:t>Assertive Community Treatment</a:t>
          </a:r>
          <a:endParaRPr lang="el-GR" sz="1400" dirty="0"/>
        </a:p>
      </dgm:t>
    </dgm:pt>
    <dgm:pt modelId="{C47CC036-309C-4BE7-A451-48677C7D2189}" type="parTrans" cxnId="{6C077B4F-D165-4003-BAA6-3AD1FB5DC6F5}">
      <dgm:prSet/>
      <dgm:spPr/>
      <dgm:t>
        <a:bodyPr/>
        <a:lstStyle/>
        <a:p>
          <a:endParaRPr lang="el-GR"/>
        </a:p>
      </dgm:t>
    </dgm:pt>
    <dgm:pt modelId="{D4263103-F1B0-409E-9933-271E37AC423C}" type="sibTrans" cxnId="{6C077B4F-D165-4003-BAA6-3AD1FB5DC6F5}">
      <dgm:prSet/>
      <dgm:spPr/>
      <dgm:t>
        <a:bodyPr/>
        <a:lstStyle/>
        <a:p>
          <a:endParaRPr lang="el-GR"/>
        </a:p>
      </dgm:t>
    </dgm:pt>
    <dgm:pt modelId="{8D4628EB-697B-4233-B186-A2C0998C6BF9}">
      <dgm:prSet phldrT="[Κείμενο]" custT="1"/>
      <dgm:spPr>
        <a:solidFill>
          <a:schemeClr val="bg2">
            <a:lumMod val="75000"/>
          </a:schemeClr>
        </a:solidFill>
      </dgm:spPr>
      <dgm:t>
        <a:bodyPr/>
        <a:lstStyle/>
        <a:p>
          <a:r>
            <a:rPr lang="el-GR" sz="1400" dirty="0"/>
            <a:t>Ομάδες Αυτοβοήθειας</a:t>
          </a:r>
        </a:p>
      </dgm:t>
    </dgm:pt>
    <dgm:pt modelId="{8C6C82DB-46F3-40D5-A98C-8F5C9864DCFF}" type="parTrans" cxnId="{76F73AF6-7B6C-4F33-AF9B-68919DE1ED3D}">
      <dgm:prSet/>
      <dgm:spPr/>
      <dgm:t>
        <a:bodyPr/>
        <a:lstStyle/>
        <a:p>
          <a:endParaRPr lang="el-GR"/>
        </a:p>
      </dgm:t>
    </dgm:pt>
    <dgm:pt modelId="{2FE48FFF-99AA-4727-B517-DF11EB6C51E1}" type="sibTrans" cxnId="{76F73AF6-7B6C-4F33-AF9B-68919DE1ED3D}">
      <dgm:prSet/>
      <dgm:spPr/>
      <dgm:t>
        <a:bodyPr/>
        <a:lstStyle/>
        <a:p>
          <a:endParaRPr lang="el-GR"/>
        </a:p>
      </dgm:t>
    </dgm:pt>
    <dgm:pt modelId="{CF493814-9A33-4A55-9059-FC9D35E69C55}">
      <dgm:prSet phldrT="[Κείμενο]" custT="1"/>
      <dgm:spPr>
        <a:solidFill>
          <a:schemeClr val="bg2">
            <a:lumMod val="75000"/>
          </a:schemeClr>
        </a:solidFill>
      </dgm:spPr>
      <dgm:t>
        <a:bodyPr/>
        <a:lstStyle/>
        <a:p>
          <a:r>
            <a:rPr lang="el-GR" sz="1400" dirty="0"/>
            <a:t>Κοινωνικός Συνεταιρισμός "Ηλιοτρόπιο" </a:t>
          </a:r>
        </a:p>
      </dgm:t>
    </dgm:pt>
    <dgm:pt modelId="{C64F8AAF-4589-43AF-882F-869665D8C382}" type="sibTrans" cxnId="{CA8EC0D2-A30A-4030-89DC-2E1A2AE552D6}">
      <dgm:prSet/>
      <dgm:spPr/>
      <dgm:t>
        <a:bodyPr/>
        <a:lstStyle/>
        <a:p>
          <a:endParaRPr lang="el-GR"/>
        </a:p>
      </dgm:t>
    </dgm:pt>
    <dgm:pt modelId="{57B47272-5F85-4284-9E5E-AF6E053BF67C}" type="parTrans" cxnId="{CA8EC0D2-A30A-4030-89DC-2E1A2AE552D6}">
      <dgm:prSet/>
      <dgm:spPr/>
      <dgm:t>
        <a:bodyPr/>
        <a:lstStyle/>
        <a:p>
          <a:endParaRPr lang="el-GR"/>
        </a:p>
      </dgm:t>
    </dgm:pt>
    <dgm:pt modelId="{A7C4FE9A-0B38-4975-8A7A-966DD88F89A0}">
      <dgm:prSet phldrT="[Κείμενο]" custT="1"/>
      <dgm:spPr>
        <a:solidFill>
          <a:schemeClr val="bg2">
            <a:lumMod val="75000"/>
          </a:schemeClr>
        </a:solidFill>
      </dgm:spPr>
      <dgm:t>
        <a:bodyPr/>
        <a:lstStyle/>
        <a:p>
          <a:r>
            <a:rPr lang="el-GR" sz="1400" dirty="0" smtClean="0"/>
            <a:t>Σύλογος Οικογενειών και Φίλων  για την Ψυχική  Υγεία</a:t>
          </a:r>
          <a:endParaRPr lang="el-GR" sz="1400" dirty="0"/>
        </a:p>
      </dgm:t>
    </dgm:pt>
    <dgm:pt modelId="{3D6060B2-50B3-496E-98DE-28D8459892D9}" type="sibTrans" cxnId="{8F8E8B4D-F7CA-4565-9548-B8C2238E573F}">
      <dgm:prSet/>
      <dgm:spPr/>
      <dgm:t>
        <a:bodyPr/>
        <a:lstStyle/>
        <a:p>
          <a:endParaRPr lang="el-GR"/>
        </a:p>
      </dgm:t>
    </dgm:pt>
    <dgm:pt modelId="{00645BFA-985F-405C-A769-D74639485AF7}" type="parTrans" cxnId="{8F8E8B4D-F7CA-4565-9548-B8C2238E573F}">
      <dgm:prSet/>
      <dgm:spPr/>
      <dgm:t>
        <a:bodyPr/>
        <a:lstStyle/>
        <a:p>
          <a:endParaRPr lang="el-GR"/>
        </a:p>
      </dgm:t>
    </dgm:pt>
    <dgm:pt modelId="{DCFAE28F-CB37-415E-BCB5-CEF86B6AB6B8}">
      <dgm:prSet custT="1"/>
      <dgm:spPr/>
      <dgm:t>
        <a:bodyPr/>
        <a:lstStyle/>
        <a:p>
          <a:r>
            <a:rPr lang="el-GR" sz="1400" dirty="0"/>
            <a:t>Ψυχιατρική Παρακολούθηση</a:t>
          </a:r>
        </a:p>
      </dgm:t>
    </dgm:pt>
    <dgm:pt modelId="{1CCEBF0E-8976-441B-B97C-03F8DEDC5BE4}" type="sibTrans" cxnId="{F00AEE98-B99D-4E32-B028-10E6D17D8375}">
      <dgm:prSet/>
      <dgm:spPr/>
      <dgm:t>
        <a:bodyPr/>
        <a:lstStyle/>
        <a:p>
          <a:endParaRPr lang="el-GR"/>
        </a:p>
      </dgm:t>
    </dgm:pt>
    <dgm:pt modelId="{F6135774-5296-4BF0-AD5F-D4CB1ABD1ADC}" type="parTrans" cxnId="{F00AEE98-B99D-4E32-B028-10E6D17D8375}">
      <dgm:prSet/>
      <dgm:spPr/>
      <dgm:t>
        <a:bodyPr/>
        <a:lstStyle/>
        <a:p>
          <a:endParaRPr lang="el-GR"/>
        </a:p>
      </dgm:t>
    </dgm:pt>
    <dgm:pt modelId="{5E52AE58-02D7-4BB1-AD31-170FEC406D4A}">
      <dgm:prSet phldrT="[Κείμενο]" custT="1"/>
      <dgm:spPr/>
      <dgm:t>
        <a:bodyPr/>
        <a:lstStyle/>
        <a:p>
          <a:r>
            <a:rPr lang="el-GR" sz="1400" dirty="0"/>
            <a:t>Κοινωνική Λέσχη</a:t>
          </a:r>
        </a:p>
      </dgm:t>
    </dgm:pt>
    <dgm:pt modelId="{FAF5729B-D877-4945-A34C-F056B7F2197A}" type="sibTrans" cxnId="{18E198A7-9F8C-4314-884A-47A0E3E40358}">
      <dgm:prSet/>
      <dgm:spPr/>
      <dgm:t>
        <a:bodyPr/>
        <a:lstStyle/>
        <a:p>
          <a:endParaRPr lang="el-GR"/>
        </a:p>
      </dgm:t>
    </dgm:pt>
    <dgm:pt modelId="{E839EA87-0924-4E5F-8C0A-C9EC39712A29}" type="parTrans" cxnId="{18E198A7-9F8C-4314-884A-47A0E3E40358}">
      <dgm:prSet/>
      <dgm:spPr/>
      <dgm:t>
        <a:bodyPr/>
        <a:lstStyle/>
        <a:p>
          <a:endParaRPr lang="el-GR"/>
        </a:p>
      </dgm:t>
    </dgm:pt>
    <dgm:pt modelId="{391CB911-E07F-4FA0-9C7A-C4A5D4EE49A2}">
      <dgm:prSet phldrT="[Κείμενο]" custT="1"/>
      <dgm:spPr/>
      <dgm:t>
        <a:bodyPr/>
        <a:lstStyle/>
        <a:p>
          <a:r>
            <a:rPr lang="el-GR" sz="1400" dirty="0"/>
            <a:t>Δικτύωση -Προαγωγή Υγείας</a:t>
          </a:r>
        </a:p>
      </dgm:t>
    </dgm:pt>
    <dgm:pt modelId="{EEB07871-9D47-4C67-85FC-782C01991A9B}" type="sibTrans" cxnId="{57926782-6B0A-4112-BCB2-06B5469C4FE8}">
      <dgm:prSet/>
      <dgm:spPr/>
      <dgm:t>
        <a:bodyPr/>
        <a:lstStyle/>
        <a:p>
          <a:endParaRPr lang="el-GR"/>
        </a:p>
      </dgm:t>
    </dgm:pt>
    <dgm:pt modelId="{00D2478C-EB5D-4BAB-B537-CA73FD416F99}" type="parTrans" cxnId="{57926782-6B0A-4112-BCB2-06B5469C4FE8}">
      <dgm:prSet/>
      <dgm:spPr/>
      <dgm:t>
        <a:bodyPr/>
        <a:lstStyle/>
        <a:p>
          <a:endParaRPr lang="el-GR"/>
        </a:p>
      </dgm:t>
    </dgm:pt>
    <dgm:pt modelId="{821704DD-60C3-4C5C-AEEC-13448D2198BE}" type="pres">
      <dgm:prSet presAssocID="{70E073D5-622A-4C94-8975-1EAA80098FEA}" presName="cycle" presStyleCnt="0">
        <dgm:presLayoutVars>
          <dgm:chMax val="1"/>
          <dgm:dir/>
          <dgm:animLvl val="ctr"/>
          <dgm:resizeHandles val="exact"/>
        </dgm:presLayoutVars>
      </dgm:prSet>
      <dgm:spPr/>
      <dgm:t>
        <a:bodyPr/>
        <a:lstStyle/>
        <a:p>
          <a:endParaRPr lang="en-US"/>
        </a:p>
      </dgm:t>
    </dgm:pt>
    <dgm:pt modelId="{767F6A04-632E-4221-97C7-753D326DA324}" type="pres">
      <dgm:prSet presAssocID="{538501FD-271A-45A9-967C-302D8BA09493}" presName="centerShape" presStyleLbl="node0" presStyleIdx="0" presStyleCnt="1" custScaleX="194326" custScaleY="181410"/>
      <dgm:spPr/>
      <dgm:t>
        <a:bodyPr/>
        <a:lstStyle/>
        <a:p>
          <a:endParaRPr lang="el-GR"/>
        </a:p>
      </dgm:t>
    </dgm:pt>
    <dgm:pt modelId="{882F7DDB-DB7D-453C-8FBA-FCADF07D240A}" type="pres">
      <dgm:prSet presAssocID="{5A9EAEC7-FB47-4B9C-93EA-8225A6762366}" presName="Name9" presStyleLbl="parChTrans1D2" presStyleIdx="0" presStyleCnt="9"/>
      <dgm:spPr/>
      <dgm:t>
        <a:bodyPr/>
        <a:lstStyle/>
        <a:p>
          <a:endParaRPr lang="en-US"/>
        </a:p>
      </dgm:t>
    </dgm:pt>
    <dgm:pt modelId="{FEEBD876-EE1E-4A83-A346-99246B345B6A}" type="pres">
      <dgm:prSet presAssocID="{5A9EAEC7-FB47-4B9C-93EA-8225A6762366}" presName="connTx" presStyleLbl="parChTrans1D2" presStyleIdx="0" presStyleCnt="9"/>
      <dgm:spPr/>
      <dgm:t>
        <a:bodyPr/>
        <a:lstStyle/>
        <a:p>
          <a:endParaRPr lang="en-US"/>
        </a:p>
      </dgm:t>
    </dgm:pt>
    <dgm:pt modelId="{C1600471-7A43-4B93-8D79-B21FE90D8AF7}" type="pres">
      <dgm:prSet presAssocID="{51F1EA1E-4C84-4F50-A3D6-9B1B062CC0FA}" presName="node" presStyleLbl="node1" presStyleIdx="0" presStyleCnt="9" custScaleX="144049" custScaleY="123017" custRadScaleRad="96859" custRadScaleInc="-58783">
        <dgm:presLayoutVars>
          <dgm:bulletEnabled val="1"/>
        </dgm:presLayoutVars>
      </dgm:prSet>
      <dgm:spPr/>
      <dgm:t>
        <a:bodyPr/>
        <a:lstStyle/>
        <a:p>
          <a:endParaRPr lang="el-GR"/>
        </a:p>
      </dgm:t>
    </dgm:pt>
    <dgm:pt modelId="{B3EB01E0-50CD-4D22-BD04-43BE45465153}" type="pres">
      <dgm:prSet presAssocID="{7B73E966-F196-4A49-B1A7-98BE73B27C35}" presName="Name9" presStyleLbl="parChTrans1D2" presStyleIdx="1" presStyleCnt="9"/>
      <dgm:spPr/>
      <dgm:t>
        <a:bodyPr/>
        <a:lstStyle/>
        <a:p>
          <a:endParaRPr lang="en-US"/>
        </a:p>
      </dgm:t>
    </dgm:pt>
    <dgm:pt modelId="{6B1CF172-E9CC-4D59-9636-7195FB833D3F}" type="pres">
      <dgm:prSet presAssocID="{7B73E966-F196-4A49-B1A7-98BE73B27C35}" presName="connTx" presStyleLbl="parChTrans1D2" presStyleIdx="1" presStyleCnt="9"/>
      <dgm:spPr/>
      <dgm:t>
        <a:bodyPr/>
        <a:lstStyle/>
        <a:p>
          <a:endParaRPr lang="en-US"/>
        </a:p>
      </dgm:t>
    </dgm:pt>
    <dgm:pt modelId="{F11CFBA5-E0FE-4A17-98B5-5BA2A26AD324}" type="pres">
      <dgm:prSet presAssocID="{C72A2F7C-6364-4299-B005-CB00026410FA}" presName="node" presStyleLbl="node1" presStyleIdx="1" presStyleCnt="9" custScaleX="144049" custScaleY="123017" custRadScaleRad="111716" custRadScaleInc="-15797">
        <dgm:presLayoutVars>
          <dgm:bulletEnabled val="1"/>
        </dgm:presLayoutVars>
      </dgm:prSet>
      <dgm:spPr/>
      <dgm:t>
        <a:bodyPr/>
        <a:lstStyle/>
        <a:p>
          <a:endParaRPr lang="el-GR"/>
        </a:p>
      </dgm:t>
    </dgm:pt>
    <dgm:pt modelId="{F8A7B9EF-0EB6-495B-A16F-7676E8C4C8FB}" type="pres">
      <dgm:prSet presAssocID="{C47CC036-309C-4BE7-A451-48677C7D2189}" presName="Name9" presStyleLbl="parChTrans1D2" presStyleIdx="2" presStyleCnt="9"/>
      <dgm:spPr/>
      <dgm:t>
        <a:bodyPr/>
        <a:lstStyle/>
        <a:p>
          <a:endParaRPr lang="en-US"/>
        </a:p>
      </dgm:t>
    </dgm:pt>
    <dgm:pt modelId="{5BBFA561-F03D-4BF9-AA91-71540F1C9C1D}" type="pres">
      <dgm:prSet presAssocID="{C47CC036-309C-4BE7-A451-48677C7D2189}" presName="connTx" presStyleLbl="parChTrans1D2" presStyleIdx="2" presStyleCnt="9"/>
      <dgm:spPr/>
      <dgm:t>
        <a:bodyPr/>
        <a:lstStyle/>
        <a:p>
          <a:endParaRPr lang="en-US"/>
        </a:p>
      </dgm:t>
    </dgm:pt>
    <dgm:pt modelId="{A5D1D93D-23EE-4A28-A5C4-038D566BCC26}" type="pres">
      <dgm:prSet presAssocID="{C59761C9-2654-4C35-901E-282D7EC98DB9}" presName="node" presStyleLbl="node1" presStyleIdx="2" presStyleCnt="9" custScaleX="144049" custScaleY="123017" custRadScaleRad="111679" custRadScaleInc="-27348">
        <dgm:presLayoutVars>
          <dgm:bulletEnabled val="1"/>
        </dgm:presLayoutVars>
      </dgm:prSet>
      <dgm:spPr/>
      <dgm:t>
        <a:bodyPr/>
        <a:lstStyle/>
        <a:p>
          <a:endParaRPr lang="el-GR"/>
        </a:p>
      </dgm:t>
    </dgm:pt>
    <dgm:pt modelId="{631B67A4-AE71-4957-8D18-5CB50203C39F}" type="pres">
      <dgm:prSet presAssocID="{00D2478C-EB5D-4BAB-B537-CA73FD416F99}" presName="Name9" presStyleLbl="parChTrans1D2" presStyleIdx="3" presStyleCnt="9"/>
      <dgm:spPr/>
      <dgm:t>
        <a:bodyPr/>
        <a:lstStyle/>
        <a:p>
          <a:endParaRPr lang="en-US"/>
        </a:p>
      </dgm:t>
    </dgm:pt>
    <dgm:pt modelId="{43E927A0-CF40-4ABC-8295-A94359DC73CE}" type="pres">
      <dgm:prSet presAssocID="{00D2478C-EB5D-4BAB-B537-CA73FD416F99}" presName="connTx" presStyleLbl="parChTrans1D2" presStyleIdx="3" presStyleCnt="9"/>
      <dgm:spPr/>
      <dgm:t>
        <a:bodyPr/>
        <a:lstStyle/>
        <a:p>
          <a:endParaRPr lang="en-US"/>
        </a:p>
      </dgm:t>
    </dgm:pt>
    <dgm:pt modelId="{C334227E-9C10-47A9-8369-26B6D0815DCC}" type="pres">
      <dgm:prSet presAssocID="{391CB911-E07F-4FA0-9C7A-C4A5D4EE49A2}" presName="node" presStyleLbl="node1" presStyleIdx="3" presStyleCnt="9" custScaleX="144049" custScaleY="123017">
        <dgm:presLayoutVars>
          <dgm:bulletEnabled val="1"/>
        </dgm:presLayoutVars>
      </dgm:prSet>
      <dgm:spPr/>
      <dgm:t>
        <a:bodyPr/>
        <a:lstStyle/>
        <a:p>
          <a:endParaRPr lang="el-GR"/>
        </a:p>
      </dgm:t>
    </dgm:pt>
    <dgm:pt modelId="{B0C2CB10-2597-44AA-A79D-F417AD94DDA7}" type="pres">
      <dgm:prSet presAssocID="{E839EA87-0924-4E5F-8C0A-C9EC39712A29}" presName="Name9" presStyleLbl="parChTrans1D2" presStyleIdx="4" presStyleCnt="9"/>
      <dgm:spPr/>
      <dgm:t>
        <a:bodyPr/>
        <a:lstStyle/>
        <a:p>
          <a:endParaRPr lang="en-US"/>
        </a:p>
      </dgm:t>
    </dgm:pt>
    <dgm:pt modelId="{EEEAD507-5F67-4DE6-A584-E184CB930FFA}" type="pres">
      <dgm:prSet presAssocID="{E839EA87-0924-4E5F-8C0A-C9EC39712A29}" presName="connTx" presStyleLbl="parChTrans1D2" presStyleIdx="4" presStyleCnt="9"/>
      <dgm:spPr/>
      <dgm:t>
        <a:bodyPr/>
        <a:lstStyle/>
        <a:p>
          <a:endParaRPr lang="en-US"/>
        </a:p>
      </dgm:t>
    </dgm:pt>
    <dgm:pt modelId="{91FA5C00-C065-407B-840B-4BC4FF0965FA}" type="pres">
      <dgm:prSet presAssocID="{5E52AE58-02D7-4BB1-AD31-170FEC406D4A}" presName="node" presStyleLbl="node1" presStyleIdx="4" presStyleCnt="9" custScaleX="144049" custScaleY="123017" custRadScaleRad="89735" custRadScaleInc="41476">
        <dgm:presLayoutVars>
          <dgm:bulletEnabled val="1"/>
        </dgm:presLayoutVars>
      </dgm:prSet>
      <dgm:spPr/>
      <dgm:t>
        <a:bodyPr/>
        <a:lstStyle/>
        <a:p>
          <a:endParaRPr lang="en-US"/>
        </a:p>
      </dgm:t>
    </dgm:pt>
    <dgm:pt modelId="{ACBF5312-F8FE-4567-9203-41A43196C14E}" type="pres">
      <dgm:prSet presAssocID="{F6135774-5296-4BF0-AD5F-D4CB1ABD1ADC}" presName="Name9" presStyleLbl="parChTrans1D2" presStyleIdx="5" presStyleCnt="9"/>
      <dgm:spPr/>
      <dgm:t>
        <a:bodyPr/>
        <a:lstStyle/>
        <a:p>
          <a:endParaRPr lang="el-GR"/>
        </a:p>
      </dgm:t>
    </dgm:pt>
    <dgm:pt modelId="{258F62F1-7475-44F0-81EF-43472A63FA33}" type="pres">
      <dgm:prSet presAssocID="{F6135774-5296-4BF0-AD5F-D4CB1ABD1ADC}" presName="connTx" presStyleLbl="parChTrans1D2" presStyleIdx="5" presStyleCnt="9"/>
      <dgm:spPr/>
      <dgm:t>
        <a:bodyPr/>
        <a:lstStyle/>
        <a:p>
          <a:endParaRPr lang="el-GR"/>
        </a:p>
      </dgm:t>
    </dgm:pt>
    <dgm:pt modelId="{BDC2C733-A9E4-40E6-9CBF-2C72719494B4}" type="pres">
      <dgm:prSet presAssocID="{DCFAE28F-CB37-415E-BCB5-CEF86B6AB6B8}" presName="node" presStyleLbl="node1" presStyleIdx="5" presStyleCnt="9" custScaleX="144049" custScaleY="123017" custRadScaleRad="96991" custRadScaleInc="92524">
        <dgm:presLayoutVars>
          <dgm:bulletEnabled val="1"/>
        </dgm:presLayoutVars>
      </dgm:prSet>
      <dgm:spPr/>
      <dgm:t>
        <a:bodyPr/>
        <a:lstStyle/>
        <a:p>
          <a:endParaRPr lang="el-GR"/>
        </a:p>
      </dgm:t>
    </dgm:pt>
    <dgm:pt modelId="{B9A553CF-6C24-447A-95A9-F91BEC5706A6}" type="pres">
      <dgm:prSet presAssocID="{00645BFA-985F-405C-A769-D74639485AF7}" presName="Name9" presStyleLbl="parChTrans1D2" presStyleIdx="6" presStyleCnt="9"/>
      <dgm:spPr/>
      <dgm:t>
        <a:bodyPr/>
        <a:lstStyle/>
        <a:p>
          <a:endParaRPr lang="en-US"/>
        </a:p>
      </dgm:t>
    </dgm:pt>
    <dgm:pt modelId="{D7922AC5-D862-44D5-9BB8-0AD2B956FAEF}" type="pres">
      <dgm:prSet presAssocID="{00645BFA-985F-405C-A769-D74639485AF7}" presName="connTx" presStyleLbl="parChTrans1D2" presStyleIdx="6" presStyleCnt="9"/>
      <dgm:spPr/>
      <dgm:t>
        <a:bodyPr/>
        <a:lstStyle/>
        <a:p>
          <a:endParaRPr lang="en-US"/>
        </a:p>
      </dgm:t>
    </dgm:pt>
    <dgm:pt modelId="{E828A536-539A-4FFD-A934-2CB62E39603D}" type="pres">
      <dgm:prSet presAssocID="{A7C4FE9A-0B38-4975-8A7A-966DD88F89A0}" presName="node" presStyleLbl="node1" presStyleIdx="6" presStyleCnt="9" custScaleX="144049" custScaleY="123017" custRadScaleRad="140291" custRadScaleInc="82977">
        <dgm:presLayoutVars>
          <dgm:bulletEnabled val="1"/>
        </dgm:presLayoutVars>
      </dgm:prSet>
      <dgm:spPr/>
      <dgm:t>
        <a:bodyPr/>
        <a:lstStyle/>
        <a:p>
          <a:endParaRPr lang="en-US"/>
        </a:p>
      </dgm:t>
    </dgm:pt>
    <dgm:pt modelId="{4D3017CD-A9BE-42AD-9D02-5915BCE20C2F}" type="pres">
      <dgm:prSet presAssocID="{57B47272-5F85-4284-9E5E-AF6E053BF67C}" presName="Name9" presStyleLbl="parChTrans1D2" presStyleIdx="7" presStyleCnt="9"/>
      <dgm:spPr/>
      <dgm:t>
        <a:bodyPr/>
        <a:lstStyle/>
        <a:p>
          <a:endParaRPr lang="en-US"/>
        </a:p>
      </dgm:t>
    </dgm:pt>
    <dgm:pt modelId="{82EE030A-0914-4E1D-9658-79294B6F5FFA}" type="pres">
      <dgm:prSet presAssocID="{57B47272-5F85-4284-9E5E-AF6E053BF67C}" presName="connTx" presStyleLbl="parChTrans1D2" presStyleIdx="7" presStyleCnt="9"/>
      <dgm:spPr/>
      <dgm:t>
        <a:bodyPr/>
        <a:lstStyle/>
        <a:p>
          <a:endParaRPr lang="en-US"/>
        </a:p>
      </dgm:t>
    </dgm:pt>
    <dgm:pt modelId="{672985F7-5F76-45F7-BE0C-75B19A87B826}" type="pres">
      <dgm:prSet presAssocID="{CF493814-9A33-4A55-9059-FC9D35E69C55}" presName="node" presStyleLbl="node1" presStyleIdx="7" presStyleCnt="9" custScaleX="144049" custScaleY="123017" custRadScaleRad="140960" custRadScaleInc="22504">
        <dgm:presLayoutVars>
          <dgm:bulletEnabled val="1"/>
        </dgm:presLayoutVars>
      </dgm:prSet>
      <dgm:spPr/>
      <dgm:t>
        <a:bodyPr/>
        <a:lstStyle/>
        <a:p>
          <a:endParaRPr lang="el-GR"/>
        </a:p>
      </dgm:t>
    </dgm:pt>
    <dgm:pt modelId="{BA695C7E-14D3-48B0-ACCD-CEC05AF30BE9}" type="pres">
      <dgm:prSet presAssocID="{8C6C82DB-46F3-40D5-A98C-8F5C9864DCFF}" presName="Name9" presStyleLbl="parChTrans1D2" presStyleIdx="8" presStyleCnt="9"/>
      <dgm:spPr/>
      <dgm:t>
        <a:bodyPr/>
        <a:lstStyle/>
        <a:p>
          <a:endParaRPr lang="en-US"/>
        </a:p>
      </dgm:t>
    </dgm:pt>
    <dgm:pt modelId="{0BFB19A6-4628-4257-BC2F-B798A9FAEEB2}" type="pres">
      <dgm:prSet presAssocID="{8C6C82DB-46F3-40D5-A98C-8F5C9864DCFF}" presName="connTx" presStyleLbl="parChTrans1D2" presStyleIdx="8" presStyleCnt="9"/>
      <dgm:spPr/>
      <dgm:t>
        <a:bodyPr/>
        <a:lstStyle/>
        <a:p>
          <a:endParaRPr lang="en-US"/>
        </a:p>
      </dgm:t>
    </dgm:pt>
    <dgm:pt modelId="{061FF4AD-6D57-4410-9E15-33A06849EB54}" type="pres">
      <dgm:prSet presAssocID="{8D4628EB-697B-4233-B186-A2C0998C6BF9}" presName="node" presStyleLbl="node1" presStyleIdx="8" presStyleCnt="9" custScaleX="144049" custScaleY="123017" custRadScaleRad="148658" custRadScaleInc="-44592">
        <dgm:presLayoutVars>
          <dgm:bulletEnabled val="1"/>
        </dgm:presLayoutVars>
      </dgm:prSet>
      <dgm:spPr/>
      <dgm:t>
        <a:bodyPr/>
        <a:lstStyle/>
        <a:p>
          <a:endParaRPr lang="el-GR"/>
        </a:p>
      </dgm:t>
    </dgm:pt>
  </dgm:ptLst>
  <dgm:cxnLst>
    <dgm:cxn modelId="{6EAA0086-AA75-4BF7-965B-2A3602942984}" srcId="{538501FD-271A-45A9-967C-302D8BA09493}" destId="{C72A2F7C-6364-4299-B005-CB00026410FA}" srcOrd="1" destOrd="0" parTransId="{7B73E966-F196-4A49-B1A7-98BE73B27C35}" sibTransId="{6C92C419-6B48-415A-A599-85212DF25146}"/>
    <dgm:cxn modelId="{A9066DBB-D410-4846-B913-B4AB40E0CF12}" type="presOf" srcId="{E839EA87-0924-4E5F-8C0A-C9EC39712A29}" destId="{EEEAD507-5F67-4DE6-A584-E184CB930FFA}" srcOrd="1" destOrd="0" presId="urn:microsoft.com/office/officeart/2005/8/layout/radial1"/>
    <dgm:cxn modelId="{298CB4B5-2CEE-4C33-A259-EBDBF2C938F5}" type="presOf" srcId="{C59761C9-2654-4C35-901E-282D7EC98DB9}" destId="{A5D1D93D-23EE-4A28-A5C4-038D566BCC26}" srcOrd="0" destOrd="0" presId="urn:microsoft.com/office/officeart/2005/8/layout/radial1"/>
    <dgm:cxn modelId="{51320767-67A9-4029-B36D-EEC215802C35}" type="presOf" srcId="{538501FD-271A-45A9-967C-302D8BA09493}" destId="{767F6A04-632E-4221-97C7-753D326DA324}" srcOrd="0" destOrd="0" presId="urn:microsoft.com/office/officeart/2005/8/layout/radial1"/>
    <dgm:cxn modelId="{1141530D-5158-478F-88B1-EFE0C0B1FA3C}" srcId="{538501FD-271A-45A9-967C-302D8BA09493}" destId="{51F1EA1E-4C84-4F50-A3D6-9B1B062CC0FA}" srcOrd="0" destOrd="0" parTransId="{5A9EAEC7-FB47-4B9C-93EA-8225A6762366}" sibTransId="{4072EABA-69D8-4C30-8BCF-B331AEFA9EB5}"/>
    <dgm:cxn modelId="{57926782-6B0A-4112-BCB2-06B5469C4FE8}" srcId="{538501FD-271A-45A9-967C-302D8BA09493}" destId="{391CB911-E07F-4FA0-9C7A-C4A5D4EE49A2}" srcOrd="3" destOrd="0" parTransId="{00D2478C-EB5D-4BAB-B537-CA73FD416F99}" sibTransId="{EEB07871-9D47-4C67-85FC-782C01991A9B}"/>
    <dgm:cxn modelId="{42B799E5-E112-4C8E-B04D-2598C6D0968A}" type="presOf" srcId="{7B73E966-F196-4A49-B1A7-98BE73B27C35}" destId="{B3EB01E0-50CD-4D22-BD04-43BE45465153}" srcOrd="0" destOrd="0" presId="urn:microsoft.com/office/officeart/2005/8/layout/radial1"/>
    <dgm:cxn modelId="{3908E3FE-9636-4B90-868B-421206693F8F}" type="presOf" srcId="{DCFAE28F-CB37-415E-BCB5-CEF86B6AB6B8}" destId="{BDC2C733-A9E4-40E6-9CBF-2C72719494B4}" srcOrd="0" destOrd="0" presId="urn:microsoft.com/office/officeart/2005/8/layout/radial1"/>
    <dgm:cxn modelId="{7FA868A3-E7F5-4D41-8D28-1D40548E3475}" type="presOf" srcId="{F6135774-5296-4BF0-AD5F-D4CB1ABD1ADC}" destId="{258F62F1-7475-44F0-81EF-43472A63FA33}" srcOrd="1" destOrd="0" presId="urn:microsoft.com/office/officeart/2005/8/layout/radial1"/>
    <dgm:cxn modelId="{A88B39FA-B5B1-41CB-B740-0E1C3042F1F1}" type="presOf" srcId="{A7C4FE9A-0B38-4975-8A7A-966DD88F89A0}" destId="{E828A536-539A-4FFD-A934-2CB62E39603D}" srcOrd="0" destOrd="0" presId="urn:microsoft.com/office/officeart/2005/8/layout/radial1"/>
    <dgm:cxn modelId="{4C2E3943-7225-4451-8372-93E08845ABB4}" type="presOf" srcId="{00D2478C-EB5D-4BAB-B537-CA73FD416F99}" destId="{43E927A0-CF40-4ABC-8295-A94359DC73CE}" srcOrd="1" destOrd="0" presId="urn:microsoft.com/office/officeart/2005/8/layout/radial1"/>
    <dgm:cxn modelId="{85BEA813-01D8-4192-B4C6-8D7743225AA8}" srcId="{70E073D5-622A-4C94-8975-1EAA80098FEA}" destId="{538501FD-271A-45A9-967C-302D8BA09493}" srcOrd="0" destOrd="0" parTransId="{7888A070-12E2-48E2-9679-E44AAA4B999B}" sibTransId="{CE4AD590-0DB3-4629-B28B-9D82D118A681}"/>
    <dgm:cxn modelId="{F00AEE98-B99D-4E32-B028-10E6D17D8375}" srcId="{538501FD-271A-45A9-967C-302D8BA09493}" destId="{DCFAE28F-CB37-415E-BCB5-CEF86B6AB6B8}" srcOrd="5" destOrd="0" parTransId="{F6135774-5296-4BF0-AD5F-D4CB1ABD1ADC}" sibTransId="{1CCEBF0E-8976-441B-B97C-03F8DEDC5BE4}"/>
    <dgm:cxn modelId="{94493425-78CA-4751-B4E6-E7B55662A175}" type="presOf" srcId="{57B47272-5F85-4284-9E5E-AF6E053BF67C}" destId="{4D3017CD-A9BE-42AD-9D02-5915BCE20C2F}" srcOrd="0" destOrd="0" presId="urn:microsoft.com/office/officeart/2005/8/layout/radial1"/>
    <dgm:cxn modelId="{B803B6C4-BED0-469B-AAE6-F0DE955A8DBC}" type="presOf" srcId="{00D2478C-EB5D-4BAB-B537-CA73FD416F99}" destId="{631B67A4-AE71-4957-8D18-5CB50203C39F}" srcOrd="0" destOrd="0" presId="urn:microsoft.com/office/officeart/2005/8/layout/radial1"/>
    <dgm:cxn modelId="{0855ED6C-D660-41B0-BCDD-238301C65E73}" type="presOf" srcId="{F6135774-5296-4BF0-AD5F-D4CB1ABD1ADC}" destId="{ACBF5312-F8FE-4567-9203-41A43196C14E}" srcOrd="0" destOrd="0" presId="urn:microsoft.com/office/officeart/2005/8/layout/radial1"/>
    <dgm:cxn modelId="{46833082-AA41-47F8-8304-4999FD27506A}" type="presOf" srcId="{70E073D5-622A-4C94-8975-1EAA80098FEA}" destId="{821704DD-60C3-4C5C-AEEC-13448D2198BE}" srcOrd="0" destOrd="0" presId="urn:microsoft.com/office/officeart/2005/8/layout/radial1"/>
    <dgm:cxn modelId="{23C071F3-3472-41C7-A326-AC5FFC0D6F1F}" type="presOf" srcId="{C47CC036-309C-4BE7-A451-48677C7D2189}" destId="{F8A7B9EF-0EB6-495B-A16F-7676E8C4C8FB}" srcOrd="0" destOrd="0" presId="urn:microsoft.com/office/officeart/2005/8/layout/radial1"/>
    <dgm:cxn modelId="{6C077B4F-D165-4003-BAA6-3AD1FB5DC6F5}" srcId="{538501FD-271A-45A9-967C-302D8BA09493}" destId="{C59761C9-2654-4C35-901E-282D7EC98DB9}" srcOrd="2" destOrd="0" parTransId="{C47CC036-309C-4BE7-A451-48677C7D2189}" sibTransId="{D4263103-F1B0-409E-9933-271E37AC423C}"/>
    <dgm:cxn modelId="{B98EF60F-4D7C-4F78-8D5E-0AA173D21A07}" type="presOf" srcId="{CF493814-9A33-4A55-9059-FC9D35E69C55}" destId="{672985F7-5F76-45F7-BE0C-75B19A87B826}" srcOrd="0" destOrd="0" presId="urn:microsoft.com/office/officeart/2005/8/layout/radial1"/>
    <dgm:cxn modelId="{5117D210-333D-406E-9846-0B005E9EC790}" type="presOf" srcId="{00645BFA-985F-405C-A769-D74639485AF7}" destId="{B9A553CF-6C24-447A-95A9-F91BEC5706A6}" srcOrd="0" destOrd="0" presId="urn:microsoft.com/office/officeart/2005/8/layout/radial1"/>
    <dgm:cxn modelId="{9FF8248C-EFCF-41BB-A07A-52031E3536BC}" type="presOf" srcId="{5A9EAEC7-FB47-4B9C-93EA-8225A6762366}" destId="{882F7DDB-DB7D-453C-8FBA-FCADF07D240A}" srcOrd="0" destOrd="0" presId="urn:microsoft.com/office/officeart/2005/8/layout/radial1"/>
    <dgm:cxn modelId="{DEC93F60-C1ED-4211-910D-40638B8105E9}" type="presOf" srcId="{8C6C82DB-46F3-40D5-A98C-8F5C9864DCFF}" destId="{0BFB19A6-4628-4257-BC2F-B798A9FAEEB2}" srcOrd="1" destOrd="0" presId="urn:microsoft.com/office/officeart/2005/8/layout/radial1"/>
    <dgm:cxn modelId="{18E198A7-9F8C-4314-884A-47A0E3E40358}" srcId="{538501FD-271A-45A9-967C-302D8BA09493}" destId="{5E52AE58-02D7-4BB1-AD31-170FEC406D4A}" srcOrd="4" destOrd="0" parTransId="{E839EA87-0924-4E5F-8C0A-C9EC39712A29}" sibTransId="{FAF5729B-D877-4945-A34C-F056B7F2197A}"/>
    <dgm:cxn modelId="{96EAF0FB-4080-44CD-970A-B263FEA49A86}" type="presOf" srcId="{5A9EAEC7-FB47-4B9C-93EA-8225A6762366}" destId="{FEEBD876-EE1E-4A83-A346-99246B345B6A}" srcOrd="1" destOrd="0" presId="urn:microsoft.com/office/officeart/2005/8/layout/radial1"/>
    <dgm:cxn modelId="{CD449CD4-62B1-47EF-A6F1-C7FDB958B1F4}" type="presOf" srcId="{C47CC036-309C-4BE7-A451-48677C7D2189}" destId="{5BBFA561-F03D-4BF9-AA91-71540F1C9C1D}" srcOrd="1" destOrd="0" presId="urn:microsoft.com/office/officeart/2005/8/layout/radial1"/>
    <dgm:cxn modelId="{F1C0E4AA-FC39-44CC-9380-11E972080783}" type="presOf" srcId="{391CB911-E07F-4FA0-9C7A-C4A5D4EE49A2}" destId="{C334227E-9C10-47A9-8369-26B6D0815DCC}" srcOrd="0" destOrd="0" presId="urn:microsoft.com/office/officeart/2005/8/layout/radial1"/>
    <dgm:cxn modelId="{2FCFAE60-8876-4427-B746-3F0ED63FF6BC}" type="presOf" srcId="{C72A2F7C-6364-4299-B005-CB00026410FA}" destId="{F11CFBA5-E0FE-4A17-98B5-5BA2A26AD324}" srcOrd="0" destOrd="0" presId="urn:microsoft.com/office/officeart/2005/8/layout/radial1"/>
    <dgm:cxn modelId="{045E4112-75E2-40C3-9611-32E03D06D7C2}" type="presOf" srcId="{5E52AE58-02D7-4BB1-AD31-170FEC406D4A}" destId="{91FA5C00-C065-407B-840B-4BC4FF0965FA}" srcOrd="0" destOrd="0" presId="urn:microsoft.com/office/officeart/2005/8/layout/radial1"/>
    <dgm:cxn modelId="{BF07944E-83CB-4624-9C41-B44476026BCD}" type="presOf" srcId="{E839EA87-0924-4E5F-8C0A-C9EC39712A29}" destId="{B0C2CB10-2597-44AA-A79D-F417AD94DDA7}" srcOrd="0" destOrd="0" presId="urn:microsoft.com/office/officeart/2005/8/layout/radial1"/>
    <dgm:cxn modelId="{1721EDF6-DB0E-44E4-BD25-EA7FCA7C35B9}" type="presOf" srcId="{00645BFA-985F-405C-A769-D74639485AF7}" destId="{D7922AC5-D862-44D5-9BB8-0AD2B956FAEF}" srcOrd="1" destOrd="0" presId="urn:microsoft.com/office/officeart/2005/8/layout/radial1"/>
    <dgm:cxn modelId="{76F73AF6-7B6C-4F33-AF9B-68919DE1ED3D}" srcId="{538501FD-271A-45A9-967C-302D8BA09493}" destId="{8D4628EB-697B-4233-B186-A2C0998C6BF9}" srcOrd="8" destOrd="0" parTransId="{8C6C82DB-46F3-40D5-A98C-8F5C9864DCFF}" sibTransId="{2FE48FFF-99AA-4727-B517-DF11EB6C51E1}"/>
    <dgm:cxn modelId="{7C566668-236C-4D9C-B53E-A1E413D75DDE}" type="presOf" srcId="{57B47272-5F85-4284-9E5E-AF6E053BF67C}" destId="{82EE030A-0914-4E1D-9658-79294B6F5FFA}" srcOrd="1" destOrd="0" presId="urn:microsoft.com/office/officeart/2005/8/layout/radial1"/>
    <dgm:cxn modelId="{CA8EC0D2-A30A-4030-89DC-2E1A2AE552D6}" srcId="{538501FD-271A-45A9-967C-302D8BA09493}" destId="{CF493814-9A33-4A55-9059-FC9D35E69C55}" srcOrd="7" destOrd="0" parTransId="{57B47272-5F85-4284-9E5E-AF6E053BF67C}" sibTransId="{C64F8AAF-4589-43AF-882F-869665D8C382}"/>
    <dgm:cxn modelId="{B6B61E67-FD74-4CAF-A0D5-830C93457F13}" type="presOf" srcId="{51F1EA1E-4C84-4F50-A3D6-9B1B062CC0FA}" destId="{C1600471-7A43-4B93-8D79-B21FE90D8AF7}" srcOrd="0" destOrd="0" presId="urn:microsoft.com/office/officeart/2005/8/layout/radial1"/>
    <dgm:cxn modelId="{591987EE-F9A4-4B26-B37E-793D659DA1F7}" type="presOf" srcId="{8D4628EB-697B-4233-B186-A2C0998C6BF9}" destId="{061FF4AD-6D57-4410-9E15-33A06849EB54}" srcOrd="0" destOrd="0" presId="urn:microsoft.com/office/officeart/2005/8/layout/radial1"/>
    <dgm:cxn modelId="{8F8E8B4D-F7CA-4565-9548-B8C2238E573F}" srcId="{538501FD-271A-45A9-967C-302D8BA09493}" destId="{A7C4FE9A-0B38-4975-8A7A-966DD88F89A0}" srcOrd="6" destOrd="0" parTransId="{00645BFA-985F-405C-A769-D74639485AF7}" sibTransId="{3D6060B2-50B3-496E-98DE-28D8459892D9}"/>
    <dgm:cxn modelId="{7E663611-A47A-4B29-9EE9-EA829AC8D4B0}" type="presOf" srcId="{7B73E966-F196-4A49-B1A7-98BE73B27C35}" destId="{6B1CF172-E9CC-4D59-9636-7195FB833D3F}" srcOrd="1" destOrd="0" presId="urn:microsoft.com/office/officeart/2005/8/layout/radial1"/>
    <dgm:cxn modelId="{53AA5885-2355-419E-845D-4F41BCBF1C59}" type="presOf" srcId="{8C6C82DB-46F3-40D5-A98C-8F5C9864DCFF}" destId="{BA695C7E-14D3-48B0-ACCD-CEC05AF30BE9}" srcOrd="0" destOrd="0" presId="urn:microsoft.com/office/officeart/2005/8/layout/radial1"/>
    <dgm:cxn modelId="{AEDF9B39-5A09-4B62-AD2F-0BF66D0843BD}" type="presParOf" srcId="{821704DD-60C3-4C5C-AEEC-13448D2198BE}" destId="{767F6A04-632E-4221-97C7-753D326DA324}" srcOrd="0" destOrd="0" presId="urn:microsoft.com/office/officeart/2005/8/layout/radial1"/>
    <dgm:cxn modelId="{00F36B53-F0A7-4078-84CF-FB7D1526B3FD}" type="presParOf" srcId="{821704DD-60C3-4C5C-AEEC-13448D2198BE}" destId="{882F7DDB-DB7D-453C-8FBA-FCADF07D240A}" srcOrd="1" destOrd="0" presId="urn:microsoft.com/office/officeart/2005/8/layout/radial1"/>
    <dgm:cxn modelId="{EA0310B2-FDFE-4179-8363-02258EAEBC3D}" type="presParOf" srcId="{882F7DDB-DB7D-453C-8FBA-FCADF07D240A}" destId="{FEEBD876-EE1E-4A83-A346-99246B345B6A}" srcOrd="0" destOrd="0" presId="urn:microsoft.com/office/officeart/2005/8/layout/radial1"/>
    <dgm:cxn modelId="{0DD3A5B1-4960-4497-9822-592819B596BA}" type="presParOf" srcId="{821704DD-60C3-4C5C-AEEC-13448D2198BE}" destId="{C1600471-7A43-4B93-8D79-B21FE90D8AF7}" srcOrd="2" destOrd="0" presId="urn:microsoft.com/office/officeart/2005/8/layout/radial1"/>
    <dgm:cxn modelId="{A1105C7C-85D3-4A41-BC26-59F46EA76CE2}" type="presParOf" srcId="{821704DD-60C3-4C5C-AEEC-13448D2198BE}" destId="{B3EB01E0-50CD-4D22-BD04-43BE45465153}" srcOrd="3" destOrd="0" presId="urn:microsoft.com/office/officeart/2005/8/layout/radial1"/>
    <dgm:cxn modelId="{E1D58E9E-6E74-422E-94C8-616E6E222822}" type="presParOf" srcId="{B3EB01E0-50CD-4D22-BD04-43BE45465153}" destId="{6B1CF172-E9CC-4D59-9636-7195FB833D3F}" srcOrd="0" destOrd="0" presId="urn:microsoft.com/office/officeart/2005/8/layout/radial1"/>
    <dgm:cxn modelId="{05498867-B0B9-4ECB-A215-00DD7CA2CD2C}" type="presParOf" srcId="{821704DD-60C3-4C5C-AEEC-13448D2198BE}" destId="{F11CFBA5-E0FE-4A17-98B5-5BA2A26AD324}" srcOrd="4" destOrd="0" presId="urn:microsoft.com/office/officeart/2005/8/layout/radial1"/>
    <dgm:cxn modelId="{5EF1329A-E674-44EA-B87E-F64BCEC73510}" type="presParOf" srcId="{821704DD-60C3-4C5C-AEEC-13448D2198BE}" destId="{F8A7B9EF-0EB6-495B-A16F-7676E8C4C8FB}" srcOrd="5" destOrd="0" presId="urn:microsoft.com/office/officeart/2005/8/layout/radial1"/>
    <dgm:cxn modelId="{11C604AD-7EC0-4274-A062-8AF8AD3E7E98}" type="presParOf" srcId="{F8A7B9EF-0EB6-495B-A16F-7676E8C4C8FB}" destId="{5BBFA561-F03D-4BF9-AA91-71540F1C9C1D}" srcOrd="0" destOrd="0" presId="urn:microsoft.com/office/officeart/2005/8/layout/radial1"/>
    <dgm:cxn modelId="{D30C690A-42F8-411B-9F80-B04FFA199190}" type="presParOf" srcId="{821704DD-60C3-4C5C-AEEC-13448D2198BE}" destId="{A5D1D93D-23EE-4A28-A5C4-038D566BCC26}" srcOrd="6" destOrd="0" presId="urn:microsoft.com/office/officeart/2005/8/layout/radial1"/>
    <dgm:cxn modelId="{592C6200-A8B0-4954-A22C-912631B11D79}" type="presParOf" srcId="{821704DD-60C3-4C5C-AEEC-13448D2198BE}" destId="{631B67A4-AE71-4957-8D18-5CB50203C39F}" srcOrd="7" destOrd="0" presId="urn:microsoft.com/office/officeart/2005/8/layout/radial1"/>
    <dgm:cxn modelId="{986E89F0-19F8-46B5-9026-7B58660E2AB5}" type="presParOf" srcId="{631B67A4-AE71-4957-8D18-5CB50203C39F}" destId="{43E927A0-CF40-4ABC-8295-A94359DC73CE}" srcOrd="0" destOrd="0" presId="urn:microsoft.com/office/officeart/2005/8/layout/radial1"/>
    <dgm:cxn modelId="{83A4C5E7-7EA3-486B-93EB-E5015D26DDBA}" type="presParOf" srcId="{821704DD-60C3-4C5C-AEEC-13448D2198BE}" destId="{C334227E-9C10-47A9-8369-26B6D0815DCC}" srcOrd="8" destOrd="0" presId="urn:microsoft.com/office/officeart/2005/8/layout/radial1"/>
    <dgm:cxn modelId="{8C91A97E-B1BE-440A-9FCB-6A00AAFD67E8}" type="presParOf" srcId="{821704DD-60C3-4C5C-AEEC-13448D2198BE}" destId="{B0C2CB10-2597-44AA-A79D-F417AD94DDA7}" srcOrd="9" destOrd="0" presId="urn:microsoft.com/office/officeart/2005/8/layout/radial1"/>
    <dgm:cxn modelId="{91DB3EC1-6A23-43CC-8383-EC05240C14C1}" type="presParOf" srcId="{B0C2CB10-2597-44AA-A79D-F417AD94DDA7}" destId="{EEEAD507-5F67-4DE6-A584-E184CB930FFA}" srcOrd="0" destOrd="0" presId="urn:microsoft.com/office/officeart/2005/8/layout/radial1"/>
    <dgm:cxn modelId="{45D0320D-4CDA-4946-8C00-33CA1DC2C953}" type="presParOf" srcId="{821704DD-60C3-4C5C-AEEC-13448D2198BE}" destId="{91FA5C00-C065-407B-840B-4BC4FF0965FA}" srcOrd="10" destOrd="0" presId="urn:microsoft.com/office/officeart/2005/8/layout/radial1"/>
    <dgm:cxn modelId="{11CC1847-73DD-40E9-A344-04636443B3F8}" type="presParOf" srcId="{821704DD-60C3-4C5C-AEEC-13448D2198BE}" destId="{ACBF5312-F8FE-4567-9203-41A43196C14E}" srcOrd="11" destOrd="0" presId="urn:microsoft.com/office/officeart/2005/8/layout/radial1"/>
    <dgm:cxn modelId="{852694F3-2981-4CE3-B528-D6315DA563E4}" type="presParOf" srcId="{ACBF5312-F8FE-4567-9203-41A43196C14E}" destId="{258F62F1-7475-44F0-81EF-43472A63FA33}" srcOrd="0" destOrd="0" presId="urn:microsoft.com/office/officeart/2005/8/layout/radial1"/>
    <dgm:cxn modelId="{4F019488-5B31-4BAD-A5EE-30B1CD160D6E}" type="presParOf" srcId="{821704DD-60C3-4C5C-AEEC-13448D2198BE}" destId="{BDC2C733-A9E4-40E6-9CBF-2C72719494B4}" srcOrd="12" destOrd="0" presId="urn:microsoft.com/office/officeart/2005/8/layout/radial1"/>
    <dgm:cxn modelId="{DD207203-B759-4E3E-AFBB-90E84BC68B81}" type="presParOf" srcId="{821704DD-60C3-4C5C-AEEC-13448D2198BE}" destId="{B9A553CF-6C24-447A-95A9-F91BEC5706A6}" srcOrd="13" destOrd="0" presId="urn:microsoft.com/office/officeart/2005/8/layout/radial1"/>
    <dgm:cxn modelId="{19FCA022-30D4-4B63-B8F9-C5794D59529D}" type="presParOf" srcId="{B9A553CF-6C24-447A-95A9-F91BEC5706A6}" destId="{D7922AC5-D862-44D5-9BB8-0AD2B956FAEF}" srcOrd="0" destOrd="0" presId="urn:microsoft.com/office/officeart/2005/8/layout/radial1"/>
    <dgm:cxn modelId="{323189D3-B328-4202-B679-3F440A5ED77A}" type="presParOf" srcId="{821704DD-60C3-4C5C-AEEC-13448D2198BE}" destId="{E828A536-539A-4FFD-A934-2CB62E39603D}" srcOrd="14" destOrd="0" presId="urn:microsoft.com/office/officeart/2005/8/layout/radial1"/>
    <dgm:cxn modelId="{966834ED-5820-4BD1-9809-EB27C445AE67}" type="presParOf" srcId="{821704DD-60C3-4C5C-AEEC-13448D2198BE}" destId="{4D3017CD-A9BE-42AD-9D02-5915BCE20C2F}" srcOrd="15" destOrd="0" presId="urn:microsoft.com/office/officeart/2005/8/layout/radial1"/>
    <dgm:cxn modelId="{DD22EE0B-DC57-48BB-B25F-BE1DB74CFFDF}" type="presParOf" srcId="{4D3017CD-A9BE-42AD-9D02-5915BCE20C2F}" destId="{82EE030A-0914-4E1D-9658-79294B6F5FFA}" srcOrd="0" destOrd="0" presId="urn:microsoft.com/office/officeart/2005/8/layout/radial1"/>
    <dgm:cxn modelId="{5C549333-F2EB-4696-9F50-5BEF116A2BCE}" type="presParOf" srcId="{821704DD-60C3-4C5C-AEEC-13448D2198BE}" destId="{672985F7-5F76-45F7-BE0C-75B19A87B826}" srcOrd="16" destOrd="0" presId="urn:microsoft.com/office/officeart/2005/8/layout/radial1"/>
    <dgm:cxn modelId="{BC16E6F3-A1BC-4E0E-9486-7F65486A3A2F}" type="presParOf" srcId="{821704DD-60C3-4C5C-AEEC-13448D2198BE}" destId="{BA695C7E-14D3-48B0-ACCD-CEC05AF30BE9}" srcOrd="17" destOrd="0" presId="urn:microsoft.com/office/officeart/2005/8/layout/radial1"/>
    <dgm:cxn modelId="{76936A6B-46E2-49BE-95DC-2EAA1B5D334A}" type="presParOf" srcId="{BA695C7E-14D3-48B0-ACCD-CEC05AF30BE9}" destId="{0BFB19A6-4628-4257-BC2F-B798A9FAEEB2}" srcOrd="0" destOrd="0" presId="urn:microsoft.com/office/officeart/2005/8/layout/radial1"/>
    <dgm:cxn modelId="{25F48EF4-712B-47D5-9335-CCA369493658}" type="presParOf" srcId="{821704DD-60C3-4C5C-AEEC-13448D2198BE}" destId="{061FF4AD-6D57-4410-9E15-33A06849EB54}" srcOrd="18"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67063-437D-4E3E-BCA5-9B9B94217C8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l-GR"/>
        </a:p>
      </dgm:t>
    </dgm:pt>
    <dgm:pt modelId="{638EE7D6-522A-4BCD-8E69-CAB5168B698D}">
      <dgm:prSet custT="1"/>
      <dgm:spPr>
        <a:solidFill>
          <a:schemeClr val="accent2">
            <a:lumMod val="50000"/>
          </a:schemeClr>
        </a:solidFill>
      </dgm:spPr>
      <dgm:t>
        <a:bodyPr/>
        <a:lstStyle/>
        <a:p>
          <a:r>
            <a:rPr lang="el-GR" sz="1200" b="1" dirty="0" smtClean="0"/>
            <a:t>Η/Υπολογιστών</a:t>
          </a:r>
          <a:endParaRPr lang="el-GR" sz="1200" b="1" dirty="0"/>
        </a:p>
      </dgm:t>
    </dgm:pt>
    <dgm:pt modelId="{DDA1578D-6EB8-40AD-A676-E9F84234CF23}" type="parTrans" cxnId="{330068AB-F47B-4B3D-A61E-DB94032CAE55}">
      <dgm:prSet/>
      <dgm:spPr/>
      <dgm:t>
        <a:bodyPr/>
        <a:lstStyle/>
        <a:p>
          <a:endParaRPr lang="el-GR"/>
        </a:p>
      </dgm:t>
    </dgm:pt>
    <dgm:pt modelId="{5A771AEF-FB71-4FD7-BC1D-C3B5DFAF744F}" type="sibTrans" cxnId="{330068AB-F47B-4B3D-A61E-DB94032CAE55}">
      <dgm:prSet/>
      <dgm:spPr/>
      <dgm:t>
        <a:bodyPr/>
        <a:lstStyle/>
        <a:p>
          <a:endParaRPr lang="el-GR"/>
        </a:p>
      </dgm:t>
    </dgm:pt>
    <dgm:pt modelId="{B5449B5B-23A2-4434-8FB1-6805C7B00C09}">
      <dgm:prSet phldrT="[Text]" custT="1"/>
      <dgm:spPr>
        <a:solidFill>
          <a:schemeClr val="accent2">
            <a:lumMod val="50000"/>
          </a:schemeClr>
        </a:solidFill>
      </dgm:spPr>
      <dgm:t>
        <a:bodyPr/>
        <a:lstStyle/>
        <a:p>
          <a:r>
            <a:rPr lang="el-GR" sz="1200" b="1" dirty="0" smtClean="0"/>
            <a:t>Εκπαίδευσης κοινωνικών δεξιοτήτων </a:t>
          </a:r>
          <a:endParaRPr lang="el-GR" sz="1200" b="1" dirty="0"/>
        </a:p>
      </dgm:t>
    </dgm:pt>
    <dgm:pt modelId="{A6A04100-93DD-4807-B7EF-ADBB764779B8}" type="parTrans" cxnId="{C8FC74CE-0537-4800-B36E-16E21355E774}">
      <dgm:prSet/>
      <dgm:spPr/>
      <dgm:t>
        <a:bodyPr/>
        <a:lstStyle/>
        <a:p>
          <a:endParaRPr lang="el-GR"/>
        </a:p>
      </dgm:t>
    </dgm:pt>
    <dgm:pt modelId="{11C0E440-4192-472F-8284-AEF3B6C1515B}" type="sibTrans" cxnId="{C8FC74CE-0537-4800-B36E-16E21355E774}">
      <dgm:prSet/>
      <dgm:spPr/>
      <dgm:t>
        <a:bodyPr/>
        <a:lstStyle/>
        <a:p>
          <a:endParaRPr lang="el-GR"/>
        </a:p>
      </dgm:t>
    </dgm:pt>
    <dgm:pt modelId="{50D95BDA-71BE-4B98-8986-9990F59AF9B0}">
      <dgm:prSet phldrT="[Text]" custT="1"/>
      <dgm:spPr>
        <a:solidFill>
          <a:schemeClr val="accent2">
            <a:lumMod val="50000"/>
          </a:schemeClr>
        </a:solidFill>
      </dgm:spPr>
      <dgm:t>
        <a:bodyPr/>
        <a:lstStyle/>
        <a:p>
          <a:r>
            <a:rPr lang="el-GR" sz="1200" b="1" dirty="0" smtClean="0"/>
            <a:t>Γυμναστικής </a:t>
          </a:r>
          <a:endParaRPr lang="el-GR" sz="1200" b="1" dirty="0"/>
        </a:p>
      </dgm:t>
    </dgm:pt>
    <dgm:pt modelId="{6103E5C8-5E03-40AF-ABEB-CA0DEDD44EA1}" type="parTrans" cxnId="{05936903-025E-4FD9-982D-DB10478C0F91}">
      <dgm:prSet/>
      <dgm:spPr/>
      <dgm:t>
        <a:bodyPr/>
        <a:lstStyle/>
        <a:p>
          <a:endParaRPr lang="el-GR"/>
        </a:p>
      </dgm:t>
    </dgm:pt>
    <dgm:pt modelId="{FAC08430-58D7-4DEA-BC82-45C562ABB99B}" type="sibTrans" cxnId="{05936903-025E-4FD9-982D-DB10478C0F91}">
      <dgm:prSet/>
      <dgm:spPr/>
      <dgm:t>
        <a:bodyPr/>
        <a:lstStyle/>
        <a:p>
          <a:endParaRPr lang="el-GR"/>
        </a:p>
      </dgm:t>
    </dgm:pt>
    <dgm:pt modelId="{2DB21231-23DC-4B21-AC4B-E4C51080962B}">
      <dgm:prSet custT="1"/>
      <dgm:spPr>
        <a:solidFill>
          <a:schemeClr val="accent2">
            <a:lumMod val="50000"/>
          </a:schemeClr>
        </a:solidFill>
      </dgm:spPr>
      <dgm:t>
        <a:bodyPr/>
        <a:lstStyle/>
        <a:p>
          <a:r>
            <a:rPr lang="el-GR" sz="1200" b="1" dirty="0" smtClean="0"/>
            <a:t>Δεξιοτήτων καθημερινής ζωής</a:t>
          </a:r>
          <a:endParaRPr lang="el-GR" sz="1200" b="1" dirty="0"/>
        </a:p>
      </dgm:t>
    </dgm:pt>
    <dgm:pt modelId="{D884FBFC-802B-401D-A8EE-F80A0F54DC29}" type="parTrans" cxnId="{C55078AE-7800-41B6-96BF-4764E210EFC8}">
      <dgm:prSet/>
      <dgm:spPr/>
      <dgm:t>
        <a:bodyPr/>
        <a:lstStyle/>
        <a:p>
          <a:endParaRPr lang="el-GR"/>
        </a:p>
      </dgm:t>
    </dgm:pt>
    <dgm:pt modelId="{CB79A38F-4FED-4907-B95D-BA0E95EDE82E}" type="sibTrans" cxnId="{C55078AE-7800-41B6-96BF-4764E210EFC8}">
      <dgm:prSet/>
      <dgm:spPr/>
      <dgm:t>
        <a:bodyPr/>
        <a:lstStyle/>
        <a:p>
          <a:endParaRPr lang="el-GR"/>
        </a:p>
      </dgm:t>
    </dgm:pt>
    <dgm:pt modelId="{6F0F94DB-6C3A-4052-B29E-C5B5B3EC1C79}">
      <dgm:prSet custT="1"/>
      <dgm:spPr>
        <a:solidFill>
          <a:schemeClr val="accent2">
            <a:lumMod val="50000"/>
          </a:schemeClr>
        </a:solidFill>
      </dgm:spPr>
      <dgm:t>
        <a:bodyPr/>
        <a:lstStyle/>
        <a:p>
          <a:r>
            <a:rPr lang="el-GR" sz="1200" b="1" dirty="0" smtClean="0"/>
            <a:t>Φωτογραφίας, Ντοκιμαντέρ, ΒίντεοΕικαστικών </a:t>
          </a:r>
          <a:endParaRPr lang="el-GR" sz="1200" b="1" dirty="0"/>
        </a:p>
      </dgm:t>
    </dgm:pt>
    <dgm:pt modelId="{AE9269D7-B217-420A-96F7-6120F88C63C3}" type="parTrans" cxnId="{1667E675-275D-44FE-AC00-4D746F429037}">
      <dgm:prSet/>
      <dgm:spPr/>
      <dgm:t>
        <a:bodyPr/>
        <a:lstStyle/>
        <a:p>
          <a:endParaRPr lang="el-GR"/>
        </a:p>
      </dgm:t>
    </dgm:pt>
    <dgm:pt modelId="{ADE8CDB0-02EA-484F-8EF2-E7FA1A868017}" type="sibTrans" cxnId="{1667E675-275D-44FE-AC00-4D746F429037}">
      <dgm:prSet/>
      <dgm:spPr/>
      <dgm:t>
        <a:bodyPr/>
        <a:lstStyle/>
        <a:p>
          <a:endParaRPr lang="el-GR"/>
        </a:p>
      </dgm:t>
    </dgm:pt>
    <dgm:pt modelId="{875F238D-0C7C-4EB1-B6CA-E0789EB1F825}">
      <dgm:prSet custT="1"/>
      <dgm:spPr>
        <a:solidFill>
          <a:schemeClr val="accent2">
            <a:lumMod val="50000"/>
          </a:schemeClr>
        </a:solidFill>
      </dgm:spPr>
      <dgm:t>
        <a:bodyPr/>
        <a:lstStyle/>
        <a:p>
          <a:r>
            <a:rPr lang="el-GR" sz="1200" b="1" dirty="0" smtClean="0"/>
            <a:t>Κηπουρικής  κατασκευών</a:t>
          </a:r>
          <a:endParaRPr lang="el-GR" sz="1200" b="1" dirty="0"/>
        </a:p>
      </dgm:t>
    </dgm:pt>
    <dgm:pt modelId="{FB77A0C7-EDEF-4084-9D7A-EA189298493A}" type="parTrans" cxnId="{20A5EC82-2D27-46D1-997A-6AC42E7C82DA}">
      <dgm:prSet/>
      <dgm:spPr/>
      <dgm:t>
        <a:bodyPr/>
        <a:lstStyle/>
        <a:p>
          <a:endParaRPr lang="el-GR"/>
        </a:p>
      </dgm:t>
    </dgm:pt>
    <dgm:pt modelId="{155C9BF6-3107-40F5-B6E9-1D8C9F7C2843}" type="sibTrans" cxnId="{20A5EC82-2D27-46D1-997A-6AC42E7C82DA}">
      <dgm:prSet/>
      <dgm:spPr/>
      <dgm:t>
        <a:bodyPr/>
        <a:lstStyle/>
        <a:p>
          <a:endParaRPr lang="el-GR"/>
        </a:p>
      </dgm:t>
    </dgm:pt>
    <dgm:pt modelId="{BA8238D8-60D4-422A-8BD4-E9EFF4EA59CA}">
      <dgm:prSet custT="1"/>
      <dgm:spPr>
        <a:solidFill>
          <a:schemeClr val="accent2">
            <a:lumMod val="50000"/>
          </a:schemeClr>
        </a:solidFill>
      </dgm:spPr>
      <dgm:t>
        <a:bodyPr/>
        <a:lstStyle/>
        <a:p>
          <a:r>
            <a:rPr lang="el-GR" sz="1200" b="1" dirty="0" smtClean="0"/>
            <a:t>Επικαιρότητας </a:t>
          </a:r>
        </a:p>
      </dgm:t>
    </dgm:pt>
    <dgm:pt modelId="{0637F744-9362-418C-A9DF-211CF8A2192E}" type="parTrans" cxnId="{8D769FAA-66CF-4920-A31F-94A62C63BAC7}">
      <dgm:prSet/>
      <dgm:spPr/>
      <dgm:t>
        <a:bodyPr/>
        <a:lstStyle/>
        <a:p>
          <a:endParaRPr lang="el-GR"/>
        </a:p>
      </dgm:t>
    </dgm:pt>
    <dgm:pt modelId="{63284C49-6F23-4808-823A-F002B9DD9DE7}" type="sibTrans" cxnId="{8D769FAA-66CF-4920-A31F-94A62C63BAC7}">
      <dgm:prSet/>
      <dgm:spPr/>
      <dgm:t>
        <a:bodyPr/>
        <a:lstStyle/>
        <a:p>
          <a:endParaRPr lang="el-GR"/>
        </a:p>
      </dgm:t>
    </dgm:pt>
    <dgm:pt modelId="{FE1C8543-AC96-4027-8C59-C089327545BF}">
      <dgm:prSet custT="1"/>
      <dgm:spPr>
        <a:solidFill>
          <a:schemeClr val="accent2">
            <a:lumMod val="50000"/>
          </a:schemeClr>
        </a:solidFill>
      </dgm:spPr>
      <dgm:t>
        <a:bodyPr/>
        <a:lstStyle/>
        <a:p>
          <a:r>
            <a:rPr lang="el-GR" sz="1200" b="1" dirty="0" smtClean="0"/>
            <a:t>Μαγειρικής</a:t>
          </a:r>
          <a:endParaRPr lang="el-GR" sz="1200" b="1" dirty="0"/>
        </a:p>
      </dgm:t>
    </dgm:pt>
    <dgm:pt modelId="{9D44B10D-0DF3-4862-A36E-77493C6A3F2D}" type="parTrans" cxnId="{BD55A300-4405-44C5-837E-4BAF64E12175}">
      <dgm:prSet/>
      <dgm:spPr/>
      <dgm:t>
        <a:bodyPr/>
        <a:lstStyle/>
        <a:p>
          <a:endParaRPr lang="el-GR"/>
        </a:p>
      </dgm:t>
    </dgm:pt>
    <dgm:pt modelId="{BBA6A1D6-40F6-47A9-A91F-97DE7083FF40}" type="sibTrans" cxnId="{BD55A300-4405-44C5-837E-4BAF64E12175}">
      <dgm:prSet/>
      <dgm:spPr/>
      <dgm:t>
        <a:bodyPr/>
        <a:lstStyle/>
        <a:p>
          <a:endParaRPr lang="el-GR"/>
        </a:p>
      </dgm:t>
    </dgm:pt>
    <dgm:pt modelId="{3474478D-F258-4746-9E00-92C40DB73085}">
      <dgm:prSet custT="1"/>
      <dgm:spPr>
        <a:solidFill>
          <a:schemeClr val="accent2">
            <a:lumMod val="50000"/>
          </a:schemeClr>
        </a:solidFill>
      </dgm:spPr>
      <dgm:t>
        <a:bodyPr/>
        <a:lstStyle/>
        <a:p>
          <a:r>
            <a:rPr lang="el-GR" sz="1200" b="1" dirty="0" smtClean="0"/>
            <a:t>Αφήγησης </a:t>
          </a:r>
          <a:endParaRPr lang="el-GR" sz="1200" b="1" dirty="0"/>
        </a:p>
      </dgm:t>
    </dgm:pt>
    <dgm:pt modelId="{EE371F32-71C8-4648-97DD-57C301AB80A2}" type="parTrans" cxnId="{485495A8-686D-490E-8840-B825AEEE7CC3}">
      <dgm:prSet/>
      <dgm:spPr/>
      <dgm:t>
        <a:bodyPr/>
        <a:lstStyle/>
        <a:p>
          <a:endParaRPr lang="el-GR"/>
        </a:p>
      </dgm:t>
    </dgm:pt>
    <dgm:pt modelId="{D68B9C80-78F8-49C0-B424-6A8874FCA185}" type="sibTrans" cxnId="{485495A8-686D-490E-8840-B825AEEE7CC3}">
      <dgm:prSet/>
      <dgm:spPr/>
      <dgm:t>
        <a:bodyPr/>
        <a:lstStyle/>
        <a:p>
          <a:endParaRPr lang="el-GR"/>
        </a:p>
      </dgm:t>
    </dgm:pt>
    <dgm:pt modelId="{405D34C3-7032-4E4F-B788-B0778C313F65}">
      <dgm:prSet custT="1"/>
      <dgm:spPr>
        <a:solidFill>
          <a:schemeClr val="accent2">
            <a:lumMod val="50000"/>
          </a:schemeClr>
        </a:solidFill>
      </dgm:spPr>
      <dgm:t>
        <a:bodyPr/>
        <a:lstStyle/>
        <a:p>
          <a:r>
            <a:rPr lang="el-GR" sz="1200" b="1" dirty="0" smtClean="0"/>
            <a:t>Επιτραπέζιων παιχνιδιών</a:t>
          </a:r>
          <a:endParaRPr lang="el-GR" sz="1200" b="1" dirty="0"/>
        </a:p>
      </dgm:t>
    </dgm:pt>
    <dgm:pt modelId="{6EBAAD73-5455-4D51-B89E-12398A7C50EE}" type="parTrans" cxnId="{153411B1-1243-4239-972F-FCFCF1D3CE8C}">
      <dgm:prSet/>
      <dgm:spPr/>
      <dgm:t>
        <a:bodyPr/>
        <a:lstStyle/>
        <a:p>
          <a:endParaRPr lang="el-GR"/>
        </a:p>
      </dgm:t>
    </dgm:pt>
    <dgm:pt modelId="{EAAD0CF0-C0D3-4E0A-8A0F-A11512703F9D}" type="sibTrans" cxnId="{153411B1-1243-4239-972F-FCFCF1D3CE8C}">
      <dgm:prSet/>
      <dgm:spPr/>
      <dgm:t>
        <a:bodyPr/>
        <a:lstStyle/>
        <a:p>
          <a:endParaRPr lang="el-GR"/>
        </a:p>
      </dgm:t>
    </dgm:pt>
    <dgm:pt modelId="{06260B19-7FC4-4C47-95BE-1FA4EE3F279D}">
      <dgm:prSet custT="1"/>
      <dgm:spPr>
        <a:solidFill>
          <a:schemeClr val="accent2">
            <a:lumMod val="50000"/>
          </a:schemeClr>
        </a:solidFill>
      </dgm:spPr>
      <dgm:t>
        <a:bodyPr/>
        <a:lstStyle/>
        <a:p>
          <a:r>
            <a:rPr lang="el-GR" sz="1200" b="1" dirty="0" smtClean="0"/>
            <a:t>Αυτοφροντίδας και προαγωγής υγείας </a:t>
          </a:r>
          <a:endParaRPr lang="el-GR" sz="1200" b="1" dirty="0"/>
        </a:p>
      </dgm:t>
    </dgm:pt>
    <dgm:pt modelId="{680D22E2-1E3C-4300-98FF-7D455A07A9B7}" type="parTrans" cxnId="{4BA75FDF-E4A4-439E-ACAD-787624EBAF73}">
      <dgm:prSet/>
      <dgm:spPr/>
      <dgm:t>
        <a:bodyPr/>
        <a:lstStyle/>
        <a:p>
          <a:endParaRPr lang="el-GR"/>
        </a:p>
      </dgm:t>
    </dgm:pt>
    <dgm:pt modelId="{07C1E488-ADD5-469E-9F26-E3E2739D92DB}" type="sibTrans" cxnId="{4BA75FDF-E4A4-439E-ACAD-787624EBAF73}">
      <dgm:prSet/>
      <dgm:spPr/>
      <dgm:t>
        <a:bodyPr/>
        <a:lstStyle/>
        <a:p>
          <a:endParaRPr lang="el-GR"/>
        </a:p>
      </dgm:t>
    </dgm:pt>
    <dgm:pt modelId="{0ED1124B-F6A6-4E83-8715-E685A54679D3}">
      <dgm:prSet custT="1"/>
      <dgm:spPr>
        <a:solidFill>
          <a:schemeClr val="accent2">
            <a:lumMod val="50000"/>
          </a:schemeClr>
        </a:solidFill>
      </dgm:spPr>
      <dgm:t>
        <a:bodyPr/>
        <a:lstStyle/>
        <a:p>
          <a:r>
            <a:rPr lang="el-GR" sz="1200" b="1" dirty="0" smtClean="0"/>
            <a:t>Ενδυνάμωσης, δικαιωμάτων και διεκδίκησης</a:t>
          </a:r>
          <a:endParaRPr lang="el-GR" sz="1200" b="1" dirty="0"/>
        </a:p>
      </dgm:t>
    </dgm:pt>
    <dgm:pt modelId="{ACB0F237-6E73-4EB0-ABB2-B15C72379807}" type="parTrans" cxnId="{91D378AE-9F68-4F1D-BA36-AAA18520A498}">
      <dgm:prSet/>
      <dgm:spPr/>
      <dgm:t>
        <a:bodyPr/>
        <a:lstStyle/>
        <a:p>
          <a:endParaRPr lang="el-GR"/>
        </a:p>
      </dgm:t>
    </dgm:pt>
    <dgm:pt modelId="{12BFE4F5-70A7-4499-B7D3-E7A93C8089ED}" type="sibTrans" cxnId="{91D378AE-9F68-4F1D-BA36-AAA18520A498}">
      <dgm:prSet/>
      <dgm:spPr/>
      <dgm:t>
        <a:bodyPr/>
        <a:lstStyle/>
        <a:p>
          <a:endParaRPr lang="el-GR"/>
        </a:p>
      </dgm:t>
    </dgm:pt>
    <dgm:pt modelId="{C955D60C-AC21-451F-BD96-73E9231A07F2}">
      <dgm:prSet custT="1"/>
      <dgm:spPr>
        <a:solidFill>
          <a:schemeClr val="accent2">
            <a:lumMod val="50000"/>
          </a:schemeClr>
        </a:solidFill>
      </dgm:spPr>
      <dgm:t>
        <a:bodyPr/>
        <a:lstStyle/>
        <a:p>
          <a:r>
            <a:rPr lang="el-GR" sz="1200" b="1" dirty="0" smtClean="0"/>
            <a:t>Εργοθεραπείας </a:t>
          </a:r>
          <a:endParaRPr lang="el-GR" sz="1200" b="1" dirty="0"/>
        </a:p>
      </dgm:t>
    </dgm:pt>
    <dgm:pt modelId="{ED12C503-AF3D-444C-AFF4-AE3D995A0504}" type="parTrans" cxnId="{3F122EF4-F4E2-4C4B-AC9C-18E01A149871}">
      <dgm:prSet/>
      <dgm:spPr/>
      <dgm:t>
        <a:bodyPr/>
        <a:lstStyle/>
        <a:p>
          <a:endParaRPr lang="el-GR"/>
        </a:p>
      </dgm:t>
    </dgm:pt>
    <dgm:pt modelId="{21AC9C3B-087E-4C27-9E6B-81A72EA67B6F}" type="sibTrans" cxnId="{3F122EF4-F4E2-4C4B-AC9C-18E01A149871}">
      <dgm:prSet/>
      <dgm:spPr/>
      <dgm:t>
        <a:bodyPr/>
        <a:lstStyle/>
        <a:p>
          <a:endParaRPr lang="el-GR"/>
        </a:p>
      </dgm:t>
    </dgm:pt>
    <dgm:pt modelId="{B4929A24-85B6-4FD7-A515-C0B2C5163F67}">
      <dgm:prSet custT="1"/>
      <dgm:spPr>
        <a:solidFill>
          <a:schemeClr val="accent2">
            <a:lumMod val="50000"/>
          </a:schemeClr>
        </a:solidFill>
      </dgm:spPr>
      <dgm:t>
        <a:bodyPr/>
        <a:lstStyle/>
        <a:p>
          <a:r>
            <a:rPr lang="el-GR" sz="1200" b="1" dirty="0" smtClean="0"/>
            <a:t>Συνάντηση μελών Αυτοοργάνωση</a:t>
          </a:r>
          <a:endParaRPr lang="el-GR" sz="1200" b="1" dirty="0"/>
        </a:p>
      </dgm:t>
    </dgm:pt>
    <dgm:pt modelId="{C4627197-C122-4E60-8C2D-3478C502A89C}" type="parTrans" cxnId="{9B668A38-DCB2-4D13-99FE-4A9B95599828}">
      <dgm:prSet/>
      <dgm:spPr/>
      <dgm:t>
        <a:bodyPr/>
        <a:lstStyle/>
        <a:p>
          <a:endParaRPr lang="el-GR"/>
        </a:p>
      </dgm:t>
    </dgm:pt>
    <dgm:pt modelId="{6440FA06-5EAF-4884-9404-D14EDE57F839}" type="sibTrans" cxnId="{9B668A38-DCB2-4D13-99FE-4A9B95599828}">
      <dgm:prSet/>
      <dgm:spPr/>
      <dgm:t>
        <a:bodyPr/>
        <a:lstStyle/>
        <a:p>
          <a:endParaRPr lang="el-GR"/>
        </a:p>
      </dgm:t>
    </dgm:pt>
    <dgm:pt modelId="{280569D7-B373-4BFE-B0CC-C40FACF92C27}">
      <dgm:prSet custT="1"/>
      <dgm:spPr>
        <a:solidFill>
          <a:schemeClr val="accent2">
            <a:lumMod val="50000"/>
          </a:schemeClr>
        </a:solidFill>
      </dgm:spPr>
      <dgm:t>
        <a:bodyPr/>
        <a:lstStyle/>
        <a:p>
          <a:r>
            <a:rPr lang="el-GR" sz="1200" b="1" dirty="0" smtClean="0"/>
            <a:t>Γενική συνέλευση </a:t>
          </a:r>
          <a:endParaRPr lang="el-GR" sz="1200" b="1" dirty="0"/>
        </a:p>
      </dgm:t>
    </dgm:pt>
    <dgm:pt modelId="{B4ECE2AE-74F6-4553-BA39-8BD8F2FABA1B}" type="parTrans" cxnId="{EC1C6FF9-4264-4BE6-97EE-F24443C01551}">
      <dgm:prSet/>
      <dgm:spPr/>
      <dgm:t>
        <a:bodyPr/>
        <a:lstStyle/>
        <a:p>
          <a:endParaRPr lang="el-GR"/>
        </a:p>
      </dgm:t>
    </dgm:pt>
    <dgm:pt modelId="{0AFC6D1E-F2C3-4714-80A0-611AB5BBA213}" type="sibTrans" cxnId="{EC1C6FF9-4264-4BE6-97EE-F24443C01551}">
      <dgm:prSet/>
      <dgm:spPr/>
      <dgm:t>
        <a:bodyPr/>
        <a:lstStyle/>
        <a:p>
          <a:endParaRPr lang="el-GR"/>
        </a:p>
      </dgm:t>
    </dgm:pt>
    <dgm:pt modelId="{AAD2B8DE-5937-462E-A1FD-57C8EF401868}">
      <dgm:prSet custT="1"/>
      <dgm:spPr>
        <a:solidFill>
          <a:schemeClr val="accent2">
            <a:lumMod val="50000"/>
          </a:schemeClr>
        </a:solidFill>
      </dgm:spPr>
      <dgm:t>
        <a:bodyPr/>
        <a:lstStyle/>
        <a:p>
          <a:r>
            <a:rPr lang="el-GR" sz="1200" b="1" dirty="0" smtClean="0"/>
            <a:t>Έξοδος</a:t>
          </a:r>
          <a:endParaRPr lang="el-GR" sz="1200" b="1" dirty="0"/>
        </a:p>
      </dgm:t>
    </dgm:pt>
    <dgm:pt modelId="{87B953B7-ACDB-47A1-B1DF-1685F4BC8BF2}" type="parTrans" cxnId="{DC49B84F-A482-4271-842B-4D5708B1EBB1}">
      <dgm:prSet/>
      <dgm:spPr/>
      <dgm:t>
        <a:bodyPr/>
        <a:lstStyle/>
        <a:p>
          <a:endParaRPr lang="el-GR"/>
        </a:p>
      </dgm:t>
    </dgm:pt>
    <dgm:pt modelId="{F1149A68-C5D0-4387-8ED2-FCBDF63BFE03}" type="sibTrans" cxnId="{DC49B84F-A482-4271-842B-4D5708B1EBB1}">
      <dgm:prSet/>
      <dgm:spPr/>
      <dgm:t>
        <a:bodyPr/>
        <a:lstStyle/>
        <a:p>
          <a:endParaRPr lang="el-GR"/>
        </a:p>
      </dgm:t>
    </dgm:pt>
    <dgm:pt modelId="{847C7D85-88BC-4654-BB05-71DC96F4E8A5}">
      <dgm:prSet custT="1"/>
      <dgm:spPr>
        <a:solidFill>
          <a:schemeClr val="accent2">
            <a:lumMod val="50000"/>
          </a:schemeClr>
        </a:solidFill>
      </dgm:spPr>
      <dgm:t>
        <a:bodyPr/>
        <a:lstStyle/>
        <a:p>
          <a:r>
            <a:rPr lang="el-GR" sz="1200" b="1" dirty="0" smtClean="0"/>
            <a:t>Ομαδικής ψυχοθεραπείας</a:t>
          </a:r>
          <a:endParaRPr lang="el-GR" sz="1200" b="1" dirty="0"/>
        </a:p>
      </dgm:t>
    </dgm:pt>
    <dgm:pt modelId="{3970D83A-EFD8-4C41-8F7C-E8BEDBA998A7}" type="parTrans" cxnId="{9DC210F9-9439-4929-9F39-3D2C4E7ADA74}">
      <dgm:prSet/>
      <dgm:spPr/>
      <dgm:t>
        <a:bodyPr/>
        <a:lstStyle/>
        <a:p>
          <a:endParaRPr lang="el-GR"/>
        </a:p>
      </dgm:t>
    </dgm:pt>
    <dgm:pt modelId="{C2A9FDA5-1EFF-4F99-81E6-857C7540D9F0}" type="sibTrans" cxnId="{9DC210F9-9439-4929-9F39-3D2C4E7ADA74}">
      <dgm:prSet/>
      <dgm:spPr/>
      <dgm:t>
        <a:bodyPr/>
        <a:lstStyle/>
        <a:p>
          <a:endParaRPr lang="el-GR"/>
        </a:p>
      </dgm:t>
    </dgm:pt>
    <dgm:pt modelId="{4288DDF9-2B8D-4B03-B758-CF7A86AB533E}" type="pres">
      <dgm:prSet presAssocID="{63967063-437D-4E3E-BCA5-9B9B94217C80}" presName="Name0" presStyleCnt="0">
        <dgm:presLayoutVars>
          <dgm:dir/>
          <dgm:resizeHandles val="exact"/>
        </dgm:presLayoutVars>
      </dgm:prSet>
      <dgm:spPr/>
      <dgm:t>
        <a:bodyPr/>
        <a:lstStyle/>
        <a:p>
          <a:endParaRPr lang="el-GR"/>
        </a:p>
      </dgm:t>
    </dgm:pt>
    <dgm:pt modelId="{A3164415-F43C-4802-96D6-9293A29BF4DC}" type="pres">
      <dgm:prSet presAssocID="{638EE7D6-522A-4BCD-8E69-CAB5168B698D}" presName="node" presStyleLbl="node1" presStyleIdx="0" presStyleCnt="17" custScaleX="119358" custScaleY="142596" custLinFactNeighborX="35583" custLinFactNeighborY="39739">
        <dgm:presLayoutVars>
          <dgm:bulletEnabled val="1"/>
        </dgm:presLayoutVars>
      </dgm:prSet>
      <dgm:spPr/>
      <dgm:t>
        <a:bodyPr/>
        <a:lstStyle/>
        <a:p>
          <a:endParaRPr lang="el-GR"/>
        </a:p>
      </dgm:t>
    </dgm:pt>
    <dgm:pt modelId="{0C5A8343-1392-473C-B246-4F7D41BC441A}" type="pres">
      <dgm:prSet presAssocID="{5A771AEF-FB71-4FD7-BC1D-C3B5DFAF744F}" presName="sibTrans" presStyleLbl="sibTrans1D1" presStyleIdx="0" presStyleCnt="16"/>
      <dgm:spPr/>
      <dgm:t>
        <a:bodyPr/>
        <a:lstStyle/>
        <a:p>
          <a:endParaRPr lang="el-GR"/>
        </a:p>
      </dgm:t>
    </dgm:pt>
    <dgm:pt modelId="{E95073B7-085C-4BC3-A87F-5840DAB47E7B}" type="pres">
      <dgm:prSet presAssocID="{5A771AEF-FB71-4FD7-BC1D-C3B5DFAF744F}" presName="connectorText" presStyleLbl="sibTrans1D1" presStyleIdx="0" presStyleCnt="16"/>
      <dgm:spPr/>
      <dgm:t>
        <a:bodyPr/>
        <a:lstStyle/>
        <a:p>
          <a:endParaRPr lang="el-GR"/>
        </a:p>
      </dgm:t>
    </dgm:pt>
    <dgm:pt modelId="{B0511813-71E1-4915-A987-0BAB74AC743E}" type="pres">
      <dgm:prSet presAssocID="{B5449B5B-23A2-4434-8FB1-6805C7B00C09}" presName="node" presStyleLbl="node1" presStyleIdx="1" presStyleCnt="17" custScaleX="99233" custScaleY="233355" custLinFactNeighborX="26825" custLinFactNeighborY="-7827">
        <dgm:presLayoutVars>
          <dgm:bulletEnabled val="1"/>
        </dgm:presLayoutVars>
      </dgm:prSet>
      <dgm:spPr/>
      <dgm:t>
        <a:bodyPr/>
        <a:lstStyle/>
        <a:p>
          <a:endParaRPr lang="el-GR"/>
        </a:p>
      </dgm:t>
    </dgm:pt>
    <dgm:pt modelId="{3D497FAC-BADB-4B43-9CF7-B29D97FC5F7D}" type="pres">
      <dgm:prSet presAssocID="{11C0E440-4192-472F-8284-AEF3B6C1515B}" presName="sibTrans" presStyleLbl="sibTrans1D1" presStyleIdx="1" presStyleCnt="16"/>
      <dgm:spPr/>
      <dgm:t>
        <a:bodyPr/>
        <a:lstStyle/>
        <a:p>
          <a:endParaRPr lang="el-GR"/>
        </a:p>
      </dgm:t>
    </dgm:pt>
    <dgm:pt modelId="{99872992-F17A-469C-88DC-7F1F28AE47F7}" type="pres">
      <dgm:prSet presAssocID="{11C0E440-4192-472F-8284-AEF3B6C1515B}" presName="connectorText" presStyleLbl="sibTrans1D1" presStyleIdx="1" presStyleCnt="16"/>
      <dgm:spPr/>
      <dgm:t>
        <a:bodyPr/>
        <a:lstStyle/>
        <a:p>
          <a:endParaRPr lang="el-GR"/>
        </a:p>
      </dgm:t>
    </dgm:pt>
    <dgm:pt modelId="{741D0490-3D51-401C-B847-7AB161D62320}" type="pres">
      <dgm:prSet presAssocID="{6F0F94DB-6C3A-4052-B29E-C5B5B3EC1C79}" presName="node" presStyleLbl="node1" presStyleIdx="2" presStyleCnt="17" custScaleX="124960" custScaleY="152723" custLinFactNeighborX="22146" custLinFactNeighborY="-26373">
        <dgm:presLayoutVars>
          <dgm:bulletEnabled val="1"/>
        </dgm:presLayoutVars>
      </dgm:prSet>
      <dgm:spPr/>
      <dgm:t>
        <a:bodyPr/>
        <a:lstStyle/>
        <a:p>
          <a:endParaRPr lang="el-GR"/>
        </a:p>
      </dgm:t>
    </dgm:pt>
    <dgm:pt modelId="{DBB20E70-6EBF-408F-B752-89AE65CAC183}" type="pres">
      <dgm:prSet presAssocID="{ADE8CDB0-02EA-484F-8EF2-E7FA1A868017}" presName="sibTrans" presStyleLbl="sibTrans1D1" presStyleIdx="2" presStyleCnt="16"/>
      <dgm:spPr/>
      <dgm:t>
        <a:bodyPr/>
        <a:lstStyle/>
        <a:p>
          <a:endParaRPr lang="el-GR"/>
        </a:p>
      </dgm:t>
    </dgm:pt>
    <dgm:pt modelId="{BC946BD6-F84D-4829-9925-C21CF3592EA3}" type="pres">
      <dgm:prSet presAssocID="{ADE8CDB0-02EA-484F-8EF2-E7FA1A868017}" presName="connectorText" presStyleLbl="sibTrans1D1" presStyleIdx="2" presStyleCnt="16"/>
      <dgm:spPr/>
      <dgm:t>
        <a:bodyPr/>
        <a:lstStyle/>
        <a:p>
          <a:endParaRPr lang="el-GR"/>
        </a:p>
      </dgm:t>
    </dgm:pt>
    <dgm:pt modelId="{FE31077B-D0A7-42D4-B407-F8D4893BE1AB}" type="pres">
      <dgm:prSet presAssocID="{875F238D-0C7C-4EB1-B6CA-E0789EB1F825}" presName="node" presStyleLbl="node1" presStyleIdx="3" presStyleCnt="17" custScaleX="95680" custScaleY="169286" custLinFactNeighborX="24394" custLinFactNeighborY="58101">
        <dgm:presLayoutVars>
          <dgm:bulletEnabled val="1"/>
        </dgm:presLayoutVars>
      </dgm:prSet>
      <dgm:spPr/>
      <dgm:t>
        <a:bodyPr/>
        <a:lstStyle/>
        <a:p>
          <a:endParaRPr lang="el-GR"/>
        </a:p>
      </dgm:t>
    </dgm:pt>
    <dgm:pt modelId="{E49BAEB5-066B-4028-9644-513A2884A758}" type="pres">
      <dgm:prSet presAssocID="{155C9BF6-3107-40F5-B6E9-1D8C9F7C2843}" presName="sibTrans" presStyleLbl="sibTrans1D1" presStyleIdx="3" presStyleCnt="16"/>
      <dgm:spPr/>
      <dgm:t>
        <a:bodyPr/>
        <a:lstStyle/>
        <a:p>
          <a:endParaRPr lang="el-GR"/>
        </a:p>
      </dgm:t>
    </dgm:pt>
    <dgm:pt modelId="{72DB1B99-DDA8-4DD4-BDBF-6736A86CBA8F}" type="pres">
      <dgm:prSet presAssocID="{155C9BF6-3107-40F5-B6E9-1D8C9F7C2843}" presName="connectorText" presStyleLbl="sibTrans1D1" presStyleIdx="3" presStyleCnt="16"/>
      <dgm:spPr/>
      <dgm:t>
        <a:bodyPr/>
        <a:lstStyle/>
        <a:p>
          <a:endParaRPr lang="el-GR"/>
        </a:p>
      </dgm:t>
    </dgm:pt>
    <dgm:pt modelId="{22A67CE4-9967-4581-8FEF-92F920EF9D73}" type="pres">
      <dgm:prSet presAssocID="{BA8238D8-60D4-422A-8BD4-E9EFF4EA59CA}" presName="node" presStyleLbl="node1" presStyleIdx="4" presStyleCnt="17" custScaleX="157327" custScaleY="164008" custLinFactNeighborX="25506" custLinFactNeighborY="-2597">
        <dgm:presLayoutVars>
          <dgm:bulletEnabled val="1"/>
        </dgm:presLayoutVars>
      </dgm:prSet>
      <dgm:spPr/>
      <dgm:t>
        <a:bodyPr/>
        <a:lstStyle/>
        <a:p>
          <a:endParaRPr lang="el-GR"/>
        </a:p>
      </dgm:t>
    </dgm:pt>
    <dgm:pt modelId="{B0D0FDC0-D641-4C7B-87CB-2AC8D41DC6F8}" type="pres">
      <dgm:prSet presAssocID="{63284C49-6F23-4808-823A-F002B9DD9DE7}" presName="sibTrans" presStyleLbl="sibTrans1D1" presStyleIdx="4" presStyleCnt="16"/>
      <dgm:spPr/>
      <dgm:t>
        <a:bodyPr/>
        <a:lstStyle/>
        <a:p>
          <a:endParaRPr lang="el-GR"/>
        </a:p>
      </dgm:t>
    </dgm:pt>
    <dgm:pt modelId="{50FBAAD5-DF7B-4750-96E3-EB07AE47985A}" type="pres">
      <dgm:prSet presAssocID="{63284C49-6F23-4808-823A-F002B9DD9DE7}" presName="connectorText" presStyleLbl="sibTrans1D1" presStyleIdx="4" presStyleCnt="16"/>
      <dgm:spPr/>
      <dgm:t>
        <a:bodyPr/>
        <a:lstStyle/>
        <a:p>
          <a:endParaRPr lang="el-GR"/>
        </a:p>
      </dgm:t>
    </dgm:pt>
    <dgm:pt modelId="{98781E40-E780-4E99-8D7C-483925F54247}" type="pres">
      <dgm:prSet presAssocID="{FE1C8543-AC96-4027-8C59-C089327545BF}" presName="node" presStyleLbl="node1" presStyleIdx="5" presStyleCnt="17" custScaleX="89665" custScaleY="147307" custLinFactX="100000" custLinFactY="200000" custLinFactNeighborX="163149" custLinFactNeighborY="237517">
        <dgm:presLayoutVars>
          <dgm:bulletEnabled val="1"/>
        </dgm:presLayoutVars>
      </dgm:prSet>
      <dgm:spPr/>
      <dgm:t>
        <a:bodyPr/>
        <a:lstStyle/>
        <a:p>
          <a:endParaRPr lang="el-GR"/>
        </a:p>
      </dgm:t>
    </dgm:pt>
    <dgm:pt modelId="{B05F23DF-9D27-4F09-A2DF-A17CF8E54C99}" type="pres">
      <dgm:prSet presAssocID="{BBA6A1D6-40F6-47A9-A91F-97DE7083FF40}" presName="sibTrans" presStyleLbl="sibTrans1D1" presStyleIdx="5" presStyleCnt="16"/>
      <dgm:spPr/>
      <dgm:t>
        <a:bodyPr/>
        <a:lstStyle/>
        <a:p>
          <a:endParaRPr lang="el-GR"/>
        </a:p>
      </dgm:t>
    </dgm:pt>
    <dgm:pt modelId="{AD75379E-FF57-4CBE-909C-4F274AE89582}" type="pres">
      <dgm:prSet presAssocID="{BBA6A1D6-40F6-47A9-A91F-97DE7083FF40}" presName="connectorText" presStyleLbl="sibTrans1D1" presStyleIdx="5" presStyleCnt="16"/>
      <dgm:spPr/>
      <dgm:t>
        <a:bodyPr/>
        <a:lstStyle/>
        <a:p>
          <a:endParaRPr lang="el-GR"/>
        </a:p>
      </dgm:t>
    </dgm:pt>
    <dgm:pt modelId="{41557444-BA01-442F-A4D1-4881425A6A59}" type="pres">
      <dgm:prSet presAssocID="{847C7D85-88BC-4654-BB05-71DC96F4E8A5}" presName="node" presStyleLbl="node1" presStyleIdx="6" presStyleCnt="17" custScaleX="130395" custScaleY="134573" custLinFactNeighborX="-78093" custLinFactNeighborY="-36889">
        <dgm:presLayoutVars>
          <dgm:bulletEnabled val="1"/>
        </dgm:presLayoutVars>
      </dgm:prSet>
      <dgm:spPr/>
      <dgm:t>
        <a:bodyPr/>
        <a:lstStyle/>
        <a:p>
          <a:endParaRPr lang="el-GR"/>
        </a:p>
      </dgm:t>
    </dgm:pt>
    <dgm:pt modelId="{08EFFE60-ED41-4159-80D0-F6BAE9915E24}" type="pres">
      <dgm:prSet presAssocID="{C2A9FDA5-1EFF-4F99-81E6-857C7540D9F0}" presName="sibTrans" presStyleLbl="sibTrans1D1" presStyleIdx="6" presStyleCnt="16"/>
      <dgm:spPr/>
      <dgm:t>
        <a:bodyPr/>
        <a:lstStyle/>
        <a:p>
          <a:endParaRPr lang="el-GR"/>
        </a:p>
      </dgm:t>
    </dgm:pt>
    <dgm:pt modelId="{4E44A97A-BDBA-4835-A72E-C7A5FC53C199}" type="pres">
      <dgm:prSet presAssocID="{C2A9FDA5-1EFF-4F99-81E6-857C7540D9F0}" presName="connectorText" presStyleLbl="sibTrans1D1" presStyleIdx="6" presStyleCnt="16"/>
      <dgm:spPr/>
      <dgm:t>
        <a:bodyPr/>
        <a:lstStyle/>
        <a:p>
          <a:endParaRPr lang="el-GR"/>
        </a:p>
      </dgm:t>
    </dgm:pt>
    <dgm:pt modelId="{B57374A9-6906-4D0B-90C3-E43A6ADAAF76}" type="pres">
      <dgm:prSet presAssocID="{3474478D-F258-4746-9E00-92C40DB73085}" presName="node" presStyleLbl="node1" presStyleIdx="7" presStyleCnt="17" custScaleX="114023" custScaleY="176173" custLinFactNeighborX="-48626" custLinFactNeighborY="38334">
        <dgm:presLayoutVars>
          <dgm:bulletEnabled val="1"/>
        </dgm:presLayoutVars>
      </dgm:prSet>
      <dgm:spPr/>
      <dgm:t>
        <a:bodyPr/>
        <a:lstStyle/>
        <a:p>
          <a:endParaRPr lang="el-GR"/>
        </a:p>
      </dgm:t>
    </dgm:pt>
    <dgm:pt modelId="{A877E79B-2F19-4112-9426-B8294388EC30}" type="pres">
      <dgm:prSet presAssocID="{D68B9C80-78F8-49C0-B424-6A8874FCA185}" presName="sibTrans" presStyleLbl="sibTrans1D1" presStyleIdx="7" presStyleCnt="16"/>
      <dgm:spPr/>
      <dgm:t>
        <a:bodyPr/>
        <a:lstStyle/>
        <a:p>
          <a:endParaRPr lang="el-GR"/>
        </a:p>
      </dgm:t>
    </dgm:pt>
    <dgm:pt modelId="{DF551459-A57A-422D-B9A5-01AAE57247BF}" type="pres">
      <dgm:prSet presAssocID="{D68B9C80-78F8-49C0-B424-6A8874FCA185}" presName="connectorText" presStyleLbl="sibTrans1D1" presStyleIdx="7" presStyleCnt="16"/>
      <dgm:spPr/>
      <dgm:t>
        <a:bodyPr/>
        <a:lstStyle/>
        <a:p>
          <a:endParaRPr lang="el-GR"/>
        </a:p>
      </dgm:t>
    </dgm:pt>
    <dgm:pt modelId="{ED8365E3-0915-434B-B6F8-E2CCFD53D812}" type="pres">
      <dgm:prSet presAssocID="{50D95BDA-71BE-4B98-8986-9990F59AF9B0}" presName="node" presStyleLbl="node1" presStyleIdx="8" presStyleCnt="17" custScaleX="132266" custScaleY="149102" custLinFactNeighborX="18975" custLinFactNeighborY="-15097">
        <dgm:presLayoutVars>
          <dgm:bulletEnabled val="1"/>
        </dgm:presLayoutVars>
      </dgm:prSet>
      <dgm:spPr/>
      <dgm:t>
        <a:bodyPr/>
        <a:lstStyle/>
        <a:p>
          <a:endParaRPr lang="el-GR"/>
        </a:p>
      </dgm:t>
    </dgm:pt>
    <dgm:pt modelId="{AB6F7289-4D22-415D-BD27-B30EBB176C1D}" type="pres">
      <dgm:prSet presAssocID="{FAC08430-58D7-4DEA-BC82-45C562ABB99B}" presName="sibTrans" presStyleLbl="sibTrans1D1" presStyleIdx="8" presStyleCnt="16"/>
      <dgm:spPr/>
      <dgm:t>
        <a:bodyPr/>
        <a:lstStyle/>
        <a:p>
          <a:endParaRPr lang="el-GR"/>
        </a:p>
      </dgm:t>
    </dgm:pt>
    <dgm:pt modelId="{80918871-2134-463E-83F7-713DF00DACFF}" type="pres">
      <dgm:prSet presAssocID="{FAC08430-58D7-4DEA-BC82-45C562ABB99B}" presName="connectorText" presStyleLbl="sibTrans1D1" presStyleIdx="8" presStyleCnt="16"/>
      <dgm:spPr/>
      <dgm:t>
        <a:bodyPr/>
        <a:lstStyle/>
        <a:p>
          <a:endParaRPr lang="el-GR"/>
        </a:p>
      </dgm:t>
    </dgm:pt>
    <dgm:pt modelId="{A810EAB6-6C43-4709-B5CC-80700F8686BE}" type="pres">
      <dgm:prSet presAssocID="{405D34C3-7032-4E4F-B788-B0778C313F65}" presName="node" presStyleLbl="node1" presStyleIdx="9" presStyleCnt="17" custScaleX="133045" custScaleY="149102" custLinFactNeighborX="40040" custLinFactNeighborY="-25982">
        <dgm:presLayoutVars>
          <dgm:bulletEnabled val="1"/>
        </dgm:presLayoutVars>
      </dgm:prSet>
      <dgm:spPr/>
      <dgm:t>
        <a:bodyPr/>
        <a:lstStyle/>
        <a:p>
          <a:endParaRPr lang="el-GR"/>
        </a:p>
      </dgm:t>
    </dgm:pt>
    <dgm:pt modelId="{34B750A6-06FB-4703-9322-7E7DB003EE01}" type="pres">
      <dgm:prSet presAssocID="{EAAD0CF0-C0D3-4E0A-8A0F-A11512703F9D}" presName="sibTrans" presStyleLbl="sibTrans1D1" presStyleIdx="9" presStyleCnt="16"/>
      <dgm:spPr/>
      <dgm:t>
        <a:bodyPr/>
        <a:lstStyle/>
        <a:p>
          <a:endParaRPr lang="el-GR"/>
        </a:p>
      </dgm:t>
    </dgm:pt>
    <dgm:pt modelId="{8CA2FF73-39EF-44FC-9916-93E21491BBAA}" type="pres">
      <dgm:prSet presAssocID="{EAAD0CF0-C0D3-4E0A-8A0F-A11512703F9D}" presName="connectorText" presStyleLbl="sibTrans1D1" presStyleIdx="9" presStyleCnt="16"/>
      <dgm:spPr/>
      <dgm:t>
        <a:bodyPr/>
        <a:lstStyle/>
        <a:p>
          <a:endParaRPr lang="el-GR"/>
        </a:p>
      </dgm:t>
    </dgm:pt>
    <dgm:pt modelId="{C1E20E4A-DF3A-4E11-B505-EEB945769ED8}" type="pres">
      <dgm:prSet presAssocID="{06260B19-7FC4-4C47-95BE-1FA4EE3F279D}" presName="node" presStyleLbl="node1" presStyleIdx="10" presStyleCnt="17" custScaleX="142576" custScaleY="129036" custLinFactNeighborX="34203" custLinFactNeighborY="53256">
        <dgm:presLayoutVars>
          <dgm:bulletEnabled val="1"/>
        </dgm:presLayoutVars>
      </dgm:prSet>
      <dgm:spPr/>
      <dgm:t>
        <a:bodyPr/>
        <a:lstStyle/>
        <a:p>
          <a:endParaRPr lang="el-GR"/>
        </a:p>
      </dgm:t>
    </dgm:pt>
    <dgm:pt modelId="{0EFB03AE-99CB-47B5-8AA8-10A444DC9F6D}" type="pres">
      <dgm:prSet presAssocID="{07C1E488-ADD5-469E-9F26-E3E2739D92DB}" presName="sibTrans" presStyleLbl="sibTrans1D1" presStyleIdx="10" presStyleCnt="16"/>
      <dgm:spPr/>
      <dgm:t>
        <a:bodyPr/>
        <a:lstStyle/>
        <a:p>
          <a:endParaRPr lang="el-GR"/>
        </a:p>
      </dgm:t>
    </dgm:pt>
    <dgm:pt modelId="{A6D4827F-5308-4CAF-8B2B-0B171C10119C}" type="pres">
      <dgm:prSet presAssocID="{07C1E488-ADD5-469E-9F26-E3E2739D92DB}" presName="connectorText" presStyleLbl="sibTrans1D1" presStyleIdx="10" presStyleCnt="16"/>
      <dgm:spPr/>
      <dgm:t>
        <a:bodyPr/>
        <a:lstStyle/>
        <a:p>
          <a:endParaRPr lang="el-GR"/>
        </a:p>
      </dgm:t>
    </dgm:pt>
    <dgm:pt modelId="{DE21C05C-76CF-4962-8031-3F8DAF56E857}" type="pres">
      <dgm:prSet presAssocID="{0ED1124B-F6A6-4E83-8715-E685A54679D3}" presName="node" presStyleLbl="node1" presStyleIdx="11" presStyleCnt="17" custScaleX="159307" custScaleY="109822" custLinFactNeighborX="-617" custLinFactNeighborY="-8239">
        <dgm:presLayoutVars>
          <dgm:bulletEnabled val="1"/>
        </dgm:presLayoutVars>
      </dgm:prSet>
      <dgm:spPr/>
      <dgm:t>
        <a:bodyPr/>
        <a:lstStyle/>
        <a:p>
          <a:endParaRPr lang="el-GR"/>
        </a:p>
      </dgm:t>
    </dgm:pt>
    <dgm:pt modelId="{02DBDDCE-B081-4D14-8075-B36CBB39C981}" type="pres">
      <dgm:prSet presAssocID="{12BFE4F5-70A7-4499-B7D3-E7A93C8089ED}" presName="sibTrans" presStyleLbl="sibTrans1D1" presStyleIdx="11" presStyleCnt="16"/>
      <dgm:spPr/>
      <dgm:t>
        <a:bodyPr/>
        <a:lstStyle/>
        <a:p>
          <a:endParaRPr lang="el-GR"/>
        </a:p>
      </dgm:t>
    </dgm:pt>
    <dgm:pt modelId="{0A1CBC0B-655D-406F-8562-E7DEAB18DABF}" type="pres">
      <dgm:prSet presAssocID="{12BFE4F5-70A7-4499-B7D3-E7A93C8089ED}" presName="connectorText" presStyleLbl="sibTrans1D1" presStyleIdx="11" presStyleCnt="16"/>
      <dgm:spPr/>
      <dgm:t>
        <a:bodyPr/>
        <a:lstStyle/>
        <a:p>
          <a:endParaRPr lang="el-GR"/>
        </a:p>
      </dgm:t>
    </dgm:pt>
    <dgm:pt modelId="{4816E367-FAF5-4624-81C1-C23EDDA19C13}" type="pres">
      <dgm:prSet presAssocID="{C955D60C-AC21-451F-BD96-73E9231A07F2}" presName="node" presStyleLbl="node1" presStyleIdx="12" presStyleCnt="17" custScaleX="130292" custScaleY="99771" custLinFactNeighborX="-62" custLinFactNeighborY="-2999">
        <dgm:presLayoutVars>
          <dgm:bulletEnabled val="1"/>
        </dgm:presLayoutVars>
      </dgm:prSet>
      <dgm:spPr/>
      <dgm:t>
        <a:bodyPr/>
        <a:lstStyle/>
        <a:p>
          <a:endParaRPr lang="el-GR"/>
        </a:p>
      </dgm:t>
    </dgm:pt>
    <dgm:pt modelId="{4DC34B12-E2F4-4033-9393-B274B12B89DD}" type="pres">
      <dgm:prSet presAssocID="{21AC9C3B-087E-4C27-9E6B-81A72EA67B6F}" presName="sibTrans" presStyleLbl="sibTrans1D1" presStyleIdx="12" presStyleCnt="16"/>
      <dgm:spPr/>
      <dgm:t>
        <a:bodyPr/>
        <a:lstStyle/>
        <a:p>
          <a:endParaRPr lang="el-GR"/>
        </a:p>
      </dgm:t>
    </dgm:pt>
    <dgm:pt modelId="{F81AFB29-75C2-4A0D-A15E-A9F6ACFDEB80}" type="pres">
      <dgm:prSet presAssocID="{21AC9C3B-087E-4C27-9E6B-81A72EA67B6F}" presName="connectorText" presStyleLbl="sibTrans1D1" presStyleIdx="12" presStyleCnt="16"/>
      <dgm:spPr/>
      <dgm:t>
        <a:bodyPr/>
        <a:lstStyle/>
        <a:p>
          <a:endParaRPr lang="el-GR"/>
        </a:p>
      </dgm:t>
    </dgm:pt>
    <dgm:pt modelId="{B9E7BC0A-F408-4BE3-8C03-4DEA67BFCFB5}" type="pres">
      <dgm:prSet presAssocID="{B4929A24-85B6-4FD7-A515-C0B2C5163F67}" presName="node" presStyleLbl="node1" presStyleIdx="13" presStyleCnt="17" custScaleX="143894" custScaleY="134851" custLinFactY="100000" custLinFactNeighborX="-3146" custLinFactNeighborY="106845">
        <dgm:presLayoutVars>
          <dgm:bulletEnabled val="1"/>
        </dgm:presLayoutVars>
      </dgm:prSet>
      <dgm:spPr/>
      <dgm:t>
        <a:bodyPr/>
        <a:lstStyle/>
        <a:p>
          <a:endParaRPr lang="el-GR"/>
        </a:p>
      </dgm:t>
    </dgm:pt>
    <dgm:pt modelId="{D2271D98-4D03-413D-9262-50FB1A096C40}" type="pres">
      <dgm:prSet presAssocID="{6440FA06-5EAF-4884-9404-D14EDE57F839}" presName="sibTrans" presStyleLbl="sibTrans1D1" presStyleIdx="13" presStyleCnt="16"/>
      <dgm:spPr/>
      <dgm:t>
        <a:bodyPr/>
        <a:lstStyle/>
        <a:p>
          <a:endParaRPr lang="el-GR"/>
        </a:p>
      </dgm:t>
    </dgm:pt>
    <dgm:pt modelId="{9A7864F1-6A2B-44B4-B072-DA987A381598}" type="pres">
      <dgm:prSet presAssocID="{6440FA06-5EAF-4884-9404-D14EDE57F839}" presName="connectorText" presStyleLbl="sibTrans1D1" presStyleIdx="13" presStyleCnt="16"/>
      <dgm:spPr/>
      <dgm:t>
        <a:bodyPr/>
        <a:lstStyle/>
        <a:p>
          <a:endParaRPr lang="el-GR"/>
        </a:p>
      </dgm:t>
    </dgm:pt>
    <dgm:pt modelId="{D95CBE0B-3D40-45F3-A721-1ABB855513CE}" type="pres">
      <dgm:prSet presAssocID="{280569D7-B373-4BFE-B0CC-C40FACF92C27}" presName="node" presStyleLbl="node1" presStyleIdx="14" presStyleCnt="17" custScaleX="138345" custScaleY="138919" custLinFactNeighborX="12444" custLinFactNeighborY="-38293">
        <dgm:presLayoutVars>
          <dgm:bulletEnabled val="1"/>
        </dgm:presLayoutVars>
      </dgm:prSet>
      <dgm:spPr/>
      <dgm:t>
        <a:bodyPr/>
        <a:lstStyle/>
        <a:p>
          <a:endParaRPr lang="el-GR"/>
        </a:p>
      </dgm:t>
    </dgm:pt>
    <dgm:pt modelId="{B4E0BE7A-937B-4AB7-B7A4-9C5B181E73AD}" type="pres">
      <dgm:prSet presAssocID="{0AFC6D1E-F2C3-4714-80A0-611AB5BBA213}" presName="sibTrans" presStyleLbl="sibTrans1D1" presStyleIdx="14" presStyleCnt="16"/>
      <dgm:spPr/>
      <dgm:t>
        <a:bodyPr/>
        <a:lstStyle/>
        <a:p>
          <a:endParaRPr lang="el-GR"/>
        </a:p>
      </dgm:t>
    </dgm:pt>
    <dgm:pt modelId="{69B9F0EE-E73A-4C48-B0E2-EC7DCC6EEF0D}" type="pres">
      <dgm:prSet presAssocID="{0AFC6D1E-F2C3-4714-80A0-611AB5BBA213}" presName="connectorText" presStyleLbl="sibTrans1D1" presStyleIdx="14" presStyleCnt="16"/>
      <dgm:spPr/>
      <dgm:t>
        <a:bodyPr/>
        <a:lstStyle/>
        <a:p>
          <a:endParaRPr lang="el-GR"/>
        </a:p>
      </dgm:t>
    </dgm:pt>
    <dgm:pt modelId="{0A245B2C-2303-41A3-9EC3-5D480F5EBC66}" type="pres">
      <dgm:prSet presAssocID="{AAD2B8DE-5937-462E-A1FD-57C8EF401868}" presName="node" presStyleLbl="node1" presStyleIdx="15" presStyleCnt="17" custLinFactX="71108" custLinFactY="-77484" custLinFactNeighborX="100000" custLinFactNeighborY="-100000">
        <dgm:presLayoutVars>
          <dgm:bulletEnabled val="1"/>
        </dgm:presLayoutVars>
      </dgm:prSet>
      <dgm:spPr/>
      <dgm:t>
        <a:bodyPr/>
        <a:lstStyle/>
        <a:p>
          <a:endParaRPr lang="el-GR"/>
        </a:p>
      </dgm:t>
    </dgm:pt>
    <dgm:pt modelId="{AFA5B9F0-F6DE-4CA1-A897-FDB0C22C259D}" type="pres">
      <dgm:prSet presAssocID="{F1149A68-C5D0-4387-8ED2-FCBDF63BFE03}" presName="sibTrans" presStyleLbl="sibTrans1D1" presStyleIdx="15" presStyleCnt="16"/>
      <dgm:spPr/>
      <dgm:t>
        <a:bodyPr/>
        <a:lstStyle/>
        <a:p>
          <a:endParaRPr lang="el-GR"/>
        </a:p>
      </dgm:t>
    </dgm:pt>
    <dgm:pt modelId="{B63400A8-0369-40A9-8196-862D25DFE1B7}" type="pres">
      <dgm:prSet presAssocID="{F1149A68-C5D0-4387-8ED2-FCBDF63BFE03}" presName="connectorText" presStyleLbl="sibTrans1D1" presStyleIdx="15" presStyleCnt="16"/>
      <dgm:spPr/>
      <dgm:t>
        <a:bodyPr/>
        <a:lstStyle/>
        <a:p>
          <a:endParaRPr lang="el-GR"/>
        </a:p>
      </dgm:t>
    </dgm:pt>
    <dgm:pt modelId="{11433899-894B-4529-8746-74B66C862087}" type="pres">
      <dgm:prSet presAssocID="{2DB21231-23DC-4B21-AC4B-E4C51080962B}" presName="node" presStyleLbl="node1" presStyleIdx="16" presStyleCnt="17" custScaleX="110532" custScaleY="186846" custLinFactX="-15162" custLinFactNeighborX="-100000" custLinFactNeighborY="-37906">
        <dgm:presLayoutVars>
          <dgm:bulletEnabled val="1"/>
        </dgm:presLayoutVars>
      </dgm:prSet>
      <dgm:spPr/>
      <dgm:t>
        <a:bodyPr/>
        <a:lstStyle/>
        <a:p>
          <a:endParaRPr lang="el-GR"/>
        </a:p>
      </dgm:t>
    </dgm:pt>
  </dgm:ptLst>
  <dgm:cxnLst>
    <dgm:cxn modelId="{3F134037-16C6-4D86-A26F-B558D776BC34}" type="presOf" srcId="{3474478D-F258-4746-9E00-92C40DB73085}" destId="{B57374A9-6906-4D0B-90C3-E43A6ADAAF76}" srcOrd="0" destOrd="0" presId="urn:microsoft.com/office/officeart/2005/8/layout/bProcess3"/>
    <dgm:cxn modelId="{3BB17178-F472-400E-AF82-F698BFC226BF}" type="presOf" srcId="{638EE7D6-522A-4BCD-8E69-CAB5168B698D}" destId="{A3164415-F43C-4802-96D6-9293A29BF4DC}" srcOrd="0" destOrd="0" presId="urn:microsoft.com/office/officeart/2005/8/layout/bProcess3"/>
    <dgm:cxn modelId="{5BC92D9F-5503-4953-936E-111519CEF957}" type="presOf" srcId="{405D34C3-7032-4E4F-B788-B0778C313F65}" destId="{A810EAB6-6C43-4709-B5CC-80700F8686BE}" srcOrd="0" destOrd="0" presId="urn:microsoft.com/office/officeart/2005/8/layout/bProcess3"/>
    <dgm:cxn modelId="{D74A96E5-812F-40D2-9C97-B5CB4CD7ADAA}" type="presOf" srcId="{63284C49-6F23-4808-823A-F002B9DD9DE7}" destId="{50FBAAD5-DF7B-4750-96E3-EB07AE47985A}" srcOrd="1" destOrd="0" presId="urn:microsoft.com/office/officeart/2005/8/layout/bProcess3"/>
    <dgm:cxn modelId="{91D378AE-9F68-4F1D-BA36-AAA18520A498}" srcId="{63967063-437D-4E3E-BCA5-9B9B94217C80}" destId="{0ED1124B-F6A6-4E83-8715-E685A54679D3}" srcOrd="11" destOrd="0" parTransId="{ACB0F237-6E73-4EB0-ABB2-B15C72379807}" sibTransId="{12BFE4F5-70A7-4499-B7D3-E7A93C8089ED}"/>
    <dgm:cxn modelId="{6CE50BED-8C02-426F-922B-6FDFE50EF973}" type="presOf" srcId="{155C9BF6-3107-40F5-B6E9-1D8C9F7C2843}" destId="{E49BAEB5-066B-4028-9644-513A2884A758}" srcOrd="0" destOrd="0" presId="urn:microsoft.com/office/officeart/2005/8/layout/bProcess3"/>
    <dgm:cxn modelId="{1F55111D-E019-4E75-81F6-BC7A3028311D}" type="presOf" srcId="{11C0E440-4192-472F-8284-AEF3B6C1515B}" destId="{99872992-F17A-469C-88DC-7F1F28AE47F7}" srcOrd="1" destOrd="0" presId="urn:microsoft.com/office/officeart/2005/8/layout/bProcess3"/>
    <dgm:cxn modelId="{4120A2BB-5F58-4168-9497-AF9A11DFFF26}" type="presOf" srcId="{63284C49-6F23-4808-823A-F002B9DD9DE7}" destId="{B0D0FDC0-D641-4C7B-87CB-2AC8D41DC6F8}" srcOrd="0" destOrd="0" presId="urn:microsoft.com/office/officeart/2005/8/layout/bProcess3"/>
    <dgm:cxn modelId="{758D9007-7D4E-47B8-8D7B-47DB00681E15}" type="presOf" srcId="{B5449B5B-23A2-4434-8FB1-6805C7B00C09}" destId="{B0511813-71E1-4915-A987-0BAB74AC743E}" srcOrd="0" destOrd="0" presId="urn:microsoft.com/office/officeart/2005/8/layout/bProcess3"/>
    <dgm:cxn modelId="{BD55A300-4405-44C5-837E-4BAF64E12175}" srcId="{63967063-437D-4E3E-BCA5-9B9B94217C80}" destId="{FE1C8543-AC96-4027-8C59-C089327545BF}" srcOrd="5" destOrd="0" parTransId="{9D44B10D-0DF3-4862-A36E-77493C6A3F2D}" sibTransId="{BBA6A1D6-40F6-47A9-A91F-97DE7083FF40}"/>
    <dgm:cxn modelId="{75FF3BE8-494D-46FE-B241-64E27C4B60BA}" type="presOf" srcId="{F1149A68-C5D0-4387-8ED2-FCBDF63BFE03}" destId="{AFA5B9F0-F6DE-4CA1-A897-FDB0C22C259D}" srcOrd="0" destOrd="0" presId="urn:microsoft.com/office/officeart/2005/8/layout/bProcess3"/>
    <dgm:cxn modelId="{E24B6E6A-9BBF-43FF-ADA6-28B68DDAD7F0}" type="presOf" srcId="{21AC9C3B-087E-4C27-9E6B-81A72EA67B6F}" destId="{F81AFB29-75C2-4A0D-A15E-A9F6ACFDEB80}" srcOrd="1" destOrd="0" presId="urn:microsoft.com/office/officeart/2005/8/layout/bProcess3"/>
    <dgm:cxn modelId="{E0E6EB0E-3672-4D6E-B38D-3216557BEF60}" type="presOf" srcId="{50D95BDA-71BE-4B98-8986-9990F59AF9B0}" destId="{ED8365E3-0915-434B-B6F8-E2CCFD53D812}" srcOrd="0" destOrd="0" presId="urn:microsoft.com/office/officeart/2005/8/layout/bProcess3"/>
    <dgm:cxn modelId="{55845131-E4C5-443A-971A-36F936A0252D}" type="presOf" srcId="{C2A9FDA5-1EFF-4F99-81E6-857C7540D9F0}" destId="{4E44A97A-BDBA-4835-A72E-C7A5FC53C199}" srcOrd="1" destOrd="0" presId="urn:microsoft.com/office/officeart/2005/8/layout/bProcess3"/>
    <dgm:cxn modelId="{1667E675-275D-44FE-AC00-4D746F429037}" srcId="{63967063-437D-4E3E-BCA5-9B9B94217C80}" destId="{6F0F94DB-6C3A-4052-B29E-C5B5B3EC1C79}" srcOrd="2" destOrd="0" parTransId="{AE9269D7-B217-420A-96F7-6120F88C63C3}" sibTransId="{ADE8CDB0-02EA-484F-8EF2-E7FA1A868017}"/>
    <dgm:cxn modelId="{56139DD6-A8A2-4FC2-AF9A-3FB4E974D29B}" type="presOf" srcId="{FE1C8543-AC96-4027-8C59-C089327545BF}" destId="{98781E40-E780-4E99-8D7C-483925F54247}" srcOrd="0" destOrd="0" presId="urn:microsoft.com/office/officeart/2005/8/layout/bProcess3"/>
    <dgm:cxn modelId="{3F122EF4-F4E2-4C4B-AC9C-18E01A149871}" srcId="{63967063-437D-4E3E-BCA5-9B9B94217C80}" destId="{C955D60C-AC21-451F-BD96-73E9231A07F2}" srcOrd="12" destOrd="0" parTransId="{ED12C503-AF3D-444C-AFF4-AE3D995A0504}" sibTransId="{21AC9C3B-087E-4C27-9E6B-81A72EA67B6F}"/>
    <dgm:cxn modelId="{C55078AE-7800-41B6-96BF-4764E210EFC8}" srcId="{63967063-437D-4E3E-BCA5-9B9B94217C80}" destId="{2DB21231-23DC-4B21-AC4B-E4C51080962B}" srcOrd="16" destOrd="0" parTransId="{D884FBFC-802B-401D-A8EE-F80A0F54DC29}" sibTransId="{CB79A38F-4FED-4907-B95D-BA0E95EDE82E}"/>
    <dgm:cxn modelId="{330068AB-F47B-4B3D-A61E-DB94032CAE55}" srcId="{63967063-437D-4E3E-BCA5-9B9B94217C80}" destId="{638EE7D6-522A-4BCD-8E69-CAB5168B698D}" srcOrd="0" destOrd="0" parTransId="{DDA1578D-6EB8-40AD-A676-E9F84234CF23}" sibTransId="{5A771AEF-FB71-4FD7-BC1D-C3B5DFAF744F}"/>
    <dgm:cxn modelId="{9DC210F9-9439-4929-9F39-3D2C4E7ADA74}" srcId="{63967063-437D-4E3E-BCA5-9B9B94217C80}" destId="{847C7D85-88BC-4654-BB05-71DC96F4E8A5}" srcOrd="6" destOrd="0" parTransId="{3970D83A-EFD8-4C41-8F7C-E8BEDBA998A7}" sibTransId="{C2A9FDA5-1EFF-4F99-81E6-857C7540D9F0}"/>
    <dgm:cxn modelId="{9EE919C2-CF34-4AF6-97D0-E36582349001}" type="presOf" srcId="{C955D60C-AC21-451F-BD96-73E9231A07F2}" destId="{4816E367-FAF5-4624-81C1-C23EDDA19C13}" srcOrd="0" destOrd="0" presId="urn:microsoft.com/office/officeart/2005/8/layout/bProcess3"/>
    <dgm:cxn modelId="{4BA75FDF-E4A4-439E-ACAD-787624EBAF73}" srcId="{63967063-437D-4E3E-BCA5-9B9B94217C80}" destId="{06260B19-7FC4-4C47-95BE-1FA4EE3F279D}" srcOrd="10" destOrd="0" parTransId="{680D22E2-1E3C-4300-98FF-7D455A07A9B7}" sibTransId="{07C1E488-ADD5-469E-9F26-E3E2739D92DB}"/>
    <dgm:cxn modelId="{0C1FF060-3B38-4508-B377-70C8DAB44981}" type="presOf" srcId="{FAC08430-58D7-4DEA-BC82-45C562ABB99B}" destId="{80918871-2134-463E-83F7-713DF00DACFF}" srcOrd="1" destOrd="0" presId="urn:microsoft.com/office/officeart/2005/8/layout/bProcess3"/>
    <dgm:cxn modelId="{87B6B3A1-429B-42BC-9983-4122A842804B}" type="presOf" srcId="{63967063-437D-4E3E-BCA5-9B9B94217C80}" destId="{4288DDF9-2B8D-4B03-B758-CF7A86AB533E}" srcOrd="0" destOrd="0" presId="urn:microsoft.com/office/officeart/2005/8/layout/bProcess3"/>
    <dgm:cxn modelId="{7499B234-D904-4928-B01F-30812E6F67E8}" type="presOf" srcId="{0ED1124B-F6A6-4E83-8715-E685A54679D3}" destId="{DE21C05C-76CF-4962-8031-3F8DAF56E857}" srcOrd="0" destOrd="0" presId="urn:microsoft.com/office/officeart/2005/8/layout/bProcess3"/>
    <dgm:cxn modelId="{4D6036CE-D19B-4E75-A489-BB12D6F5024C}" type="presOf" srcId="{6440FA06-5EAF-4884-9404-D14EDE57F839}" destId="{D2271D98-4D03-413D-9262-50FB1A096C40}" srcOrd="0" destOrd="0" presId="urn:microsoft.com/office/officeart/2005/8/layout/bProcess3"/>
    <dgm:cxn modelId="{801A1A90-F192-4F4D-9D04-2657EC0E1CE8}" type="presOf" srcId="{0AFC6D1E-F2C3-4714-80A0-611AB5BBA213}" destId="{69B9F0EE-E73A-4C48-B0E2-EC7DCC6EEF0D}" srcOrd="1" destOrd="0" presId="urn:microsoft.com/office/officeart/2005/8/layout/bProcess3"/>
    <dgm:cxn modelId="{BD6EC083-D91C-42F7-9662-D279ED4C21D2}" type="presOf" srcId="{07C1E488-ADD5-469E-9F26-E3E2739D92DB}" destId="{A6D4827F-5308-4CAF-8B2B-0B171C10119C}" srcOrd="1" destOrd="0" presId="urn:microsoft.com/office/officeart/2005/8/layout/bProcess3"/>
    <dgm:cxn modelId="{408D3908-8715-4A83-8246-7A24EFA5868B}" type="presOf" srcId="{07C1E488-ADD5-469E-9F26-E3E2739D92DB}" destId="{0EFB03AE-99CB-47B5-8AA8-10A444DC9F6D}" srcOrd="0" destOrd="0" presId="urn:microsoft.com/office/officeart/2005/8/layout/bProcess3"/>
    <dgm:cxn modelId="{8D769FAA-66CF-4920-A31F-94A62C63BAC7}" srcId="{63967063-437D-4E3E-BCA5-9B9B94217C80}" destId="{BA8238D8-60D4-422A-8BD4-E9EFF4EA59CA}" srcOrd="4" destOrd="0" parTransId="{0637F744-9362-418C-A9DF-211CF8A2192E}" sibTransId="{63284C49-6F23-4808-823A-F002B9DD9DE7}"/>
    <dgm:cxn modelId="{EC1C6FF9-4264-4BE6-97EE-F24443C01551}" srcId="{63967063-437D-4E3E-BCA5-9B9B94217C80}" destId="{280569D7-B373-4BFE-B0CC-C40FACF92C27}" srcOrd="14" destOrd="0" parTransId="{B4ECE2AE-74F6-4553-BA39-8BD8F2FABA1B}" sibTransId="{0AFC6D1E-F2C3-4714-80A0-611AB5BBA213}"/>
    <dgm:cxn modelId="{75F66862-7D99-44E9-83C9-8337C97D040F}" type="presOf" srcId="{06260B19-7FC4-4C47-95BE-1FA4EE3F279D}" destId="{C1E20E4A-DF3A-4E11-B505-EEB945769ED8}" srcOrd="0" destOrd="0" presId="urn:microsoft.com/office/officeart/2005/8/layout/bProcess3"/>
    <dgm:cxn modelId="{3DE425F5-6B84-4FCB-91F7-24A801FF8252}" type="presOf" srcId="{ADE8CDB0-02EA-484F-8EF2-E7FA1A868017}" destId="{DBB20E70-6EBF-408F-B752-89AE65CAC183}" srcOrd="0" destOrd="0" presId="urn:microsoft.com/office/officeart/2005/8/layout/bProcess3"/>
    <dgm:cxn modelId="{B641E92E-7CE8-4AFA-B427-C2F706288C31}" type="presOf" srcId="{11C0E440-4192-472F-8284-AEF3B6C1515B}" destId="{3D497FAC-BADB-4B43-9CF7-B29D97FC5F7D}" srcOrd="0" destOrd="0" presId="urn:microsoft.com/office/officeart/2005/8/layout/bProcess3"/>
    <dgm:cxn modelId="{9B668A38-DCB2-4D13-99FE-4A9B95599828}" srcId="{63967063-437D-4E3E-BCA5-9B9B94217C80}" destId="{B4929A24-85B6-4FD7-A515-C0B2C5163F67}" srcOrd="13" destOrd="0" parTransId="{C4627197-C122-4E60-8C2D-3478C502A89C}" sibTransId="{6440FA06-5EAF-4884-9404-D14EDE57F839}"/>
    <dgm:cxn modelId="{153411B1-1243-4239-972F-FCFCF1D3CE8C}" srcId="{63967063-437D-4E3E-BCA5-9B9B94217C80}" destId="{405D34C3-7032-4E4F-B788-B0778C313F65}" srcOrd="9" destOrd="0" parTransId="{6EBAAD73-5455-4D51-B89E-12398A7C50EE}" sibTransId="{EAAD0CF0-C0D3-4E0A-8A0F-A11512703F9D}"/>
    <dgm:cxn modelId="{05936903-025E-4FD9-982D-DB10478C0F91}" srcId="{63967063-437D-4E3E-BCA5-9B9B94217C80}" destId="{50D95BDA-71BE-4B98-8986-9990F59AF9B0}" srcOrd="8" destOrd="0" parTransId="{6103E5C8-5E03-40AF-ABEB-CA0DEDD44EA1}" sibTransId="{FAC08430-58D7-4DEA-BC82-45C562ABB99B}"/>
    <dgm:cxn modelId="{DF85656C-E12F-4910-AD19-BAA1AEDA90B1}" type="presOf" srcId="{EAAD0CF0-C0D3-4E0A-8A0F-A11512703F9D}" destId="{34B750A6-06FB-4703-9322-7E7DB003EE01}" srcOrd="0" destOrd="0" presId="urn:microsoft.com/office/officeart/2005/8/layout/bProcess3"/>
    <dgm:cxn modelId="{DC49B84F-A482-4271-842B-4D5708B1EBB1}" srcId="{63967063-437D-4E3E-BCA5-9B9B94217C80}" destId="{AAD2B8DE-5937-462E-A1FD-57C8EF401868}" srcOrd="15" destOrd="0" parTransId="{87B953B7-ACDB-47A1-B1DF-1685F4BC8BF2}" sibTransId="{F1149A68-C5D0-4387-8ED2-FCBDF63BFE03}"/>
    <dgm:cxn modelId="{DA489C1C-4DD7-4E41-B635-B3600A696BC4}" type="presOf" srcId="{155C9BF6-3107-40F5-B6E9-1D8C9F7C2843}" destId="{72DB1B99-DDA8-4DD4-BDBF-6736A86CBA8F}" srcOrd="1" destOrd="0" presId="urn:microsoft.com/office/officeart/2005/8/layout/bProcess3"/>
    <dgm:cxn modelId="{22815218-C849-42BE-9830-2D93B341EADE}" type="presOf" srcId="{21AC9C3B-087E-4C27-9E6B-81A72EA67B6F}" destId="{4DC34B12-E2F4-4033-9393-B274B12B89DD}" srcOrd="0" destOrd="0" presId="urn:microsoft.com/office/officeart/2005/8/layout/bProcess3"/>
    <dgm:cxn modelId="{6325CA10-D34D-4E8B-8761-5B452AA68AB8}" type="presOf" srcId="{B4929A24-85B6-4FD7-A515-C0B2C5163F67}" destId="{B9E7BC0A-F408-4BE3-8C03-4DEA67BFCFB5}" srcOrd="0" destOrd="0" presId="urn:microsoft.com/office/officeart/2005/8/layout/bProcess3"/>
    <dgm:cxn modelId="{795E722C-2930-4DE4-944C-0945ECD7952E}" type="presOf" srcId="{F1149A68-C5D0-4387-8ED2-FCBDF63BFE03}" destId="{B63400A8-0369-40A9-8196-862D25DFE1B7}" srcOrd="1" destOrd="0" presId="urn:microsoft.com/office/officeart/2005/8/layout/bProcess3"/>
    <dgm:cxn modelId="{7375BDE8-010F-4A6A-9E4F-C3E99E6E93EA}" type="presOf" srcId="{875F238D-0C7C-4EB1-B6CA-E0789EB1F825}" destId="{FE31077B-D0A7-42D4-B407-F8D4893BE1AB}" srcOrd="0" destOrd="0" presId="urn:microsoft.com/office/officeart/2005/8/layout/bProcess3"/>
    <dgm:cxn modelId="{86707A6C-5AC0-4791-BFCB-FF22A0411F2A}" type="presOf" srcId="{5A771AEF-FB71-4FD7-BC1D-C3B5DFAF744F}" destId="{0C5A8343-1392-473C-B246-4F7D41BC441A}" srcOrd="0" destOrd="0" presId="urn:microsoft.com/office/officeart/2005/8/layout/bProcess3"/>
    <dgm:cxn modelId="{7FE62B6A-D77D-4C3B-91BC-6B0FA6426797}" type="presOf" srcId="{C2A9FDA5-1EFF-4F99-81E6-857C7540D9F0}" destId="{08EFFE60-ED41-4159-80D0-F6BAE9915E24}" srcOrd="0" destOrd="0" presId="urn:microsoft.com/office/officeart/2005/8/layout/bProcess3"/>
    <dgm:cxn modelId="{8E4C0C1E-122F-40B9-9A27-A39B5E6E4363}" type="presOf" srcId="{5A771AEF-FB71-4FD7-BC1D-C3B5DFAF744F}" destId="{E95073B7-085C-4BC3-A87F-5840DAB47E7B}" srcOrd="1" destOrd="0" presId="urn:microsoft.com/office/officeart/2005/8/layout/bProcess3"/>
    <dgm:cxn modelId="{0B9F3898-633D-46EB-9DD4-15F2EAEA9E1D}" type="presOf" srcId="{D68B9C80-78F8-49C0-B424-6A8874FCA185}" destId="{A877E79B-2F19-4112-9426-B8294388EC30}" srcOrd="0" destOrd="0" presId="urn:microsoft.com/office/officeart/2005/8/layout/bProcess3"/>
    <dgm:cxn modelId="{E84EC2D2-D634-4A46-ADB4-0CC4B55D89DA}" type="presOf" srcId="{BA8238D8-60D4-422A-8BD4-E9EFF4EA59CA}" destId="{22A67CE4-9967-4581-8FEF-92F920EF9D73}" srcOrd="0" destOrd="0" presId="urn:microsoft.com/office/officeart/2005/8/layout/bProcess3"/>
    <dgm:cxn modelId="{DB008969-4B04-4090-9AB6-3C7A25BB3219}" type="presOf" srcId="{6F0F94DB-6C3A-4052-B29E-C5B5B3EC1C79}" destId="{741D0490-3D51-401C-B847-7AB161D62320}" srcOrd="0" destOrd="0" presId="urn:microsoft.com/office/officeart/2005/8/layout/bProcess3"/>
    <dgm:cxn modelId="{6574BF62-4FAB-47D0-B6D2-BF074C169BFF}" type="presOf" srcId="{BBA6A1D6-40F6-47A9-A91F-97DE7083FF40}" destId="{B05F23DF-9D27-4F09-A2DF-A17CF8E54C99}" srcOrd="0" destOrd="0" presId="urn:microsoft.com/office/officeart/2005/8/layout/bProcess3"/>
    <dgm:cxn modelId="{485495A8-686D-490E-8840-B825AEEE7CC3}" srcId="{63967063-437D-4E3E-BCA5-9B9B94217C80}" destId="{3474478D-F258-4746-9E00-92C40DB73085}" srcOrd="7" destOrd="0" parTransId="{EE371F32-71C8-4648-97DD-57C301AB80A2}" sibTransId="{D68B9C80-78F8-49C0-B424-6A8874FCA185}"/>
    <dgm:cxn modelId="{05AF7C0A-E80B-4594-98F8-D5D5535343C0}" type="presOf" srcId="{2DB21231-23DC-4B21-AC4B-E4C51080962B}" destId="{11433899-894B-4529-8746-74B66C862087}" srcOrd="0" destOrd="0" presId="urn:microsoft.com/office/officeart/2005/8/layout/bProcess3"/>
    <dgm:cxn modelId="{8718F4DF-678C-4B6A-9065-CB31573069DE}" type="presOf" srcId="{BBA6A1D6-40F6-47A9-A91F-97DE7083FF40}" destId="{AD75379E-FF57-4CBE-909C-4F274AE89582}" srcOrd="1" destOrd="0" presId="urn:microsoft.com/office/officeart/2005/8/layout/bProcess3"/>
    <dgm:cxn modelId="{6C0A59AA-E923-4018-9920-98FEC3CDB974}" type="presOf" srcId="{280569D7-B373-4BFE-B0CC-C40FACF92C27}" destId="{D95CBE0B-3D40-45F3-A721-1ABB855513CE}" srcOrd="0" destOrd="0" presId="urn:microsoft.com/office/officeart/2005/8/layout/bProcess3"/>
    <dgm:cxn modelId="{F9FA8321-4246-43AE-A447-8CA34F7859C1}" type="presOf" srcId="{847C7D85-88BC-4654-BB05-71DC96F4E8A5}" destId="{41557444-BA01-442F-A4D1-4881425A6A59}" srcOrd="0" destOrd="0" presId="urn:microsoft.com/office/officeart/2005/8/layout/bProcess3"/>
    <dgm:cxn modelId="{B4F638F5-510C-4BB7-BC28-48BF5A2290FF}" type="presOf" srcId="{EAAD0CF0-C0D3-4E0A-8A0F-A11512703F9D}" destId="{8CA2FF73-39EF-44FC-9916-93E21491BBAA}" srcOrd="1" destOrd="0" presId="urn:microsoft.com/office/officeart/2005/8/layout/bProcess3"/>
    <dgm:cxn modelId="{69ED2522-7D5F-40D0-BDE9-13AC4D6A8006}" type="presOf" srcId="{6440FA06-5EAF-4884-9404-D14EDE57F839}" destId="{9A7864F1-6A2B-44B4-B072-DA987A381598}" srcOrd="1" destOrd="0" presId="urn:microsoft.com/office/officeart/2005/8/layout/bProcess3"/>
    <dgm:cxn modelId="{74A69881-D42C-4A07-8952-FFBC7BBADC8E}" type="presOf" srcId="{ADE8CDB0-02EA-484F-8EF2-E7FA1A868017}" destId="{BC946BD6-F84D-4829-9925-C21CF3592EA3}" srcOrd="1" destOrd="0" presId="urn:microsoft.com/office/officeart/2005/8/layout/bProcess3"/>
    <dgm:cxn modelId="{8BAC727D-6B0E-48DF-ABB3-398E8C231A05}" type="presOf" srcId="{D68B9C80-78F8-49C0-B424-6A8874FCA185}" destId="{DF551459-A57A-422D-B9A5-01AAE57247BF}" srcOrd="1" destOrd="0" presId="urn:microsoft.com/office/officeart/2005/8/layout/bProcess3"/>
    <dgm:cxn modelId="{07DCB4DE-D3DF-4C47-9DE5-26A8B9E24CB6}" type="presOf" srcId="{0AFC6D1E-F2C3-4714-80A0-611AB5BBA213}" destId="{B4E0BE7A-937B-4AB7-B7A4-9C5B181E73AD}" srcOrd="0" destOrd="0" presId="urn:microsoft.com/office/officeart/2005/8/layout/bProcess3"/>
    <dgm:cxn modelId="{20A5EC82-2D27-46D1-997A-6AC42E7C82DA}" srcId="{63967063-437D-4E3E-BCA5-9B9B94217C80}" destId="{875F238D-0C7C-4EB1-B6CA-E0789EB1F825}" srcOrd="3" destOrd="0" parTransId="{FB77A0C7-EDEF-4084-9D7A-EA189298493A}" sibTransId="{155C9BF6-3107-40F5-B6E9-1D8C9F7C2843}"/>
    <dgm:cxn modelId="{185FD019-FFBC-44FA-B956-9CAE22AE8918}" type="presOf" srcId="{12BFE4F5-70A7-4499-B7D3-E7A93C8089ED}" destId="{02DBDDCE-B081-4D14-8075-B36CBB39C981}" srcOrd="0" destOrd="0" presId="urn:microsoft.com/office/officeart/2005/8/layout/bProcess3"/>
    <dgm:cxn modelId="{BE9C3326-B062-4A06-8930-31AD61FBECEF}" type="presOf" srcId="{AAD2B8DE-5937-462E-A1FD-57C8EF401868}" destId="{0A245B2C-2303-41A3-9EC3-5D480F5EBC66}" srcOrd="0" destOrd="0" presId="urn:microsoft.com/office/officeart/2005/8/layout/bProcess3"/>
    <dgm:cxn modelId="{C8FC74CE-0537-4800-B36E-16E21355E774}" srcId="{63967063-437D-4E3E-BCA5-9B9B94217C80}" destId="{B5449B5B-23A2-4434-8FB1-6805C7B00C09}" srcOrd="1" destOrd="0" parTransId="{A6A04100-93DD-4807-B7EF-ADBB764779B8}" sibTransId="{11C0E440-4192-472F-8284-AEF3B6C1515B}"/>
    <dgm:cxn modelId="{709B2639-8D69-4D3D-8E4A-729BADB4C212}" type="presOf" srcId="{FAC08430-58D7-4DEA-BC82-45C562ABB99B}" destId="{AB6F7289-4D22-415D-BD27-B30EBB176C1D}" srcOrd="0" destOrd="0" presId="urn:microsoft.com/office/officeart/2005/8/layout/bProcess3"/>
    <dgm:cxn modelId="{D6A27646-D74B-4221-BF80-6AE92BFE536A}" type="presOf" srcId="{12BFE4F5-70A7-4499-B7D3-E7A93C8089ED}" destId="{0A1CBC0B-655D-406F-8562-E7DEAB18DABF}" srcOrd="1" destOrd="0" presId="urn:microsoft.com/office/officeart/2005/8/layout/bProcess3"/>
    <dgm:cxn modelId="{B942B012-4BDA-447C-9DC7-581C513AC7CE}" type="presParOf" srcId="{4288DDF9-2B8D-4B03-B758-CF7A86AB533E}" destId="{A3164415-F43C-4802-96D6-9293A29BF4DC}" srcOrd="0" destOrd="0" presId="urn:microsoft.com/office/officeart/2005/8/layout/bProcess3"/>
    <dgm:cxn modelId="{E9F583BE-A5A6-4691-BFC1-6427D1B41669}" type="presParOf" srcId="{4288DDF9-2B8D-4B03-B758-CF7A86AB533E}" destId="{0C5A8343-1392-473C-B246-4F7D41BC441A}" srcOrd="1" destOrd="0" presId="urn:microsoft.com/office/officeart/2005/8/layout/bProcess3"/>
    <dgm:cxn modelId="{3712FCE8-E97B-452B-A8FA-B964BE27D152}" type="presParOf" srcId="{0C5A8343-1392-473C-B246-4F7D41BC441A}" destId="{E95073B7-085C-4BC3-A87F-5840DAB47E7B}" srcOrd="0" destOrd="0" presId="urn:microsoft.com/office/officeart/2005/8/layout/bProcess3"/>
    <dgm:cxn modelId="{FA38CE12-06EB-4CC9-99E3-73CC3BBC3D1A}" type="presParOf" srcId="{4288DDF9-2B8D-4B03-B758-CF7A86AB533E}" destId="{B0511813-71E1-4915-A987-0BAB74AC743E}" srcOrd="2" destOrd="0" presId="urn:microsoft.com/office/officeart/2005/8/layout/bProcess3"/>
    <dgm:cxn modelId="{DA3DA71F-0EE7-4244-806B-D1405C1A174F}" type="presParOf" srcId="{4288DDF9-2B8D-4B03-B758-CF7A86AB533E}" destId="{3D497FAC-BADB-4B43-9CF7-B29D97FC5F7D}" srcOrd="3" destOrd="0" presId="urn:microsoft.com/office/officeart/2005/8/layout/bProcess3"/>
    <dgm:cxn modelId="{DED2B3DD-6273-4DEC-A848-93BF1D09A32E}" type="presParOf" srcId="{3D497FAC-BADB-4B43-9CF7-B29D97FC5F7D}" destId="{99872992-F17A-469C-88DC-7F1F28AE47F7}" srcOrd="0" destOrd="0" presId="urn:microsoft.com/office/officeart/2005/8/layout/bProcess3"/>
    <dgm:cxn modelId="{8C3B1AA8-99A9-4FE3-8765-9AEE9E01B94A}" type="presParOf" srcId="{4288DDF9-2B8D-4B03-B758-CF7A86AB533E}" destId="{741D0490-3D51-401C-B847-7AB161D62320}" srcOrd="4" destOrd="0" presId="urn:microsoft.com/office/officeart/2005/8/layout/bProcess3"/>
    <dgm:cxn modelId="{7EEE5E68-A55B-465C-A05C-5A3404F6D1F7}" type="presParOf" srcId="{4288DDF9-2B8D-4B03-B758-CF7A86AB533E}" destId="{DBB20E70-6EBF-408F-B752-89AE65CAC183}" srcOrd="5" destOrd="0" presId="urn:microsoft.com/office/officeart/2005/8/layout/bProcess3"/>
    <dgm:cxn modelId="{54627282-05FD-42A6-BB19-8D2F9E1CFFD2}" type="presParOf" srcId="{DBB20E70-6EBF-408F-B752-89AE65CAC183}" destId="{BC946BD6-F84D-4829-9925-C21CF3592EA3}" srcOrd="0" destOrd="0" presId="urn:microsoft.com/office/officeart/2005/8/layout/bProcess3"/>
    <dgm:cxn modelId="{A83F8C26-DB14-48DB-8595-60B3B5337F62}" type="presParOf" srcId="{4288DDF9-2B8D-4B03-B758-CF7A86AB533E}" destId="{FE31077B-D0A7-42D4-B407-F8D4893BE1AB}" srcOrd="6" destOrd="0" presId="urn:microsoft.com/office/officeart/2005/8/layout/bProcess3"/>
    <dgm:cxn modelId="{075BEE18-45DC-4405-B499-FE8F8588935F}" type="presParOf" srcId="{4288DDF9-2B8D-4B03-B758-CF7A86AB533E}" destId="{E49BAEB5-066B-4028-9644-513A2884A758}" srcOrd="7" destOrd="0" presId="urn:microsoft.com/office/officeart/2005/8/layout/bProcess3"/>
    <dgm:cxn modelId="{3DFCB051-B290-4917-838D-2646E70D0918}" type="presParOf" srcId="{E49BAEB5-066B-4028-9644-513A2884A758}" destId="{72DB1B99-DDA8-4DD4-BDBF-6736A86CBA8F}" srcOrd="0" destOrd="0" presId="urn:microsoft.com/office/officeart/2005/8/layout/bProcess3"/>
    <dgm:cxn modelId="{57D7855C-1444-48CA-BB23-165941D5E5FE}" type="presParOf" srcId="{4288DDF9-2B8D-4B03-B758-CF7A86AB533E}" destId="{22A67CE4-9967-4581-8FEF-92F920EF9D73}" srcOrd="8" destOrd="0" presId="urn:microsoft.com/office/officeart/2005/8/layout/bProcess3"/>
    <dgm:cxn modelId="{AEBF40FE-8B60-4010-96CD-4401DCB8C0BF}" type="presParOf" srcId="{4288DDF9-2B8D-4B03-B758-CF7A86AB533E}" destId="{B0D0FDC0-D641-4C7B-87CB-2AC8D41DC6F8}" srcOrd="9" destOrd="0" presId="urn:microsoft.com/office/officeart/2005/8/layout/bProcess3"/>
    <dgm:cxn modelId="{106722F0-85E5-4C4F-9FB6-F715D5B4A816}" type="presParOf" srcId="{B0D0FDC0-D641-4C7B-87CB-2AC8D41DC6F8}" destId="{50FBAAD5-DF7B-4750-96E3-EB07AE47985A}" srcOrd="0" destOrd="0" presId="urn:microsoft.com/office/officeart/2005/8/layout/bProcess3"/>
    <dgm:cxn modelId="{19B18EAF-1C39-45E1-B4D2-7D992B67CB0F}" type="presParOf" srcId="{4288DDF9-2B8D-4B03-B758-CF7A86AB533E}" destId="{98781E40-E780-4E99-8D7C-483925F54247}" srcOrd="10" destOrd="0" presId="urn:microsoft.com/office/officeart/2005/8/layout/bProcess3"/>
    <dgm:cxn modelId="{A1181460-45C5-44A2-9C39-2933A0D9F7CE}" type="presParOf" srcId="{4288DDF9-2B8D-4B03-B758-CF7A86AB533E}" destId="{B05F23DF-9D27-4F09-A2DF-A17CF8E54C99}" srcOrd="11" destOrd="0" presId="urn:microsoft.com/office/officeart/2005/8/layout/bProcess3"/>
    <dgm:cxn modelId="{674E0A93-8A8E-4154-81DC-AFC33B310EEE}" type="presParOf" srcId="{B05F23DF-9D27-4F09-A2DF-A17CF8E54C99}" destId="{AD75379E-FF57-4CBE-909C-4F274AE89582}" srcOrd="0" destOrd="0" presId="urn:microsoft.com/office/officeart/2005/8/layout/bProcess3"/>
    <dgm:cxn modelId="{F1CE4286-9D85-437C-BC25-3A3B9B86DB3B}" type="presParOf" srcId="{4288DDF9-2B8D-4B03-B758-CF7A86AB533E}" destId="{41557444-BA01-442F-A4D1-4881425A6A59}" srcOrd="12" destOrd="0" presId="urn:microsoft.com/office/officeart/2005/8/layout/bProcess3"/>
    <dgm:cxn modelId="{F2D5ABA6-8B79-429C-B457-8D3FD1E914B8}" type="presParOf" srcId="{4288DDF9-2B8D-4B03-B758-CF7A86AB533E}" destId="{08EFFE60-ED41-4159-80D0-F6BAE9915E24}" srcOrd="13" destOrd="0" presId="urn:microsoft.com/office/officeart/2005/8/layout/bProcess3"/>
    <dgm:cxn modelId="{839A6C7F-5016-4095-895C-8CA4635CDC59}" type="presParOf" srcId="{08EFFE60-ED41-4159-80D0-F6BAE9915E24}" destId="{4E44A97A-BDBA-4835-A72E-C7A5FC53C199}" srcOrd="0" destOrd="0" presId="urn:microsoft.com/office/officeart/2005/8/layout/bProcess3"/>
    <dgm:cxn modelId="{52B11548-8E1B-499A-9B88-679C18A60A59}" type="presParOf" srcId="{4288DDF9-2B8D-4B03-B758-CF7A86AB533E}" destId="{B57374A9-6906-4D0B-90C3-E43A6ADAAF76}" srcOrd="14" destOrd="0" presId="urn:microsoft.com/office/officeart/2005/8/layout/bProcess3"/>
    <dgm:cxn modelId="{038064D4-F85B-43F5-AC86-71370121DFE4}" type="presParOf" srcId="{4288DDF9-2B8D-4B03-B758-CF7A86AB533E}" destId="{A877E79B-2F19-4112-9426-B8294388EC30}" srcOrd="15" destOrd="0" presId="urn:microsoft.com/office/officeart/2005/8/layout/bProcess3"/>
    <dgm:cxn modelId="{B60B7AC8-14CD-44F9-ABB9-E1AF742A3EDD}" type="presParOf" srcId="{A877E79B-2F19-4112-9426-B8294388EC30}" destId="{DF551459-A57A-422D-B9A5-01AAE57247BF}" srcOrd="0" destOrd="0" presId="urn:microsoft.com/office/officeart/2005/8/layout/bProcess3"/>
    <dgm:cxn modelId="{AB443B6E-F942-4AA7-8C65-70F8A2074D9F}" type="presParOf" srcId="{4288DDF9-2B8D-4B03-B758-CF7A86AB533E}" destId="{ED8365E3-0915-434B-B6F8-E2CCFD53D812}" srcOrd="16" destOrd="0" presId="urn:microsoft.com/office/officeart/2005/8/layout/bProcess3"/>
    <dgm:cxn modelId="{8146B7DB-3994-47D1-8359-39ACF9D5D803}" type="presParOf" srcId="{4288DDF9-2B8D-4B03-B758-CF7A86AB533E}" destId="{AB6F7289-4D22-415D-BD27-B30EBB176C1D}" srcOrd="17" destOrd="0" presId="urn:microsoft.com/office/officeart/2005/8/layout/bProcess3"/>
    <dgm:cxn modelId="{DAC0F016-4675-4B6E-A4A3-FECF4AC5D917}" type="presParOf" srcId="{AB6F7289-4D22-415D-BD27-B30EBB176C1D}" destId="{80918871-2134-463E-83F7-713DF00DACFF}" srcOrd="0" destOrd="0" presId="urn:microsoft.com/office/officeart/2005/8/layout/bProcess3"/>
    <dgm:cxn modelId="{C9FCD8A8-EC6B-4819-9B52-B2C30237AE70}" type="presParOf" srcId="{4288DDF9-2B8D-4B03-B758-CF7A86AB533E}" destId="{A810EAB6-6C43-4709-B5CC-80700F8686BE}" srcOrd="18" destOrd="0" presId="urn:microsoft.com/office/officeart/2005/8/layout/bProcess3"/>
    <dgm:cxn modelId="{90096CFB-D1B6-4A71-A5AC-2F6D56D47C62}" type="presParOf" srcId="{4288DDF9-2B8D-4B03-B758-CF7A86AB533E}" destId="{34B750A6-06FB-4703-9322-7E7DB003EE01}" srcOrd="19" destOrd="0" presId="urn:microsoft.com/office/officeart/2005/8/layout/bProcess3"/>
    <dgm:cxn modelId="{0F6CF788-348C-4847-A4C2-30086038F1DB}" type="presParOf" srcId="{34B750A6-06FB-4703-9322-7E7DB003EE01}" destId="{8CA2FF73-39EF-44FC-9916-93E21491BBAA}" srcOrd="0" destOrd="0" presId="urn:microsoft.com/office/officeart/2005/8/layout/bProcess3"/>
    <dgm:cxn modelId="{0C1131F6-12AB-4863-B07A-6FC3E2552728}" type="presParOf" srcId="{4288DDF9-2B8D-4B03-B758-CF7A86AB533E}" destId="{C1E20E4A-DF3A-4E11-B505-EEB945769ED8}" srcOrd="20" destOrd="0" presId="urn:microsoft.com/office/officeart/2005/8/layout/bProcess3"/>
    <dgm:cxn modelId="{61EF2480-E9C4-4DAE-8C75-A926F7788F35}" type="presParOf" srcId="{4288DDF9-2B8D-4B03-B758-CF7A86AB533E}" destId="{0EFB03AE-99CB-47B5-8AA8-10A444DC9F6D}" srcOrd="21" destOrd="0" presId="urn:microsoft.com/office/officeart/2005/8/layout/bProcess3"/>
    <dgm:cxn modelId="{33D52269-D473-4B75-A85E-0FB89A62A3EA}" type="presParOf" srcId="{0EFB03AE-99CB-47B5-8AA8-10A444DC9F6D}" destId="{A6D4827F-5308-4CAF-8B2B-0B171C10119C}" srcOrd="0" destOrd="0" presId="urn:microsoft.com/office/officeart/2005/8/layout/bProcess3"/>
    <dgm:cxn modelId="{3EE2AD56-EEC7-4863-B79C-466F9D27137A}" type="presParOf" srcId="{4288DDF9-2B8D-4B03-B758-CF7A86AB533E}" destId="{DE21C05C-76CF-4962-8031-3F8DAF56E857}" srcOrd="22" destOrd="0" presId="urn:microsoft.com/office/officeart/2005/8/layout/bProcess3"/>
    <dgm:cxn modelId="{7557A6AF-C926-43A6-BED8-7614913054DE}" type="presParOf" srcId="{4288DDF9-2B8D-4B03-B758-CF7A86AB533E}" destId="{02DBDDCE-B081-4D14-8075-B36CBB39C981}" srcOrd="23" destOrd="0" presId="urn:microsoft.com/office/officeart/2005/8/layout/bProcess3"/>
    <dgm:cxn modelId="{DB3DAE9E-3463-41BA-BBEA-3C10DFDA1E8A}" type="presParOf" srcId="{02DBDDCE-B081-4D14-8075-B36CBB39C981}" destId="{0A1CBC0B-655D-406F-8562-E7DEAB18DABF}" srcOrd="0" destOrd="0" presId="urn:microsoft.com/office/officeart/2005/8/layout/bProcess3"/>
    <dgm:cxn modelId="{350D7D7F-767A-4AF3-8941-BF7BB5D72A1E}" type="presParOf" srcId="{4288DDF9-2B8D-4B03-B758-CF7A86AB533E}" destId="{4816E367-FAF5-4624-81C1-C23EDDA19C13}" srcOrd="24" destOrd="0" presId="urn:microsoft.com/office/officeart/2005/8/layout/bProcess3"/>
    <dgm:cxn modelId="{F5990EFE-182D-4AE7-B8A9-CF731B6550C2}" type="presParOf" srcId="{4288DDF9-2B8D-4B03-B758-CF7A86AB533E}" destId="{4DC34B12-E2F4-4033-9393-B274B12B89DD}" srcOrd="25" destOrd="0" presId="urn:microsoft.com/office/officeart/2005/8/layout/bProcess3"/>
    <dgm:cxn modelId="{88CDA2D5-5945-4CB8-8D18-8F67AFBEDB9B}" type="presParOf" srcId="{4DC34B12-E2F4-4033-9393-B274B12B89DD}" destId="{F81AFB29-75C2-4A0D-A15E-A9F6ACFDEB80}" srcOrd="0" destOrd="0" presId="urn:microsoft.com/office/officeart/2005/8/layout/bProcess3"/>
    <dgm:cxn modelId="{F349EA78-8891-481F-82F0-18C18BAC64A9}" type="presParOf" srcId="{4288DDF9-2B8D-4B03-B758-CF7A86AB533E}" destId="{B9E7BC0A-F408-4BE3-8C03-4DEA67BFCFB5}" srcOrd="26" destOrd="0" presId="urn:microsoft.com/office/officeart/2005/8/layout/bProcess3"/>
    <dgm:cxn modelId="{6C4CC2FF-189D-4036-9B69-78D926C4FF71}" type="presParOf" srcId="{4288DDF9-2B8D-4B03-B758-CF7A86AB533E}" destId="{D2271D98-4D03-413D-9262-50FB1A096C40}" srcOrd="27" destOrd="0" presId="urn:microsoft.com/office/officeart/2005/8/layout/bProcess3"/>
    <dgm:cxn modelId="{57FEF2D2-CFDA-425D-B786-AFF5CEC8C332}" type="presParOf" srcId="{D2271D98-4D03-413D-9262-50FB1A096C40}" destId="{9A7864F1-6A2B-44B4-B072-DA987A381598}" srcOrd="0" destOrd="0" presId="urn:microsoft.com/office/officeart/2005/8/layout/bProcess3"/>
    <dgm:cxn modelId="{65AB9CD8-0113-4C0C-ABA0-D3ADDC4FEA87}" type="presParOf" srcId="{4288DDF9-2B8D-4B03-B758-CF7A86AB533E}" destId="{D95CBE0B-3D40-45F3-A721-1ABB855513CE}" srcOrd="28" destOrd="0" presId="urn:microsoft.com/office/officeart/2005/8/layout/bProcess3"/>
    <dgm:cxn modelId="{25A78408-D5E6-44E6-9374-A1774B45FC86}" type="presParOf" srcId="{4288DDF9-2B8D-4B03-B758-CF7A86AB533E}" destId="{B4E0BE7A-937B-4AB7-B7A4-9C5B181E73AD}" srcOrd="29" destOrd="0" presId="urn:microsoft.com/office/officeart/2005/8/layout/bProcess3"/>
    <dgm:cxn modelId="{50B5D5D6-2A2A-421E-9900-6003B86B9C71}" type="presParOf" srcId="{B4E0BE7A-937B-4AB7-B7A4-9C5B181E73AD}" destId="{69B9F0EE-E73A-4C48-B0E2-EC7DCC6EEF0D}" srcOrd="0" destOrd="0" presId="urn:microsoft.com/office/officeart/2005/8/layout/bProcess3"/>
    <dgm:cxn modelId="{10FA6C23-EB22-48C9-A3CD-AB23B407D52B}" type="presParOf" srcId="{4288DDF9-2B8D-4B03-B758-CF7A86AB533E}" destId="{0A245B2C-2303-41A3-9EC3-5D480F5EBC66}" srcOrd="30" destOrd="0" presId="urn:microsoft.com/office/officeart/2005/8/layout/bProcess3"/>
    <dgm:cxn modelId="{CD810FB4-F5D0-42AD-888E-CBBD59965BC0}" type="presParOf" srcId="{4288DDF9-2B8D-4B03-B758-CF7A86AB533E}" destId="{AFA5B9F0-F6DE-4CA1-A897-FDB0C22C259D}" srcOrd="31" destOrd="0" presId="urn:microsoft.com/office/officeart/2005/8/layout/bProcess3"/>
    <dgm:cxn modelId="{6D53C198-05B7-4D6F-BA3A-57E2BB32378E}" type="presParOf" srcId="{AFA5B9F0-F6DE-4CA1-A897-FDB0C22C259D}" destId="{B63400A8-0369-40A9-8196-862D25DFE1B7}" srcOrd="0" destOrd="0" presId="urn:microsoft.com/office/officeart/2005/8/layout/bProcess3"/>
    <dgm:cxn modelId="{9E9E943C-852F-40C5-9F44-A2709586F1A7}" type="presParOf" srcId="{4288DDF9-2B8D-4B03-B758-CF7A86AB533E}" destId="{11433899-894B-4529-8746-74B66C862087}" srcOrd="32" destOrd="0" presId="urn:microsoft.com/office/officeart/2005/8/layout/bProcess3"/>
  </dgm:cxnLst>
  <dgm:bg/>
  <dgm:whole/>
</dgm:dataModel>
</file>

<file path=ppt/diagrams/data7.xml><?xml version="1.0" encoding="utf-8"?>
<dgm:dataModel xmlns:dgm="http://schemas.openxmlformats.org/drawingml/2006/diagram" xmlns:a="http://schemas.openxmlformats.org/drawingml/2006/main">
  <dgm:ptLst>
    <dgm:pt modelId="{789D7BF2-9708-41F1-A1FC-07C319A70DC4}" type="doc">
      <dgm:prSet loTypeId="urn:microsoft.com/office/officeart/2005/8/layout/pyramid2" loCatId="pyramid" qsTypeId="urn:microsoft.com/office/officeart/2005/8/quickstyle/simple5" qsCatId="simple" csTypeId="urn:microsoft.com/office/officeart/2005/8/colors/accent2_2" csCatId="accent2" phldr="1"/>
      <dgm:spPr/>
    </dgm:pt>
    <dgm:pt modelId="{FD2FE87B-555F-4348-A171-DF6B0AF63C4C}">
      <dgm:prSet phldrT="[Κείμενο]"/>
      <dgm:spPr/>
      <dgm:t>
        <a:bodyPr/>
        <a:lstStyle/>
        <a:p>
          <a:endParaRPr lang="el-GR" b="1" dirty="0"/>
        </a:p>
      </dgm:t>
    </dgm:pt>
    <dgm:pt modelId="{378D3827-E8D9-4138-B563-1954D4906415}" type="parTrans" cxnId="{6272FF0C-6E23-45D3-AA51-E9341FE3AE26}">
      <dgm:prSet/>
      <dgm:spPr/>
      <dgm:t>
        <a:bodyPr/>
        <a:lstStyle/>
        <a:p>
          <a:endParaRPr lang="el-GR"/>
        </a:p>
      </dgm:t>
    </dgm:pt>
    <dgm:pt modelId="{D7A7ADBF-16B0-47FD-A1C0-C57F757E956D}" type="sibTrans" cxnId="{6272FF0C-6E23-45D3-AA51-E9341FE3AE26}">
      <dgm:prSet/>
      <dgm:spPr/>
      <dgm:t>
        <a:bodyPr/>
        <a:lstStyle/>
        <a:p>
          <a:endParaRPr lang="el-GR"/>
        </a:p>
      </dgm:t>
    </dgm:pt>
    <dgm:pt modelId="{9693856B-D000-4632-9551-1BD5EC3E4040}">
      <dgm:prSet phldrT="[Κείμενο]"/>
      <dgm:spPr/>
      <dgm:t>
        <a:bodyPr/>
        <a:lstStyle/>
        <a:p>
          <a:r>
            <a:rPr lang="el-GR" b="1" dirty="0" smtClean="0"/>
            <a:t>Απασχόληση/Εργασία</a:t>
          </a:r>
          <a:endParaRPr lang="el-GR" b="1" dirty="0"/>
        </a:p>
      </dgm:t>
    </dgm:pt>
    <dgm:pt modelId="{1FC86385-1938-408A-A9E7-A5F42256E767}" type="parTrans" cxnId="{8DCCD3C6-B8E3-43D1-8C84-108DA1C65CFA}">
      <dgm:prSet/>
      <dgm:spPr/>
      <dgm:t>
        <a:bodyPr/>
        <a:lstStyle/>
        <a:p>
          <a:endParaRPr lang="el-GR"/>
        </a:p>
      </dgm:t>
    </dgm:pt>
    <dgm:pt modelId="{7928F98A-38EE-49BE-AA58-89AF038C0860}" type="sibTrans" cxnId="{8DCCD3C6-B8E3-43D1-8C84-108DA1C65CFA}">
      <dgm:prSet/>
      <dgm:spPr/>
      <dgm:t>
        <a:bodyPr/>
        <a:lstStyle/>
        <a:p>
          <a:endParaRPr lang="el-GR"/>
        </a:p>
      </dgm:t>
    </dgm:pt>
    <dgm:pt modelId="{B49C51B6-CF69-4A2A-AF08-2B2632E00EE4}">
      <dgm:prSet phldrT="[Κείμενο]"/>
      <dgm:spPr/>
      <dgm:t>
        <a:bodyPr/>
        <a:lstStyle/>
        <a:p>
          <a:r>
            <a:rPr lang="el-GR" b="1" dirty="0" smtClean="0"/>
            <a:t>Επιμόρφωση</a:t>
          </a:r>
          <a:endParaRPr lang="el-GR" b="1" dirty="0"/>
        </a:p>
      </dgm:t>
    </dgm:pt>
    <dgm:pt modelId="{858526FB-E88E-4684-8329-216E1479228F}" type="parTrans" cxnId="{CABB048A-93B9-41FC-9877-48BE7654C668}">
      <dgm:prSet/>
      <dgm:spPr/>
      <dgm:t>
        <a:bodyPr/>
        <a:lstStyle/>
        <a:p>
          <a:endParaRPr lang="el-GR"/>
        </a:p>
      </dgm:t>
    </dgm:pt>
    <dgm:pt modelId="{2B975BA8-CEFA-4AF7-B977-0647D8975028}" type="sibTrans" cxnId="{CABB048A-93B9-41FC-9877-48BE7654C668}">
      <dgm:prSet/>
      <dgm:spPr/>
      <dgm:t>
        <a:bodyPr/>
        <a:lstStyle/>
        <a:p>
          <a:endParaRPr lang="el-GR"/>
        </a:p>
      </dgm:t>
    </dgm:pt>
    <dgm:pt modelId="{229529A7-C2A5-4B04-93BC-DF3C9E8E3FBA}">
      <dgm:prSet/>
      <dgm:spPr/>
      <dgm:t>
        <a:bodyPr/>
        <a:lstStyle/>
        <a:p>
          <a:r>
            <a:rPr lang="el-GR" b="1" dirty="0" smtClean="0"/>
            <a:t>Εκπαίδευση σε δεξιότητες </a:t>
          </a:r>
        </a:p>
      </dgm:t>
    </dgm:pt>
    <dgm:pt modelId="{3E10ADAA-FC21-40CC-A4B8-768F815BEE77}" type="parTrans" cxnId="{25C4CCC1-1760-4388-B7D5-D00CF5AC0061}">
      <dgm:prSet/>
      <dgm:spPr/>
      <dgm:t>
        <a:bodyPr/>
        <a:lstStyle/>
        <a:p>
          <a:endParaRPr lang="el-GR"/>
        </a:p>
      </dgm:t>
    </dgm:pt>
    <dgm:pt modelId="{007B4865-C185-47A5-915A-E909C00B3674}" type="sibTrans" cxnId="{25C4CCC1-1760-4388-B7D5-D00CF5AC0061}">
      <dgm:prSet/>
      <dgm:spPr/>
      <dgm:t>
        <a:bodyPr/>
        <a:lstStyle/>
        <a:p>
          <a:endParaRPr lang="el-GR"/>
        </a:p>
      </dgm:t>
    </dgm:pt>
    <dgm:pt modelId="{358202DF-6A22-47A8-845E-888F7165CF4B}">
      <dgm:prSet/>
      <dgm:spPr/>
      <dgm:t>
        <a:bodyPr/>
        <a:lstStyle/>
        <a:p>
          <a:r>
            <a:rPr lang="el-GR" b="1" dirty="0" smtClean="0"/>
            <a:t>Σίτιση-Στέγαση </a:t>
          </a:r>
          <a:endParaRPr lang="el-GR" b="1" dirty="0"/>
        </a:p>
      </dgm:t>
    </dgm:pt>
    <dgm:pt modelId="{7D62E4D1-CD83-49FB-8BD0-120063F4B82E}" type="parTrans" cxnId="{4D1B35BE-6FE2-47D1-9AFC-A4FF9E2251BE}">
      <dgm:prSet/>
      <dgm:spPr/>
      <dgm:t>
        <a:bodyPr/>
        <a:lstStyle/>
        <a:p>
          <a:endParaRPr lang="el-GR"/>
        </a:p>
      </dgm:t>
    </dgm:pt>
    <dgm:pt modelId="{53E60046-DAA8-49EC-BC66-C7CED0A01348}" type="sibTrans" cxnId="{4D1B35BE-6FE2-47D1-9AFC-A4FF9E2251BE}">
      <dgm:prSet/>
      <dgm:spPr/>
      <dgm:t>
        <a:bodyPr/>
        <a:lstStyle/>
        <a:p>
          <a:endParaRPr lang="el-GR"/>
        </a:p>
      </dgm:t>
    </dgm:pt>
    <dgm:pt modelId="{F37407ED-04DC-4D07-9BD0-E1E2554BC97C}">
      <dgm:prSet/>
      <dgm:spPr/>
      <dgm:t>
        <a:bodyPr/>
        <a:lstStyle/>
        <a:p>
          <a:r>
            <a:rPr lang="el-GR" b="1" dirty="0" smtClean="0"/>
            <a:t>Επιδόματα/κοινωνικές παροχές</a:t>
          </a:r>
          <a:endParaRPr lang="el-GR" b="1" dirty="0"/>
        </a:p>
      </dgm:t>
    </dgm:pt>
    <dgm:pt modelId="{DEEF6556-5AB6-4DEF-9860-8DC4D00D2F76}" type="parTrans" cxnId="{8340810D-2969-40E9-89EA-E08C0208798C}">
      <dgm:prSet/>
      <dgm:spPr/>
      <dgm:t>
        <a:bodyPr/>
        <a:lstStyle/>
        <a:p>
          <a:endParaRPr lang="el-GR"/>
        </a:p>
      </dgm:t>
    </dgm:pt>
    <dgm:pt modelId="{D981F413-3414-4837-8484-427782698309}" type="sibTrans" cxnId="{8340810D-2969-40E9-89EA-E08C0208798C}">
      <dgm:prSet/>
      <dgm:spPr/>
      <dgm:t>
        <a:bodyPr/>
        <a:lstStyle/>
        <a:p>
          <a:endParaRPr lang="el-GR"/>
        </a:p>
      </dgm:t>
    </dgm:pt>
    <dgm:pt modelId="{7B13C90C-7270-44F8-A2C6-C17CEC343D31}">
      <dgm:prSet/>
      <dgm:spPr/>
      <dgm:t>
        <a:bodyPr/>
        <a:lstStyle/>
        <a:p>
          <a:r>
            <a:rPr lang="el-GR" b="1" dirty="0" smtClean="0"/>
            <a:t>Ιατρική φροντίδα/Σωματική Υγεία</a:t>
          </a:r>
          <a:endParaRPr lang="el-GR" b="1" dirty="0"/>
        </a:p>
      </dgm:t>
    </dgm:pt>
    <dgm:pt modelId="{8FE16923-C7E2-4438-860B-2472EF61BB91}" type="parTrans" cxnId="{30CD573E-8E16-4474-884F-5FAC498F65BE}">
      <dgm:prSet/>
      <dgm:spPr/>
      <dgm:t>
        <a:bodyPr/>
        <a:lstStyle/>
        <a:p>
          <a:endParaRPr lang="el-GR"/>
        </a:p>
      </dgm:t>
    </dgm:pt>
    <dgm:pt modelId="{2DEB48B2-9B5E-41F3-9B15-6D74C6818E33}" type="sibTrans" cxnId="{30CD573E-8E16-4474-884F-5FAC498F65BE}">
      <dgm:prSet/>
      <dgm:spPr/>
      <dgm:t>
        <a:bodyPr/>
        <a:lstStyle/>
        <a:p>
          <a:endParaRPr lang="el-GR"/>
        </a:p>
      </dgm:t>
    </dgm:pt>
    <dgm:pt modelId="{C7687B69-802D-4EB7-9534-58F94B4D5E87}">
      <dgm:prSet/>
      <dgm:spPr/>
      <dgm:t>
        <a:bodyPr/>
        <a:lstStyle/>
        <a:p>
          <a:r>
            <a:rPr lang="el-GR" b="1" dirty="0" smtClean="0"/>
            <a:t>Οικογενειακή παρέμβαση/Ψυχοθεραπεία</a:t>
          </a:r>
          <a:endParaRPr lang="el-GR" b="1" dirty="0"/>
        </a:p>
      </dgm:t>
    </dgm:pt>
    <dgm:pt modelId="{5298ED9A-F87A-4301-BEBE-22BBED82A428}" type="parTrans" cxnId="{B796B603-C7D3-42A3-AF9F-A356E66A7C57}">
      <dgm:prSet/>
      <dgm:spPr/>
      <dgm:t>
        <a:bodyPr/>
        <a:lstStyle/>
        <a:p>
          <a:endParaRPr lang="el-GR"/>
        </a:p>
      </dgm:t>
    </dgm:pt>
    <dgm:pt modelId="{BF561ED0-368A-4608-BF3F-97430770B8FE}" type="sibTrans" cxnId="{B796B603-C7D3-42A3-AF9F-A356E66A7C57}">
      <dgm:prSet/>
      <dgm:spPr/>
      <dgm:t>
        <a:bodyPr/>
        <a:lstStyle/>
        <a:p>
          <a:endParaRPr lang="el-GR"/>
        </a:p>
      </dgm:t>
    </dgm:pt>
    <dgm:pt modelId="{CFD263E1-B706-4E43-8FB5-44E8A5594DA0}">
      <dgm:prSet/>
      <dgm:spPr/>
      <dgm:t>
        <a:bodyPr/>
        <a:lstStyle/>
        <a:p>
          <a:r>
            <a:rPr lang="el-GR" b="1" dirty="0" smtClean="0"/>
            <a:t>Κοινωνικοποίηση/ Αναψυχή</a:t>
          </a:r>
          <a:endParaRPr lang="el-GR" b="1" dirty="0"/>
        </a:p>
      </dgm:t>
    </dgm:pt>
    <dgm:pt modelId="{2B95F6C8-5432-4A50-964E-7CB9F03A3688}" type="parTrans" cxnId="{59AC5DD2-A69F-4AA4-B93C-02B2A34F9B00}">
      <dgm:prSet/>
      <dgm:spPr/>
      <dgm:t>
        <a:bodyPr/>
        <a:lstStyle/>
        <a:p>
          <a:endParaRPr lang="el-GR"/>
        </a:p>
      </dgm:t>
    </dgm:pt>
    <dgm:pt modelId="{DF11B435-1254-46FD-AED1-9EFAE2E109AD}" type="sibTrans" cxnId="{59AC5DD2-A69F-4AA4-B93C-02B2A34F9B00}">
      <dgm:prSet/>
      <dgm:spPr/>
      <dgm:t>
        <a:bodyPr/>
        <a:lstStyle/>
        <a:p>
          <a:endParaRPr lang="el-GR"/>
        </a:p>
      </dgm:t>
    </dgm:pt>
    <dgm:pt modelId="{F52777A7-D169-44FA-928A-4567D5B66673}">
      <dgm:prSet/>
      <dgm:spPr/>
      <dgm:t>
        <a:bodyPr/>
        <a:lstStyle/>
        <a:p>
          <a:r>
            <a:rPr lang="el-GR" b="1" dirty="0" smtClean="0"/>
            <a:t>Προ επαγγελματική κατάρτιση</a:t>
          </a:r>
          <a:endParaRPr lang="el-GR" b="1" dirty="0"/>
        </a:p>
      </dgm:t>
    </dgm:pt>
    <dgm:pt modelId="{A95FC255-0EC9-4D67-865E-4F228B2E40E8}" type="parTrans" cxnId="{32A8B08D-615C-4EE9-94BA-ADD9955863A0}">
      <dgm:prSet/>
      <dgm:spPr/>
      <dgm:t>
        <a:bodyPr/>
        <a:lstStyle/>
        <a:p>
          <a:endParaRPr lang="el-GR"/>
        </a:p>
      </dgm:t>
    </dgm:pt>
    <dgm:pt modelId="{C4EAD513-B76A-48F4-88A5-5D34F772ED48}" type="sibTrans" cxnId="{32A8B08D-615C-4EE9-94BA-ADD9955863A0}">
      <dgm:prSet/>
      <dgm:spPr/>
      <dgm:t>
        <a:bodyPr/>
        <a:lstStyle/>
        <a:p>
          <a:endParaRPr lang="el-GR"/>
        </a:p>
      </dgm:t>
    </dgm:pt>
    <dgm:pt modelId="{CD0E9256-8D84-44BA-B8F7-A2F3A2DD1D16}" type="pres">
      <dgm:prSet presAssocID="{789D7BF2-9708-41F1-A1FC-07C319A70DC4}" presName="compositeShape" presStyleCnt="0">
        <dgm:presLayoutVars>
          <dgm:dir/>
          <dgm:resizeHandles/>
        </dgm:presLayoutVars>
      </dgm:prSet>
      <dgm:spPr/>
    </dgm:pt>
    <dgm:pt modelId="{85990BFD-6B97-4CCB-ACE1-49FC096F1B61}" type="pres">
      <dgm:prSet presAssocID="{789D7BF2-9708-41F1-A1FC-07C319A70DC4}" presName="pyramid" presStyleLbl="node1" presStyleIdx="0" presStyleCnt="1"/>
      <dgm:spPr>
        <a:solidFill>
          <a:schemeClr val="bg1">
            <a:lumMod val="50000"/>
            <a:lumOff val="50000"/>
          </a:schemeClr>
        </a:solidFill>
      </dgm:spPr>
    </dgm:pt>
    <dgm:pt modelId="{040F2866-7C3D-4E4A-A0EC-46EC3FF3EC53}" type="pres">
      <dgm:prSet presAssocID="{789D7BF2-9708-41F1-A1FC-07C319A70DC4}" presName="theList" presStyleCnt="0"/>
      <dgm:spPr/>
    </dgm:pt>
    <dgm:pt modelId="{D1BB586A-4277-4CCD-887D-D76A60FB0DBA}" type="pres">
      <dgm:prSet presAssocID="{FD2FE87B-555F-4348-A171-DF6B0AF63C4C}" presName="aNode" presStyleLbl="fgAcc1" presStyleIdx="0" presStyleCnt="10" custScaleY="75132" custLinFactNeighborY="52137">
        <dgm:presLayoutVars>
          <dgm:bulletEnabled val="1"/>
        </dgm:presLayoutVars>
      </dgm:prSet>
      <dgm:spPr/>
      <dgm:t>
        <a:bodyPr/>
        <a:lstStyle/>
        <a:p>
          <a:endParaRPr lang="el-GR"/>
        </a:p>
      </dgm:t>
    </dgm:pt>
    <dgm:pt modelId="{DBC84845-914D-439D-9BC8-A0A6D89D4937}" type="pres">
      <dgm:prSet presAssocID="{FD2FE87B-555F-4348-A171-DF6B0AF63C4C}" presName="aSpace" presStyleCnt="0"/>
      <dgm:spPr/>
    </dgm:pt>
    <dgm:pt modelId="{4F59A4BD-AE8F-4553-8562-9B52FAC70670}" type="pres">
      <dgm:prSet presAssocID="{9693856B-D000-4632-9551-1BD5EC3E4040}" presName="aNode" presStyleLbl="fgAcc1" presStyleIdx="1" presStyleCnt="10" custLinFactNeighborY="52137">
        <dgm:presLayoutVars>
          <dgm:bulletEnabled val="1"/>
        </dgm:presLayoutVars>
      </dgm:prSet>
      <dgm:spPr/>
      <dgm:t>
        <a:bodyPr/>
        <a:lstStyle/>
        <a:p>
          <a:endParaRPr lang="el-GR"/>
        </a:p>
      </dgm:t>
    </dgm:pt>
    <dgm:pt modelId="{21D50776-470F-42C2-A487-BD202042EF52}" type="pres">
      <dgm:prSet presAssocID="{9693856B-D000-4632-9551-1BD5EC3E4040}" presName="aSpace" presStyleCnt="0"/>
      <dgm:spPr/>
    </dgm:pt>
    <dgm:pt modelId="{2CEACE85-9FB6-41C3-BF0B-30C34ADDED76}" type="pres">
      <dgm:prSet presAssocID="{F52777A7-D169-44FA-928A-4567D5B66673}" presName="aNode" presStyleLbl="fgAcc1" presStyleIdx="2" presStyleCnt="10" custLinFactNeighborY="52137">
        <dgm:presLayoutVars>
          <dgm:bulletEnabled val="1"/>
        </dgm:presLayoutVars>
      </dgm:prSet>
      <dgm:spPr/>
      <dgm:t>
        <a:bodyPr/>
        <a:lstStyle/>
        <a:p>
          <a:endParaRPr lang="el-GR"/>
        </a:p>
      </dgm:t>
    </dgm:pt>
    <dgm:pt modelId="{A3221EA3-A32D-4FB4-901F-55E87D5CAB4E}" type="pres">
      <dgm:prSet presAssocID="{F52777A7-D169-44FA-928A-4567D5B66673}" presName="aSpace" presStyleCnt="0"/>
      <dgm:spPr/>
    </dgm:pt>
    <dgm:pt modelId="{9B0B33B0-C292-46E7-8BCC-CA1A48CAE96B}" type="pres">
      <dgm:prSet presAssocID="{CFD263E1-B706-4E43-8FB5-44E8A5594DA0}" presName="aNode" presStyleLbl="fgAcc1" presStyleIdx="3" presStyleCnt="10" custLinFactNeighborY="52137">
        <dgm:presLayoutVars>
          <dgm:bulletEnabled val="1"/>
        </dgm:presLayoutVars>
      </dgm:prSet>
      <dgm:spPr/>
      <dgm:t>
        <a:bodyPr/>
        <a:lstStyle/>
        <a:p>
          <a:endParaRPr lang="el-GR"/>
        </a:p>
      </dgm:t>
    </dgm:pt>
    <dgm:pt modelId="{0297B60B-0B42-4614-8F84-B74F76B96B0C}" type="pres">
      <dgm:prSet presAssocID="{CFD263E1-B706-4E43-8FB5-44E8A5594DA0}" presName="aSpace" presStyleCnt="0"/>
      <dgm:spPr/>
    </dgm:pt>
    <dgm:pt modelId="{CD252D2F-6231-4FC5-870F-A9EC57539C57}" type="pres">
      <dgm:prSet presAssocID="{B49C51B6-CF69-4A2A-AF08-2B2632E00EE4}" presName="aNode" presStyleLbl="fgAcc1" presStyleIdx="4" presStyleCnt="10" custLinFactNeighborY="52137">
        <dgm:presLayoutVars>
          <dgm:bulletEnabled val="1"/>
        </dgm:presLayoutVars>
      </dgm:prSet>
      <dgm:spPr/>
      <dgm:t>
        <a:bodyPr/>
        <a:lstStyle/>
        <a:p>
          <a:endParaRPr lang="el-GR"/>
        </a:p>
      </dgm:t>
    </dgm:pt>
    <dgm:pt modelId="{4A0B2563-63DF-45B5-8A91-38F4EF280D96}" type="pres">
      <dgm:prSet presAssocID="{B49C51B6-CF69-4A2A-AF08-2B2632E00EE4}" presName="aSpace" presStyleCnt="0"/>
      <dgm:spPr/>
    </dgm:pt>
    <dgm:pt modelId="{D548CBF7-FEBF-447B-A735-C579295349F5}" type="pres">
      <dgm:prSet presAssocID="{C7687B69-802D-4EB7-9534-58F94B4D5E87}" presName="aNode" presStyleLbl="fgAcc1" presStyleIdx="5" presStyleCnt="10" custLinFactNeighborY="52137">
        <dgm:presLayoutVars>
          <dgm:bulletEnabled val="1"/>
        </dgm:presLayoutVars>
      </dgm:prSet>
      <dgm:spPr/>
      <dgm:t>
        <a:bodyPr/>
        <a:lstStyle/>
        <a:p>
          <a:endParaRPr lang="el-GR"/>
        </a:p>
      </dgm:t>
    </dgm:pt>
    <dgm:pt modelId="{56F70041-81E5-499E-8604-4905D287DF5B}" type="pres">
      <dgm:prSet presAssocID="{C7687B69-802D-4EB7-9534-58F94B4D5E87}" presName="aSpace" presStyleCnt="0"/>
      <dgm:spPr/>
    </dgm:pt>
    <dgm:pt modelId="{B07F6B84-6C15-4559-92CF-566472A8748F}" type="pres">
      <dgm:prSet presAssocID="{229529A7-C2A5-4B04-93BC-DF3C9E8E3FBA}" presName="aNode" presStyleLbl="fgAcc1" presStyleIdx="6" presStyleCnt="10" custLinFactNeighborY="52137">
        <dgm:presLayoutVars>
          <dgm:bulletEnabled val="1"/>
        </dgm:presLayoutVars>
      </dgm:prSet>
      <dgm:spPr/>
      <dgm:t>
        <a:bodyPr/>
        <a:lstStyle/>
        <a:p>
          <a:endParaRPr lang="el-GR"/>
        </a:p>
      </dgm:t>
    </dgm:pt>
    <dgm:pt modelId="{64193518-F0C6-49A3-A941-F991791F8CF3}" type="pres">
      <dgm:prSet presAssocID="{229529A7-C2A5-4B04-93BC-DF3C9E8E3FBA}" presName="aSpace" presStyleCnt="0"/>
      <dgm:spPr/>
    </dgm:pt>
    <dgm:pt modelId="{E0B83AB4-4E7E-4F15-8D98-1368E57FC9B3}" type="pres">
      <dgm:prSet presAssocID="{F37407ED-04DC-4D07-9BD0-E1E2554BC97C}" presName="aNode" presStyleLbl="fgAcc1" presStyleIdx="7" presStyleCnt="10" custLinFactNeighborY="52137">
        <dgm:presLayoutVars>
          <dgm:bulletEnabled val="1"/>
        </dgm:presLayoutVars>
      </dgm:prSet>
      <dgm:spPr/>
      <dgm:t>
        <a:bodyPr/>
        <a:lstStyle/>
        <a:p>
          <a:endParaRPr lang="el-GR"/>
        </a:p>
      </dgm:t>
    </dgm:pt>
    <dgm:pt modelId="{73E695B5-521B-464F-91B3-1FE3E72FA24D}" type="pres">
      <dgm:prSet presAssocID="{F37407ED-04DC-4D07-9BD0-E1E2554BC97C}" presName="aSpace" presStyleCnt="0"/>
      <dgm:spPr/>
    </dgm:pt>
    <dgm:pt modelId="{8A071298-7D69-43B0-8A01-DF23467C3ECE}" type="pres">
      <dgm:prSet presAssocID="{7B13C90C-7270-44F8-A2C6-C17CEC343D31}" presName="aNode" presStyleLbl="fgAcc1" presStyleIdx="8" presStyleCnt="10" custLinFactNeighborY="52137">
        <dgm:presLayoutVars>
          <dgm:bulletEnabled val="1"/>
        </dgm:presLayoutVars>
      </dgm:prSet>
      <dgm:spPr/>
      <dgm:t>
        <a:bodyPr/>
        <a:lstStyle/>
        <a:p>
          <a:endParaRPr lang="el-GR"/>
        </a:p>
      </dgm:t>
    </dgm:pt>
    <dgm:pt modelId="{7666BCD7-A0CB-40ED-A942-F214724A6DBE}" type="pres">
      <dgm:prSet presAssocID="{7B13C90C-7270-44F8-A2C6-C17CEC343D31}" presName="aSpace" presStyleCnt="0"/>
      <dgm:spPr/>
    </dgm:pt>
    <dgm:pt modelId="{D310B127-6B1A-4E79-BAFE-98B37FABE0FB}" type="pres">
      <dgm:prSet presAssocID="{358202DF-6A22-47A8-845E-888F7165CF4B}" presName="aNode" presStyleLbl="fgAcc1" presStyleIdx="9" presStyleCnt="10" custLinFactNeighborY="52137">
        <dgm:presLayoutVars>
          <dgm:bulletEnabled val="1"/>
        </dgm:presLayoutVars>
      </dgm:prSet>
      <dgm:spPr/>
      <dgm:t>
        <a:bodyPr/>
        <a:lstStyle/>
        <a:p>
          <a:endParaRPr lang="el-GR"/>
        </a:p>
      </dgm:t>
    </dgm:pt>
    <dgm:pt modelId="{B4F094E9-C5B3-4AF7-A431-4C5448E849FC}" type="pres">
      <dgm:prSet presAssocID="{358202DF-6A22-47A8-845E-888F7165CF4B}" presName="aSpace" presStyleCnt="0"/>
      <dgm:spPr/>
    </dgm:pt>
  </dgm:ptLst>
  <dgm:cxnLst>
    <dgm:cxn modelId="{8340810D-2969-40E9-89EA-E08C0208798C}" srcId="{789D7BF2-9708-41F1-A1FC-07C319A70DC4}" destId="{F37407ED-04DC-4D07-9BD0-E1E2554BC97C}" srcOrd="7" destOrd="0" parTransId="{DEEF6556-5AB6-4DEF-9860-8DC4D00D2F76}" sibTransId="{D981F413-3414-4837-8484-427782698309}"/>
    <dgm:cxn modelId="{59AC5DD2-A69F-4AA4-B93C-02B2A34F9B00}" srcId="{789D7BF2-9708-41F1-A1FC-07C319A70DC4}" destId="{CFD263E1-B706-4E43-8FB5-44E8A5594DA0}" srcOrd="3" destOrd="0" parTransId="{2B95F6C8-5432-4A50-964E-7CB9F03A3688}" sibTransId="{DF11B435-1254-46FD-AED1-9EFAE2E109AD}"/>
    <dgm:cxn modelId="{2F1E59A2-6902-45AE-A950-F7FEE3AB9127}" type="presOf" srcId="{C7687B69-802D-4EB7-9534-58F94B4D5E87}" destId="{D548CBF7-FEBF-447B-A735-C579295349F5}" srcOrd="0" destOrd="0" presId="urn:microsoft.com/office/officeart/2005/8/layout/pyramid2"/>
    <dgm:cxn modelId="{8C6F755F-D1FC-4474-B753-6E645650FD7B}" type="presOf" srcId="{9693856B-D000-4632-9551-1BD5EC3E4040}" destId="{4F59A4BD-AE8F-4553-8562-9B52FAC70670}" srcOrd="0" destOrd="0" presId="urn:microsoft.com/office/officeart/2005/8/layout/pyramid2"/>
    <dgm:cxn modelId="{BE10B02F-6995-4D3E-90E7-B20E836FC455}" type="presOf" srcId="{F37407ED-04DC-4D07-9BD0-E1E2554BC97C}" destId="{E0B83AB4-4E7E-4F15-8D98-1368E57FC9B3}" srcOrd="0" destOrd="0" presId="urn:microsoft.com/office/officeart/2005/8/layout/pyramid2"/>
    <dgm:cxn modelId="{CABB048A-93B9-41FC-9877-48BE7654C668}" srcId="{789D7BF2-9708-41F1-A1FC-07C319A70DC4}" destId="{B49C51B6-CF69-4A2A-AF08-2B2632E00EE4}" srcOrd="4" destOrd="0" parTransId="{858526FB-E88E-4684-8329-216E1479228F}" sibTransId="{2B975BA8-CEFA-4AF7-B977-0647D8975028}"/>
    <dgm:cxn modelId="{CF9F53E1-5D7B-45D1-B3AF-43FE5FAD02CF}" type="presOf" srcId="{F52777A7-D169-44FA-928A-4567D5B66673}" destId="{2CEACE85-9FB6-41C3-BF0B-30C34ADDED76}" srcOrd="0" destOrd="0" presId="urn:microsoft.com/office/officeart/2005/8/layout/pyramid2"/>
    <dgm:cxn modelId="{06DC68A5-8F54-4FEB-A5C9-B031D876ED8D}" type="presOf" srcId="{358202DF-6A22-47A8-845E-888F7165CF4B}" destId="{D310B127-6B1A-4E79-BAFE-98B37FABE0FB}" srcOrd="0" destOrd="0" presId="urn:microsoft.com/office/officeart/2005/8/layout/pyramid2"/>
    <dgm:cxn modelId="{E286BD33-648C-48F3-91B2-00129E88942D}" type="presOf" srcId="{789D7BF2-9708-41F1-A1FC-07C319A70DC4}" destId="{CD0E9256-8D84-44BA-B8F7-A2F3A2DD1D16}" srcOrd="0" destOrd="0" presId="urn:microsoft.com/office/officeart/2005/8/layout/pyramid2"/>
    <dgm:cxn modelId="{4D1B35BE-6FE2-47D1-9AFC-A4FF9E2251BE}" srcId="{789D7BF2-9708-41F1-A1FC-07C319A70DC4}" destId="{358202DF-6A22-47A8-845E-888F7165CF4B}" srcOrd="9" destOrd="0" parTransId="{7D62E4D1-CD83-49FB-8BD0-120063F4B82E}" sibTransId="{53E60046-DAA8-49EC-BC66-C7CED0A01348}"/>
    <dgm:cxn modelId="{30CD573E-8E16-4474-884F-5FAC498F65BE}" srcId="{789D7BF2-9708-41F1-A1FC-07C319A70DC4}" destId="{7B13C90C-7270-44F8-A2C6-C17CEC343D31}" srcOrd="8" destOrd="0" parTransId="{8FE16923-C7E2-4438-860B-2472EF61BB91}" sibTransId="{2DEB48B2-9B5E-41F3-9B15-6D74C6818E33}"/>
    <dgm:cxn modelId="{32A8B08D-615C-4EE9-94BA-ADD9955863A0}" srcId="{789D7BF2-9708-41F1-A1FC-07C319A70DC4}" destId="{F52777A7-D169-44FA-928A-4567D5B66673}" srcOrd="2" destOrd="0" parTransId="{A95FC255-0EC9-4D67-865E-4F228B2E40E8}" sibTransId="{C4EAD513-B76A-48F4-88A5-5D34F772ED48}"/>
    <dgm:cxn modelId="{39C0F069-5A5B-4CAE-87E2-F187FAC1538D}" type="presOf" srcId="{FD2FE87B-555F-4348-A171-DF6B0AF63C4C}" destId="{D1BB586A-4277-4CCD-887D-D76A60FB0DBA}" srcOrd="0" destOrd="0" presId="urn:microsoft.com/office/officeart/2005/8/layout/pyramid2"/>
    <dgm:cxn modelId="{71F022A1-4D66-49DE-9D03-256A1DFDCDE3}" type="presOf" srcId="{7B13C90C-7270-44F8-A2C6-C17CEC343D31}" destId="{8A071298-7D69-43B0-8A01-DF23467C3ECE}" srcOrd="0" destOrd="0" presId="urn:microsoft.com/office/officeart/2005/8/layout/pyramid2"/>
    <dgm:cxn modelId="{B796B603-C7D3-42A3-AF9F-A356E66A7C57}" srcId="{789D7BF2-9708-41F1-A1FC-07C319A70DC4}" destId="{C7687B69-802D-4EB7-9534-58F94B4D5E87}" srcOrd="5" destOrd="0" parTransId="{5298ED9A-F87A-4301-BEBE-22BBED82A428}" sibTransId="{BF561ED0-368A-4608-BF3F-97430770B8FE}"/>
    <dgm:cxn modelId="{6272FF0C-6E23-45D3-AA51-E9341FE3AE26}" srcId="{789D7BF2-9708-41F1-A1FC-07C319A70DC4}" destId="{FD2FE87B-555F-4348-A171-DF6B0AF63C4C}" srcOrd="0" destOrd="0" parTransId="{378D3827-E8D9-4138-B563-1954D4906415}" sibTransId="{D7A7ADBF-16B0-47FD-A1C0-C57F757E956D}"/>
    <dgm:cxn modelId="{AD21D87F-76DC-4817-A4F9-B9807F2E5028}" type="presOf" srcId="{CFD263E1-B706-4E43-8FB5-44E8A5594DA0}" destId="{9B0B33B0-C292-46E7-8BCC-CA1A48CAE96B}" srcOrd="0" destOrd="0" presId="urn:microsoft.com/office/officeart/2005/8/layout/pyramid2"/>
    <dgm:cxn modelId="{D7E733A7-F671-4F25-8E7E-1594BB32314F}" type="presOf" srcId="{229529A7-C2A5-4B04-93BC-DF3C9E8E3FBA}" destId="{B07F6B84-6C15-4559-92CF-566472A8748F}" srcOrd="0" destOrd="0" presId="urn:microsoft.com/office/officeart/2005/8/layout/pyramid2"/>
    <dgm:cxn modelId="{8DCCD3C6-B8E3-43D1-8C84-108DA1C65CFA}" srcId="{789D7BF2-9708-41F1-A1FC-07C319A70DC4}" destId="{9693856B-D000-4632-9551-1BD5EC3E4040}" srcOrd="1" destOrd="0" parTransId="{1FC86385-1938-408A-A9E7-A5F42256E767}" sibTransId="{7928F98A-38EE-49BE-AA58-89AF038C0860}"/>
    <dgm:cxn modelId="{25C4CCC1-1760-4388-B7D5-D00CF5AC0061}" srcId="{789D7BF2-9708-41F1-A1FC-07C319A70DC4}" destId="{229529A7-C2A5-4B04-93BC-DF3C9E8E3FBA}" srcOrd="6" destOrd="0" parTransId="{3E10ADAA-FC21-40CC-A4B8-768F815BEE77}" sibTransId="{007B4865-C185-47A5-915A-E909C00B3674}"/>
    <dgm:cxn modelId="{ACB089FC-A4AA-4A53-B4FF-C5434924B43E}" type="presOf" srcId="{B49C51B6-CF69-4A2A-AF08-2B2632E00EE4}" destId="{CD252D2F-6231-4FC5-870F-A9EC57539C57}" srcOrd="0" destOrd="0" presId="urn:microsoft.com/office/officeart/2005/8/layout/pyramid2"/>
    <dgm:cxn modelId="{58BAF5FC-0404-4949-BE42-41F47AB10247}" type="presParOf" srcId="{CD0E9256-8D84-44BA-B8F7-A2F3A2DD1D16}" destId="{85990BFD-6B97-4CCB-ACE1-49FC096F1B61}" srcOrd="0" destOrd="0" presId="urn:microsoft.com/office/officeart/2005/8/layout/pyramid2"/>
    <dgm:cxn modelId="{5E6A8388-5435-45F7-A756-D35B8BBC6FAD}" type="presParOf" srcId="{CD0E9256-8D84-44BA-B8F7-A2F3A2DD1D16}" destId="{040F2866-7C3D-4E4A-A0EC-46EC3FF3EC53}" srcOrd="1" destOrd="0" presId="urn:microsoft.com/office/officeart/2005/8/layout/pyramid2"/>
    <dgm:cxn modelId="{F5AB180F-E03E-48A2-BFF2-35E395F9E658}" type="presParOf" srcId="{040F2866-7C3D-4E4A-A0EC-46EC3FF3EC53}" destId="{D1BB586A-4277-4CCD-887D-D76A60FB0DBA}" srcOrd="0" destOrd="0" presId="urn:microsoft.com/office/officeart/2005/8/layout/pyramid2"/>
    <dgm:cxn modelId="{DFEFA97D-4399-4D88-89D3-6CBE7544167C}" type="presParOf" srcId="{040F2866-7C3D-4E4A-A0EC-46EC3FF3EC53}" destId="{DBC84845-914D-439D-9BC8-A0A6D89D4937}" srcOrd="1" destOrd="0" presId="urn:microsoft.com/office/officeart/2005/8/layout/pyramid2"/>
    <dgm:cxn modelId="{25CC9705-25EB-4200-BF05-F9CA43BF492E}" type="presParOf" srcId="{040F2866-7C3D-4E4A-A0EC-46EC3FF3EC53}" destId="{4F59A4BD-AE8F-4553-8562-9B52FAC70670}" srcOrd="2" destOrd="0" presId="urn:microsoft.com/office/officeart/2005/8/layout/pyramid2"/>
    <dgm:cxn modelId="{8D7B5922-ACF8-4B28-BDFC-67BD8469F684}" type="presParOf" srcId="{040F2866-7C3D-4E4A-A0EC-46EC3FF3EC53}" destId="{21D50776-470F-42C2-A487-BD202042EF52}" srcOrd="3" destOrd="0" presId="urn:microsoft.com/office/officeart/2005/8/layout/pyramid2"/>
    <dgm:cxn modelId="{ACE970F6-3625-498A-9353-126047B4A54C}" type="presParOf" srcId="{040F2866-7C3D-4E4A-A0EC-46EC3FF3EC53}" destId="{2CEACE85-9FB6-41C3-BF0B-30C34ADDED76}" srcOrd="4" destOrd="0" presId="urn:microsoft.com/office/officeart/2005/8/layout/pyramid2"/>
    <dgm:cxn modelId="{A700DDD6-F688-4D6C-A390-A16BC52D8447}" type="presParOf" srcId="{040F2866-7C3D-4E4A-A0EC-46EC3FF3EC53}" destId="{A3221EA3-A32D-4FB4-901F-55E87D5CAB4E}" srcOrd="5" destOrd="0" presId="urn:microsoft.com/office/officeart/2005/8/layout/pyramid2"/>
    <dgm:cxn modelId="{F47AD3B7-AD33-45E3-8959-30A5044C110A}" type="presParOf" srcId="{040F2866-7C3D-4E4A-A0EC-46EC3FF3EC53}" destId="{9B0B33B0-C292-46E7-8BCC-CA1A48CAE96B}" srcOrd="6" destOrd="0" presId="urn:microsoft.com/office/officeart/2005/8/layout/pyramid2"/>
    <dgm:cxn modelId="{352B8ED3-4A81-4A01-9B64-C8D263BED02C}" type="presParOf" srcId="{040F2866-7C3D-4E4A-A0EC-46EC3FF3EC53}" destId="{0297B60B-0B42-4614-8F84-B74F76B96B0C}" srcOrd="7" destOrd="0" presId="urn:microsoft.com/office/officeart/2005/8/layout/pyramid2"/>
    <dgm:cxn modelId="{A7E51D9F-8ACB-4A90-8991-C6ADB7D67483}" type="presParOf" srcId="{040F2866-7C3D-4E4A-A0EC-46EC3FF3EC53}" destId="{CD252D2F-6231-4FC5-870F-A9EC57539C57}" srcOrd="8" destOrd="0" presId="urn:microsoft.com/office/officeart/2005/8/layout/pyramid2"/>
    <dgm:cxn modelId="{D6A01ED2-4A9C-40B8-876D-E714B8DB3284}" type="presParOf" srcId="{040F2866-7C3D-4E4A-A0EC-46EC3FF3EC53}" destId="{4A0B2563-63DF-45B5-8A91-38F4EF280D96}" srcOrd="9" destOrd="0" presId="urn:microsoft.com/office/officeart/2005/8/layout/pyramid2"/>
    <dgm:cxn modelId="{0105B04A-F684-44D0-BB3C-76CD3C722245}" type="presParOf" srcId="{040F2866-7C3D-4E4A-A0EC-46EC3FF3EC53}" destId="{D548CBF7-FEBF-447B-A735-C579295349F5}" srcOrd="10" destOrd="0" presId="urn:microsoft.com/office/officeart/2005/8/layout/pyramid2"/>
    <dgm:cxn modelId="{67FD3D53-433F-4CD8-B2C3-BC6835D5A95F}" type="presParOf" srcId="{040F2866-7C3D-4E4A-A0EC-46EC3FF3EC53}" destId="{56F70041-81E5-499E-8604-4905D287DF5B}" srcOrd="11" destOrd="0" presId="urn:microsoft.com/office/officeart/2005/8/layout/pyramid2"/>
    <dgm:cxn modelId="{4CBE997D-FDDF-4E57-8C89-D4F84F71DC7C}" type="presParOf" srcId="{040F2866-7C3D-4E4A-A0EC-46EC3FF3EC53}" destId="{B07F6B84-6C15-4559-92CF-566472A8748F}" srcOrd="12" destOrd="0" presId="urn:microsoft.com/office/officeart/2005/8/layout/pyramid2"/>
    <dgm:cxn modelId="{E120E304-0375-4AC6-BBDB-22CC8EBCACB8}" type="presParOf" srcId="{040F2866-7C3D-4E4A-A0EC-46EC3FF3EC53}" destId="{64193518-F0C6-49A3-A941-F991791F8CF3}" srcOrd="13" destOrd="0" presId="urn:microsoft.com/office/officeart/2005/8/layout/pyramid2"/>
    <dgm:cxn modelId="{FD7343CE-41D7-4253-8C20-FBB3BBB74418}" type="presParOf" srcId="{040F2866-7C3D-4E4A-A0EC-46EC3FF3EC53}" destId="{E0B83AB4-4E7E-4F15-8D98-1368E57FC9B3}" srcOrd="14" destOrd="0" presId="urn:microsoft.com/office/officeart/2005/8/layout/pyramid2"/>
    <dgm:cxn modelId="{016576A2-5491-4679-974D-8B88FA4FF4CE}" type="presParOf" srcId="{040F2866-7C3D-4E4A-A0EC-46EC3FF3EC53}" destId="{73E695B5-521B-464F-91B3-1FE3E72FA24D}" srcOrd="15" destOrd="0" presId="urn:microsoft.com/office/officeart/2005/8/layout/pyramid2"/>
    <dgm:cxn modelId="{46BD8098-91F9-4D9B-BE45-0E0316D42A2C}" type="presParOf" srcId="{040F2866-7C3D-4E4A-A0EC-46EC3FF3EC53}" destId="{8A071298-7D69-43B0-8A01-DF23467C3ECE}" srcOrd="16" destOrd="0" presId="urn:microsoft.com/office/officeart/2005/8/layout/pyramid2"/>
    <dgm:cxn modelId="{09DFF6E0-1623-42A2-A7C9-62D55A406EBA}" type="presParOf" srcId="{040F2866-7C3D-4E4A-A0EC-46EC3FF3EC53}" destId="{7666BCD7-A0CB-40ED-A942-F214724A6DBE}" srcOrd="17" destOrd="0" presId="urn:microsoft.com/office/officeart/2005/8/layout/pyramid2"/>
    <dgm:cxn modelId="{2655AC83-A8C2-4B57-98E8-DD46E583AC7E}" type="presParOf" srcId="{040F2866-7C3D-4E4A-A0EC-46EC3FF3EC53}" destId="{D310B127-6B1A-4E79-BAFE-98B37FABE0FB}" srcOrd="18" destOrd="0" presId="urn:microsoft.com/office/officeart/2005/8/layout/pyramid2"/>
    <dgm:cxn modelId="{B14BD94B-1707-4440-9817-5FDEACA8369B}" type="presParOf" srcId="{040F2866-7C3D-4E4A-A0EC-46EC3FF3EC53}" destId="{B4F094E9-C5B3-4AF7-A431-4C5448E849FC}" srcOrd="19"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F79F1C-2354-48A1-863A-CFEDFEE03403}"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l-GR"/>
        </a:p>
      </dgm:t>
    </dgm:pt>
    <dgm:pt modelId="{CCC072BC-FE54-4E24-825B-BE4EC8505E6B}">
      <dgm:prSet phldrT="[Κείμενο]"/>
      <dgm:spPr>
        <a:solidFill>
          <a:srgbClr val="FFC000">
            <a:alpha val="50000"/>
          </a:srgbClr>
        </a:solidFill>
      </dgm:spPr>
      <dgm:t>
        <a:bodyPr/>
        <a:lstStyle/>
        <a:p>
          <a:r>
            <a:rPr lang="el-GR" dirty="0" err="1">
              <a:solidFill>
                <a:srgbClr val="FFFF00"/>
              </a:solidFill>
            </a:rPr>
            <a:t>Πολυοικογενειακή</a:t>
          </a:r>
          <a:r>
            <a:rPr lang="el-GR" dirty="0">
              <a:solidFill>
                <a:srgbClr val="FFFF00"/>
              </a:solidFill>
            </a:rPr>
            <a:t> Ομαδική Θεραπεία</a:t>
          </a:r>
        </a:p>
      </dgm:t>
    </dgm:pt>
    <dgm:pt modelId="{253636EC-2115-4189-9567-157B4AA86EC7}" type="parTrans" cxnId="{67607547-9F00-4A2A-B41C-8E66B49137CF}">
      <dgm:prSet/>
      <dgm:spPr/>
      <dgm:t>
        <a:bodyPr/>
        <a:lstStyle/>
        <a:p>
          <a:endParaRPr lang="el-GR"/>
        </a:p>
      </dgm:t>
    </dgm:pt>
    <dgm:pt modelId="{A4914481-C2AF-4B4A-9108-B951CBF0CEBD}" type="sibTrans" cxnId="{67607547-9F00-4A2A-B41C-8E66B49137CF}">
      <dgm:prSet/>
      <dgm:spPr/>
      <dgm:t>
        <a:bodyPr/>
        <a:lstStyle/>
        <a:p>
          <a:endParaRPr lang="el-GR"/>
        </a:p>
      </dgm:t>
    </dgm:pt>
    <dgm:pt modelId="{CFB93FC8-9150-4238-A290-618B23E00EEA}">
      <dgm:prSet phldrT="[Κείμενο]" custT="1"/>
      <dgm:spPr>
        <a:solidFill>
          <a:srgbClr val="FF0000">
            <a:alpha val="50000"/>
          </a:srgbClr>
        </a:solidFill>
      </dgm:spPr>
      <dgm:t>
        <a:bodyPr/>
        <a:lstStyle/>
        <a:p>
          <a:r>
            <a:rPr lang="el-GR" sz="1400" dirty="0">
              <a:solidFill>
                <a:srgbClr val="FFFF00"/>
              </a:solidFill>
            </a:rPr>
            <a:t>Θεωρία Συστημάτων</a:t>
          </a:r>
        </a:p>
      </dgm:t>
    </dgm:pt>
    <dgm:pt modelId="{724BC8ED-6E2A-450F-BCFF-2CC644608CFA}" type="parTrans" cxnId="{45A66838-FBDC-4031-940B-A2E6A78727A5}">
      <dgm:prSet/>
      <dgm:spPr/>
      <dgm:t>
        <a:bodyPr/>
        <a:lstStyle/>
        <a:p>
          <a:endParaRPr lang="el-GR"/>
        </a:p>
      </dgm:t>
    </dgm:pt>
    <dgm:pt modelId="{53041A6D-0871-4418-BE24-317614EF5AD8}" type="sibTrans" cxnId="{45A66838-FBDC-4031-940B-A2E6A78727A5}">
      <dgm:prSet/>
      <dgm:spPr/>
      <dgm:t>
        <a:bodyPr/>
        <a:lstStyle/>
        <a:p>
          <a:endParaRPr lang="el-GR"/>
        </a:p>
      </dgm:t>
    </dgm:pt>
    <dgm:pt modelId="{C1321F61-0FD1-4A31-B291-D503F38DD7AE}">
      <dgm:prSet phldrT="[Κείμενο]" custT="1"/>
      <dgm:spPr>
        <a:solidFill>
          <a:srgbClr val="00B050">
            <a:alpha val="50000"/>
          </a:srgbClr>
        </a:solidFill>
      </dgm:spPr>
      <dgm:t>
        <a:bodyPr/>
        <a:lstStyle/>
        <a:p>
          <a:r>
            <a:rPr lang="el-GR" sz="1400" dirty="0">
              <a:solidFill>
                <a:srgbClr val="FFFF00"/>
              </a:solidFill>
            </a:rPr>
            <a:t>Ψυχοδυναμική Προσέγγιση</a:t>
          </a:r>
        </a:p>
      </dgm:t>
    </dgm:pt>
    <dgm:pt modelId="{28F2BEAD-8E85-4F61-B25D-8DB08EBB9A00}" type="sibTrans" cxnId="{F6FB3798-3D71-4CB1-A0E2-D81DD6A6F236}">
      <dgm:prSet/>
      <dgm:spPr/>
      <dgm:t>
        <a:bodyPr/>
        <a:lstStyle/>
        <a:p>
          <a:endParaRPr lang="el-GR"/>
        </a:p>
      </dgm:t>
    </dgm:pt>
    <dgm:pt modelId="{F1FE61FB-3B4F-4395-9201-BBF1FB7DB1A7}" type="parTrans" cxnId="{F6FB3798-3D71-4CB1-A0E2-D81DD6A6F236}">
      <dgm:prSet/>
      <dgm:spPr/>
      <dgm:t>
        <a:bodyPr/>
        <a:lstStyle/>
        <a:p>
          <a:endParaRPr lang="el-GR"/>
        </a:p>
      </dgm:t>
    </dgm:pt>
    <dgm:pt modelId="{2BC0D90C-50C1-42F4-82BE-09EE79086E2A}">
      <dgm:prSet phldrT="[Κείμενο]" custT="1"/>
      <dgm:spPr>
        <a:solidFill>
          <a:srgbClr val="7030A0">
            <a:alpha val="50000"/>
          </a:srgbClr>
        </a:solidFill>
      </dgm:spPr>
      <dgm:t>
        <a:bodyPr/>
        <a:lstStyle/>
        <a:p>
          <a:r>
            <a:rPr lang="el-GR" sz="1400" dirty="0">
              <a:solidFill>
                <a:srgbClr val="FFFF00"/>
              </a:solidFill>
            </a:rPr>
            <a:t>Θεωρία Δεσμού</a:t>
          </a:r>
        </a:p>
      </dgm:t>
    </dgm:pt>
    <dgm:pt modelId="{BCD5BA1A-F7BF-4268-A8CD-7297F2A3A0A4}" type="sibTrans" cxnId="{755A9AB2-F189-4AF3-8F7E-FA5360FDD472}">
      <dgm:prSet/>
      <dgm:spPr/>
      <dgm:t>
        <a:bodyPr/>
        <a:lstStyle/>
        <a:p>
          <a:endParaRPr lang="el-GR"/>
        </a:p>
      </dgm:t>
    </dgm:pt>
    <dgm:pt modelId="{6ECCC84C-A135-451B-8D05-ADB1DC1ACC5A}" type="parTrans" cxnId="{755A9AB2-F189-4AF3-8F7E-FA5360FDD472}">
      <dgm:prSet/>
      <dgm:spPr/>
      <dgm:t>
        <a:bodyPr/>
        <a:lstStyle/>
        <a:p>
          <a:endParaRPr lang="el-GR"/>
        </a:p>
      </dgm:t>
    </dgm:pt>
    <dgm:pt modelId="{1943AE8A-CEF9-4C2B-A18A-78D2B732ED13}">
      <dgm:prSet phldrT="[Κείμενο]" custT="1"/>
      <dgm:spPr>
        <a:solidFill>
          <a:schemeClr val="bg1">
            <a:lumMod val="75000"/>
            <a:lumOff val="25000"/>
            <a:alpha val="50000"/>
          </a:schemeClr>
        </a:solidFill>
      </dgm:spPr>
      <dgm:t>
        <a:bodyPr/>
        <a:lstStyle/>
        <a:p>
          <a:r>
            <a:rPr lang="el-GR" sz="1400" dirty="0">
              <a:solidFill>
                <a:srgbClr val="FFFF00"/>
              </a:solidFill>
            </a:rPr>
            <a:t>Μοντέλο ανοιχτού διαλόγου</a:t>
          </a:r>
        </a:p>
      </dgm:t>
    </dgm:pt>
    <dgm:pt modelId="{FDD53593-9722-4B09-8A5D-F8FA93C0B676}" type="sibTrans" cxnId="{08DBA769-9A96-494F-9FFD-93A9B3876A2E}">
      <dgm:prSet/>
      <dgm:spPr/>
      <dgm:t>
        <a:bodyPr/>
        <a:lstStyle/>
        <a:p>
          <a:endParaRPr lang="el-GR"/>
        </a:p>
      </dgm:t>
    </dgm:pt>
    <dgm:pt modelId="{A50CCE08-D8CF-482C-8BAA-03E18B100712}" type="parTrans" cxnId="{08DBA769-9A96-494F-9FFD-93A9B3876A2E}">
      <dgm:prSet/>
      <dgm:spPr/>
      <dgm:t>
        <a:bodyPr/>
        <a:lstStyle/>
        <a:p>
          <a:endParaRPr lang="el-GR"/>
        </a:p>
      </dgm:t>
    </dgm:pt>
    <dgm:pt modelId="{6085FA72-F4FD-4A3F-8FA0-42DAA105A8A2}" type="pres">
      <dgm:prSet presAssocID="{63F79F1C-2354-48A1-863A-CFEDFEE03403}" presName="composite" presStyleCnt="0">
        <dgm:presLayoutVars>
          <dgm:chMax val="1"/>
          <dgm:dir/>
          <dgm:resizeHandles val="exact"/>
        </dgm:presLayoutVars>
      </dgm:prSet>
      <dgm:spPr/>
      <dgm:t>
        <a:bodyPr/>
        <a:lstStyle/>
        <a:p>
          <a:endParaRPr lang="el-GR"/>
        </a:p>
      </dgm:t>
    </dgm:pt>
    <dgm:pt modelId="{10939031-AC87-46A6-986E-29B42081CBB6}" type="pres">
      <dgm:prSet presAssocID="{63F79F1C-2354-48A1-863A-CFEDFEE03403}" presName="radial" presStyleCnt="0">
        <dgm:presLayoutVars>
          <dgm:animLvl val="ctr"/>
        </dgm:presLayoutVars>
      </dgm:prSet>
      <dgm:spPr/>
    </dgm:pt>
    <dgm:pt modelId="{9C98E814-2224-46FB-AB30-94D05E7C1D9E}" type="pres">
      <dgm:prSet presAssocID="{CCC072BC-FE54-4E24-825B-BE4EC8505E6B}" presName="centerShape" presStyleLbl="vennNode1" presStyleIdx="0" presStyleCnt="5"/>
      <dgm:spPr/>
      <dgm:t>
        <a:bodyPr/>
        <a:lstStyle/>
        <a:p>
          <a:endParaRPr lang="el-GR"/>
        </a:p>
      </dgm:t>
    </dgm:pt>
    <dgm:pt modelId="{2C79EC7A-7B6A-4A73-9BFB-CFC1C18EB913}" type="pres">
      <dgm:prSet presAssocID="{CFB93FC8-9150-4238-A290-618B23E00EEA}" presName="node" presStyleLbl="vennNode1" presStyleIdx="1" presStyleCnt="5" custScaleX="122429" custScaleY="115860">
        <dgm:presLayoutVars>
          <dgm:bulletEnabled val="1"/>
        </dgm:presLayoutVars>
      </dgm:prSet>
      <dgm:spPr/>
      <dgm:t>
        <a:bodyPr/>
        <a:lstStyle/>
        <a:p>
          <a:endParaRPr lang="el-GR"/>
        </a:p>
      </dgm:t>
    </dgm:pt>
    <dgm:pt modelId="{A795942F-9E2A-4C8E-B8EE-F64D61B82D3B}" type="pres">
      <dgm:prSet presAssocID="{C1321F61-0FD1-4A31-B291-D503F38DD7AE}" presName="node" presStyleLbl="vennNode1" presStyleIdx="2" presStyleCnt="5" custScaleX="125862" custScaleY="128773">
        <dgm:presLayoutVars>
          <dgm:bulletEnabled val="1"/>
        </dgm:presLayoutVars>
      </dgm:prSet>
      <dgm:spPr/>
      <dgm:t>
        <a:bodyPr/>
        <a:lstStyle/>
        <a:p>
          <a:endParaRPr lang="el-GR"/>
        </a:p>
      </dgm:t>
    </dgm:pt>
    <dgm:pt modelId="{539F4B6E-C90E-4E84-A890-D3B4D5ED4291}" type="pres">
      <dgm:prSet presAssocID="{1943AE8A-CEF9-4C2B-A18A-78D2B732ED13}" presName="node" presStyleLbl="vennNode1" presStyleIdx="3" presStyleCnt="5" custScaleX="123671" custScaleY="122480">
        <dgm:presLayoutVars>
          <dgm:bulletEnabled val="1"/>
        </dgm:presLayoutVars>
      </dgm:prSet>
      <dgm:spPr/>
      <dgm:t>
        <a:bodyPr/>
        <a:lstStyle/>
        <a:p>
          <a:endParaRPr lang="el-GR"/>
        </a:p>
      </dgm:t>
    </dgm:pt>
    <dgm:pt modelId="{CE780729-BA53-4C72-9DA3-40640CC323B5}" type="pres">
      <dgm:prSet presAssocID="{2BC0D90C-50C1-42F4-82BE-09EE79086E2A}" presName="node" presStyleLbl="vennNode1" presStyleIdx="4" presStyleCnt="5" custScaleX="118896" custScaleY="120843">
        <dgm:presLayoutVars>
          <dgm:bulletEnabled val="1"/>
        </dgm:presLayoutVars>
      </dgm:prSet>
      <dgm:spPr/>
      <dgm:t>
        <a:bodyPr/>
        <a:lstStyle/>
        <a:p>
          <a:endParaRPr lang="el-GR"/>
        </a:p>
      </dgm:t>
    </dgm:pt>
  </dgm:ptLst>
  <dgm:cxnLst>
    <dgm:cxn modelId="{236B9807-3741-4DC0-A8A0-2B90DB24551E}" type="presOf" srcId="{63F79F1C-2354-48A1-863A-CFEDFEE03403}" destId="{6085FA72-F4FD-4A3F-8FA0-42DAA105A8A2}" srcOrd="0" destOrd="0" presId="urn:microsoft.com/office/officeart/2005/8/layout/radial3"/>
    <dgm:cxn modelId="{79F0C40F-284C-4372-BC9D-9E9B742BD19B}" type="presOf" srcId="{C1321F61-0FD1-4A31-B291-D503F38DD7AE}" destId="{A795942F-9E2A-4C8E-B8EE-F64D61B82D3B}" srcOrd="0" destOrd="0" presId="urn:microsoft.com/office/officeart/2005/8/layout/radial3"/>
    <dgm:cxn modelId="{92C07077-C6AE-4188-B7FC-5A276E065230}" type="presOf" srcId="{CCC072BC-FE54-4E24-825B-BE4EC8505E6B}" destId="{9C98E814-2224-46FB-AB30-94D05E7C1D9E}" srcOrd="0" destOrd="0" presId="urn:microsoft.com/office/officeart/2005/8/layout/radial3"/>
    <dgm:cxn modelId="{755A9AB2-F189-4AF3-8F7E-FA5360FDD472}" srcId="{CCC072BC-FE54-4E24-825B-BE4EC8505E6B}" destId="{2BC0D90C-50C1-42F4-82BE-09EE79086E2A}" srcOrd="3" destOrd="0" parTransId="{6ECCC84C-A135-451B-8D05-ADB1DC1ACC5A}" sibTransId="{BCD5BA1A-F7BF-4268-A8CD-7297F2A3A0A4}"/>
    <dgm:cxn modelId="{08DBA769-9A96-494F-9FFD-93A9B3876A2E}" srcId="{CCC072BC-FE54-4E24-825B-BE4EC8505E6B}" destId="{1943AE8A-CEF9-4C2B-A18A-78D2B732ED13}" srcOrd="2" destOrd="0" parTransId="{A50CCE08-D8CF-482C-8BAA-03E18B100712}" sibTransId="{FDD53593-9722-4B09-8A5D-F8FA93C0B676}"/>
    <dgm:cxn modelId="{CF4A4F08-AD83-4833-946C-4243B5C273D4}" type="presOf" srcId="{2BC0D90C-50C1-42F4-82BE-09EE79086E2A}" destId="{CE780729-BA53-4C72-9DA3-40640CC323B5}" srcOrd="0" destOrd="0" presId="urn:microsoft.com/office/officeart/2005/8/layout/radial3"/>
    <dgm:cxn modelId="{F6FB3798-3D71-4CB1-A0E2-D81DD6A6F236}" srcId="{CCC072BC-FE54-4E24-825B-BE4EC8505E6B}" destId="{C1321F61-0FD1-4A31-B291-D503F38DD7AE}" srcOrd="1" destOrd="0" parTransId="{F1FE61FB-3B4F-4395-9201-BBF1FB7DB1A7}" sibTransId="{28F2BEAD-8E85-4F61-B25D-8DB08EBB9A00}"/>
    <dgm:cxn modelId="{67607547-9F00-4A2A-B41C-8E66B49137CF}" srcId="{63F79F1C-2354-48A1-863A-CFEDFEE03403}" destId="{CCC072BC-FE54-4E24-825B-BE4EC8505E6B}" srcOrd="0" destOrd="0" parTransId="{253636EC-2115-4189-9567-157B4AA86EC7}" sibTransId="{A4914481-C2AF-4B4A-9108-B951CBF0CEBD}"/>
    <dgm:cxn modelId="{79A21836-72D0-4774-9190-21A311405284}" type="presOf" srcId="{CFB93FC8-9150-4238-A290-618B23E00EEA}" destId="{2C79EC7A-7B6A-4A73-9BFB-CFC1C18EB913}" srcOrd="0" destOrd="0" presId="urn:microsoft.com/office/officeart/2005/8/layout/radial3"/>
    <dgm:cxn modelId="{23348BD7-4698-460B-9DD1-258C72B39BB2}" type="presOf" srcId="{1943AE8A-CEF9-4C2B-A18A-78D2B732ED13}" destId="{539F4B6E-C90E-4E84-A890-D3B4D5ED4291}" srcOrd="0" destOrd="0" presId="urn:microsoft.com/office/officeart/2005/8/layout/radial3"/>
    <dgm:cxn modelId="{45A66838-FBDC-4031-940B-A2E6A78727A5}" srcId="{CCC072BC-FE54-4E24-825B-BE4EC8505E6B}" destId="{CFB93FC8-9150-4238-A290-618B23E00EEA}" srcOrd="0" destOrd="0" parTransId="{724BC8ED-6E2A-450F-BCFF-2CC644608CFA}" sibTransId="{53041A6D-0871-4418-BE24-317614EF5AD8}"/>
    <dgm:cxn modelId="{CA13BF97-2915-4450-8267-B6FE2C83BC80}" type="presParOf" srcId="{6085FA72-F4FD-4A3F-8FA0-42DAA105A8A2}" destId="{10939031-AC87-46A6-986E-29B42081CBB6}" srcOrd="0" destOrd="0" presId="urn:microsoft.com/office/officeart/2005/8/layout/radial3"/>
    <dgm:cxn modelId="{7561835C-1054-4072-B61A-AA0E2135F9EF}" type="presParOf" srcId="{10939031-AC87-46A6-986E-29B42081CBB6}" destId="{9C98E814-2224-46FB-AB30-94D05E7C1D9E}" srcOrd="0" destOrd="0" presId="urn:microsoft.com/office/officeart/2005/8/layout/radial3"/>
    <dgm:cxn modelId="{05FC5A43-C907-4395-ADC9-869E2A4FE2CF}" type="presParOf" srcId="{10939031-AC87-46A6-986E-29B42081CBB6}" destId="{2C79EC7A-7B6A-4A73-9BFB-CFC1C18EB913}" srcOrd="1" destOrd="0" presId="urn:microsoft.com/office/officeart/2005/8/layout/radial3"/>
    <dgm:cxn modelId="{74B8AFB5-4506-4734-9616-05878D391950}" type="presParOf" srcId="{10939031-AC87-46A6-986E-29B42081CBB6}" destId="{A795942F-9E2A-4C8E-B8EE-F64D61B82D3B}" srcOrd="2" destOrd="0" presId="urn:microsoft.com/office/officeart/2005/8/layout/radial3"/>
    <dgm:cxn modelId="{E3048321-28A5-4C7B-84CF-2617BD9DD2D3}" type="presParOf" srcId="{10939031-AC87-46A6-986E-29B42081CBB6}" destId="{539F4B6E-C90E-4E84-A890-D3B4D5ED4291}" srcOrd="3" destOrd="0" presId="urn:microsoft.com/office/officeart/2005/8/layout/radial3"/>
    <dgm:cxn modelId="{C0BCD108-8F52-4117-8E29-A0AAB0C0B80F}" type="presParOf" srcId="{10939031-AC87-46A6-986E-29B42081CBB6}" destId="{CE780729-BA53-4C72-9DA3-40640CC323B5}" srcOrd="4" destOrd="0" presId="urn:microsoft.com/office/officeart/2005/8/layout/radial3"/>
  </dgm:cxnLst>
  <dgm:bg/>
  <dgm:whole/>
</dgm:dataModel>
</file>

<file path=ppt/diagrams/data9.xml><?xml version="1.0" encoding="utf-8"?>
<dgm:dataModel xmlns:dgm="http://schemas.openxmlformats.org/drawingml/2006/diagram" xmlns:a="http://schemas.openxmlformats.org/drawingml/2006/main">
  <dgm:ptLst>
    <dgm:pt modelId="{D3B6FD7B-6697-4EDB-8880-A233D384A91F}" type="doc">
      <dgm:prSet loTypeId="urn:microsoft.com/office/officeart/2005/8/layout/venn1" loCatId="relationship" qsTypeId="urn:microsoft.com/office/officeart/2005/8/quickstyle/simple1" qsCatId="simple" csTypeId="urn:microsoft.com/office/officeart/2005/8/colors/colorful1#3" csCatId="colorful" phldr="1"/>
      <dgm:spPr/>
      <dgm:t>
        <a:bodyPr/>
        <a:lstStyle/>
        <a:p>
          <a:endParaRPr lang="el-GR"/>
        </a:p>
      </dgm:t>
    </dgm:pt>
    <dgm:pt modelId="{9D5CDEC7-ED76-43BE-B16F-E9FB53BB8138}">
      <dgm:prSet phldrT="[Κείμενο]" custT="1"/>
      <dgm:spPr/>
      <dgm:t>
        <a:bodyPr/>
        <a:lstStyle/>
        <a:p>
          <a:r>
            <a:rPr lang="el-GR" sz="2000" dirty="0"/>
            <a:t>Ψυχιατρικό Τμήμα Γενικού Νοσοκομείου </a:t>
          </a:r>
        </a:p>
      </dgm:t>
    </dgm:pt>
    <dgm:pt modelId="{427C9508-10C2-43AE-836D-A671F7E68107}" type="parTrans" cxnId="{9516EBC2-CBED-4A80-A661-B88E64FD217B}">
      <dgm:prSet/>
      <dgm:spPr/>
      <dgm:t>
        <a:bodyPr/>
        <a:lstStyle/>
        <a:p>
          <a:endParaRPr lang="el-GR"/>
        </a:p>
      </dgm:t>
    </dgm:pt>
    <dgm:pt modelId="{7195853D-39D8-48D8-970B-38ADF75682EF}" type="sibTrans" cxnId="{9516EBC2-CBED-4A80-A661-B88E64FD217B}">
      <dgm:prSet/>
      <dgm:spPr/>
      <dgm:t>
        <a:bodyPr/>
        <a:lstStyle/>
        <a:p>
          <a:endParaRPr lang="el-GR"/>
        </a:p>
      </dgm:t>
    </dgm:pt>
    <dgm:pt modelId="{35149A2E-477F-4FD2-9D6F-9DBD311AC64E}">
      <dgm:prSet phldrT="[Κείμενο]" custT="1"/>
      <dgm:spPr/>
      <dgm:t>
        <a:bodyPr/>
        <a:lstStyle/>
        <a:p>
          <a:r>
            <a:rPr lang="el-GR" sz="2000" dirty="0"/>
            <a:t>Σύλλογος Οικογενείων Φίλων Ψυχικής Υγείας</a:t>
          </a:r>
        </a:p>
      </dgm:t>
    </dgm:pt>
    <dgm:pt modelId="{97A78AD0-FC08-488C-B4E4-741789003724}" type="parTrans" cxnId="{36B20F39-8E82-489E-A110-955A866B3FBD}">
      <dgm:prSet/>
      <dgm:spPr/>
      <dgm:t>
        <a:bodyPr/>
        <a:lstStyle/>
        <a:p>
          <a:endParaRPr lang="el-GR"/>
        </a:p>
      </dgm:t>
    </dgm:pt>
    <dgm:pt modelId="{5CEA336B-D72A-406E-BF7C-2512A64DED95}" type="sibTrans" cxnId="{36B20F39-8E82-489E-A110-955A866B3FBD}">
      <dgm:prSet/>
      <dgm:spPr/>
      <dgm:t>
        <a:bodyPr/>
        <a:lstStyle/>
        <a:p>
          <a:endParaRPr lang="el-GR"/>
        </a:p>
      </dgm:t>
    </dgm:pt>
    <dgm:pt modelId="{8B68333A-017E-40C2-8144-CA4686EB2694}">
      <dgm:prSet phldrT="[Κείμενο]" custT="1"/>
      <dgm:spPr/>
      <dgm:t>
        <a:bodyPr/>
        <a:lstStyle/>
        <a:p>
          <a:r>
            <a:rPr lang="el-GR" sz="2000" dirty="0"/>
            <a:t>Συνεργασία με Πανεπιστήμια και άλλους Εκπαιδευτικούς Φορείς</a:t>
          </a:r>
        </a:p>
      </dgm:t>
    </dgm:pt>
    <dgm:pt modelId="{89F34E71-DCA1-4068-B4D6-AAB9C3AAF8D4}" type="parTrans" cxnId="{68ADD563-CC5C-457E-8ABF-9A7FA60D2A55}">
      <dgm:prSet/>
      <dgm:spPr/>
      <dgm:t>
        <a:bodyPr/>
        <a:lstStyle/>
        <a:p>
          <a:endParaRPr lang="el-GR"/>
        </a:p>
      </dgm:t>
    </dgm:pt>
    <dgm:pt modelId="{307F9767-F538-432F-AAD6-F106CC808652}" type="sibTrans" cxnId="{68ADD563-CC5C-457E-8ABF-9A7FA60D2A55}">
      <dgm:prSet/>
      <dgm:spPr/>
      <dgm:t>
        <a:bodyPr/>
        <a:lstStyle/>
        <a:p>
          <a:endParaRPr lang="el-GR"/>
        </a:p>
      </dgm:t>
    </dgm:pt>
    <dgm:pt modelId="{2179DC10-88B4-4D5D-9998-CDA6440EC0EA}">
      <dgm:prSet phldrT="[Κείμενο]"/>
      <dgm:spPr/>
      <dgm:t>
        <a:bodyPr/>
        <a:lstStyle/>
        <a:p>
          <a:endParaRPr lang="el-GR" dirty="0"/>
        </a:p>
      </dgm:t>
    </dgm:pt>
    <dgm:pt modelId="{C1B535AB-0C87-4899-815E-375A20220653}" type="parTrans" cxnId="{E4292452-AB98-4AEE-9039-4F9A487697BE}">
      <dgm:prSet/>
      <dgm:spPr/>
      <dgm:t>
        <a:bodyPr/>
        <a:lstStyle/>
        <a:p>
          <a:endParaRPr lang="el-GR"/>
        </a:p>
      </dgm:t>
    </dgm:pt>
    <dgm:pt modelId="{3FE21EC3-087E-4362-9C6A-F0BBD22E8660}" type="sibTrans" cxnId="{E4292452-AB98-4AEE-9039-4F9A487697BE}">
      <dgm:prSet/>
      <dgm:spPr/>
      <dgm:t>
        <a:bodyPr/>
        <a:lstStyle/>
        <a:p>
          <a:endParaRPr lang="el-GR"/>
        </a:p>
      </dgm:t>
    </dgm:pt>
    <dgm:pt modelId="{D4EF6F5D-51C6-4BBA-A5D9-13897071017F}">
      <dgm:prSet phldrT="[Κείμενο]" custT="1"/>
      <dgm:spPr/>
      <dgm:t>
        <a:bodyPr/>
        <a:lstStyle/>
        <a:p>
          <a:r>
            <a:rPr lang="el-GR" sz="2000" dirty="0"/>
            <a:t>Φορείς Τοπικής Αυτοδιοίκησης -Εκκλησία</a:t>
          </a:r>
        </a:p>
      </dgm:t>
    </dgm:pt>
    <dgm:pt modelId="{4D03BD02-1F31-486F-9C8E-957BA74BA076}" type="parTrans" cxnId="{12808EB5-2648-4602-AE6E-D7F5831DCCD2}">
      <dgm:prSet/>
      <dgm:spPr/>
      <dgm:t>
        <a:bodyPr/>
        <a:lstStyle/>
        <a:p>
          <a:endParaRPr lang="el-GR"/>
        </a:p>
      </dgm:t>
    </dgm:pt>
    <dgm:pt modelId="{930CF8B7-63FC-419F-83C8-932A38428EDA}" type="sibTrans" cxnId="{12808EB5-2648-4602-AE6E-D7F5831DCCD2}">
      <dgm:prSet/>
      <dgm:spPr/>
      <dgm:t>
        <a:bodyPr/>
        <a:lstStyle/>
        <a:p>
          <a:endParaRPr lang="el-GR"/>
        </a:p>
      </dgm:t>
    </dgm:pt>
    <dgm:pt modelId="{FB358927-E09B-48EB-BCC7-CC5291B07DC7}">
      <dgm:prSet phldrT="[Κείμενο]" custT="1"/>
      <dgm:spPr/>
      <dgm:t>
        <a:bodyPr/>
        <a:lstStyle/>
        <a:p>
          <a:r>
            <a:rPr lang="el-GR" sz="2000" dirty="0"/>
            <a:t>Ομάδες αυτοβοήθειας</a:t>
          </a:r>
        </a:p>
      </dgm:t>
    </dgm:pt>
    <dgm:pt modelId="{C2B2A231-777C-48CB-A66A-87738425E4F5}" type="parTrans" cxnId="{554D0532-0134-4E08-B76F-F200BB7E42FC}">
      <dgm:prSet/>
      <dgm:spPr/>
      <dgm:t>
        <a:bodyPr/>
        <a:lstStyle/>
        <a:p>
          <a:endParaRPr lang="el-GR"/>
        </a:p>
      </dgm:t>
    </dgm:pt>
    <dgm:pt modelId="{262DD872-E2CA-4049-B111-EADD5602F9C8}" type="sibTrans" cxnId="{554D0532-0134-4E08-B76F-F200BB7E42FC}">
      <dgm:prSet/>
      <dgm:spPr/>
      <dgm:t>
        <a:bodyPr/>
        <a:lstStyle/>
        <a:p>
          <a:endParaRPr lang="el-GR"/>
        </a:p>
      </dgm:t>
    </dgm:pt>
    <dgm:pt modelId="{7FCB905E-8D78-435D-B7E1-7670B5549E80}">
      <dgm:prSet phldrT="[Κείμενο]" custT="1"/>
      <dgm:spPr/>
      <dgm:t>
        <a:bodyPr/>
        <a:lstStyle/>
        <a:p>
          <a:r>
            <a:rPr lang="el-GR" sz="2000" dirty="0"/>
            <a:t>Σύλλογοι αλληλεγγύης</a:t>
          </a:r>
        </a:p>
      </dgm:t>
    </dgm:pt>
    <dgm:pt modelId="{9C363900-EA72-45E8-A773-C1DCDCFF0DB1}" type="parTrans" cxnId="{BE877453-26F4-4374-AAAF-588B5F0E3BAF}">
      <dgm:prSet/>
      <dgm:spPr/>
      <dgm:t>
        <a:bodyPr/>
        <a:lstStyle/>
        <a:p>
          <a:endParaRPr lang="el-GR"/>
        </a:p>
      </dgm:t>
    </dgm:pt>
    <dgm:pt modelId="{2881457B-3B65-455C-8C23-3AF56DB16987}" type="sibTrans" cxnId="{BE877453-26F4-4374-AAAF-588B5F0E3BAF}">
      <dgm:prSet/>
      <dgm:spPr/>
      <dgm:t>
        <a:bodyPr/>
        <a:lstStyle/>
        <a:p>
          <a:endParaRPr lang="el-GR"/>
        </a:p>
      </dgm:t>
    </dgm:pt>
    <dgm:pt modelId="{0E570344-F89F-4773-9D4C-906F46E331F6}">
      <dgm:prSet phldrT="[Κείμενο]" custT="1"/>
      <dgm:spPr/>
      <dgm:t>
        <a:bodyPr/>
        <a:lstStyle/>
        <a:p>
          <a:r>
            <a:rPr lang="el-GR" sz="2000" dirty="0"/>
            <a:t>Κοινωνικός Συνέταιρισμός Π.Ε. Ηλιοτρόπιο</a:t>
          </a:r>
        </a:p>
      </dgm:t>
    </dgm:pt>
    <dgm:pt modelId="{047A7186-5896-40CE-A105-4C5731B8C72F}" type="parTrans" cxnId="{007190FB-1B13-4E4B-A86E-E942D0D95817}">
      <dgm:prSet/>
      <dgm:spPr/>
      <dgm:t>
        <a:bodyPr/>
        <a:lstStyle/>
        <a:p>
          <a:endParaRPr lang="el-GR"/>
        </a:p>
      </dgm:t>
    </dgm:pt>
    <dgm:pt modelId="{6FED414E-1887-47E1-A593-863AF79970AA}" type="sibTrans" cxnId="{007190FB-1B13-4E4B-A86E-E942D0D95817}">
      <dgm:prSet/>
      <dgm:spPr/>
      <dgm:t>
        <a:bodyPr/>
        <a:lstStyle/>
        <a:p>
          <a:endParaRPr lang="el-GR"/>
        </a:p>
      </dgm:t>
    </dgm:pt>
    <dgm:pt modelId="{10BCD7A3-AC59-40C2-9646-4937941110ED}" type="pres">
      <dgm:prSet presAssocID="{D3B6FD7B-6697-4EDB-8880-A233D384A91F}" presName="compositeShape" presStyleCnt="0">
        <dgm:presLayoutVars>
          <dgm:chMax val="7"/>
          <dgm:dir/>
          <dgm:resizeHandles val="exact"/>
        </dgm:presLayoutVars>
      </dgm:prSet>
      <dgm:spPr/>
      <dgm:t>
        <a:bodyPr/>
        <a:lstStyle/>
        <a:p>
          <a:endParaRPr lang="el-GR"/>
        </a:p>
      </dgm:t>
    </dgm:pt>
    <dgm:pt modelId="{0A1D9685-9F9A-43B2-8366-65FDFCE3D4A4}" type="pres">
      <dgm:prSet presAssocID="{9D5CDEC7-ED76-43BE-B16F-E9FB53BB8138}" presName="circ1" presStyleLbl="vennNode1" presStyleIdx="0" presStyleCnt="7"/>
      <dgm:spPr/>
      <dgm:t>
        <a:bodyPr/>
        <a:lstStyle/>
        <a:p>
          <a:endParaRPr lang="el-GR"/>
        </a:p>
      </dgm:t>
    </dgm:pt>
    <dgm:pt modelId="{0462FD56-0046-49DB-BA5F-C0E58FB75877}" type="pres">
      <dgm:prSet presAssocID="{9D5CDEC7-ED76-43BE-B16F-E9FB53BB8138}" presName="circ1Tx" presStyleLbl="revTx" presStyleIdx="0" presStyleCnt="0">
        <dgm:presLayoutVars>
          <dgm:chMax val="0"/>
          <dgm:chPref val="0"/>
          <dgm:bulletEnabled val="1"/>
        </dgm:presLayoutVars>
      </dgm:prSet>
      <dgm:spPr/>
      <dgm:t>
        <a:bodyPr/>
        <a:lstStyle/>
        <a:p>
          <a:endParaRPr lang="el-GR"/>
        </a:p>
      </dgm:t>
    </dgm:pt>
    <dgm:pt modelId="{9459D952-996F-43FE-BD2B-F5B33FE57547}" type="pres">
      <dgm:prSet presAssocID="{D4EF6F5D-51C6-4BBA-A5D9-13897071017F}" presName="circ2" presStyleLbl="vennNode1" presStyleIdx="1" presStyleCnt="7" custLinFactNeighborX="-2042" custLinFactNeighborY="-10888"/>
      <dgm:spPr/>
      <dgm:t>
        <a:bodyPr/>
        <a:lstStyle/>
        <a:p>
          <a:endParaRPr lang="el-GR"/>
        </a:p>
      </dgm:t>
    </dgm:pt>
    <dgm:pt modelId="{BCC95659-AF59-4A69-92C9-B34988171364}" type="pres">
      <dgm:prSet presAssocID="{D4EF6F5D-51C6-4BBA-A5D9-13897071017F}" presName="circ2Tx" presStyleLbl="revTx" presStyleIdx="0" presStyleCnt="0">
        <dgm:presLayoutVars>
          <dgm:chMax val="0"/>
          <dgm:chPref val="0"/>
          <dgm:bulletEnabled val="1"/>
        </dgm:presLayoutVars>
      </dgm:prSet>
      <dgm:spPr/>
      <dgm:t>
        <a:bodyPr/>
        <a:lstStyle/>
        <a:p>
          <a:endParaRPr lang="el-GR"/>
        </a:p>
      </dgm:t>
    </dgm:pt>
    <dgm:pt modelId="{44146EDA-6381-4535-B494-AEC2DE26FC30}" type="pres">
      <dgm:prSet presAssocID="{FB358927-E09B-48EB-BCC7-CC5291B07DC7}" presName="circ3" presStyleLbl="vennNode1" presStyleIdx="2" presStyleCnt="7"/>
      <dgm:spPr/>
    </dgm:pt>
    <dgm:pt modelId="{2E011E67-DAF5-47D7-89CB-31709AB397D9}" type="pres">
      <dgm:prSet presAssocID="{FB358927-E09B-48EB-BCC7-CC5291B07DC7}" presName="circ3Tx" presStyleLbl="revTx" presStyleIdx="0" presStyleCnt="0">
        <dgm:presLayoutVars>
          <dgm:chMax val="0"/>
          <dgm:chPref val="0"/>
          <dgm:bulletEnabled val="1"/>
        </dgm:presLayoutVars>
      </dgm:prSet>
      <dgm:spPr/>
      <dgm:t>
        <a:bodyPr/>
        <a:lstStyle/>
        <a:p>
          <a:endParaRPr lang="el-GR"/>
        </a:p>
      </dgm:t>
    </dgm:pt>
    <dgm:pt modelId="{0B4267D8-15A4-49BD-A864-2F0D3D412E11}" type="pres">
      <dgm:prSet presAssocID="{35149A2E-477F-4FD2-9D6F-9DBD311AC64E}" presName="circ4" presStyleLbl="vennNode1" presStyleIdx="3" presStyleCnt="7"/>
      <dgm:spPr/>
    </dgm:pt>
    <dgm:pt modelId="{FBAB2691-2CC8-410A-BA19-1537DFABC41D}" type="pres">
      <dgm:prSet presAssocID="{35149A2E-477F-4FD2-9D6F-9DBD311AC64E}" presName="circ4Tx" presStyleLbl="revTx" presStyleIdx="0" presStyleCnt="0">
        <dgm:presLayoutVars>
          <dgm:chMax val="0"/>
          <dgm:chPref val="0"/>
          <dgm:bulletEnabled val="1"/>
        </dgm:presLayoutVars>
      </dgm:prSet>
      <dgm:spPr/>
      <dgm:t>
        <a:bodyPr/>
        <a:lstStyle/>
        <a:p>
          <a:endParaRPr lang="el-GR"/>
        </a:p>
      </dgm:t>
    </dgm:pt>
    <dgm:pt modelId="{393E6202-EA72-422E-B9F6-C48251E0AFB4}" type="pres">
      <dgm:prSet presAssocID="{8B68333A-017E-40C2-8144-CA4686EB2694}" presName="circ5" presStyleLbl="vennNode1" presStyleIdx="4" presStyleCnt="7"/>
      <dgm:spPr/>
    </dgm:pt>
    <dgm:pt modelId="{DADA70EE-5F73-407F-B60C-E1F77D7AE0CC}" type="pres">
      <dgm:prSet presAssocID="{8B68333A-017E-40C2-8144-CA4686EB2694}" presName="circ5Tx" presStyleLbl="revTx" presStyleIdx="0" presStyleCnt="0">
        <dgm:presLayoutVars>
          <dgm:chMax val="0"/>
          <dgm:chPref val="0"/>
          <dgm:bulletEnabled val="1"/>
        </dgm:presLayoutVars>
      </dgm:prSet>
      <dgm:spPr/>
      <dgm:t>
        <a:bodyPr/>
        <a:lstStyle/>
        <a:p>
          <a:endParaRPr lang="el-GR"/>
        </a:p>
      </dgm:t>
    </dgm:pt>
    <dgm:pt modelId="{28F11A18-766B-4BA8-88CD-0D4F1CBFCA20}" type="pres">
      <dgm:prSet presAssocID="{7FCB905E-8D78-435D-B7E1-7670B5549E80}" presName="circ6" presStyleLbl="vennNode1" presStyleIdx="5" presStyleCnt="7"/>
      <dgm:spPr/>
    </dgm:pt>
    <dgm:pt modelId="{C9FD8ECA-29F3-4634-8EDF-D07FABF38794}" type="pres">
      <dgm:prSet presAssocID="{7FCB905E-8D78-435D-B7E1-7670B5549E80}" presName="circ6Tx" presStyleLbl="revTx" presStyleIdx="0" presStyleCnt="0">
        <dgm:presLayoutVars>
          <dgm:chMax val="0"/>
          <dgm:chPref val="0"/>
          <dgm:bulletEnabled val="1"/>
        </dgm:presLayoutVars>
      </dgm:prSet>
      <dgm:spPr/>
      <dgm:t>
        <a:bodyPr/>
        <a:lstStyle/>
        <a:p>
          <a:endParaRPr lang="el-GR"/>
        </a:p>
      </dgm:t>
    </dgm:pt>
    <dgm:pt modelId="{9E944FDB-A7C9-47EA-80CA-5F2EBDB128CF}" type="pres">
      <dgm:prSet presAssocID="{0E570344-F89F-4773-9D4C-906F46E331F6}" presName="circ7" presStyleLbl="vennNode1" presStyleIdx="6" presStyleCnt="7"/>
      <dgm:spPr/>
    </dgm:pt>
    <dgm:pt modelId="{8ED1783F-4ABF-4263-A69D-F686F3881B81}" type="pres">
      <dgm:prSet presAssocID="{0E570344-F89F-4773-9D4C-906F46E331F6}" presName="circ7Tx" presStyleLbl="revTx" presStyleIdx="0" presStyleCnt="0">
        <dgm:presLayoutVars>
          <dgm:chMax val="0"/>
          <dgm:chPref val="0"/>
          <dgm:bulletEnabled val="1"/>
        </dgm:presLayoutVars>
      </dgm:prSet>
      <dgm:spPr/>
      <dgm:t>
        <a:bodyPr/>
        <a:lstStyle/>
        <a:p>
          <a:endParaRPr lang="el-GR"/>
        </a:p>
      </dgm:t>
    </dgm:pt>
  </dgm:ptLst>
  <dgm:cxnLst>
    <dgm:cxn modelId="{4BA7D686-2AFF-45D5-8768-68E8237484DB}" type="presOf" srcId="{9D5CDEC7-ED76-43BE-B16F-E9FB53BB8138}" destId="{0462FD56-0046-49DB-BA5F-C0E58FB75877}" srcOrd="0" destOrd="0" presId="urn:microsoft.com/office/officeart/2005/8/layout/venn1"/>
    <dgm:cxn modelId="{6A7FD270-67F4-4FF9-B94D-8B4CE33E4D54}" type="presOf" srcId="{35149A2E-477F-4FD2-9D6F-9DBD311AC64E}" destId="{FBAB2691-2CC8-410A-BA19-1537DFABC41D}" srcOrd="0" destOrd="0" presId="urn:microsoft.com/office/officeart/2005/8/layout/venn1"/>
    <dgm:cxn modelId="{652CE2B4-109F-4081-A910-23CAC3EA1946}" type="presOf" srcId="{7FCB905E-8D78-435D-B7E1-7670B5549E80}" destId="{C9FD8ECA-29F3-4634-8EDF-D07FABF38794}" srcOrd="0" destOrd="0" presId="urn:microsoft.com/office/officeart/2005/8/layout/venn1"/>
    <dgm:cxn modelId="{36B20F39-8E82-489E-A110-955A866B3FBD}" srcId="{D3B6FD7B-6697-4EDB-8880-A233D384A91F}" destId="{35149A2E-477F-4FD2-9D6F-9DBD311AC64E}" srcOrd="3" destOrd="0" parTransId="{97A78AD0-FC08-488C-B4E4-741789003724}" sibTransId="{5CEA336B-D72A-406E-BF7C-2512A64DED95}"/>
    <dgm:cxn modelId="{26B7C69C-B185-496B-AA20-31A4BFDBA8C5}" type="presOf" srcId="{0E570344-F89F-4773-9D4C-906F46E331F6}" destId="{8ED1783F-4ABF-4263-A69D-F686F3881B81}" srcOrd="0" destOrd="0" presId="urn:microsoft.com/office/officeart/2005/8/layout/venn1"/>
    <dgm:cxn modelId="{12808EB5-2648-4602-AE6E-D7F5831DCCD2}" srcId="{D3B6FD7B-6697-4EDB-8880-A233D384A91F}" destId="{D4EF6F5D-51C6-4BBA-A5D9-13897071017F}" srcOrd="1" destOrd="0" parTransId="{4D03BD02-1F31-486F-9C8E-957BA74BA076}" sibTransId="{930CF8B7-63FC-419F-83C8-932A38428EDA}"/>
    <dgm:cxn modelId="{2EF7DDA5-61ED-4A2E-89BD-03335EACAF38}" type="presOf" srcId="{D4EF6F5D-51C6-4BBA-A5D9-13897071017F}" destId="{BCC95659-AF59-4A69-92C9-B34988171364}" srcOrd="0" destOrd="0" presId="urn:microsoft.com/office/officeart/2005/8/layout/venn1"/>
    <dgm:cxn modelId="{554D0532-0134-4E08-B76F-F200BB7E42FC}" srcId="{D3B6FD7B-6697-4EDB-8880-A233D384A91F}" destId="{FB358927-E09B-48EB-BCC7-CC5291B07DC7}" srcOrd="2" destOrd="0" parTransId="{C2B2A231-777C-48CB-A66A-87738425E4F5}" sibTransId="{262DD872-E2CA-4049-B111-EADD5602F9C8}"/>
    <dgm:cxn modelId="{B9938A56-6F06-4D0E-9046-9D87E0920097}" type="presOf" srcId="{FB358927-E09B-48EB-BCC7-CC5291B07DC7}" destId="{2E011E67-DAF5-47D7-89CB-31709AB397D9}" srcOrd="0" destOrd="0" presId="urn:microsoft.com/office/officeart/2005/8/layout/venn1"/>
    <dgm:cxn modelId="{2DD5FB11-14E4-44BB-B4F0-0620F6F7D863}" type="presOf" srcId="{D3B6FD7B-6697-4EDB-8880-A233D384A91F}" destId="{10BCD7A3-AC59-40C2-9646-4937941110ED}" srcOrd="0" destOrd="0" presId="urn:microsoft.com/office/officeart/2005/8/layout/venn1"/>
    <dgm:cxn modelId="{BE877453-26F4-4374-AAAF-588B5F0E3BAF}" srcId="{D3B6FD7B-6697-4EDB-8880-A233D384A91F}" destId="{7FCB905E-8D78-435D-B7E1-7670B5549E80}" srcOrd="5" destOrd="0" parTransId="{9C363900-EA72-45E8-A773-C1DCDCFF0DB1}" sibTransId="{2881457B-3B65-455C-8C23-3AF56DB16987}"/>
    <dgm:cxn modelId="{E4292452-AB98-4AEE-9039-4F9A487697BE}" srcId="{D3B6FD7B-6697-4EDB-8880-A233D384A91F}" destId="{2179DC10-88B4-4D5D-9998-CDA6440EC0EA}" srcOrd="7" destOrd="0" parTransId="{C1B535AB-0C87-4899-815E-375A20220653}" sibTransId="{3FE21EC3-087E-4362-9C6A-F0BBD22E8660}"/>
    <dgm:cxn modelId="{4B82179F-1E70-4DC0-B9DF-35ADFCD2A4DE}" type="presOf" srcId="{8B68333A-017E-40C2-8144-CA4686EB2694}" destId="{DADA70EE-5F73-407F-B60C-E1F77D7AE0CC}" srcOrd="0" destOrd="0" presId="urn:microsoft.com/office/officeart/2005/8/layout/venn1"/>
    <dgm:cxn modelId="{9516EBC2-CBED-4A80-A661-B88E64FD217B}" srcId="{D3B6FD7B-6697-4EDB-8880-A233D384A91F}" destId="{9D5CDEC7-ED76-43BE-B16F-E9FB53BB8138}" srcOrd="0" destOrd="0" parTransId="{427C9508-10C2-43AE-836D-A671F7E68107}" sibTransId="{7195853D-39D8-48D8-970B-38ADF75682EF}"/>
    <dgm:cxn modelId="{007190FB-1B13-4E4B-A86E-E942D0D95817}" srcId="{D3B6FD7B-6697-4EDB-8880-A233D384A91F}" destId="{0E570344-F89F-4773-9D4C-906F46E331F6}" srcOrd="6" destOrd="0" parTransId="{047A7186-5896-40CE-A105-4C5731B8C72F}" sibTransId="{6FED414E-1887-47E1-A593-863AF79970AA}"/>
    <dgm:cxn modelId="{68ADD563-CC5C-457E-8ABF-9A7FA60D2A55}" srcId="{D3B6FD7B-6697-4EDB-8880-A233D384A91F}" destId="{8B68333A-017E-40C2-8144-CA4686EB2694}" srcOrd="4" destOrd="0" parTransId="{89F34E71-DCA1-4068-B4D6-AAB9C3AAF8D4}" sibTransId="{307F9767-F538-432F-AAD6-F106CC808652}"/>
    <dgm:cxn modelId="{2EA6D257-3F85-4A8B-A325-4695096DA91F}" type="presParOf" srcId="{10BCD7A3-AC59-40C2-9646-4937941110ED}" destId="{0A1D9685-9F9A-43B2-8366-65FDFCE3D4A4}" srcOrd="0" destOrd="0" presId="urn:microsoft.com/office/officeart/2005/8/layout/venn1"/>
    <dgm:cxn modelId="{26C0CD10-B15A-48F0-AE07-5853EAA27CA0}" type="presParOf" srcId="{10BCD7A3-AC59-40C2-9646-4937941110ED}" destId="{0462FD56-0046-49DB-BA5F-C0E58FB75877}" srcOrd="1" destOrd="0" presId="urn:microsoft.com/office/officeart/2005/8/layout/venn1"/>
    <dgm:cxn modelId="{D602B7F0-BF0A-46DF-B6DC-6714F1A98619}" type="presParOf" srcId="{10BCD7A3-AC59-40C2-9646-4937941110ED}" destId="{9459D952-996F-43FE-BD2B-F5B33FE57547}" srcOrd="2" destOrd="0" presId="urn:microsoft.com/office/officeart/2005/8/layout/venn1"/>
    <dgm:cxn modelId="{78BA3250-6CC1-4943-B94A-60C764C17E46}" type="presParOf" srcId="{10BCD7A3-AC59-40C2-9646-4937941110ED}" destId="{BCC95659-AF59-4A69-92C9-B34988171364}" srcOrd="3" destOrd="0" presId="urn:microsoft.com/office/officeart/2005/8/layout/venn1"/>
    <dgm:cxn modelId="{C1A33F19-EB0C-4B2F-A7DE-682DA29D8A64}" type="presParOf" srcId="{10BCD7A3-AC59-40C2-9646-4937941110ED}" destId="{44146EDA-6381-4535-B494-AEC2DE26FC30}" srcOrd="4" destOrd="0" presId="urn:microsoft.com/office/officeart/2005/8/layout/venn1"/>
    <dgm:cxn modelId="{CFF5A125-4FF6-47DE-B1F1-7CC3591A1ACE}" type="presParOf" srcId="{10BCD7A3-AC59-40C2-9646-4937941110ED}" destId="{2E011E67-DAF5-47D7-89CB-31709AB397D9}" srcOrd="5" destOrd="0" presId="urn:microsoft.com/office/officeart/2005/8/layout/venn1"/>
    <dgm:cxn modelId="{9CE4FDCF-1C73-4C0F-890F-BB0CA9BD3C0E}" type="presParOf" srcId="{10BCD7A3-AC59-40C2-9646-4937941110ED}" destId="{0B4267D8-15A4-49BD-A864-2F0D3D412E11}" srcOrd="6" destOrd="0" presId="urn:microsoft.com/office/officeart/2005/8/layout/venn1"/>
    <dgm:cxn modelId="{C9D76CCC-C196-4D5A-BDBC-BEC7B30C44D5}" type="presParOf" srcId="{10BCD7A3-AC59-40C2-9646-4937941110ED}" destId="{FBAB2691-2CC8-410A-BA19-1537DFABC41D}" srcOrd="7" destOrd="0" presId="urn:microsoft.com/office/officeart/2005/8/layout/venn1"/>
    <dgm:cxn modelId="{65F7185C-D676-44C5-9DC8-C0C8120C709A}" type="presParOf" srcId="{10BCD7A3-AC59-40C2-9646-4937941110ED}" destId="{393E6202-EA72-422E-B9F6-C48251E0AFB4}" srcOrd="8" destOrd="0" presId="urn:microsoft.com/office/officeart/2005/8/layout/venn1"/>
    <dgm:cxn modelId="{A2E9690D-6E4C-4696-ABE1-B76425279FD0}" type="presParOf" srcId="{10BCD7A3-AC59-40C2-9646-4937941110ED}" destId="{DADA70EE-5F73-407F-B60C-E1F77D7AE0CC}" srcOrd="9" destOrd="0" presId="urn:microsoft.com/office/officeart/2005/8/layout/venn1"/>
    <dgm:cxn modelId="{CB741CAC-2923-41F9-9F59-841F88C5DEBB}" type="presParOf" srcId="{10BCD7A3-AC59-40C2-9646-4937941110ED}" destId="{28F11A18-766B-4BA8-88CD-0D4F1CBFCA20}" srcOrd="10" destOrd="0" presId="urn:microsoft.com/office/officeart/2005/8/layout/venn1"/>
    <dgm:cxn modelId="{866C1D74-1AA2-4464-BE22-2A0565016F87}" type="presParOf" srcId="{10BCD7A3-AC59-40C2-9646-4937941110ED}" destId="{C9FD8ECA-29F3-4634-8EDF-D07FABF38794}" srcOrd="11" destOrd="0" presId="urn:microsoft.com/office/officeart/2005/8/layout/venn1"/>
    <dgm:cxn modelId="{E712F1F0-478D-4850-A279-252968905AF0}" type="presParOf" srcId="{10BCD7A3-AC59-40C2-9646-4937941110ED}" destId="{9E944FDB-A7C9-47EA-80CA-5F2EBDB128CF}" srcOrd="12" destOrd="0" presId="urn:microsoft.com/office/officeart/2005/8/layout/venn1"/>
    <dgm:cxn modelId="{2BB42C73-0C7B-4FDC-8E37-DFB1E911F72D}" type="presParOf" srcId="{10BCD7A3-AC59-40C2-9646-4937941110ED}" destId="{8ED1783F-4ABF-4263-A69D-F686F3881B81}" srcOrd="13" destOrd="0" presId="urn:microsoft.com/office/officeart/2005/8/layout/venn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4D4CD-C01D-432C-800B-18AC6C31875A}">
      <dsp:nvSpPr>
        <dsp:cNvPr id="0" name=""/>
        <dsp:cNvSpPr/>
      </dsp:nvSpPr>
      <dsp:spPr>
        <a:xfrm>
          <a:off x="1522515" y="-111698"/>
          <a:ext cx="4439793" cy="8191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Θετικά, Αρνητικά συμπτώματα </a:t>
          </a:r>
        </a:p>
        <a:p>
          <a:pPr lvl="0" algn="ctr" defTabSz="889000">
            <a:lnSpc>
              <a:spcPct val="90000"/>
            </a:lnSpc>
            <a:spcBef>
              <a:spcPct val="0"/>
            </a:spcBef>
            <a:spcAft>
              <a:spcPct val="35000"/>
            </a:spcAft>
          </a:pPr>
          <a:r>
            <a:rPr lang="el-GR" sz="2000" kern="1200" dirty="0" smtClean="0"/>
            <a:t>Γνωσιακά ελλείματα</a:t>
          </a:r>
        </a:p>
      </dsp:txBody>
      <dsp:txXfrm>
        <a:off x="1546506" y="-87707"/>
        <a:ext cx="4391811" cy="771143"/>
      </dsp:txXfrm>
    </dsp:sp>
    <dsp:sp modelId="{D08C809C-6D97-48FC-A124-37EC3A6C1E83}">
      <dsp:nvSpPr>
        <dsp:cNvPr id="0" name=""/>
        <dsp:cNvSpPr/>
      </dsp:nvSpPr>
      <dsp:spPr>
        <a:xfrm rot="2041573">
          <a:off x="4473776" y="857426"/>
          <a:ext cx="603701" cy="276076"/>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4556599" y="912641"/>
        <a:ext cx="438055" cy="165646"/>
      </dsp:txXfrm>
    </dsp:sp>
    <dsp:sp modelId="{B728C666-8BF2-41E0-831B-1B176714F7FF}">
      <dsp:nvSpPr>
        <dsp:cNvPr id="0" name=""/>
        <dsp:cNvSpPr/>
      </dsp:nvSpPr>
      <dsp:spPr>
        <a:xfrm>
          <a:off x="5050897" y="1283501"/>
          <a:ext cx="2525592" cy="15008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Δυσκολίες στην εκπαίδευση, Ανεργία </a:t>
          </a:r>
        </a:p>
      </dsp:txBody>
      <dsp:txXfrm>
        <a:off x="5094855" y="1327459"/>
        <a:ext cx="2437676" cy="1412936"/>
      </dsp:txXfrm>
    </dsp:sp>
    <dsp:sp modelId="{AFDA6149-7670-4FC8-A87D-B16246B23A63}">
      <dsp:nvSpPr>
        <dsp:cNvPr id="0" name=""/>
        <dsp:cNvSpPr/>
      </dsp:nvSpPr>
      <dsp:spPr>
        <a:xfrm rot="5662275">
          <a:off x="5925720" y="3022531"/>
          <a:ext cx="603701" cy="27607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6008543" y="3077746"/>
        <a:ext cx="438055" cy="165646"/>
      </dsp:txXfrm>
    </dsp:sp>
    <dsp:sp modelId="{9DB45BC4-DA79-4328-BB64-BC8778382B6C}">
      <dsp:nvSpPr>
        <dsp:cNvPr id="0" name=""/>
        <dsp:cNvSpPr/>
      </dsp:nvSpPr>
      <dsp:spPr>
        <a:xfrm>
          <a:off x="4762869" y="3536785"/>
          <a:ext cx="2779345" cy="12106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Χρήση ουσιών </a:t>
          </a:r>
        </a:p>
        <a:p>
          <a:pPr lvl="0" algn="ctr" defTabSz="889000">
            <a:lnSpc>
              <a:spcPct val="90000"/>
            </a:lnSpc>
            <a:spcBef>
              <a:spcPct val="0"/>
            </a:spcBef>
            <a:spcAft>
              <a:spcPct val="35000"/>
            </a:spcAft>
          </a:pPr>
          <a:r>
            <a:rPr lang="el-GR" sz="2000" kern="1200" dirty="0" smtClean="0"/>
            <a:t>Προβλήματα σωματικής υγείας</a:t>
          </a:r>
        </a:p>
      </dsp:txBody>
      <dsp:txXfrm>
        <a:off x="4798327" y="3572243"/>
        <a:ext cx="2708429" cy="1139709"/>
      </dsp:txXfrm>
    </dsp:sp>
    <dsp:sp modelId="{242149BF-8E34-4AFD-8A88-3069D7EC949E}">
      <dsp:nvSpPr>
        <dsp:cNvPr id="0" name=""/>
        <dsp:cNvSpPr/>
      </dsp:nvSpPr>
      <dsp:spPr>
        <a:xfrm rot="10781317">
          <a:off x="3452909" y="4017091"/>
          <a:ext cx="603701" cy="276076"/>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3535732" y="4072306"/>
        <a:ext cx="438055" cy="165646"/>
      </dsp:txXfrm>
    </dsp:sp>
    <dsp:sp modelId="{A9427C26-FA10-448C-83D6-554294845D16}">
      <dsp:nvSpPr>
        <dsp:cNvPr id="0" name=""/>
        <dsp:cNvSpPr/>
      </dsp:nvSpPr>
      <dsp:spPr>
        <a:xfrm>
          <a:off x="250023" y="3602493"/>
          <a:ext cx="2496627" cy="11297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Στιγματισμός Αυτοστιγματισμός  Καταπάτηση δικαιωμάτων </a:t>
          </a:r>
          <a:endParaRPr lang="el-GR" sz="2000" kern="1200" dirty="0"/>
        </a:p>
      </dsp:txBody>
      <dsp:txXfrm>
        <a:off x="283114" y="3635584"/>
        <a:ext cx="2430445" cy="1063616"/>
      </dsp:txXfrm>
    </dsp:sp>
    <dsp:sp modelId="{EAF20245-B318-4D22-B938-33A80E2F078B}">
      <dsp:nvSpPr>
        <dsp:cNvPr id="0" name=""/>
        <dsp:cNvSpPr/>
      </dsp:nvSpPr>
      <dsp:spPr>
        <a:xfrm rot="15863838">
          <a:off x="1093877" y="2983370"/>
          <a:ext cx="603701" cy="276076"/>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176700" y="3038585"/>
        <a:ext cx="438055" cy="165646"/>
      </dsp:txXfrm>
    </dsp:sp>
    <dsp:sp modelId="{66014946-867F-4112-AA59-BC52843330E3}">
      <dsp:nvSpPr>
        <dsp:cNvPr id="0" name=""/>
        <dsp:cNvSpPr/>
      </dsp:nvSpPr>
      <dsp:spPr>
        <a:xfrm>
          <a:off x="154361" y="1283487"/>
          <a:ext cx="2255242" cy="135683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Κοινωνική απομόνωση</a:t>
          </a:r>
          <a:endParaRPr lang="el-GR" sz="2000" kern="1200" dirty="0"/>
        </a:p>
      </dsp:txBody>
      <dsp:txXfrm>
        <a:off x="194101" y="1323227"/>
        <a:ext cx="2175762" cy="1277355"/>
      </dsp:txXfrm>
    </dsp:sp>
    <dsp:sp modelId="{C81B6763-B738-4520-A201-EFBB3BC2F2B3}">
      <dsp:nvSpPr>
        <dsp:cNvPr id="0" name=""/>
        <dsp:cNvSpPr/>
      </dsp:nvSpPr>
      <dsp:spPr>
        <a:xfrm rot="19555720">
          <a:off x="2409109" y="857419"/>
          <a:ext cx="603701" cy="276076"/>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491932" y="912634"/>
        <a:ext cx="438055" cy="1656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78F9-8B51-466B-B20F-431C886EEE52}">
      <dsp:nvSpPr>
        <dsp:cNvPr id="0" name=""/>
        <dsp:cNvSpPr/>
      </dsp:nvSpPr>
      <dsp:spPr>
        <a:xfrm>
          <a:off x="1855768" y="1762664"/>
          <a:ext cx="2154367" cy="215436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b="1" kern="1200" dirty="0" smtClean="0"/>
            <a:t>Δημοτικές</a:t>
          </a:r>
        </a:p>
        <a:p>
          <a:pPr lvl="0" algn="ctr" defTabSz="755650">
            <a:lnSpc>
              <a:spcPct val="90000"/>
            </a:lnSpc>
            <a:spcBef>
              <a:spcPct val="0"/>
            </a:spcBef>
            <a:spcAft>
              <a:spcPct val="35000"/>
            </a:spcAft>
          </a:pPr>
          <a:r>
            <a:rPr lang="el-GR" sz="1700" b="1" kern="1200" dirty="0" smtClean="0"/>
            <a:t>Υπηρεσίες </a:t>
          </a:r>
          <a:endParaRPr lang="el-GR" sz="1700" b="1" kern="1200" dirty="0"/>
        </a:p>
      </dsp:txBody>
      <dsp:txXfrm>
        <a:off x="2288892" y="2267314"/>
        <a:ext cx="1288119" cy="1107389"/>
      </dsp:txXfrm>
    </dsp:sp>
    <dsp:sp modelId="{05732679-84E4-4C81-8315-0B97E60BA48E}">
      <dsp:nvSpPr>
        <dsp:cNvPr id="0" name=""/>
        <dsp:cNvSpPr/>
      </dsp:nvSpPr>
      <dsp:spPr>
        <a:xfrm>
          <a:off x="602318" y="1253450"/>
          <a:ext cx="1566812" cy="156681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b="1" kern="1200" dirty="0" smtClean="0"/>
            <a:t>Κέντρο Ημέρας</a:t>
          </a:r>
          <a:endParaRPr lang="el-GR" sz="1700" b="1" kern="1200" dirty="0"/>
        </a:p>
      </dsp:txBody>
      <dsp:txXfrm>
        <a:off x="996768" y="1650284"/>
        <a:ext cx="777912" cy="773144"/>
      </dsp:txXfrm>
    </dsp:sp>
    <dsp:sp modelId="{3BA3DDE1-9247-4270-8E85-31E8F0E4E9BC}">
      <dsp:nvSpPr>
        <dsp:cNvPr id="0" name=""/>
        <dsp:cNvSpPr/>
      </dsp:nvSpPr>
      <dsp:spPr>
        <a:xfrm rot="20700000">
          <a:off x="1479893" y="172509"/>
          <a:ext cx="1535156" cy="15351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b="1" kern="1200" dirty="0" smtClean="0"/>
            <a:t>Αδελφός</a:t>
          </a:r>
          <a:endParaRPr lang="el-GR" sz="1700" b="1" kern="1200" dirty="0"/>
        </a:p>
      </dsp:txBody>
      <dsp:txXfrm rot="-20700000">
        <a:off x="1816598" y="509214"/>
        <a:ext cx="861747" cy="861747"/>
      </dsp:txXfrm>
    </dsp:sp>
    <dsp:sp modelId="{D5B0AFF4-3F59-4788-9731-5600C65E21BD}">
      <dsp:nvSpPr>
        <dsp:cNvPr id="0" name=""/>
        <dsp:cNvSpPr/>
      </dsp:nvSpPr>
      <dsp:spPr>
        <a:xfrm>
          <a:off x="1687095" y="1439286"/>
          <a:ext cx="2757590" cy="2757590"/>
        </a:xfrm>
        <a:prstGeom prst="circularArrow">
          <a:avLst>
            <a:gd name="adj1" fmla="val 4688"/>
            <a:gd name="adj2" fmla="val 299029"/>
            <a:gd name="adj3" fmla="val 2509298"/>
            <a:gd name="adj4" fmla="val 158761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A8154-B51F-4D12-85E3-C538B619E992}">
      <dsp:nvSpPr>
        <dsp:cNvPr id="0" name=""/>
        <dsp:cNvSpPr/>
      </dsp:nvSpPr>
      <dsp:spPr>
        <a:xfrm>
          <a:off x="324839" y="907963"/>
          <a:ext cx="2003561" cy="200356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FE752-A532-4BD6-A6B8-E0EB7015E8D9}">
      <dsp:nvSpPr>
        <dsp:cNvPr id="0" name=""/>
        <dsp:cNvSpPr/>
      </dsp:nvSpPr>
      <dsp:spPr>
        <a:xfrm>
          <a:off x="1124796" y="-162557"/>
          <a:ext cx="2160243" cy="216024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78F9-8B51-466B-B20F-431C886EEE52}">
      <dsp:nvSpPr>
        <dsp:cNvPr id="0" name=""/>
        <dsp:cNvSpPr/>
      </dsp:nvSpPr>
      <dsp:spPr>
        <a:xfrm>
          <a:off x="1619633" y="2138596"/>
          <a:ext cx="1979551" cy="197955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Δημοτικές</a:t>
          </a:r>
        </a:p>
        <a:p>
          <a:pPr lvl="0" algn="ctr" defTabSz="666750">
            <a:lnSpc>
              <a:spcPct val="90000"/>
            </a:lnSpc>
            <a:spcBef>
              <a:spcPct val="0"/>
            </a:spcBef>
            <a:spcAft>
              <a:spcPct val="35000"/>
            </a:spcAft>
          </a:pPr>
          <a:r>
            <a:rPr lang="el-GR" sz="1500" b="1" kern="1200" dirty="0" smtClean="0"/>
            <a:t>Υπηρεσίες </a:t>
          </a:r>
          <a:endParaRPr lang="el-GR" sz="1500" b="1" kern="1200" dirty="0"/>
        </a:p>
      </dsp:txBody>
      <dsp:txXfrm>
        <a:off x="2017611" y="2602296"/>
        <a:ext cx="1183595" cy="1017530"/>
      </dsp:txXfrm>
    </dsp:sp>
    <dsp:sp modelId="{05732679-84E4-4C81-8315-0B97E60BA48E}">
      <dsp:nvSpPr>
        <dsp:cNvPr id="0" name=""/>
        <dsp:cNvSpPr/>
      </dsp:nvSpPr>
      <dsp:spPr>
        <a:xfrm>
          <a:off x="467894" y="1670702"/>
          <a:ext cx="1439674" cy="143967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Κέντρο Ημέρας</a:t>
          </a:r>
          <a:endParaRPr lang="el-GR" sz="1500" b="1" kern="1200" dirty="0"/>
        </a:p>
      </dsp:txBody>
      <dsp:txXfrm>
        <a:off x="830336" y="2035335"/>
        <a:ext cx="714790" cy="710408"/>
      </dsp:txXfrm>
    </dsp:sp>
    <dsp:sp modelId="{3BA3DDE1-9247-4270-8E85-31E8F0E4E9BC}">
      <dsp:nvSpPr>
        <dsp:cNvPr id="0" name=""/>
        <dsp:cNvSpPr/>
      </dsp:nvSpPr>
      <dsp:spPr>
        <a:xfrm rot="20700000">
          <a:off x="1274258" y="677474"/>
          <a:ext cx="1410586" cy="141058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Αδελφός</a:t>
          </a:r>
          <a:endParaRPr lang="el-GR" sz="1500" b="1" kern="1200" dirty="0"/>
        </a:p>
      </dsp:txBody>
      <dsp:txXfrm rot="-20700000">
        <a:off x="1583641" y="986857"/>
        <a:ext cx="791820" cy="791820"/>
      </dsp:txXfrm>
    </dsp:sp>
    <dsp:sp modelId="{D5B0AFF4-3F59-4788-9731-5600C65E21BD}">
      <dsp:nvSpPr>
        <dsp:cNvPr id="0" name=""/>
        <dsp:cNvSpPr/>
      </dsp:nvSpPr>
      <dsp:spPr>
        <a:xfrm>
          <a:off x="1460995" y="1843521"/>
          <a:ext cx="2533826" cy="2533826"/>
        </a:xfrm>
        <a:prstGeom prst="circularArrow">
          <a:avLst>
            <a:gd name="adj1" fmla="val 4688"/>
            <a:gd name="adj2" fmla="val 299029"/>
            <a:gd name="adj3" fmla="val 2500211"/>
            <a:gd name="adj4" fmla="val 1589608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A8154-B51F-4D12-85E3-C538B619E992}">
      <dsp:nvSpPr>
        <dsp:cNvPr id="0" name=""/>
        <dsp:cNvSpPr/>
      </dsp:nvSpPr>
      <dsp:spPr>
        <a:xfrm>
          <a:off x="212930" y="1354711"/>
          <a:ext cx="1840983" cy="184098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FE752-A532-4BD6-A6B8-E0EB7015E8D9}">
      <dsp:nvSpPr>
        <dsp:cNvPr id="0" name=""/>
        <dsp:cNvSpPr/>
      </dsp:nvSpPr>
      <dsp:spPr>
        <a:xfrm>
          <a:off x="947975" y="371057"/>
          <a:ext cx="1984950" cy="198495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E032-5730-43E0-8036-62E112323A21}">
      <dsp:nvSpPr>
        <dsp:cNvPr id="0" name=""/>
        <dsp:cNvSpPr/>
      </dsp:nvSpPr>
      <dsp:spPr>
        <a:xfrm>
          <a:off x="1816624" y="1796396"/>
          <a:ext cx="2195595" cy="219559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Ομάδες Αλληλεγγύης</a:t>
          </a:r>
          <a:endParaRPr lang="el-GR" sz="1500" b="1" kern="1200" dirty="0"/>
        </a:p>
      </dsp:txBody>
      <dsp:txXfrm>
        <a:off x="2258036" y="2310704"/>
        <a:ext cx="1312771" cy="1128581"/>
      </dsp:txXfrm>
    </dsp:sp>
    <dsp:sp modelId="{6AE8ED64-3A15-42CB-81F1-9AD80BDB1CDD}">
      <dsp:nvSpPr>
        <dsp:cNvPr id="0" name=""/>
        <dsp:cNvSpPr/>
      </dsp:nvSpPr>
      <dsp:spPr>
        <a:xfrm>
          <a:off x="539186" y="1277437"/>
          <a:ext cx="1596796" cy="159679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Εκκλησία </a:t>
          </a:r>
          <a:endParaRPr lang="el-GR" sz="1500" b="1" kern="1200" dirty="0"/>
        </a:p>
      </dsp:txBody>
      <dsp:txXfrm>
        <a:off x="941184" y="1681865"/>
        <a:ext cx="792800" cy="787940"/>
      </dsp:txXfrm>
    </dsp:sp>
    <dsp:sp modelId="{92CC8F8B-22F2-4EC0-AA8E-9B8AB77FB1A1}">
      <dsp:nvSpPr>
        <dsp:cNvPr id="0" name=""/>
        <dsp:cNvSpPr/>
      </dsp:nvSpPr>
      <dsp:spPr>
        <a:xfrm rot="20700000">
          <a:off x="1433556" y="175810"/>
          <a:ext cx="1564534" cy="156453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Γειτονία</a:t>
          </a:r>
          <a:endParaRPr lang="el-GR" sz="1500" b="1" kern="1200" dirty="0"/>
        </a:p>
      </dsp:txBody>
      <dsp:txXfrm rot="-20700000">
        <a:off x="1776704" y="518958"/>
        <a:ext cx="878238" cy="878238"/>
      </dsp:txXfrm>
    </dsp:sp>
    <dsp:sp modelId="{C497CA81-20B6-4BC9-BA8F-620954C51457}">
      <dsp:nvSpPr>
        <dsp:cNvPr id="0" name=""/>
        <dsp:cNvSpPr/>
      </dsp:nvSpPr>
      <dsp:spPr>
        <a:xfrm>
          <a:off x="1645593" y="1466337"/>
          <a:ext cx="2810362" cy="2810362"/>
        </a:xfrm>
        <a:prstGeom prst="circularArrow">
          <a:avLst>
            <a:gd name="adj1" fmla="val 4688"/>
            <a:gd name="adj2" fmla="val 299029"/>
            <a:gd name="adj3" fmla="val 2511259"/>
            <a:gd name="adj4" fmla="val 1587188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9A1CD0-2446-44B2-84EE-0B47AB80D019}">
      <dsp:nvSpPr>
        <dsp:cNvPr id="0" name=""/>
        <dsp:cNvSpPr/>
      </dsp:nvSpPr>
      <dsp:spPr>
        <a:xfrm>
          <a:off x="256397" y="924994"/>
          <a:ext cx="2041903" cy="20419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994E97-0644-42CA-82DF-6C20C2D42389}">
      <dsp:nvSpPr>
        <dsp:cNvPr id="0" name=""/>
        <dsp:cNvSpPr/>
      </dsp:nvSpPr>
      <dsp:spPr>
        <a:xfrm>
          <a:off x="1071663" y="-166013"/>
          <a:ext cx="2201583" cy="22015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F69F-DEBE-4D47-A2F1-D5263C5D498B}">
      <dsp:nvSpPr>
        <dsp:cNvPr id="0" name=""/>
        <dsp:cNvSpPr/>
      </dsp:nvSpPr>
      <dsp:spPr>
        <a:xfrm>
          <a:off x="1702239" y="2131573"/>
          <a:ext cx="2117837" cy="229103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smtClean="0"/>
            <a:t>Κέντρο Ημέρας</a:t>
          </a:r>
          <a:endParaRPr lang="el-GR" sz="2400" b="1" kern="1200" dirty="0"/>
        </a:p>
      </dsp:txBody>
      <dsp:txXfrm>
        <a:off x="2128018" y="2656730"/>
        <a:ext cx="1266279" cy="1199897"/>
      </dsp:txXfrm>
    </dsp:sp>
    <dsp:sp modelId="{DE52BB0D-2FC7-4DFF-9B15-303791D9D13D}">
      <dsp:nvSpPr>
        <dsp:cNvPr id="0" name=""/>
        <dsp:cNvSpPr/>
      </dsp:nvSpPr>
      <dsp:spPr>
        <a:xfrm>
          <a:off x="0" y="1772228"/>
          <a:ext cx="1969838" cy="196332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err="1" smtClean="0"/>
            <a:t>ΚοιΣΠΕ</a:t>
          </a:r>
          <a:endParaRPr lang="el-GR" sz="2000" b="1" kern="1200" dirty="0" smtClean="0"/>
        </a:p>
        <a:p>
          <a:pPr lvl="0" algn="ctr" defTabSz="889000">
            <a:lnSpc>
              <a:spcPct val="90000"/>
            </a:lnSpc>
            <a:spcBef>
              <a:spcPct val="0"/>
            </a:spcBef>
            <a:spcAft>
              <a:spcPct val="35000"/>
            </a:spcAft>
          </a:pPr>
          <a:endParaRPr lang="el-GR" sz="1300" b="1" kern="1200" dirty="0"/>
        </a:p>
      </dsp:txBody>
      <dsp:txXfrm>
        <a:off x="495219" y="2269487"/>
        <a:ext cx="979400" cy="968803"/>
      </dsp:txXfrm>
    </dsp:sp>
    <dsp:sp modelId="{067E16EB-C4FE-46FB-A9A8-7568B98B7DAA}">
      <dsp:nvSpPr>
        <dsp:cNvPr id="0" name=""/>
        <dsp:cNvSpPr/>
      </dsp:nvSpPr>
      <dsp:spPr>
        <a:xfrm rot="20700000">
          <a:off x="1127308" y="466056"/>
          <a:ext cx="1932376" cy="192131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b="1" kern="1200" dirty="0" smtClean="0"/>
            <a:t>Κοινωνική Λέσχη</a:t>
          </a:r>
          <a:endParaRPr lang="el-GR" sz="1700" b="1" kern="1200" dirty="0"/>
        </a:p>
      </dsp:txBody>
      <dsp:txXfrm rot="-20700000">
        <a:off x="1551791" y="886801"/>
        <a:ext cx="1083411" cy="1079826"/>
      </dsp:txXfrm>
    </dsp:sp>
    <dsp:sp modelId="{175B8E67-F254-467A-A182-DDD489391A54}">
      <dsp:nvSpPr>
        <dsp:cNvPr id="0" name=""/>
        <dsp:cNvSpPr/>
      </dsp:nvSpPr>
      <dsp:spPr>
        <a:xfrm>
          <a:off x="1546511" y="1913602"/>
          <a:ext cx="2685907" cy="2685907"/>
        </a:xfrm>
        <a:prstGeom prst="circularArrow">
          <a:avLst>
            <a:gd name="adj1" fmla="val 4687"/>
            <a:gd name="adj2" fmla="val 299029"/>
            <a:gd name="adj3" fmla="val 2506529"/>
            <a:gd name="adj4" fmla="val 158821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83B397-9416-4137-9DBD-0F58D63EF6C8}">
      <dsp:nvSpPr>
        <dsp:cNvPr id="0" name=""/>
        <dsp:cNvSpPr/>
      </dsp:nvSpPr>
      <dsp:spPr>
        <a:xfrm>
          <a:off x="220842" y="1395894"/>
          <a:ext cx="1951479" cy="19514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6D891-23B7-4F43-9917-61EF6C24B7AA}">
      <dsp:nvSpPr>
        <dsp:cNvPr id="0" name=""/>
        <dsp:cNvSpPr/>
      </dsp:nvSpPr>
      <dsp:spPr>
        <a:xfrm>
          <a:off x="1000004" y="353200"/>
          <a:ext cx="2104087" cy="21040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F69F-DEBE-4D47-A2F1-D5263C5D498B}">
      <dsp:nvSpPr>
        <dsp:cNvPr id="0" name=""/>
        <dsp:cNvSpPr/>
      </dsp:nvSpPr>
      <dsp:spPr>
        <a:xfrm>
          <a:off x="2067003" y="2304339"/>
          <a:ext cx="1749420" cy="198035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Δημοτική Βιβλιοθήκη</a:t>
          </a:r>
          <a:endParaRPr lang="el-GR" sz="1600" b="1" kern="1200" dirty="0"/>
        </a:p>
      </dsp:txBody>
      <dsp:txXfrm>
        <a:off x="2418714" y="2752884"/>
        <a:ext cx="1045998" cy="1047619"/>
      </dsp:txXfrm>
    </dsp:sp>
    <dsp:sp modelId="{DE52BB0D-2FC7-4DFF-9B15-303791D9D13D}">
      <dsp:nvSpPr>
        <dsp:cNvPr id="0" name=""/>
        <dsp:cNvSpPr/>
      </dsp:nvSpPr>
      <dsp:spPr>
        <a:xfrm>
          <a:off x="0" y="2061834"/>
          <a:ext cx="2319912" cy="181596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Δημοτικό Ιατρείο</a:t>
          </a:r>
        </a:p>
        <a:p>
          <a:pPr lvl="0" algn="ctr" defTabSz="889000">
            <a:lnSpc>
              <a:spcPct val="90000"/>
            </a:lnSpc>
            <a:spcBef>
              <a:spcPct val="0"/>
            </a:spcBef>
            <a:spcAft>
              <a:spcPct val="35000"/>
            </a:spcAft>
          </a:pPr>
          <a:endParaRPr lang="el-GR" sz="1300" b="1" kern="1200" dirty="0"/>
        </a:p>
      </dsp:txBody>
      <dsp:txXfrm>
        <a:off x="530429" y="2521771"/>
        <a:ext cx="1259054" cy="896087"/>
      </dsp:txXfrm>
    </dsp:sp>
    <dsp:sp modelId="{067E16EB-C4FE-46FB-A9A8-7568B98B7DAA}">
      <dsp:nvSpPr>
        <dsp:cNvPr id="0" name=""/>
        <dsp:cNvSpPr/>
      </dsp:nvSpPr>
      <dsp:spPr>
        <a:xfrm rot="20700000">
          <a:off x="1170701" y="547908"/>
          <a:ext cx="1932991" cy="192192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Εκκλησία </a:t>
          </a:r>
          <a:endParaRPr lang="el-GR" sz="1600" b="1" kern="1200" dirty="0"/>
        </a:p>
      </dsp:txBody>
      <dsp:txXfrm rot="-20700000">
        <a:off x="1595319" y="968787"/>
        <a:ext cx="1083756" cy="1080170"/>
      </dsp:txXfrm>
    </dsp:sp>
    <dsp:sp modelId="{175B8E67-F254-467A-A182-DDD489391A54}">
      <dsp:nvSpPr>
        <dsp:cNvPr id="0" name=""/>
        <dsp:cNvSpPr/>
      </dsp:nvSpPr>
      <dsp:spPr>
        <a:xfrm>
          <a:off x="1590052" y="1995907"/>
          <a:ext cx="2686762" cy="2686762"/>
        </a:xfrm>
        <a:prstGeom prst="circularArrow">
          <a:avLst>
            <a:gd name="adj1" fmla="val 4687"/>
            <a:gd name="adj2" fmla="val 299029"/>
            <a:gd name="adj3" fmla="val 2506562"/>
            <a:gd name="adj4" fmla="val 1588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83B397-9416-4137-9DBD-0F58D63EF6C8}">
      <dsp:nvSpPr>
        <dsp:cNvPr id="0" name=""/>
        <dsp:cNvSpPr/>
      </dsp:nvSpPr>
      <dsp:spPr>
        <a:xfrm>
          <a:off x="263946" y="1478036"/>
          <a:ext cx="1952100" cy="195210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6D891-23B7-4F43-9917-61EF6C24B7AA}">
      <dsp:nvSpPr>
        <dsp:cNvPr id="0" name=""/>
        <dsp:cNvSpPr/>
      </dsp:nvSpPr>
      <dsp:spPr>
        <a:xfrm>
          <a:off x="1043357" y="435010"/>
          <a:ext cx="2104757" cy="210475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3824-5A6F-43BD-83CA-BD3548277783}">
      <dsp:nvSpPr>
        <dsp:cNvPr id="0" name=""/>
        <dsp:cNvSpPr/>
      </dsp:nvSpPr>
      <dsp:spPr>
        <a:xfrm>
          <a:off x="-112221" y="1"/>
          <a:ext cx="1808618" cy="139731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Κοινωνικό παντοπωλείο</a:t>
          </a:r>
          <a:endParaRPr lang="el-GR" sz="1500" b="1" kern="1200" dirty="0"/>
        </a:p>
      </dsp:txBody>
      <dsp:txXfrm>
        <a:off x="220652" y="327316"/>
        <a:ext cx="1142872" cy="718250"/>
      </dsp:txXfrm>
    </dsp:sp>
    <dsp:sp modelId="{76135E8A-0560-4817-831C-07E245F43E63}">
      <dsp:nvSpPr>
        <dsp:cNvPr id="0" name=""/>
        <dsp:cNvSpPr/>
      </dsp:nvSpPr>
      <dsp:spPr>
        <a:xfrm>
          <a:off x="393999" y="210116"/>
          <a:ext cx="945286" cy="945286"/>
        </a:xfrm>
        <a:prstGeom prst="circularArrow">
          <a:avLst>
            <a:gd name="adj1" fmla="val 4878"/>
            <a:gd name="adj2" fmla="val 312630"/>
            <a:gd name="adj3" fmla="val 2770809"/>
            <a:gd name="adj4" fmla="val 1582888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3824-5A6F-43BD-83CA-BD3548277783}">
      <dsp:nvSpPr>
        <dsp:cNvPr id="0" name=""/>
        <dsp:cNvSpPr/>
      </dsp:nvSpPr>
      <dsp:spPr>
        <a:xfrm>
          <a:off x="0" y="0"/>
          <a:ext cx="1929003" cy="149032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kern="1200" dirty="0" smtClean="0"/>
            <a:t>Γειτονιά</a:t>
          </a:r>
          <a:endParaRPr lang="el-GR" sz="2700" kern="1200" dirty="0"/>
        </a:p>
      </dsp:txBody>
      <dsp:txXfrm>
        <a:off x="355029" y="349102"/>
        <a:ext cx="1218945" cy="766058"/>
      </dsp:txXfrm>
    </dsp:sp>
    <dsp:sp modelId="{76135E8A-0560-4817-831C-07E245F43E63}">
      <dsp:nvSpPr>
        <dsp:cNvPr id="0" name=""/>
        <dsp:cNvSpPr/>
      </dsp:nvSpPr>
      <dsp:spPr>
        <a:xfrm>
          <a:off x="659110" y="222216"/>
          <a:ext cx="1008206" cy="1008206"/>
        </a:xfrm>
        <a:prstGeom prst="circularArrow">
          <a:avLst>
            <a:gd name="adj1" fmla="val 4878"/>
            <a:gd name="adj2" fmla="val 312630"/>
            <a:gd name="adj3" fmla="val 2793949"/>
            <a:gd name="adj4" fmla="val 1578304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56FD-9AB8-4EB8-A1CB-22E04B43CA77}">
      <dsp:nvSpPr>
        <dsp:cNvPr id="0" name=""/>
        <dsp:cNvSpPr/>
      </dsp:nvSpPr>
      <dsp:spPr>
        <a:xfrm>
          <a:off x="3021470" y="4248471"/>
          <a:ext cx="2811177" cy="2065034"/>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CASE MANAGEMENT</a:t>
          </a:r>
          <a:endParaRPr lang="el-GR" sz="2400" kern="1200" dirty="0"/>
        </a:p>
      </dsp:txBody>
      <dsp:txXfrm>
        <a:off x="3433157" y="4550888"/>
        <a:ext cx="1987803" cy="1460200"/>
      </dsp:txXfrm>
    </dsp:sp>
    <dsp:sp modelId="{A1900950-E038-4F07-A3C9-36F92F08E418}">
      <dsp:nvSpPr>
        <dsp:cNvPr id="0" name=""/>
        <dsp:cNvSpPr/>
      </dsp:nvSpPr>
      <dsp:spPr>
        <a:xfrm rot="13853524">
          <a:off x="1812577" y="3618381"/>
          <a:ext cx="1285919" cy="623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rot="10800000">
        <a:off x="1965054" y="3815599"/>
        <a:ext cx="1098920" cy="373997"/>
      </dsp:txXfrm>
    </dsp:sp>
    <dsp:sp modelId="{263967DE-3263-410C-B459-2E0171CAA462}">
      <dsp:nvSpPr>
        <dsp:cNvPr id="0" name=""/>
        <dsp:cNvSpPr/>
      </dsp:nvSpPr>
      <dsp:spPr>
        <a:xfrm>
          <a:off x="0" y="108690"/>
          <a:ext cx="2654043" cy="271756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rPr>
            <a:t>ΕΡΓΑΣΙΑΚΗ ΑΠΟΚΑΤΑΣΤΑΣΗ </a:t>
          </a:r>
          <a:r>
            <a:rPr lang="el-GR" sz="1800" kern="1200" dirty="0" smtClean="0">
              <a:solidFill>
                <a:schemeClr val="bg1"/>
              </a:solidFill>
            </a:rPr>
            <a:t>Αξιολόγηση και συμβουλευτική  Υποστηριζόμενη απασχόληση Προ/επαγγελματική εκπαίδευση</a:t>
          </a:r>
        </a:p>
        <a:p>
          <a:pPr lvl="0" algn="ctr" defTabSz="800100">
            <a:lnSpc>
              <a:spcPct val="90000"/>
            </a:lnSpc>
            <a:spcBef>
              <a:spcPct val="0"/>
            </a:spcBef>
            <a:spcAft>
              <a:spcPct val="35000"/>
            </a:spcAft>
          </a:pPr>
          <a:r>
            <a:rPr lang="el-GR" sz="1800" kern="1200" dirty="0" smtClean="0">
              <a:solidFill>
                <a:schemeClr val="bg1"/>
              </a:solidFill>
            </a:rPr>
            <a:t>Κοινωνικοί συνεταιρισμοί</a:t>
          </a:r>
          <a:endParaRPr lang="el-GR" sz="1800" kern="1200" dirty="0">
            <a:solidFill>
              <a:schemeClr val="bg1"/>
            </a:solidFill>
          </a:endParaRPr>
        </a:p>
      </dsp:txBody>
      <dsp:txXfrm>
        <a:off x="0" y="108690"/>
        <a:ext cx="2654043" cy="2717568"/>
      </dsp:txXfrm>
    </dsp:sp>
    <dsp:sp modelId="{EFC0EABD-6BCA-4434-BB9C-6BDE6C32B6D1}">
      <dsp:nvSpPr>
        <dsp:cNvPr id="0" name=""/>
        <dsp:cNvSpPr/>
      </dsp:nvSpPr>
      <dsp:spPr>
        <a:xfrm rot="21474714">
          <a:off x="5984403" y="4905792"/>
          <a:ext cx="370299" cy="623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a:off x="5984440" y="5032482"/>
        <a:ext cx="259209" cy="373997"/>
      </dsp:txXfrm>
    </dsp:sp>
    <dsp:sp modelId="{2EFF4658-3F8B-4D0A-9CFC-57EA432556E8}">
      <dsp:nvSpPr>
        <dsp:cNvPr id="0" name=""/>
        <dsp:cNvSpPr/>
      </dsp:nvSpPr>
      <dsp:spPr>
        <a:xfrm>
          <a:off x="6528273" y="4135057"/>
          <a:ext cx="2221984" cy="2057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Ιατρικές και οδοντιατρικές υπηρεσίες</a:t>
          </a:r>
          <a:endParaRPr lang="el-GR" sz="2000" kern="1200" dirty="0"/>
        </a:p>
      </dsp:txBody>
      <dsp:txXfrm>
        <a:off x="6853675" y="4436389"/>
        <a:ext cx="1571180" cy="1454963"/>
      </dsp:txXfrm>
    </dsp:sp>
    <dsp:sp modelId="{54BF6510-C001-468D-9AF8-FC3227D60AF3}">
      <dsp:nvSpPr>
        <dsp:cNvPr id="0" name=""/>
        <dsp:cNvSpPr/>
      </dsp:nvSpPr>
      <dsp:spPr>
        <a:xfrm rot="16237131">
          <a:off x="4191569" y="3407333"/>
          <a:ext cx="854961" cy="623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a:off x="4284059" y="3625493"/>
        <a:ext cx="667962" cy="373997"/>
      </dsp:txXfrm>
    </dsp:sp>
    <dsp:sp modelId="{ECAC6866-36FD-4E07-AA01-D1A1FF675D98}">
      <dsp:nvSpPr>
        <dsp:cNvPr id="0" name=""/>
        <dsp:cNvSpPr/>
      </dsp:nvSpPr>
      <dsp:spPr>
        <a:xfrm>
          <a:off x="2747465" y="112515"/>
          <a:ext cx="3437623" cy="3075267"/>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rPr>
            <a:t>ΨΥΧΙΑΤΡΙΚΕΣ</a:t>
          </a:r>
          <a:r>
            <a:rPr lang="en-US" sz="1600" b="1" kern="1200" dirty="0" smtClean="0">
              <a:solidFill>
                <a:schemeClr val="tx1"/>
              </a:solidFill>
            </a:rPr>
            <a:t> &amp;</a:t>
          </a:r>
          <a:r>
            <a:rPr lang="el-GR" sz="1600" b="1" kern="1200" dirty="0" smtClean="0">
              <a:solidFill>
                <a:schemeClr val="tx1"/>
              </a:solidFill>
            </a:rPr>
            <a:t> ΨΥΧΟΛΟΓΙΚΕΣ ΥΠΗΡΕΣΙΕΣ  </a:t>
          </a:r>
          <a:r>
            <a:rPr lang="en-US" sz="1600" b="1" kern="1200" dirty="0" smtClean="0">
              <a:solidFill>
                <a:schemeClr val="tx1"/>
              </a:solidFill>
            </a:rPr>
            <a:t>                             </a:t>
          </a:r>
          <a:endParaRPr lang="el-GR"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t> </a:t>
          </a:r>
          <a:r>
            <a:rPr lang="el-GR" sz="1600" kern="1200" dirty="0" smtClean="0"/>
            <a:t>Νοσηλεία/ Μερική νοσηλεία    Παρέμβαση στην κρίση </a:t>
          </a:r>
        </a:p>
        <a:p>
          <a:pPr lvl="0" algn="ctr" defTabSz="711200">
            <a:lnSpc>
              <a:spcPct val="90000"/>
            </a:lnSpc>
            <a:spcBef>
              <a:spcPct val="0"/>
            </a:spcBef>
            <a:spcAft>
              <a:spcPct val="35000"/>
            </a:spcAft>
          </a:pPr>
          <a:r>
            <a:rPr lang="el-GR" sz="1600" kern="1200" dirty="0" smtClean="0"/>
            <a:t>Ψυχοκοινωνική αποκατάσταση/Κ.Ημέρας    </a:t>
          </a:r>
        </a:p>
        <a:p>
          <a:pPr lvl="0" algn="ctr" defTabSz="711200">
            <a:lnSpc>
              <a:spcPct val="90000"/>
            </a:lnSpc>
            <a:spcBef>
              <a:spcPct val="0"/>
            </a:spcBef>
            <a:spcAft>
              <a:spcPct val="35000"/>
            </a:spcAft>
          </a:pPr>
          <a:r>
            <a:rPr lang="el-GR" sz="1600" kern="1200" dirty="0" smtClean="0"/>
            <a:t>Οικογενειακή παρέμβαση         Εκπαίδευση σε δεξιότητες             </a:t>
          </a:r>
          <a:r>
            <a:rPr lang="el-GR" sz="1600" kern="1200" dirty="0" err="1" smtClean="0"/>
            <a:t>Γνωσιακή</a:t>
          </a:r>
          <a:r>
            <a:rPr lang="el-GR" sz="1600" kern="1200" dirty="0" smtClean="0"/>
            <a:t> ψυχοθεραπεία     </a:t>
          </a:r>
        </a:p>
        <a:p>
          <a:pPr lvl="0" algn="ctr" defTabSz="711200">
            <a:lnSpc>
              <a:spcPct val="90000"/>
            </a:lnSpc>
            <a:spcBef>
              <a:spcPct val="0"/>
            </a:spcBef>
            <a:spcAft>
              <a:spcPct val="35000"/>
            </a:spcAft>
          </a:pPr>
          <a:r>
            <a:rPr lang="el-GR" sz="1600" kern="1200" dirty="0" smtClean="0"/>
            <a:t>Κοινωνική λέσχη/Ομάδες αυτοβοήθειας</a:t>
          </a:r>
          <a:endParaRPr lang="el-GR" sz="1600" kern="1200" dirty="0"/>
        </a:p>
      </dsp:txBody>
      <dsp:txXfrm>
        <a:off x="2747465" y="112515"/>
        <a:ext cx="3437623" cy="3075267"/>
      </dsp:txXfrm>
    </dsp:sp>
    <dsp:sp modelId="{2E8E8BD3-873E-4375-9A38-1D17B0DC2963}">
      <dsp:nvSpPr>
        <dsp:cNvPr id="0" name=""/>
        <dsp:cNvSpPr/>
      </dsp:nvSpPr>
      <dsp:spPr>
        <a:xfrm rot="18562741">
          <a:off x="5701318" y="3746557"/>
          <a:ext cx="1296635" cy="623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a:off x="5735497" y="3943495"/>
        <a:ext cx="1109636" cy="373997"/>
      </dsp:txXfrm>
    </dsp:sp>
    <dsp:sp modelId="{BA802733-E52C-4024-AF91-08C89E45110D}">
      <dsp:nvSpPr>
        <dsp:cNvPr id="0" name=""/>
        <dsp:cNvSpPr/>
      </dsp:nvSpPr>
      <dsp:spPr>
        <a:xfrm>
          <a:off x="6257103" y="57343"/>
          <a:ext cx="2621868" cy="279379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rPr>
            <a:t>ΣΤΕΓΑΣΗ </a:t>
          </a:r>
          <a:r>
            <a:rPr lang="el-GR" sz="2000" kern="1200" dirty="0" smtClean="0">
              <a:solidFill>
                <a:schemeClr val="bg1"/>
              </a:solidFill>
            </a:rPr>
            <a:t>         </a:t>
          </a:r>
          <a:r>
            <a:rPr lang="el-GR" sz="1800" kern="1200" dirty="0" smtClean="0">
              <a:solidFill>
                <a:schemeClr val="bg1"/>
              </a:solidFill>
            </a:rPr>
            <a:t>Υποστηριζόμενη διαμονή      Μεταβατικός Ξενώνας Οικοτροφείο  </a:t>
          </a:r>
          <a:r>
            <a:rPr lang="en-US" sz="1800" kern="1200" dirty="0" smtClean="0">
              <a:solidFill>
                <a:schemeClr val="bg1"/>
              </a:solidFill>
            </a:rPr>
            <a:t>  </a:t>
          </a:r>
          <a:r>
            <a:rPr lang="el-GR" sz="1800" kern="1200" dirty="0" smtClean="0">
              <a:solidFill>
                <a:schemeClr val="bg1"/>
              </a:solidFill>
            </a:rPr>
            <a:t>Προστατευμένα διαμερίσματα        </a:t>
          </a:r>
          <a:r>
            <a:rPr lang="en-US" sz="1800" kern="1200" dirty="0" smtClean="0">
              <a:solidFill>
                <a:schemeClr val="bg1"/>
              </a:solidFill>
            </a:rPr>
            <a:t>     </a:t>
          </a:r>
          <a:r>
            <a:rPr lang="el-GR" sz="1800" kern="1200" dirty="0" smtClean="0">
              <a:solidFill>
                <a:schemeClr val="bg1"/>
              </a:solidFill>
            </a:rPr>
            <a:t>  Ξενώνες κρίσης</a:t>
          </a:r>
        </a:p>
        <a:p>
          <a:pPr lvl="0" algn="ctr" defTabSz="800100">
            <a:lnSpc>
              <a:spcPct val="90000"/>
            </a:lnSpc>
            <a:spcBef>
              <a:spcPct val="0"/>
            </a:spcBef>
            <a:spcAft>
              <a:spcPct val="35000"/>
            </a:spcAft>
          </a:pPr>
          <a:endParaRPr lang="el-GR" sz="2000" kern="1200" dirty="0"/>
        </a:p>
      </dsp:txBody>
      <dsp:txXfrm>
        <a:off x="6257103" y="57343"/>
        <a:ext cx="2621868" cy="2793797"/>
      </dsp:txXfrm>
    </dsp:sp>
    <dsp:sp modelId="{D02ACAA9-406C-43E9-AF46-2DAF5D364F64}">
      <dsp:nvSpPr>
        <dsp:cNvPr id="0" name=""/>
        <dsp:cNvSpPr/>
      </dsp:nvSpPr>
      <dsp:spPr>
        <a:xfrm rot="10778551">
          <a:off x="2592228" y="4979826"/>
          <a:ext cx="303370" cy="623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rot="10800000">
        <a:off x="2683238" y="5104208"/>
        <a:ext cx="212359" cy="373997"/>
      </dsp:txXfrm>
    </dsp:sp>
    <dsp:sp modelId="{05AF28B1-1D0D-4B7F-B19D-05555CAC6D8C}">
      <dsp:nvSpPr>
        <dsp:cNvPr id="0" name=""/>
        <dsp:cNvSpPr/>
      </dsp:nvSpPr>
      <dsp:spPr>
        <a:xfrm>
          <a:off x="0" y="4296026"/>
          <a:ext cx="2449170" cy="20098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ΚΟΙΝΩΝΙΚΕΣ/ ΠΡΟΝΙΑΚΕΣ  ΥΠΗΡΕΣΙΕΣ Συντάξεις επιδόματα</a:t>
          </a:r>
          <a:endParaRPr lang="el-GR" sz="2000" kern="1200" dirty="0"/>
        </a:p>
      </dsp:txBody>
      <dsp:txXfrm>
        <a:off x="358673" y="4590367"/>
        <a:ext cx="1731824" cy="1421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6A04-632E-4221-97C7-753D326DA324}">
      <dsp:nvSpPr>
        <dsp:cNvPr id="0" name=""/>
        <dsp:cNvSpPr/>
      </dsp:nvSpPr>
      <dsp:spPr>
        <a:xfrm>
          <a:off x="3161168" y="2112275"/>
          <a:ext cx="2713713" cy="2533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l-GR" sz="3000" b="1" kern="1200" dirty="0" smtClean="0"/>
            <a:t>ΚΕΝΤΡΟ </a:t>
          </a:r>
          <a:r>
            <a:rPr lang="el-GR" sz="3000" b="1" kern="1200" dirty="0"/>
            <a:t>ΗΜΕΡΑΣ </a:t>
          </a:r>
          <a:r>
            <a:rPr lang="en-US" sz="3000" b="1" kern="1200" dirty="0" smtClean="0"/>
            <a:t>Franco Basaglia</a:t>
          </a:r>
          <a:r>
            <a:rPr lang="el-GR" sz="3000" b="1" kern="1200" dirty="0" smtClean="0"/>
            <a:t> </a:t>
          </a:r>
          <a:endParaRPr lang="el-GR" sz="3000" kern="1200" dirty="0"/>
        </a:p>
      </dsp:txBody>
      <dsp:txXfrm>
        <a:off x="3558582" y="2483275"/>
        <a:ext cx="1918885" cy="1791344"/>
      </dsp:txXfrm>
    </dsp:sp>
    <dsp:sp modelId="{882F7DDB-DB7D-453C-8FBA-FCADF07D240A}">
      <dsp:nvSpPr>
        <dsp:cNvPr id="0" name=""/>
        <dsp:cNvSpPr/>
      </dsp:nvSpPr>
      <dsp:spPr>
        <a:xfrm rot="15494604">
          <a:off x="3994534" y="1906327"/>
          <a:ext cx="439805" cy="27818"/>
        </a:xfrm>
        <a:custGeom>
          <a:avLst/>
          <a:gdLst/>
          <a:ahLst/>
          <a:cxnLst/>
          <a:rect l="0" t="0" r="0" b="0"/>
          <a:pathLst>
            <a:path>
              <a:moveTo>
                <a:pt x="0" y="13909"/>
              </a:moveTo>
              <a:lnTo>
                <a:pt x="439805"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4203442" y="1909241"/>
        <a:ext cx="21990" cy="21990"/>
      </dsp:txXfrm>
    </dsp:sp>
    <dsp:sp modelId="{C1600471-7A43-4B93-8D79-B21FE90D8AF7}">
      <dsp:nvSpPr>
        <dsp:cNvPr id="0" name=""/>
        <dsp:cNvSpPr/>
      </dsp:nvSpPr>
      <dsp:spPr>
        <a:xfrm>
          <a:off x="2987820" y="299"/>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Ψυχοθεραπεία </a:t>
          </a:r>
          <a:endParaRPr lang="el-GR" sz="1400" kern="1200" dirty="0"/>
        </a:p>
      </dsp:txBody>
      <dsp:txXfrm>
        <a:off x="3282413" y="251880"/>
        <a:ext cx="1422422" cy="1214739"/>
      </dsp:txXfrm>
    </dsp:sp>
    <dsp:sp modelId="{B3EB01E0-50CD-4D22-BD04-43BE45465153}">
      <dsp:nvSpPr>
        <dsp:cNvPr id="0" name=""/>
        <dsp:cNvSpPr/>
      </dsp:nvSpPr>
      <dsp:spPr>
        <a:xfrm rot="18410436">
          <a:off x="5142049" y="2019970"/>
          <a:ext cx="767406" cy="27818"/>
        </a:xfrm>
        <a:custGeom>
          <a:avLst/>
          <a:gdLst/>
          <a:ahLst/>
          <a:cxnLst/>
          <a:rect l="0" t="0" r="0" b="0"/>
          <a:pathLst>
            <a:path>
              <a:moveTo>
                <a:pt x="0" y="13909"/>
              </a:moveTo>
              <a:lnTo>
                <a:pt x="767406"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506567" y="2014693"/>
        <a:ext cx="38370" cy="38370"/>
      </dsp:txXfrm>
    </dsp:sp>
    <dsp:sp modelId="{F11CFBA5-E0FE-4A17-98B5-5BA2A26AD324}">
      <dsp:nvSpPr>
        <dsp:cNvPr id="0" name=""/>
        <dsp:cNvSpPr/>
      </dsp:nvSpPr>
      <dsp:spPr>
        <a:xfrm>
          <a:off x="5292083" y="144317"/>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Μονάδα Ψυχοκοινωνικής Αποκατάστασης </a:t>
          </a:r>
        </a:p>
      </dsp:txBody>
      <dsp:txXfrm>
        <a:off x="5586676" y="395898"/>
        <a:ext cx="1422422" cy="1214739"/>
      </dsp:txXfrm>
    </dsp:sp>
    <dsp:sp modelId="{F8A7B9EF-0EB6-495B-A16F-7676E8C4C8FB}">
      <dsp:nvSpPr>
        <dsp:cNvPr id="0" name=""/>
        <dsp:cNvSpPr/>
      </dsp:nvSpPr>
      <dsp:spPr>
        <a:xfrm rot="20671824">
          <a:off x="5807600" y="2921672"/>
          <a:ext cx="624902" cy="27818"/>
        </a:xfrm>
        <a:custGeom>
          <a:avLst/>
          <a:gdLst/>
          <a:ahLst/>
          <a:cxnLst/>
          <a:rect l="0" t="0" r="0" b="0"/>
          <a:pathLst>
            <a:path>
              <a:moveTo>
                <a:pt x="0" y="13909"/>
              </a:moveTo>
              <a:lnTo>
                <a:pt x="624902"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6104428" y="2919959"/>
        <a:ext cx="31245" cy="31245"/>
      </dsp:txXfrm>
    </dsp:sp>
    <dsp:sp modelId="{A5D1D93D-23EE-4A28-A5C4-038D566BCC26}">
      <dsp:nvSpPr>
        <dsp:cNvPr id="0" name=""/>
        <dsp:cNvSpPr/>
      </dsp:nvSpPr>
      <dsp:spPr>
        <a:xfrm>
          <a:off x="6372194" y="1728490"/>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Assertive Community Treatment</a:t>
          </a:r>
          <a:endParaRPr lang="el-GR" sz="1400" kern="1200" dirty="0"/>
        </a:p>
      </dsp:txBody>
      <dsp:txXfrm>
        <a:off x="6666787" y="1980071"/>
        <a:ext cx="1422422" cy="1214739"/>
      </dsp:txXfrm>
    </dsp:sp>
    <dsp:sp modelId="{631B67A4-AE71-4957-8D18-5CB50203C39F}">
      <dsp:nvSpPr>
        <dsp:cNvPr id="0" name=""/>
        <dsp:cNvSpPr/>
      </dsp:nvSpPr>
      <dsp:spPr>
        <a:xfrm rot="1800000">
          <a:off x="5647736" y="4121916"/>
          <a:ext cx="362479" cy="27818"/>
        </a:xfrm>
        <a:custGeom>
          <a:avLst/>
          <a:gdLst/>
          <a:ahLst/>
          <a:cxnLst/>
          <a:rect l="0" t="0" r="0" b="0"/>
          <a:pathLst>
            <a:path>
              <a:moveTo>
                <a:pt x="0" y="13909"/>
              </a:moveTo>
              <a:lnTo>
                <a:pt x="362479"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819914" y="4126764"/>
        <a:ext cx="18123" cy="18123"/>
      </dsp:txXfrm>
    </dsp:sp>
    <dsp:sp modelId="{C334227E-9C10-47A9-8369-26B6D0815DCC}">
      <dsp:nvSpPr>
        <dsp:cNvPr id="0" name=""/>
        <dsp:cNvSpPr/>
      </dsp:nvSpPr>
      <dsp:spPr>
        <a:xfrm>
          <a:off x="5813380" y="3848572"/>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Δικτύωση -Προαγωγή Υγείας</a:t>
          </a:r>
        </a:p>
      </dsp:txBody>
      <dsp:txXfrm>
        <a:off x="6107973" y="4100153"/>
        <a:ext cx="1422422" cy="1214739"/>
      </dsp:txXfrm>
    </dsp:sp>
    <dsp:sp modelId="{B0C2CB10-2597-44AA-A79D-F417AD94DDA7}">
      <dsp:nvSpPr>
        <dsp:cNvPr id="0" name=""/>
        <dsp:cNvSpPr/>
      </dsp:nvSpPr>
      <dsp:spPr>
        <a:xfrm rot="4697712">
          <a:off x="4675802" y="4731350"/>
          <a:ext cx="250582" cy="27818"/>
        </a:xfrm>
        <a:custGeom>
          <a:avLst/>
          <a:gdLst/>
          <a:ahLst/>
          <a:cxnLst/>
          <a:rect l="0" t="0" r="0" b="0"/>
          <a:pathLst>
            <a:path>
              <a:moveTo>
                <a:pt x="0" y="13909"/>
              </a:moveTo>
              <a:lnTo>
                <a:pt x="250582"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4794829" y="4738995"/>
        <a:ext cx="12529" cy="12529"/>
      </dsp:txXfrm>
    </dsp:sp>
    <dsp:sp modelId="{91FA5C00-C065-407B-840B-4BC4FF0965FA}">
      <dsp:nvSpPr>
        <dsp:cNvPr id="0" name=""/>
        <dsp:cNvSpPr/>
      </dsp:nvSpPr>
      <dsp:spPr>
        <a:xfrm>
          <a:off x="3995941" y="4854809"/>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Κοινωνική Λέσχη</a:t>
          </a:r>
        </a:p>
      </dsp:txBody>
      <dsp:txXfrm>
        <a:off x="4290534" y="5106390"/>
        <a:ext cx="1422422" cy="1214739"/>
      </dsp:txXfrm>
    </dsp:sp>
    <dsp:sp modelId="{ACBF5312-F8FE-4567-9203-41A43196C14E}">
      <dsp:nvSpPr>
        <dsp:cNvPr id="0" name=""/>
        <dsp:cNvSpPr/>
      </dsp:nvSpPr>
      <dsp:spPr>
        <a:xfrm rot="7710288">
          <a:off x="3408960" y="4526644"/>
          <a:ext cx="369846" cy="27818"/>
        </a:xfrm>
        <a:custGeom>
          <a:avLst/>
          <a:gdLst/>
          <a:ahLst/>
          <a:cxnLst/>
          <a:rect l="0" t="0" r="0" b="0"/>
          <a:pathLst>
            <a:path>
              <a:moveTo>
                <a:pt x="0" y="13909"/>
              </a:moveTo>
              <a:lnTo>
                <a:pt x="369846"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3584637" y="4531307"/>
        <a:ext cx="18492" cy="18492"/>
      </dsp:txXfrm>
    </dsp:sp>
    <dsp:sp modelId="{BDC2C733-A9E4-40E6-9CBF-2C72719494B4}">
      <dsp:nvSpPr>
        <dsp:cNvPr id="0" name=""/>
        <dsp:cNvSpPr/>
      </dsp:nvSpPr>
      <dsp:spPr>
        <a:xfrm>
          <a:off x="1907709" y="4536797"/>
          <a:ext cx="2011608" cy="1717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Ψυχιατρική Παρακολούθηση</a:t>
          </a:r>
        </a:p>
      </dsp:txBody>
      <dsp:txXfrm>
        <a:off x="2202302" y="4788378"/>
        <a:ext cx="1422422" cy="1214739"/>
      </dsp:txXfrm>
    </dsp:sp>
    <dsp:sp modelId="{B9A553CF-6C24-447A-95A9-F91BEC5706A6}">
      <dsp:nvSpPr>
        <dsp:cNvPr id="0" name=""/>
        <dsp:cNvSpPr/>
      </dsp:nvSpPr>
      <dsp:spPr>
        <a:xfrm rot="9970612">
          <a:off x="1953894" y="3839645"/>
          <a:ext cx="1270479" cy="27818"/>
        </a:xfrm>
        <a:custGeom>
          <a:avLst/>
          <a:gdLst/>
          <a:ahLst/>
          <a:cxnLst/>
          <a:rect l="0" t="0" r="0" b="0"/>
          <a:pathLst>
            <a:path>
              <a:moveTo>
                <a:pt x="0" y="13909"/>
              </a:moveTo>
              <a:lnTo>
                <a:pt x="1270479"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2557372" y="3821792"/>
        <a:ext cx="63523" cy="63523"/>
      </dsp:txXfrm>
    </dsp:sp>
    <dsp:sp modelId="{E828A536-539A-4FFD-A934-2CB62E39603D}">
      <dsp:nvSpPr>
        <dsp:cNvPr id="0" name=""/>
        <dsp:cNvSpPr/>
      </dsp:nvSpPr>
      <dsp:spPr>
        <a:xfrm>
          <a:off x="0" y="3384184"/>
          <a:ext cx="2011608" cy="1717901"/>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Σύλογος Οικογενειών και Φίλων  για την Ψυχική  Υγεία</a:t>
          </a:r>
          <a:endParaRPr lang="el-GR" sz="1400" kern="1200" dirty="0"/>
        </a:p>
      </dsp:txBody>
      <dsp:txXfrm>
        <a:off x="294593" y="3635765"/>
        <a:ext cx="1422422" cy="1214739"/>
      </dsp:txXfrm>
    </dsp:sp>
    <dsp:sp modelId="{4D3017CD-A9BE-42AD-9D02-5915BCE20C2F}">
      <dsp:nvSpPr>
        <dsp:cNvPr id="0" name=""/>
        <dsp:cNvSpPr/>
      </dsp:nvSpPr>
      <dsp:spPr>
        <a:xfrm rot="11697038">
          <a:off x="1943916" y="2850107"/>
          <a:ext cx="1291427" cy="27818"/>
        </a:xfrm>
        <a:custGeom>
          <a:avLst/>
          <a:gdLst/>
          <a:ahLst/>
          <a:cxnLst/>
          <a:rect l="0" t="0" r="0" b="0"/>
          <a:pathLst>
            <a:path>
              <a:moveTo>
                <a:pt x="0" y="13909"/>
              </a:moveTo>
              <a:lnTo>
                <a:pt x="1291427"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2557344" y="2831731"/>
        <a:ext cx="64571" cy="64571"/>
      </dsp:txXfrm>
    </dsp:sp>
    <dsp:sp modelId="{672985F7-5F76-45F7-BE0C-75B19A87B826}">
      <dsp:nvSpPr>
        <dsp:cNvPr id="0" name=""/>
        <dsp:cNvSpPr/>
      </dsp:nvSpPr>
      <dsp:spPr>
        <a:xfrm>
          <a:off x="0" y="1582143"/>
          <a:ext cx="2011608" cy="1717901"/>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Κοινωνικός Συνεταιρισμός "Ηλιοτρόπιο" </a:t>
          </a:r>
        </a:p>
      </dsp:txBody>
      <dsp:txXfrm>
        <a:off x="294593" y="1833724"/>
        <a:ext cx="1422422" cy="1214739"/>
      </dsp:txXfrm>
    </dsp:sp>
    <dsp:sp modelId="{BA695C7E-14D3-48B0-ACCD-CEC05AF30BE9}">
      <dsp:nvSpPr>
        <dsp:cNvPr id="0" name=""/>
        <dsp:cNvSpPr/>
      </dsp:nvSpPr>
      <dsp:spPr>
        <a:xfrm rot="13214591">
          <a:off x="2059946" y="1981966"/>
          <a:ext cx="1647866" cy="27818"/>
        </a:xfrm>
        <a:custGeom>
          <a:avLst/>
          <a:gdLst/>
          <a:ahLst/>
          <a:cxnLst/>
          <a:rect l="0" t="0" r="0" b="0"/>
          <a:pathLst>
            <a:path>
              <a:moveTo>
                <a:pt x="0" y="13909"/>
              </a:moveTo>
              <a:lnTo>
                <a:pt x="1647866" y="139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2842682" y="1954678"/>
        <a:ext cx="82393" cy="82393"/>
      </dsp:txXfrm>
    </dsp:sp>
    <dsp:sp modelId="{061FF4AD-6D57-4410-9E15-33A06849EB54}">
      <dsp:nvSpPr>
        <dsp:cNvPr id="0" name=""/>
        <dsp:cNvSpPr/>
      </dsp:nvSpPr>
      <dsp:spPr>
        <a:xfrm>
          <a:off x="534762" y="0"/>
          <a:ext cx="2011608" cy="1717901"/>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t>Ομάδες Αυτοβοήθειας</a:t>
          </a:r>
        </a:p>
      </dsp:txBody>
      <dsp:txXfrm>
        <a:off x="829355" y="251581"/>
        <a:ext cx="1422422" cy="12147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90BFD-6B97-4CCB-ACE1-49FC096F1B61}">
      <dsp:nvSpPr>
        <dsp:cNvPr id="0" name=""/>
        <dsp:cNvSpPr/>
      </dsp:nvSpPr>
      <dsp:spPr>
        <a:xfrm>
          <a:off x="1342560" y="0"/>
          <a:ext cx="5069160" cy="5069160"/>
        </a:xfrm>
        <a:prstGeom prst="triangle">
          <a:avLst/>
        </a:prstGeom>
        <a:solidFill>
          <a:schemeClr val="bg1">
            <a:lumMod val="50000"/>
            <a:lumOff val="5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D1BB586A-4277-4CCD-887D-D76A60FB0DBA}">
      <dsp:nvSpPr>
        <dsp:cNvPr id="0" name=""/>
        <dsp:cNvSpPr/>
      </dsp:nvSpPr>
      <dsp:spPr>
        <a:xfrm>
          <a:off x="3877140" y="532656"/>
          <a:ext cx="3294954" cy="27671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l-GR" sz="1100" b="1" kern="1200" dirty="0"/>
        </a:p>
      </dsp:txBody>
      <dsp:txXfrm>
        <a:off x="3890648" y="546164"/>
        <a:ext cx="3267938" cy="249699"/>
      </dsp:txXfrm>
    </dsp:sp>
    <dsp:sp modelId="{4F59A4BD-AE8F-4553-8562-9B52FAC70670}">
      <dsp:nvSpPr>
        <dsp:cNvPr id="0" name=""/>
        <dsp:cNvSpPr/>
      </dsp:nvSpPr>
      <dsp:spPr>
        <a:xfrm>
          <a:off x="3877140" y="855410"/>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Απασχόληση/Εργασία</a:t>
          </a:r>
          <a:endParaRPr lang="el-GR" sz="1400" b="1" kern="1200" dirty="0"/>
        </a:p>
      </dsp:txBody>
      <dsp:txXfrm>
        <a:off x="3895119" y="873389"/>
        <a:ext cx="3258996" cy="332348"/>
      </dsp:txXfrm>
    </dsp:sp>
    <dsp:sp modelId="{2CEACE85-9FB6-41C3-BF0B-30C34ADDED76}">
      <dsp:nvSpPr>
        <dsp:cNvPr id="0" name=""/>
        <dsp:cNvSpPr/>
      </dsp:nvSpPr>
      <dsp:spPr>
        <a:xfrm>
          <a:off x="3877140" y="1269754"/>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Προ επαγγελματική κατάρτιση</a:t>
          </a:r>
          <a:endParaRPr lang="el-GR" sz="1400" b="1" kern="1200" dirty="0"/>
        </a:p>
      </dsp:txBody>
      <dsp:txXfrm>
        <a:off x="3895119" y="1287733"/>
        <a:ext cx="3258996" cy="332348"/>
      </dsp:txXfrm>
    </dsp:sp>
    <dsp:sp modelId="{9B0B33B0-C292-46E7-8BCC-CA1A48CAE96B}">
      <dsp:nvSpPr>
        <dsp:cNvPr id="0" name=""/>
        <dsp:cNvSpPr/>
      </dsp:nvSpPr>
      <dsp:spPr>
        <a:xfrm>
          <a:off x="3877140" y="1684098"/>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Κοινωνικοποίηση/ Αναψυχή</a:t>
          </a:r>
          <a:endParaRPr lang="el-GR" sz="1400" b="1" kern="1200" dirty="0"/>
        </a:p>
      </dsp:txBody>
      <dsp:txXfrm>
        <a:off x="3895119" y="1702077"/>
        <a:ext cx="3258996" cy="332348"/>
      </dsp:txXfrm>
    </dsp:sp>
    <dsp:sp modelId="{CD252D2F-6231-4FC5-870F-A9EC57539C57}">
      <dsp:nvSpPr>
        <dsp:cNvPr id="0" name=""/>
        <dsp:cNvSpPr/>
      </dsp:nvSpPr>
      <dsp:spPr>
        <a:xfrm>
          <a:off x="3877140" y="2098443"/>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Επιμόρφωση</a:t>
          </a:r>
          <a:endParaRPr lang="el-GR" sz="1400" b="1" kern="1200" dirty="0"/>
        </a:p>
      </dsp:txBody>
      <dsp:txXfrm>
        <a:off x="3895119" y="2116422"/>
        <a:ext cx="3258996" cy="332348"/>
      </dsp:txXfrm>
    </dsp:sp>
    <dsp:sp modelId="{D548CBF7-FEBF-447B-A735-C579295349F5}">
      <dsp:nvSpPr>
        <dsp:cNvPr id="0" name=""/>
        <dsp:cNvSpPr/>
      </dsp:nvSpPr>
      <dsp:spPr>
        <a:xfrm>
          <a:off x="3877140" y="2512787"/>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Οικογενειακή παρέμβαση/Ψυχοθεραπεία</a:t>
          </a:r>
          <a:endParaRPr lang="el-GR" sz="1400" b="1" kern="1200" dirty="0"/>
        </a:p>
      </dsp:txBody>
      <dsp:txXfrm>
        <a:off x="3895119" y="2530766"/>
        <a:ext cx="3258996" cy="332348"/>
      </dsp:txXfrm>
    </dsp:sp>
    <dsp:sp modelId="{B07F6B84-6C15-4559-92CF-566472A8748F}">
      <dsp:nvSpPr>
        <dsp:cNvPr id="0" name=""/>
        <dsp:cNvSpPr/>
      </dsp:nvSpPr>
      <dsp:spPr>
        <a:xfrm>
          <a:off x="3877140" y="2927132"/>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Εκπαίδευση σε δεξιότητες </a:t>
          </a:r>
        </a:p>
      </dsp:txBody>
      <dsp:txXfrm>
        <a:off x="3895119" y="2945111"/>
        <a:ext cx="3258996" cy="332348"/>
      </dsp:txXfrm>
    </dsp:sp>
    <dsp:sp modelId="{E0B83AB4-4E7E-4F15-8D98-1368E57FC9B3}">
      <dsp:nvSpPr>
        <dsp:cNvPr id="0" name=""/>
        <dsp:cNvSpPr/>
      </dsp:nvSpPr>
      <dsp:spPr>
        <a:xfrm>
          <a:off x="3877140" y="3341476"/>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Επιδόματα/κοινωνικές παροχές</a:t>
          </a:r>
          <a:endParaRPr lang="el-GR" sz="1400" b="1" kern="1200" dirty="0"/>
        </a:p>
      </dsp:txBody>
      <dsp:txXfrm>
        <a:off x="3895119" y="3359455"/>
        <a:ext cx="3258996" cy="332348"/>
      </dsp:txXfrm>
    </dsp:sp>
    <dsp:sp modelId="{8A071298-7D69-43B0-8A01-DF23467C3ECE}">
      <dsp:nvSpPr>
        <dsp:cNvPr id="0" name=""/>
        <dsp:cNvSpPr/>
      </dsp:nvSpPr>
      <dsp:spPr>
        <a:xfrm>
          <a:off x="3877140" y="3755821"/>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Ιατρική φροντίδα/Σωματική Υγεία</a:t>
          </a:r>
          <a:endParaRPr lang="el-GR" sz="1400" b="1" kern="1200" dirty="0"/>
        </a:p>
      </dsp:txBody>
      <dsp:txXfrm>
        <a:off x="3895119" y="3773800"/>
        <a:ext cx="3258996" cy="332348"/>
      </dsp:txXfrm>
    </dsp:sp>
    <dsp:sp modelId="{D310B127-6B1A-4E79-BAFE-98B37FABE0FB}">
      <dsp:nvSpPr>
        <dsp:cNvPr id="0" name=""/>
        <dsp:cNvSpPr/>
      </dsp:nvSpPr>
      <dsp:spPr>
        <a:xfrm>
          <a:off x="3877140" y="4170165"/>
          <a:ext cx="3294954" cy="368306"/>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Σίτιση-Στέγαση </a:t>
          </a:r>
          <a:endParaRPr lang="el-GR" sz="1400" b="1" kern="1200" dirty="0"/>
        </a:p>
      </dsp:txBody>
      <dsp:txXfrm>
        <a:off x="3895119" y="4188144"/>
        <a:ext cx="3258996" cy="332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CA0B6-B83C-4B37-9BA2-C6CCDF40A748}">
      <dsp:nvSpPr>
        <dsp:cNvPr id="0" name=""/>
        <dsp:cNvSpPr/>
      </dsp:nvSpPr>
      <dsp:spPr>
        <a:xfrm>
          <a:off x="4945771" y="19343"/>
          <a:ext cx="1250241" cy="129608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t>Εκκλησία </a:t>
          </a:r>
          <a:endParaRPr lang="el-GR" sz="1400" b="1" kern="1200" dirty="0"/>
        </a:p>
      </dsp:txBody>
      <dsp:txXfrm>
        <a:off x="5197125" y="319899"/>
        <a:ext cx="747533" cy="672106"/>
      </dsp:txXfrm>
    </dsp:sp>
    <dsp:sp modelId="{377D40B1-75DE-4335-8141-35E618B392AB}">
      <dsp:nvSpPr>
        <dsp:cNvPr id="0" name=""/>
        <dsp:cNvSpPr/>
      </dsp:nvSpPr>
      <dsp:spPr>
        <a:xfrm>
          <a:off x="0" y="77078"/>
          <a:ext cx="1441450" cy="144145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t>Γειτονιά</a:t>
          </a:r>
          <a:endParaRPr lang="el-GR" sz="1400" b="1" kern="1200" dirty="0"/>
        </a:p>
      </dsp:txBody>
      <dsp:txXfrm>
        <a:off x="362889" y="442161"/>
        <a:ext cx="715672" cy="711284"/>
      </dsp:txXfrm>
    </dsp:sp>
    <dsp:sp modelId="{6DD87086-99CA-4A69-B86F-6C92941EEA5A}">
      <dsp:nvSpPr>
        <dsp:cNvPr id="0" name=""/>
        <dsp:cNvSpPr/>
      </dsp:nvSpPr>
      <dsp:spPr>
        <a:xfrm rot="20700000">
          <a:off x="2181333" y="2032591"/>
          <a:ext cx="1412326" cy="141232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t>Αδελφός</a:t>
          </a:r>
          <a:endParaRPr lang="el-GR" sz="1400" b="1" kern="1200" dirty="0"/>
        </a:p>
      </dsp:txBody>
      <dsp:txXfrm rot="-20700000">
        <a:off x="2491098" y="2342356"/>
        <a:ext cx="792797" cy="792797"/>
      </dsp:txXfrm>
    </dsp:sp>
    <dsp:sp modelId="{C4EA6FB0-C927-4EA8-9926-BAF7F2079A72}">
      <dsp:nvSpPr>
        <dsp:cNvPr id="0" name=""/>
        <dsp:cNvSpPr/>
      </dsp:nvSpPr>
      <dsp:spPr>
        <a:xfrm>
          <a:off x="2795083" y="1398251"/>
          <a:ext cx="2536952" cy="2536952"/>
        </a:xfrm>
        <a:prstGeom prst="circularArrow">
          <a:avLst>
            <a:gd name="adj1" fmla="val 4688"/>
            <a:gd name="adj2" fmla="val 299029"/>
            <a:gd name="adj3" fmla="val 2500347"/>
            <a:gd name="adj4" fmla="val 158957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77DB6C-5AA6-4A83-9485-656E3535C324}">
      <dsp:nvSpPr>
        <dsp:cNvPr id="0" name=""/>
        <dsp:cNvSpPr/>
      </dsp:nvSpPr>
      <dsp:spPr>
        <a:xfrm>
          <a:off x="1545423" y="908847"/>
          <a:ext cx="1843254" cy="184325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E076B-A07F-47E1-AACB-8F1A0FFCB84A}">
      <dsp:nvSpPr>
        <dsp:cNvPr id="0" name=""/>
        <dsp:cNvSpPr/>
      </dsp:nvSpPr>
      <dsp:spPr>
        <a:xfrm>
          <a:off x="2281374" y="-76020"/>
          <a:ext cx="1987399" cy="198739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316F2-380F-4C90-81D9-1113D26E91E5}" type="datetimeFigureOut">
              <a:rPr lang="el-GR" smtClean="0"/>
              <a:pPr/>
              <a:t>6/1/2020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8D726-B3F3-4BC8-9506-EF30240B5D32}" type="slidenum">
              <a:rPr lang="el-GR" smtClean="0"/>
              <a:pPr/>
              <a:t>‹#›</a:t>
            </a:fld>
            <a:endParaRPr lang="el-GR"/>
          </a:p>
        </p:txBody>
      </p:sp>
    </p:spTree>
    <p:extLst>
      <p:ext uri="{BB962C8B-B14F-4D97-AF65-F5344CB8AC3E}">
        <p14:creationId xmlns="" xmlns:p14="http://schemas.microsoft.com/office/powerpoint/2010/main" val="234965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Οι απαρχές της διαχείρισης των περιπτώσεων βρίσκονται στην ανάγκη για συντονισμό ενός εύρους διαφορετικών πηγών υποστήριξης που  παρέχεται με κοινό στόχο την αποτελεσματική φροντίδα.</a:t>
            </a:r>
          </a:p>
          <a:p>
            <a:r>
              <a:rPr lang="el-GR" dirty="0" smtClean="0"/>
              <a:t>Είναι  μια προσέγγιση κατάλληλη για κοινοτική φροντίδα, ευάλωτων ατόμων με σοβαρές και επίμονες διαταραχές , με πολύπλοκες και κυμαινόμενες ανάγκες που συχνά απαιτούν την απάντηση πολλαπλών υπηρεσιών  και όχι ατόμων  με λιγότερο πολύπλοκες ανάγκες οι οποίες συχνά καλύπτονται από μια υπηρεσία ή οργανισμό.</a:t>
            </a:r>
          </a:p>
          <a:p>
            <a:endParaRPr lang="el-GR" dirty="0"/>
          </a:p>
        </p:txBody>
      </p:sp>
      <p:sp>
        <p:nvSpPr>
          <p:cNvPr id="4" name="Θέση αριθμού διαφάνειας 3"/>
          <p:cNvSpPr>
            <a:spLocks noGrp="1"/>
          </p:cNvSpPr>
          <p:nvPr>
            <p:ph type="sldNum" sz="quarter" idx="10"/>
          </p:nvPr>
        </p:nvSpPr>
        <p:spPr/>
        <p:txBody>
          <a:bodyPr/>
          <a:lstStyle/>
          <a:p>
            <a:fld id="{C4EC95E9-88D4-453E-A533-1692A386EAAA}" type="slidenum">
              <a:rPr lang="el-GR" smtClean="0"/>
              <a:pPr/>
              <a:t>30</a:t>
            </a:fld>
            <a:endParaRPr lang="el-GR"/>
          </a:p>
        </p:txBody>
      </p:sp>
    </p:spTree>
    <p:extLst>
      <p:ext uri="{BB962C8B-B14F-4D97-AF65-F5344CB8AC3E}">
        <p14:creationId xmlns="" xmlns:p14="http://schemas.microsoft.com/office/powerpoint/2010/main" val="260439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ως εργαλείου συνεχούς επαγρύπνησης και αξιολόγησης της ψυχιατρικής φροντίδας στην κοινότητα</a:t>
            </a:r>
          </a:p>
          <a:p>
            <a:endParaRPr lang="el-GR" dirty="0"/>
          </a:p>
        </p:txBody>
      </p:sp>
      <p:sp>
        <p:nvSpPr>
          <p:cNvPr id="4" name="Θέση αριθμού διαφάνειας 3"/>
          <p:cNvSpPr>
            <a:spLocks noGrp="1"/>
          </p:cNvSpPr>
          <p:nvPr>
            <p:ph type="sldNum" sz="quarter" idx="10"/>
          </p:nvPr>
        </p:nvSpPr>
        <p:spPr/>
        <p:txBody>
          <a:bodyPr/>
          <a:lstStyle/>
          <a:p>
            <a:fld id="{C4EC95E9-88D4-453E-A533-1692A386EAAA}" type="slidenum">
              <a:rPr lang="el-GR" smtClean="0"/>
              <a:pPr/>
              <a:t>32</a:t>
            </a:fld>
            <a:endParaRPr lang="el-GR"/>
          </a:p>
        </p:txBody>
      </p:sp>
    </p:spTree>
    <p:extLst>
      <p:ext uri="{BB962C8B-B14F-4D97-AF65-F5344CB8AC3E}">
        <p14:creationId xmlns="" xmlns:p14="http://schemas.microsoft.com/office/powerpoint/2010/main" val="314000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None/>
            </a:pPr>
            <a:r>
              <a:rPr lang="en-US" dirty="0" smtClean="0"/>
              <a:t>Planning: the ability to make the </a:t>
            </a:r>
          </a:p>
          <a:p>
            <a:pPr>
              <a:buNone/>
            </a:pPr>
            <a:r>
              <a:rPr lang="en-US" dirty="0" smtClean="0"/>
              <a:t>road accessible and understandable </a:t>
            </a:r>
          </a:p>
          <a:p>
            <a:pPr>
              <a:buNone/>
            </a:pPr>
            <a:r>
              <a:rPr lang="en-US" dirty="0" smtClean="0"/>
              <a:t>to the individual</a:t>
            </a:r>
          </a:p>
          <a:p>
            <a:pPr>
              <a:buNone/>
            </a:pPr>
            <a:r>
              <a:rPr lang="en-US" dirty="0" smtClean="0"/>
              <a:t> Skill building: Group, Individual</a:t>
            </a:r>
          </a:p>
          <a:p>
            <a:pPr>
              <a:buNone/>
            </a:pPr>
            <a:r>
              <a:rPr lang="el-GR" dirty="0" smtClean="0"/>
              <a:t>	</a:t>
            </a:r>
            <a:r>
              <a:rPr lang="en-US" dirty="0" smtClean="0"/>
              <a:t> Community as well as facility based</a:t>
            </a:r>
          </a:p>
          <a:p>
            <a:pPr>
              <a:buNone/>
            </a:pPr>
            <a:r>
              <a:rPr lang="en-US" dirty="0" smtClean="0"/>
              <a:t> Supports development</a:t>
            </a:r>
          </a:p>
          <a:p>
            <a:pPr>
              <a:buNone/>
            </a:pPr>
            <a:r>
              <a:rPr lang="en-US" dirty="0" smtClean="0"/>
              <a:t> Graduation </a:t>
            </a:r>
            <a:r>
              <a:rPr lang="en-US" dirty="0" err="1" smtClean="0"/>
              <a:t>vs</a:t>
            </a:r>
            <a:r>
              <a:rPr lang="en-US" dirty="0" smtClean="0"/>
              <a:t> long term support</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7D006463-B5E4-4307-A3A5-561235E63BEB}" type="slidenum">
              <a:rPr lang="el-GR" smtClean="0"/>
              <a:pPr/>
              <a:t>69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None/>
            </a:pPr>
            <a:r>
              <a:rPr lang="en-US" dirty="0" smtClean="0"/>
              <a:t>. The practitioner can facilitate the process by being a</a:t>
            </a:r>
          </a:p>
          <a:p>
            <a:pPr>
              <a:buNone/>
            </a:pPr>
            <a:r>
              <a:rPr lang="en-US" dirty="0" smtClean="0"/>
              <a:t>skilled listener who is empathic and respectful. By engaging (or</a:t>
            </a:r>
          </a:p>
          <a:p>
            <a:pPr>
              <a:buNone/>
            </a:pPr>
            <a:r>
              <a:rPr lang="en-US" dirty="0" smtClean="0"/>
              <a:t>connecting) with the consumer, the practitioner increases the chances of</a:t>
            </a:r>
          </a:p>
          <a:p>
            <a:pPr>
              <a:buNone/>
            </a:pPr>
            <a:r>
              <a:rPr lang="en-US" dirty="0" smtClean="0"/>
              <a:t>the psychiatric rehabilitation process helping the consumer achieve the</a:t>
            </a:r>
          </a:p>
          <a:p>
            <a:pPr>
              <a:buNone/>
            </a:pPr>
            <a:r>
              <a:rPr lang="en-US" dirty="0" smtClean="0"/>
              <a:t>desired goals. The findings with respect to the importance of the</a:t>
            </a:r>
          </a:p>
          <a:p>
            <a:pPr>
              <a:buNone/>
            </a:pPr>
            <a:r>
              <a:rPr lang="en-US" dirty="0" smtClean="0"/>
              <a:t>relationship to successful helping and learning outcomes is perhaps the</a:t>
            </a:r>
          </a:p>
          <a:p>
            <a:pPr>
              <a:buNone/>
            </a:pPr>
            <a:r>
              <a:rPr lang="en-US" dirty="0" smtClean="0"/>
              <a:t>most researched topic in all of behavioral science. The implementation of</a:t>
            </a:r>
          </a:p>
          <a:p>
            <a:pPr>
              <a:buNone/>
            </a:pPr>
            <a:r>
              <a:rPr lang="en-US" dirty="0" smtClean="0"/>
              <a:t>the psychiatric rehabilitation process demands an interpersonally skilled</a:t>
            </a:r>
          </a:p>
          <a:p>
            <a:pPr>
              <a:buNone/>
            </a:pPr>
            <a:r>
              <a:rPr lang="en-US" dirty="0" smtClean="0"/>
              <a:t>practitioner. The Recovery Promoting Relationship Scale developed by </a:t>
            </a:r>
            <a:r>
              <a:rPr lang="en-US" dirty="0" err="1" smtClean="0"/>
              <a:t>Zlatka</a:t>
            </a:r>
            <a:r>
              <a:rPr lang="en-US" dirty="0" smtClean="0"/>
              <a:t> </a:t>
            </a:r>
            <a:r>
              <a:rPr lang="en-US" dirty="0" err="1" smtClean="0"/>
              <a:t>Russinova</a:t>
            </a:r>
            <a:r>
              <a:rPr lang="en-US" dirty="0" smtClean="0"/>
              <a:t> (2006)</a:t>
            </a:r>
          </a:p>
          <a:p>
            <a:pPr>
              <a:buNone/>
            </a:pPr>
            <a:r>
              <a:rPr lang="en-US" dirty="0" smtClean="0"/>
              <a:t>at the Center for Psychiatric Rehabilitation is a useful and efficient way to measure the quality of</a:t>
            </a:r>
          </a:p>
          <a:p>
            <a:pPr>
              <a:buNone/>
            </a:pPr>
            <a:r>
              <a:rPr lang="en-US" dirty="0" smtClean="0"/>
              <a:t>the helping relationship from the perspective of the person being helped.</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7D006463-B5E4-4307-A3A5-561235E63BEB}" type="slidenum">
              <a:rPr lang="el-GR" smtClean="0"/>
              <a:pPr/>
              <a:t>72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5" name="Footer Placeholder 4"/>
          <p:cNvSpPr>
            <a:spLocks noGrp="1"/>
          </p:cNvSpPr>
          <p:nvPr>
            <p:ph type="ftr" sz="quarter" idx="11"/>
          </p:nvPr>
        </p:nvSpPr>
        <p:spPr/>
        <p:txBody>
          <a:bodyPr/>
          <a:lstStyle/>
          <a:p>
            <a:endParaRPr lang="el-GR">
              <a:solidFill>
                <a:srgbClr val="D2533C"/>
              </a:solidFill>
            </a:endParaRPr>
          </a:p>
        </p:txBody>
      </p:sp>
      <p:sp>
        <p:nvSpPr>
          <p:cNvPr id="6" name="Slide Number Placeholder 5"/>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1977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5" name="Footer Placeholder 4"/>
          <p:cNvSpPr>
            <a:spLocks noGrp="1"/>
          </p:cNvSpPr>
          <p:nvPr>
            <p:ph type="ftr" sz="quarter" idx="11"/>
          </p:nvPr>
        </p:nvSpPr>
        <p:spPr/>
        <p:txBody>
          <a:bodyPr/>
          <a:lstStyle/>
          <a:p>
            <a:endParaRPr lang="el-GR">
              <a:solidFill>
                <a:srgbClr val="D2533C"/>
              </a:solidFill>
            </a:endParaRPr>
          </a:p>
        </p:txBody>
      </p:sp>
      <p:sp>
        <p:nvSpPr>
          <p:cNvPr id="6" name="Slide Number Placeholder 5"/>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225249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5" name="Footer Placeholder 4"/>
          <p:cNvSpPr>
            <a:spLocks noGrp="1"/>
          </p:cNvSpPr>
          <p:nvPr>
            <p:ph type="ftr" sz="quarter" idx="11"/>
          </p:nvPr>
        </p:nvSpPr>
        <p:spPr/>
        <p:txBody>
          <a:bodyPr/>
          <a:lstStyle/>
          <a:p>
            <a:endParaRPr lang="el-GR">
              <a:solidFill>
                <a:srgbClr val="D2533C"/>
              </a:solidFill>
            </a:endParaRPr>
          </a:p>
        </p:txBody>
      </p:sp>
      <p:sp>
        <p:nvSpPr>
          <p:cNvPr id="6" name="Slide Number Placeholder 5"/>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365571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5" name="Footer Placeholder 4"/>
          <p:cNvSpPr>
            <a:spLocks noGrp="1"/>
          </p:cNvSpPr>
          <p:nvPr>
            <p:ph type="ftr" sz="quarter" idx="11"/>
          </p:nvPr>
        </p:nvSpPr>
        <p:spPr/>
        <p:txBody>
          <a:bodyPr/>
          <a:lstStyle/>
          <a:p>
            <a:endParaRPr lang="el-GR">
              <a:solidFill>
                <a:srgbClr val="D2533C"/>
              </a:solidFill>
            </a:endParaRPr>
          </a:p>
        </p:txBody>
      </p:sp>
      <p:sp>
        <p:nvSpPr>
          <p:cNvPr id="6" name="Slide Number Placeholder 5"/>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417770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5" name="Footer Placeholder 4"/>
          <p:cNvSpPr>
            <a:spLocks noGrp="1"/>
          </p:cNvSpPr>
          <p:nvPr>
            <p:ph type="ftr" sz="quarter" idx="11"/>
          </p:nvPr>
        </p:nvSpPr>
        <p:spPr/>
        <p:txBody>
          <a:bodyPr/>
          <a:lstStyle/>
          <a:p>
            <a:endParaRPr lang="el-GR">
              <a:solidFill>
                <a:srgbClr val="D2533C"/>
              </a:solidFill>
            </a:endParaRPr>
          </a:p>
        </p:txBody>
      </p:sp>
      <p:sp>
        <p:nvSpPr>
          <p:cNvPr id="6" name="Slide Number Placeholder 5"/>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18878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6" name="Footer Placeholder 5"/>
          <p:cNvSpPr>
            <a:spLocks noGrp="1"/>
          </p:cNvSpPr>
          <p:nvPr>
            <p:ph type="ftr" sz="quarter" idx="11"/>
          </p:nvPr>
        </p:nvSpPr>
        <p:spPr/>
        <p:txBody>
          <a:bodyPr/>
          <a:lstStyle/>
          <a:p>
            <a:endParaRPr lang="el-GR">
              <a:solidFill>
                <a:srgbClr val="D2533C"/>
              </a:solidFill>
            </a:endParaRPr>
          </a:p>
        </p:txBody>
      </p:sp>
      <p:sp>
        <p:nvSpPr>
          <p:cNvPr id="7" name="Slide Number Placeholder 6"/>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80456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8" name="Footer Placeholder 7"/>
          <p:cNvSpPr>
            <a:spLocks noGrp="1"/>
          </p:cNvSpPr>
          <p:nvPr>
            <p:ph type="ftr" sz="quarter" idx="11"/>
          </p:nvPr>
        </p:nvSpPr>
        <p:spPr/>
        <p:txBody>
          <a:bodyPr/>
          <a:lstStyle/>
          <a:p>
            <a:endParaRPr lang="el-GR">
              <a:solidFill>
                <a:srgbClr val="D2533C"/>
              </a:solidFill>
            </a:endParaRPr>
          </a:p>
        </p:txBody>
      </p:sp>
      <p:sp>
        <p:nvSpPr>
          <p:cNvPr id="9" name="Slide Number Placeholder 8"/>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101075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4" name="Footer Placeholder 3"/>
          <p:cNvSpPr>
            <a:spLocks noGrp="1"/>
          </p:cNvSpPr>
          <p:nvPr>
            <p:ph type="ftr" sz="quarter" idx="11"/>
          </p:nvPr>
        </p:nvSpPr>
        <p:spPr/>
        <p:txBody>
          <a:bodyPr/>
          <a:lstStyle/>
          <a:p>
            <a:endParaRPr lang="el-GR">
              <a:solidFill>
                <a:srgbClr val="D2533C"/>
              </a:solidFill>
            </a:endParaRPr>
          </a:p>
        </p:txBody>
      </p:sp>
      <p:sp>
        <p:nvSpPr>
          <p:cNvPr id="5" name="Slide Number Placeholder 4"/>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235165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3" name="Footer Placeholder 2"/>
          <p:cNvSpPr>
            <a:spLocks noGrp="1"/>
          </p:cNvSpPr>
          <p:nvPr>
            <p:ph type="ftr" sz="quarter" idx="11"/>
          </p:nvPr>
        </p:nvSpPr>
        <p:spPr/>
        <p:txBody>
          <a:bodyPr/>
          <a:lstStyle/>
          <a:p>
            <a:endParaRPr lang="el-GR">
              <a:solidFill>
                <a:srgbClr val="D2533C"/>
              </a:solidFill>
            </a:endParaRPr>
          </a:p>
        </p:txBody>
      </p:sp>
      <p:sp>
        <p:nvSpPr>
          <p:cNvPr id="4" name="Slide Number Placeholder 3"/>
          <p:cNvSpPr>
            <a:spLocks noGrp="1"/>
          </p:cNvSpPr>
          <p:nvPr>
            <p:ph type="sldNum" sz="quarter" idx="12"/>
          </p:nvPr>
        </p:nvSpPr>
        <p:spPr/>
        <p:txBody>
          <a:bodyPr/>
          <a:lstStyle/>
          <a:p>
            <a:fld id="{63BC15EB-CA0B-449A-B45A-3A04CCE7D9D4}" type="slidenum">
              <a:rPr lang="el-GR" smtClean="0"/>
              <a:pPr/>
              <a:t>‹#›</a:t>
            </a:fld>
            <a:endParaRPr lang="el-GR"/>
          </a:p>
        </p:txBody>
      </p:sp>
    </p:spTree>
    <p:extLst>
      <p:ext uri="{BB962C8B-B14F-4D97-AF65-F5344CB8AC3E}">
        <p14:creationId xmlns="" xmlns:p14="http://schemas.microsoft.com/office/powerpoint/2010/main" val="2625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6" name="Footer Placeholder 5"/>
          <p:cNvSpPr>
            <a:spLocks noGrp="1"/>
          </p:cNvSpPr>
          <p:nvPr>
            <p:ph type="ftr" sz="quarter" idx="11"/>
          </p:nvPr>
        </p:nvSpPr>
        <p:spPr/>
        <p:txBody>
          <a:bodyPr/>
          <a:lstStyle/>
          <a:p>
            <a:endParaRPr lang="el-GR">
              <a:solidFill>
                <a:srgbClr val="D2533C"/>
              </a:solidFill>
            </a:endParaRPr>
          </a:p>
        </p:txBody>
      </p:sp>
      <p:sp>
        <p:nvSpPr>
          <p:cNvPr id="7" name="Slide Number Placeholder 6"/>
          <p:cNvSpPr>
            <a:spLocks noGrp="1"/>
          </p:cNvSpPr>
          <p:nvPr>
            <p:ph type="sldNum" sz="quarter" idx="12"/>
          </p:nvPr>
        </p:nvSpPr>
        <p:spPr/>
        <p:txBody>
          <a:bodyPr/>
          <a:lstStyle/>
          <a:p>
            <a:fld id="{63BC15EB-CA0B-449A-B45A-3A04CCE7D9D4}" type="slidenum">
              <a:rPr lang="el-GR" smtClean="0"/>
              <a:pPr/>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487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D962941-A272-42BC-A1F8-EE288A534BB8}" type="datetimeFigureOut">
              <a:rPr lang="el-GR" smtClean="0">
                <a:solidFill>
                  <a:srgbClr val="D2533C"/>
                </a:solidFill>
              </a:rPr>
              <a:pPr/>
              <a:t>6/1/2020</a:t>
            </a:fld>
            <a:endParaRPr lang="el-GR">
              <a:solidFill>
                <a:srgbClr val="D2533C"/>
              </a:solidFill>
            </a:endParaRPr>
          </a:p>
        </p:txBody>
      </p:sp>
      <p:sp>
        <p:nvSpPr>
          <p:cNvPr id="9" name="Slide Number Placeholder 8"/>
          <p:cNvSpPr>
            <a:spLocks noGrp="1"/>
          </p:cNvSpPr>
          <p:nvPr>
            <p:ph type="sldNum" sz="quarter" idx="11"/>
          </p:nvPr>
        </p:nvSpPr>
        <p:spPr/>
        <p:txBody>
          <a:bodyPr/>
          <a:lstStyle/>
          <a:p>
            <a:fld id="{63BC15EB-CA0B-449A-B45A-3A04CCE7D9D4}" type="slidenum">
              <a:rPr lang="el-GR" smtClean="0"/>
              <a:pPr/>
              <a:t>‹#›</a:t>
            </a:fld>
            <a:endParaRPr lang="el-GR"/>
          </a:p>
        </p:txBody>
      </p:sp>
      <p:sp>
        <p:nvSpPr>
          <p:cNvPr id="10" name="Footer Placeholder 9"/>
          <p:cNvSpPr>
            <a:spLocks noGrp="1"/>
          </p:cNvSpPr>
          <p:nvPr>
            <p:ph type="ftr" sz="quarter" idx="12"/>
          </p:nvPr>
        </p:nvSpPr>
        <p:spPr/>
        <p:txBody>
          <a:bodyPr/>
          <a:lstStyle/>
          <a:p>
            <a:endParaRPr lang="el-GR">
              <a:solidFill>
                <a:srgbClr val="D2533C"/>
              </a:solidFill>
            </a:endParaRPr>
          </a:p>
        </p:txBody>
      </p:sp>
    </p:spTree>
    <p:extLst>
      <p:ext uri="{BB962C8B-B14F-4D97-AF65-F5344CB8AC3E}">
        <p14:creationId xmlns="" xmlns:p14="http://schemas.microsoft.com/office/powerpoint/2010/main" val="137685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3BC15EB-CA0B-449A-B45A-3A04CCE7D9D4}" type="slidenum">
              <a:rPr lang="el-GR" smtClean="0"/>
              <a:pPr/>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solidFill>
                <a:srgbClr val="D2533C"/>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D962941-A272-42BC-A1F8-EE288A534BB8}" type="datetimeFigureOut">
              <a:rPr lang="el-GR" smtClean="0">
                <a:solidFill>
                  <a:srgbClr val="D2533C"/>
                </a:solidFill>
              </a:rPr>
              <a:pPr/>
              <a:t>6/1/2020</a:t>
            </a:fld>
            <a:endParaRPr lang="el-GR">
              <a:solidFill>
                <a:srgbClr val="D2533C"/>
              </a:solidFill>
            </a:endParaRPr>
          </a:p>
        </p:txBody>
      </p:sp>
    </p:spTree>
    <p:extLst>
      <p:ext uri="{BB962C8B-B14F-4D97-AF65-F5344CB8AC3E}">
        <p14:creationId xmlns="" xmlns:p14="http://schemas.microsoft.com/office/powerpoint/2010/main" val="2259571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11" Type="http://schemas.microsoft.com/office/2007/relationships/diagramDrawing" Target="../diagrams/drawing12.xml"/><Relationship Id="rId5" Type="http://schemas.openxmlformats.org/officeDocument/2006/relationships/diagramColors" Target="../diagrams/colors12.xml"/><Relationship Id="rId10" Type="http://schemas.microsoft.com/office/2007/relationships/diagramDrawing" Target="../diagrams/drawing11.xml"/><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96.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diagramColors" Target="../diagrams/colors16.xml"/><Relationship Id="rId3" Type="http://schemas.openxmlformats.org/officeDocument/2006/relationships/diagramLayout" Target="../diagrams/layout14.xml"/><Relationship Id="rId21" Type="http://schemas.microsoft.com/office/2007/relationships/diagramDrawing" Target="../diagrams/drawing16.xml"/><Relationship Id="rId7" Type="http://schemas.openxmlformats.org/officeDocument/2006/relationships/diagramLayout" Target="../diagrams/layout15.xml"/><Relationship Id="rId12" Type="http://schemas.openxmlformats.org/officeDocument/2006/relationships/diagramQuickStyle" Target="../diagrams/quickStyle16.xml"/><Relationship Id="rId17" Type="http://schemas.openxmlformats.org/officeDocument/2006/relationships/diagramColors" Target="../diagrams/colors17.xml"/><Relationship Id="rId2" Type="http://schemas.openxmlformats.org/officeDocument/2006/relationships/diagramData" Target="../diagrams/data14.xml"/><Relationship Id="rId16"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Data" Target="../diagrams/data15.xml"/><Relationship Id="rId11" Type="http://schemas.openxmlformats.org/officeDocument/2006/relationships/diagramLayout" Target="../diagrams/layout16.xml"/><Relationship Id="rId24" Type="http://schemas.microsoft.com/office/2007/relationships/diagramDrawing" Target="../diagrams/drawing14.xml"/><Relationship Id="rId5" Type="http://schemas.openxmlformats.org/officeDocument/2006/relationships/diagramColors" Target="../diagrams/colors14.xml"/><Relationship Id="rId15" Type="http://schemas.openxmlformats.org/officeDocument/2006/relationships/diagramLayout" Target="../diagrams/layout17.xml"/><Relationship Id="rId23" Type="http://schemas.microsoft.com/office/2007/relationships/diagramDrawing" Target="../diagrams/drawing13.xml"/><Relationship Id="rId10" Type="http://schemas.openxmlformats.org/officeDocument/2006/relationships/diagramData" Target="../diagrams/data16.xml"/><Relationship Id="rId4" Type="http://schemas.openxmlformats.org/officeDocument/2006/relationships/diagramQuickStyle" Target="../diagrams/quickStyle14.xml"/><Relationship Id="rId9" Type="http://schemas.openxmlformats.org/officeDocument/2006/relationships/diagramColors" Target="../diagrams/colors15.xml"/><Relationship Id="rId14" Type="http://schemas.openxmlformats.org/officeDocument/2006/relationships/diagramData" Target="../diagrams/data17.xml"/><Relationship Id="rId22" Type="http://schemas.microsoft.com/office/2007/relationships/diagramDrawing" Target="../diagrams/drawing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404664"/>
            <a:ext cx="8064896" cy="3312368"/>
          </a:xfrm>
        </p:spPr>
        <p:txBody>
          <a:bodyPr vert="horz" lIns="91440" tIns="45720" rIns="91440" bIns="45720" rtlCol="0" anchor="b">
            <a:normAutofit/>
          </a:bodyPr>
          <a:lstStyle/>
          <a:p>
            <a:r>
              <a:rPr lang="el-GR" sz="4000" b="1" dirty="0">
                <a:solidFill>
                  <a:srgbClr val="FFCC00"/>
                </a:solidFill>
              </a:rPr>
              <a:t>Κέντρο Ημέρας &amp; </a:t>
            </a:r>
            <a:br>
              <a:rPr lang="el-GR" sz="4000" b="1" dirty="0">
                <a:solidFill>
                  <a:srgbClr val="FFCC00"/>
                </a:solidFill>
              </a:rPr>
            </a:br>
            <a:r>
              <a:rPr lang="el-GR" sz="4000" b="1" dirty="0">
                <a:solidFill>
                  <a:srgbClr val="FFCC00"/>
                </a:solidFill>
              </a:rPr>
              <a:t>Ψυχοκοινωνική Αποκατάστασης</a:t>
            </a:r>
            <a:r>
              <a:rPr lang="en-US" sz="4000" b="1" dirty="0">
                <a:solidFill>
                  <a:srgbClr val="FFCC00"/>
                </a:solidFill>
              </a:rPr>
              <a:t> </a:t>
            </a:r>
            <a:endParaRPr lang="el-GR" sz="4000" b="1" dirty="0"/>
          </a:p>
        </p:txBody>
      </p:sp>
      <p:sp>
        <p:nvSpPr>
          <p:cNvPr id="3" name="2 - Υπότιτλος"/>
          <p:cNvSpPr>
            <a:spLocks noGrp="1"/>
          </p:cNvSpPr>
          <p:nvPr>
            <p:ph type="subTitle" idx="1"/>
          </p:nvPr>
        </p:nvSpPr>
        <p:spPr>
          <a:xfrm>
            <a:off x="323528" y="4725144"/>
            <a:ext cx="8064896" cy="1368152"/>
          </a:xfrm>
        </p:spPr>
        <p:txBody>
          <a:bodyPr>
            <a:normAutofit fontScale="70000" lnSpcReduction="20000"/>
          </a:bodyPr>
          <a:lstStyle/>
          <a:p>
            <a:pPr lvl="8"/>
            <a:r>
              <a:rPr lang="el-GR" sz="2400" dirty="0" smtClean="0"/>
              <a:t>Δημήτρης Τριβέλλας</a:t>
            </a:r>
          </a:p>
          <a:p>
            <a:pPr lvl="8"/>
            <a:endParaRPr lang="el-GR" sz="2400" dirty="0" smtClean="0"/>
          </a:p>
          <a:p>
            <a:pPr lvl="8"/>
            <a:r>
              <a:rPr lang="el-GR" sz="2400" dirty="0" smtClean="0"/>
              <a:t>Ψυχίατρος</a:t>
            </a:r>
            <a:r>
              <a:rPr lang="en-US" sz="2400" dirty="0" smtClean="0"/>
              <a:t>, KH Franco </a:t>
            </a:r>
            <a:r>
              <a:rPr lang="en-US" sz="2400" dirty="0" err="1" smtClean="0"/>
              <a:t>Basaglia</a:t>
            </a:r>
            <a:r>
              <a:rPr lang="el-GR" sz="2400" dirty="0" smtClean="0"/>
              <a:t> ΕΠΑΨΥ</a:t>
            </a:r>
          </a:p>
          <a:p>
            <a:pPr lvl="8"/>
            <a:r>
              <a:rPr lang="el-GR" sz="2400" dirty="0" smtClean="0"/>
              <a:t>Επ. Συνεργάτης</a:t>
            </a:r>
            <a:r>
              <a:rPr lang="en-US" sz="2400" dirty="0" smtClean="0"/>
              <a:t> </a:t>
            </a:r>
            <a:r>
              <a:rPr lang="el-GR" sz="2400" dirty="0" smtClean="0"/>
              <a:t> Α’ Ψυχιατρικής Κλινικής ΕΚΠΑ</a:t>
            </a:r>
            <a:endParaRPr lang="el-GR" sz="2400" dirty="0"/>
          </a:p>
        </p:txBody>
      </p:sp>
    </p:spTree>
    <p:extLst>
      <p:ext uri="{BB962C8B-B14F-4D97-AF65-F5344CB8AC3E}">
        <p14:creationId xmlns="" xmlns:p14="http://schemas.microsoft.com/office/powerpoint/2010/main" val="2264236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7681664" cy="1143000"/>
          </a:xfrm>
        </p:spPr>
        <p:txBody>
          <a:bodyPr>
            <a:noAutofit/>
          </a:bodyPr>
          <a:lstStyle/>
          <a:p>
            <a:r>
              <a:rPr lang="el-GR" sz="3600" b="1" dirty="0">
                <a:solidFill>
                  <a:srgbClr val="FFCC00"/>
                </a:solidFill>
              </a:rPr>
              <a:t>6 </a:t>
            </a:r>
            <a:r>
              <a:rPr lang="el-GR" sz="3600" b="1" dirty="0" smtClean="0">
                <a:solidFill>
                  <a:srgbClr val="FFCC00"/>
                </a:solidFill>
              </a:rPr>
              <a:t>αρχές  ενδυνάμωσης :</a:t>
            </a:r>
            <a:endParaRPr lang="el-GR" sz="3600" b="1" dirty="0">
              <a:solidFill>
                <a:srgbClr val="FFCC00"/>
              </a:solidFill>
            </a:endParaRPr>
          </a:p>
        </p:txBody>
      </p:sp>
      <p:sp>
        <p:nvSpPr>
          <p:cNvPr id="3" name="Θέση περιεχομένου 2"/>
          <p:cNvSpPr>
            <a:spLocks noGrp="1"/>
          </p:cNvSpPr>
          <p:nvPr>
            <p:ph idx="1"/>
          </p:nvPr>
        </p:nvSpPr>
        <p:spPr>
          <a:xfrm>
            <a:off x="457200" y="1600200"/>
            <a:ext cx="7643192" cy="4997152"/>
          </a:xfrm>
        </p:spPr>
        <p:txBody>
          <a:bodyPr>
            <a:normAutofit fontScale="92500" lnSpcReduction="10000"/>
          </a:bodyPr>
          <a:lstStyle/>
          <a:p>
            <a:r>
              <a:rPr lang="el-GR" dirty="0" smtClean="0"/>
              <a:t>έμφαση στα ισχυρά σημεία του ατόμου περισσότερο από ότι στην παθολογία</a:t>
            </a:r>
          </a:p>
          <a:p>
            <a:endParaRPr lang="el-GR" dirty="0" smtClean="0"/>
          </a:p>
          <a:p>
            <a:r>
              <a:rPr lang="el-GR" dirty="0" smtClean="0"/>
              <a:t>η κοινότητα θεωρείται μια όαση πόρων </a:t>
            </a:r>
          </a:p>
          <a:p>
            <a:endParaRPr lang="el-GR" dirty="0" smtClean="0"/>
          </a:p>
          <a:p>
            <a:r>
              <a:rPr lang="el-GR" dirty="0" smtClean="0"/>
              <a:t>οι παρεμβάσεις στηρίζονται στον αυτοπροσδιορισμό του λήπτη </a:t>
            </a:r>
          </a:p>
          <a:p>
            <a:endParaRPr lang="el-GR" dirty="0" smtClean="0"/>
          </a:p>
          <a:p>
            <a:r>
              <a:rPr lang="el-GR" dirty="0" smtClean="0"/>
              <a:t>η σχέση </a:t>
            </a:r>
            <a:r>
              <a:rPr lang="en-US" dirty="0" smtClean="0"/>
              <a:t>CM </a:t>
            </a:r>
            <a:r>
              <a:rPr lang="el-GR" dirty="0" smtClean="0"/>
              <a:t>και λήπτη υπηρεσιών είναι πρωταρχική  </a:t>
            </a:r>
          </a:p>
          <a:p>
            <a:endParaRPr lang="el-GR" dirty="0" smtClean="0"/>
          </a:p>
          <a:p>
            <a:r>
              <a:rPr lang="el-GR" dirty="0" smtClean="0"/>
              <a:t>η ενεργητική παρέμβαση στην κοινότητα είναι ο προτιμότερος τρόπος εργασίας</a:t>
            </a:r>
          </a:p>
          <a:p>
            <a:endParaRPr lang="el-GR" dirty="0" smtClean="0"/>
          </a:p>
          <a:p>
            <a:r>
              <a:rPr lang="el-GR" dirty="0" smtClean="0"/>
              <a:t>οι πάσχοντες από σοβαρές ψυχικές διαταραχές μπορούν να συνεχίζουν να μαθαίνουν , να αναπτύσσονται και να αλλάζουν </a:t>
            </a:r>
          </a:p>
          <a:p>
            <a:pPr marL="114300" indent="0">
              <a:buNone/>
            </a:pPr>
            <a:r>
              <a:rPr lang="el-GR" sz="1200" dirty="0"/>
              <a:t>	</a:t>
            </a:r>
            <a:r>
              <a:rPr lang="el-GR" sz="1200" dirty="0" smtClean="0"/>
              <a:t>						(</a:t>
            </a:r>
            <a:r>
              <a:rPr lang="en-US" sz="1200" dirty="0" smtClean="0"/>
              <a:t>Rapp 2009</a:t>
            </a:r>
            <a:r>
              <a:rPr lang="el-GR" sz="1200" dirty="0" smtClean="0"/>
              <a:t>)</a:t>
            </a:r>
            <a:endParaRPr lang="el-GR" sz="1200" dirty="0"/>
          </a:p>
        </p:txBody>
      </p:sp>
    </p:spTree>
    <p:extLst>
      <p:ext uri="{BB962C8B-B14F-4D97-AF65-F5344CB8AC3E}">
        <p14:creationId xmlns="" xmlns:p14="http://schemas.microsoft.com/office/powerpoint/2010/main" val="10314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a:extLst>
              <a:ext uri="{FF2B5EF4-FFF2-40B4-BE49-F238E27FC236}">
                <a16:creationId xmlns="" xmlns:a16="http://schemas.microsoft.com/office/drawing/2014/main" id="{CC02DE83-D9C9-418D-AADE-D8724EAFCD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108" y="0"/>
            <a:ext cx="349304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2A4B13D1-BB06-463A-BCF5-687807F7683B}"/>
              </a:ext>
            </a:extLst>
          </p:cNvPr>
          <p:cNvSpPr>
            <a:spLocks noGrp="1"/>
          </p:cNvSpPr>
          <p:nvPr>
            <p:ph type="title"/>
          </p:nvPr>
        </p:nvSpPr>
        <p:spPr>
          <a:xfrm>
            <a:off x="1142976" y="2428868"/>
            <a:ext cx="3286148" cy="1378697"/>
          </a:xfrm>
          <a:ln w="25400" cap="sq">
            <a:solidFill>
              <a:srgbClr val="FFFFFF"/>
            </a:solidFill>
            <a:miter lim="800000"/>
          </a:ln>
        </p:spPr>
        <p:txBody>
          <a:bodyPr>
            <a:normAutofit fontScale="90000"/>
          </a:bodyPr>
          <a:lstStyle/>
          <a:p>
            <a:pPr>
              <a:lnSpc>
                <a:spcPct val="90000"/>
              </a:lnSpc>
            </a:pPr>
            <a:r>
              <a:rPr lang="el-GR" sz="2400" dirty="0">
                <a:solidFill>
                  <a:srgbClr val="FFFFFF"/>
                </a:solidFill>
              </a:rPr>
              <a:t>Κατ’ οίκον </a:t>
            </a:r>
            <a:r>
              <a:rPr lang="el-GR" sz="2400" dirty="0" smtClean="0">
                <a:solidFill>
                  <a:srgbClr val="FFFFFF"/>
                </a:solidFill>
              </a:rPr>
              <a:t>Παρέμβαση</a:t>
            </a:r>
            <a:br>
              <a:rPr lang="el-GR" sz="2400" dirty="0" smtClean="0">
                <a:solidFill>
                  <a:srgbClr val="FFFFFF"/>
                </a:solidFill>
              </a:rPr>
            </a:br>
            <a:r>
              <a:rPr lang="en-US" sz="2400" dirty="0" smtClean="0"/>
              <a:t> </a:t>
            </a:r>
            <a:r>
              <a:rPr lang="en-US" sz="2400" dirty="0" smtClean="0">
                <a:solidFill>
                  <a:schemeClr val="bg1"/>
                </a:solidFill>
              </a:rPr>
              <a:t>Assertive Community Treatment </a:t>
            </a:r>
            <a:r>
              <a:rPr lang="el-GR" sz="2400" dirty="0" smtClean="0">
                <a:solidFill>
                  <a:schemeClr val="bg1"/>
                </a:solidFill>
              </a:rPr>
              <a:t/>
            </a:r>
            <a:br>
              <a:rPr lang="el-GR" sz="2400" dirty="0" smtClean="0">
                <a:solidFill>
                  <a:schemeClr val="bg1"/>
                </a:solidFill>
              </a:rPr>
            </a:br>
            <a:r>
              <a:rPr lang="en-US" sz="2400" dirty="0" smtClean="0">
                <a:solidFill>
                  <a:schemeClr val="bg1"/>
                </a:solidFill>
              </a:rPr>
              <a:t>(A.C.T. ) </a:t>
            </a:r>
            <a:endParaRPr lang="en-US" sz="2400" dirty="0">
              <a:solidFill>
                <a:schemeClr val="bg1"/>
              </a:solidFill>
            </a:endParaRPr>
          </a:p>
        </p:txBody>
      </p:sp>
      <p:sp>
        <p:nvSpPr>
          <p:cNvPr id="3" name="Θέση περιεχομένου 2">
            <a:extLst>
              <a:ext uri="{FF2B5EF4-FFF2-40B4-BE49-F238E27FC236}">
                <a16:creationId xmlns="" xmlns:a16="http://schemas.microsoft.com/office/drawing/2014/main" id="{0F979E1E-0EC3-4FF5-ABEB-EC02BE761C4D}"/>
              </a:ext>
            </a:extLst>
          </p:cNvPr>
          <p:cNvSpPr>
            <a:spLocks noGrp="1"/>
          </p:cNvSpPr>
          <p:nvPr>
            <p:ph idx="1"/>
          </p:nvPr>
        </p:nvSpPr>
        <p:spPr>
          <a:xfrm>
            <a:off x="4643438" y="1142984"/>
            <a:ext cx="3793047" cy="4628275"/>
          </a:xfrm>
        </p:spPr>
        <p:txBody>
          <a:bodyPr anchor="ctr">
            <a:normAutofit/>
          </a:bodyPr>
          <a:lstStyle/>
          <a:p>
            <a:r>
              <a:rPr lang="el-GR" sz="1800" dirty="0" smtClean="0"/>
              <a:t>παρέμβαση σε άτομα με σοβαρά προβλήματα ψυχικής υγείας που δυσχεραίνουν σημαντικά την πρόσβαση τους   στις υπηρεσίες </a:t>
            </a:r>
          </a:p>
          <a:p>
            <a:pPr>
              <a:buNone/>
            </a:pPr>
            <a:endParaRPr lang="el-GR" sz="1800" dirty="0" smtClean="0"/>
          </a:p>
          <a:p>
            <a:r>
              <a:rPr lang="el-GR" sz="1800" dirty="0" smtClean="0"/>
              <a:t>παρέμβαση σε πολλαπλά επίπεδα (φαρμακευτικό, ψυχοθεραπευτικό, στεγαστικό, επαγγελματικό) </a:t>
            </a:r>
          </a:p>
          <a:p>
            <a:endParaRPr lang="el-GR" sz="1700" dirty="0" smtClean="0">
              <a:solidFill>
                <a:schemeClr val="tx1">
                  <a:lumMod val="85000"/>
                  <a:lumOff val="15000"/>
                </a:schemeClr>
              </a:solidFill>
            </a:endParaRPr>
          </a:p>
          <a:p>
            <a:r>
              <a:rPr lang="el-GR" sz="1700" dirty="0" smtClean="0">
                <a:solidFill>
                  <a:schemeClr val="tx1">
                    <a:lumMod val="85000"/>
                    <a:lumOff val="15000"/>
                  </a:schemeClr>
                </a:solidFill>
              </a:rPr>
              <a:t>ψυχίατρο</a:t>
            </a:r>
            <a:r>
              <a:rPr lang="el-GR" sz="1700" dirty="0">
                <a:solidFill>
                  <a:schemeClr val="tx1">
                    <a:lumMod val="85000"/>
                    <a:lumOff val="15000"/>
                  </a:schemeClr>
                </a:solidFill>
              </a:rPr>
              <a:t>, ψυχολόγο, ψυχιατρική νοσηλεύτρια, κοινωνικό </a:t>
            </a:r>
            <a:r>
              <a:rPr lang="el-GR" sz="1700" dirty="0" smtClean="0">
                <a:solidFill>
                  <a:schemeClr val="tx1">
                    <a:lumMod val="85000"/>
                    <a:lumOff val="15000"/>
                  </a:schemeClr>
                </a:solidFill>
              </a:rPr>
              <a:t>λειτουργό</a:t>
            </a:r>
          </a:p>
          <a:p>
            <a:endParaRPr lang="el-GR" sz="1700" dirty="0" smtClean="0">
              <a:solidFill>
                <a:schemeClr val="tx1">
                  <a:lumMod val="85000"/>
                  <a:lumOff val="15000"/>
                </a:schemeClr>
              </a:solidFill>
            </a:endParaRPr>
          </a:p>
          <a:p>
            <a:r>
              <a:rPr lang="el-GR" sz="1700" dirty="0" smtClean="0">
                <a:solidFill>
                  <a:schemeClr val="tx1">
                    <a:lumMod val="85000"/>
                    <a:lumOff val="15000"/>
                  </a:schemeClr>
                </a:solidFill>
              </a:rPr>
              <a:t>συνεργασία </a:t>
            </a:r>
            <a:r>
              <a:rPr lang="el-GR" sz="1700" dirty="0">
                <a:solidFill>
                  <a:schemeClr val="tx1">
                    <a:lumMod val="85000"/>
                    <a:lumOff val="15000"/>
                  </a:schemeClr>
                </a:solidFill>
              </a:rPr>
              <a:t>με </a:t>
            </a:r>
            <a:r>
              <a:rPr lang="el-GR" sz="1700" dirty="0" smtClean="0">
                <a:solidFill>
                  <a:schemeClr val="tx1">
                    <a:lumMod val="85000"/>
                    <a:lumOff val="15000"/>
                  </a:schemeClr>
                </a:solidFill>
              </a:rPr>
              <a:t>Δημόσια Νοσοκομεία</a:t>
            </a:r>
          </a:p>
          <a:p>
            <a:pPr>
              <a:buNone/>
            </a:pPr>
            <a:r>
              <a:rPr lang="el-GR" sz="1700" dirty="0" smtClean="0">
                <a:solidFill>
                  <a:schemeClr val="tx1">
                    <a:lumMod val="85000"/>
                    <a:lumOff val="15000"/>
                  </a:schemeClr>
                </a:solidFill>
              </a:rPr>
              <a:t>&amp; Κοινωνικές Υπηρεσίες Δήμων</a:t>
            </a:r>
          </a:p>
          <a:p>
            <a:endParaRPr lang="el-GR" sz="1700" dirty="0">
              <a:solidFill>
                <a:schemeClr val="tx1">
                  <a:lumMod val="85000"/>
                  <a:lumOff val="15000"/>
                </a:schemeClr>
              </a:solidFill>
            </a:endParaRPr>
          </a:p>
          <a:p>
            <a:endParaRPr lang="en-US" sz="1700" dirty="0">
              <a:solidFill>
                <a:schemeClr val="tx1">
                  <a:lumMod val="85000"/>
                  <a:lumOff val="15000"/>
                </a:schemeClr>
              </a:solidFill>
            </a:endParaRPr>
          </a:p>
        </p:txBody>
      </p:sp>
      <p:sp>
        <p:nvSpPr>
          <p:cNvPr id="21" name="Rectangle 9">
            <a:extLst>
              <a:ext uri="{FF2B5EF4-FFF2-40B4-BE49-F238E27FC236}">
                <a16:creationId xmlns="" xmlns:a16="http://schemas.microsoft.com/office/drawing/2014/main" id="{6722C7E4-9B6F-42C7-973D-BCD39710DC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09010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933789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l-GR" sz="3200" dirty="0">
                <a:solidFill>
                  <a:srgbClr val="FFFF00"/>
                </a:solidFill>
              </a:rPr>
              <a:t>Ομάδα </a:t>
            </a:r>
            <a:r>
              <a:rPr lang="el-GR" sz="3200" dirty="0" err="1">
                <a:solidFill>
                  <a:srgbClr val="FFFF00"/>
                </a:solidFill>
              </a:rPr>
              <a:t>Κατ΄οίκον</a:t>
            </a:r>
            <a:r>
              <a:rPr lang="el-GR" sz="3200" dirty="0">
                <a:solidFill>
                  <a:srgbClr val="FFFF00"/>
                </a:solidFill>
              </a:rPr>
              <a:t> παρέμβασης </a:t>
            </a:r>
            <a:r>
              <a:rPr lang="el-GR" sz="3200" dirty="0" smtClean="0">
                <a:solidFill>
                  <a:srgbClr val="FFFF00"/>
                </a:solidFill>
              </a:rPr>
              <a:t/>
            </a:r>
            <a:br>
              <a:rPr lang="el-GR" sz="3200" dirty="0" smtClean="0">
                <a:solidFill>
                  <a:srgbClr val="FFFF00"/>
                </a:solidFill>
              </a:rPr>
            </a:br>
            <a:r>
              <a:rPr lang="en-US" sz="3200" dirty="0" smtClean="0">
                <a:solidFill>
                  <a:srgbClr val="FFFF00"/>
                </a:solidFill>
              </a:rPr>
              <a:t>ACT </a:t>
            </a:r>
            <a:r>
              <a:rPr lang="en-US" sz="3200" dirty="0">
                <a:solidFill>
                  <a:srgbClr val="FFFF00"/>
                </a:solidFill>
              </a:rPr>
              <a:t>– Assertive Community </a:t>
            </a:r>
            <a:r>
              <a:rPr lang="en-US" sz="3200" dirty="0" smtClean="0">
                <a:solidFill>
                  <a:srgbClr val="FFFF00"/>
                </a:solidFill>
              </a:rPr>
              <a:t>Treatment</a:t>
            </a:r>
            <a:endParaRPr lang="el-GR" sz="3200" dirty="0">
              <a:solidFill>
                <a:srgbClr val="FFFF00"/>
              </a:solidFill>
            </a:endParaRPr>
          </a:p>
        </p:txBody>
      </p:sp>
      <p:sp>
        <p:nvSpPr>
          <p:cNvPr id="33795" name="Rectangle 3"/>
          <p:cNvSpPr>
            <a:spLocks noGrp="1" noChangeArrowheads="1"/>
          </p:cNvSpPr>
          <p:nvPr>
            <p:ph type="body" idx="1"/>
          </p:nvPr>
        </p:nvSpPr>
        <p:spPr/>
        <p:txBody>
          <a:bodyPr>
            <a:normAutofit/>
          </a:bodyPr>
          <a:lstStyle/>
          <a:p>
            <a:pPr>
              <a:lnSpc>
                <a:spcPct val="80000"/>
              </a:lnSpc>
            </a:pPr>
            <a:r>
              <a:rPr lang="el-GR" sz="2000" dirty="0" smtClean="0"/>
              <a:t>«μη </a:t>
            </a:r>
            <a:r>
              <a:rPr lang="el-GR" sz="2000" dirty="0"/>
              <a:t>κανονική» </a:t>
            </a:r>
            <a:r>
              <a:rPr lang="el-GR" sz="2000" dirty="0" smtClean="0"/>
              <a:t>συνθήκη</a:t>
            </a:r>
            <a:endParaRPr lang="el-GR" sz="2000" dirty="0"/>
          </a:p>
          <a:p>
            <a:pPr>
              <a:lnSpc>
                <a:spcPct val="80000"/>
              </a:lnSpc>
              <a:buFont typeface="Wingdings" pitchFamily="2" charset="2"/>
              <a:buNone/>
            </a:pPr>
            <a:endParaRPr lang="el-GR" sz="2000" dirty="0"/>
          </a:p>
          <a:p>
            <a:pPr>
              <a:lnSpc>
                <a:spcPct val="80000"/>
              </a:lnSpc>
            </a:pPr>
            <a:r>
              <a:rPr lang="el-GR" sz="2000" dirty="0"/>
              <a:t>Το </a:t>
            </a:r>
            <a:r>
              <a:rPr lang="el-GR" sz="2000" b="1" dirty="0"/>
              <a:t>επείγον ψυχιατρικό περιστατικό</a:t>
            </a:r>
            <a:r>
              <a:rPr lang="el-GR" sz="2000" dirty="0"/>
              <a:t> </a:t>
            </a:r>
          </a:p>
          <a:p>
            <a:pPr lvl="1">
              <a:lnSpc>
                <a:spcPct val="80000"/>
              </a:lnSpc>
            </a:pPr>
            <a:r>
              <a:rPr lang="el-GR" sz="1800" dirty="0" smtClean="0"/>
              <a:t>η </a:t>
            </a:r>
            <a:r>
              <a:rPr lang="el-GR" sz="1800" dirty="0"/>
              <a:t>κατάσταση και η συμπεριφορά ενός ατόμου κρίνεται από κάποιον –και όχι από το ίδιο το άτομο– πως μπορεί </a:t>
            </a:r>
            <a:r>
              <a:rPr lang="el-GR" sz="1800" i="1" dirty="0"/>
              <a:t>ραγδαία </a:t>
            </a:r>
            <a:r>
              <a:rPr lang="el-GR" sz="1800" dirty="0"/>
              <a:t>να έχει καταστροφική έκβαση για το ίδιο το άτομο ή για κάποιον άλλο,</a:t>
            </a:r>
          </a:p>
          <a:p>
            <a:pPr lvl="1">
              <a:lnSpc>
                <a:spcPct val="80000"/>
              </a:lnSpc>
            </a:pPr>
            <a:r>
              <a:rPr lang="el-GR" sz="1800" dirty="0" smtClean="0"/>
              <a:t> </a:t>
            </a:r>
            <a:r>
              <a:rPr lang="el-GR" sz="1800" dirty="0"/>
              <a:t>οι πόροι που είναι διαθέσιμοι τη χρονική στιγμή που εκδηλώνεται το επείγον ψυχιατρικό περιστατικό δεν είναι επαρκείς για την αντιμετώπισή του.</a:t>
            </a:r>
          </a:p>
          <a:p>
            <a:pPr>
              <a:lnSpc>
                <a:spcPct val="80000"/>
              </a:lnSpc>
            </a:pPr>
            <a:endParaRPr lang="el-GR" sz="2000" dirty="0"/>
          </a:p>
          <a:p>
            <a:pPr>
              <a:lnSpc>
                <a:spcPct val="80000"/>
              </a:lnSpc>
            </a:pPr>
            <a:r>
              <a:rPr lang="el-GR" sz="2000" b="1" dirty="0"/>
              <a:t>κατάστασης κρίσης:</a:t>
            </a:r>
            <a:r>
              <a:rPr lang="el-GR" sz="2000" dirty="0"/>
              <a:t> μπορεί να συγκεντρώνει κάποια ή/ και όλα τα παραπάνω χαρακτηριστικά, αλλά εξελίσσεται με πιο αργό ρυθμό, η έκβαση δεν είναι άμεση και η φροντίδα της κατάστασης μπορεί να καθυστερήσει για ένα μικρό χρονικό </a:t>
            </a:r>
            <a:r>
              <a:rPr lang="el-GR" sz="2000" dirty="0" smtClean="0"/>
              <a:t>διάστημα</a:t>
            </a:r>
            <a:endParaRPr lang="el-GR" sz="2000" dirty="0"/>
          </a:p>
          <a:p>
            <a:pPr>
              <a:lnSpc>
                <a:spcPct val="80000"/>
              </a:lnSpc>
            </a:pPr>
            <a:endParaRPr lang="el-GR" sz="2000" dirty="0" smtClean="0"/>
          </a:p>
          <a:p>
            <a:pPr>
              <a:lnSpc>
                <a:spcPct val="80000"/>
              </a:lnSpc>
            </a:pPr>
            <a:r>
              <a:rPr lang="el-GR" sz="2000" dirty="0" smtClean="0"/>
              <a:t>εντατικό </a:t>
            </a:r>
            <a:r>
              <a:rPr lang="el-GR" sz="2000" dirty="0"/>
              <a:t>πρόγραμμα παρέμβασης στην κοινότητα  </a:t>
            </a:r>
            <a:endParaRPr lang="en-US" sz="2000"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1" name="AutoShape 15"/>
          <p:cNvSpPr>
            <a:spLocks noGrp="1" noChangeArrowheads="1"/>
          </p:cNvSpPr>
          <p:nvPr>
            <p:ph type="title"/>
          </p:nvPr>
        </p:nvSpPr>
        <p:spPr/>
        <p:txBody>
          <a:bodyPr/>
          <a:lstStyle/>
          <a:p>
            <a:r>
              <a:rPr lang="el-GR" sz="3200" dirty="0">
                <a:solidFill>
                  <a:srgbClr val="FFFF00"/>
                </a:solidFill>
              </a:rPr>
              <a:t>Ομάδα </a:t>
            </a:r>
            <a:r>
              <a:rPr lang="el-GR" sz="3200" dirty="0" err="1">
                <a:solidFill>
                  <a:srgbClr val="FFFF00"/>
                </a:solidFill>
              </a:rPr>
              <a:t>Κατ΄οίκον</a:t>
            </a:r>
            <a:r>
              <a:rPr lang="el-GR" sz="3200" dirty="0">
                <a:solidFill>
                  <a:srgbClr val="FFFF00"/>
                </a:solidFill>
              </a:rPr>
              <a:t> παρέμβασης </a:t>
            </a:r>
            <a:r>
              <a:rPr lang="el-GR" sz="3200" dirty="0" smtClean="0">
                <a:solidFill>
                  <a:srgbClr val="FFFF00"/>
                </a:solidFill>
              </a:rPr>
              <a:t/>
            </a:r>
            <a:br>
              <a:rPr lang="el-GR" sz="3200" dirty="0" smtClean="0">
                <a:solidFill>
                  <a:srgbClr val="FFFF00"/>
                </a:solidFill>
              </a:rPr>
            </a:br>
            <a:r>
              <a:rPr lang="en-US" sz="3200" dirty="0" smtClean="0">
                <a:solidFill>
                  <a:srgbClr val="FFFF00"/>
                </a:solidFill>
              </a:rPr>
              <a:t>ACT </a:t>
            </a:r>
            <a:r>
              <a:rPr lang="en-US" sz="3200" dirty="0">
                <a:solidFill>
                  <a:srgbClr val="FFFF00"/>
                </a:solidFill>
              </a:rPr>
              <a:t>– Assertive Community </a:t>
            </a:r>
            <a:r>
              <a:rPr lang="en-US" sz="3200" dirty="0" smtClean="0">
                <a:solidFill>
                  <a:srgbClr val="FFFF00"/>
                </a:solidFill>
              </a:rPr>
              <a:t>Treatment</a:t>
            </a:r>
            <a:endParaRPr lang="el-GR" sz="3200" dirty="0">
              <a:solidFill>
                <a:srgbClr val="FFFF00"/>
              </a:solidFill>
            </a:endParaRPr>
          </a:p>
        </p:txBody>
      </p:sp>
      <p:sp>
        <p:nvSpPr>
          <p:cNvPr id="34832" name="Rectangle 16"/>
          <p:cNvSpPr>
            <a:spLocks noGrp="1" noChangeArrowheads="1"/>
          </p:cNvSpPr>
          <p:nvPr>
            <p:ph type="body" idx="1"/>
          </p:nvPr>
        </p:nvSpPr>
        <p:spPr/>
        <p:txBody>
          <a:bodyPr>
            <a:normAutofit/>
          </a:bodyPr>
          <a:lstStyle/>
          <a:p>
            <a:pPr>
              <a:lnSpc>
                <a:spcPct val="80000"/>
              </a:lnSpc>
            </a:pPr>
            <a:r>
              <a:rPr lang="el-GR" sz="2000" dirty="0"/>
              <a:t>εφαρμόζεται τα τελευταία 35 χρόνια με αφετηρία τις ΗΠΑ </a:t>
            </a:r>
          </a:p>
          <a:p>
            <a:pPr>
              <a:lnSpc>
                <a:spcPct val="80000"/>
              </a:lnSpc>
            </a:pPr>
            <a:r>
              <a:rPr lang="el-GR" sz="2000" dirty="0"/>
              <a:t>άτομα που πάσχουν από σοβαρές ψυχικές παθήσεις: σχιζοφρένεια ή διαταραχές στο φάσμα των ψυχώσεων, βαριά καταθλιπτικά επεισόδια με </a:t>
            </a:r>
            <a:r>
              <a:rPr lang="el-GR" sz="2000" dirty="0" err="1"/>
              <a:t>αυτοκτονικότητα</a:t>
            </a:r>
            <a:r>
              <a:rPr lang="el-GR" sz="2000" dirty="0"/>
              <a:t>, στην οξεία φάση της νόσου, με έξαρση των συμπτωμάτων (έντονα ενεργά συμπτώματα ή αυτοκτονικούς ιδεασμούς) και με βεβαρημένο ιστορικό υποτροπών και </a:t>
            </a:r>
            <a:r>
              <a:rPr lang="el-GR" sz="2000" dirty="0" smtClean="0"/>
              <a:t>νοσηλειών</a:t>
            </a:r>
            <a:endParaRPr lang="el-GR" sz="2000" dirty="0"/>
          </a:p>
          <a:p>
            <a:pPr>
              <a:lnSpc>
                <a:spcPct val="80000"/>
              </a:lnSpc>
            </a:pPr>
            <a:r>
              <a:rPr lang="el-GR" sz="2000" dirty="0"/>
              <a:t>ο</a:t>
            </a:r>
            <a:r>
              <a:rPr lang="el-GR" sz="2000" dirty="0" smtClean="0"/>
              <a:t> </a:t>
            </a:r>
            <a:r>
              <a:rPr lang="el-GR" sz="2000" dirty="0"/>
              <a:t>πληθυσμός-στόχος του συγκεκριμένου μοντέλου αφορά μεταξύ άλλων σε άστεγα άτομα με έκδηλη ψυχική διαταραχή, άτομα με διπλή διάγνωση (ιστορικό χρήσης/κατάχρησης ουσιών και ψυχική διαταραχή) και άτομα που εμπλέκονται με το σύστημα ποινικής </a:t>
            </a:r>
            <a:r>
              <a:rPr lang="el-GR" sz="2000" dirty="0" smtClean="0"/>
              <a:t>δικαιοσύνης</a:t>
            </a:r>
            <a:endParaRPr lang="el-GR" sz="2000" dirty="0"/>
          </a:p>
          <a:p>
            <a:pPr>
              <a:lnSpc>
                <a:spcPct val="80000"/>
              </a:lnSpc>
            </a:pPr>
            <a:r>
              <a:rPr lang="el-GR" sz="2000" dirty="0" err="1"/>
              <a:t>συννοσηρότητα</a:t>
            </a:r>
            <a:r>
              <a:rPr lang="el-GR" sz="2000" dirty="0"/>
              <a:t> </a:t>
            </a:r>
            <a:r>
              <a:rPr lang="el-GR" sz="2000" dirty="0" smtClean="0"/>
              <a:t>με </a:t>
            </a:r>
            <a:r>
              <a:rPr lang="el-GR" sz="2000" dirty="0"/>
              <a:t>θέματα οργανικής υγείας (ηπατίτιδα, διαβήτης)</a:t>
            </a:r>
          </a:p>
          <a:p>
            <a:pPr>
              <a:lnSpc>
                <a:spcPct val="80000"/>
              </a:lnSpc>
            </a:pPr>
            <a:r>
              <a:rPr lang="el-GR" sz="2000" dirty="0"/>
              <a:t>απουσία </a:t>
            </a:r>
            <a:r>
              <a:rPr lang="el-GR" sz="2000" dirty="0" smtClean="0"/>
              <a:t>κοινωνικού </a:t>
            </a:r>
            <a:r>
              <a:rPr lang="el-GR" sz="2000" dirty="0"/>
              <a:t>δικτύου </a:t>
            </a:r>
          </a:p>
          <a:p>
            <a:pPr>
              <a:lnSpc>
                <a:spcPct val="80000"/>
              </a:lnSpc>
            </a:pPr>
            <a:r>
              <a:rPr lang="el-GR" sz="2000" dirty="0"/>
              <a:t>εντατική και μεθοδική χρησιμοποίηση των πόρων από την κοινότητα για τη βελτίωση των   κοινωνικών δεξιοτήτων και της ποιότητας </a:t>
            </a:r>
            <a:r>
              <a:rPr lang="el-GR" sz="2000" dirty="0" smtClean="0"/>
              <a:t>ζωής</a:t>
            </a:r>
            <a:endParaRPr lang="el-GR" sz="20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r>
              <a:rPr lang="el-GR" sz="3200" dirty="0">
                <a:solidFill>
                  <a:srgbClr val="FFFF00"/>
                </a:solidFill>
              </a:rPr>
              <a:t>Στόχοι παρέμβασης  </a:t>
            </a:r>
          </a:p>
        </p:txBody>
      </p:sp>
      <p:sp>
        <p:nvSpPr>
          <p:cNvPr id="43011" name="Rectangle 3"/>
          <p:cNvSpPr>
            <a:spLocks noGrp="1" noChangeArrowheads="1"/>
          </p:cNvSpPr>
          <p:nvPr>
            <p:ph type="body" idx="1"/>
          </p:nvPr>
        </p:nvSpPr>
        <p:spPr/>
        <p:txBody>
          <a:bodyPr>
            <a:normAutofit/>
          </a:bodyPr>
          <a:lstStyle/>
          <a:p>
            <a:pPr>
              <a:lnSpc>
                <a:spcPct val="80000"/>
              </a:lnSpc>
            </a:pPr>
            <a:r>
              <a:rPr lang="el-GR" sz="2000" dirty="0"/>
              <a:t>οι ασθενείς να συναντηθούν με το σύνολο των αναγκών τους</a:t>
            </a:r>
            <a:r>
              <a:rPr lang="el-GR" sz="2000" dirty="0" smtClean="0"/>
              <a:t>:</a:t>
            </a:r>
          </a:p>
          <a:p>
            <a:pPr lvl="1">
              <a:lnSpc>
                <a:spcPct val="80000"/>
              </a:lnSpc>
            </a:pPr>
            <a:r>
              <a:rPr lang="el-GR" sz="1800" dirty="0" smtClean="0"/>
              <a:t> στέγαση</a:t>
            </a:r>
            <a:endParaRPr lang="el-GR" sz="1800" dirty="0"/>
          </a:p>
          <a:p>
            <a:pPr lvl="1">
              <a:lnSpc>
                <a:spcPct val="80000"/>
              </a:lnSpc>
            </a:pPr>
            <a:r>
              <a:rPr lang="el-GR" sz="2000" dirty="0" smtClean="0"/>
              <a:t>εξασφάλιση </a:t>
            </a:r>
            <a:r>
              <a:rPr lang="el-GR" sz="2000" dirty="0"/>
              <a:t>του φαγητού και του ρουχισμού (βασικές ανάγκες διαβίωσης</a:t>
            </a:r>
            <a:r>
              <a:rPr lang="el-GR" sz="2000" dirty="0" smtClean="0"/>
              <a:t>)</a:t>
            </a:r>
          </a:p>
          <a:p>
            <a:pPr lvl="1">
              <a:lnSpc>
                <a:spcPct val="80000"/>
              </a:lnSpc>
            </a:pPr>
            <a:r>
              <a:rPr lang="el-GR" sz="2000" dirty="0" smtClean="0"/>
              <a:t>ανάπτυξη δεξιοτήτων</a:t>
            </a:r>
          </a:p>
          <a:p>
            <a:pPr lvl="1">
              <a:lnSpc>
                <a:spcPct val="80000"/>
              </a:lnSpc>
            </a:pPr>
            <a:r>
              <a:rPr lang="el-GR" sz="2000" dirty="0" smtClean="0"/>
              <a:t>εύρεση </a:t>
            </a:r>
            <a:r>
              <a:rPr lang="el-GR" sz="2000" dirty="0"/>
              <a:t>εργασίας (προστατευμένης ή/ και ανταγωνιστικής)</a:t>
            </a:r>
          </a:p>
          <a:p>
            <a:pPr>
              <a:lnSpc>
                <a:spcPct val="80000"/>
              </a:lnSpc>
            </a:pPr>
            <a:endParaRPr lang="el-GR" sz="2000" dirty="0"/>
          </a:p>
          <a:p>
            <a:pPr>
              <a:lnSpc>
                <a:spcPct val="80000"/>
              </a:lnSpc>
            </a:pPr>
            <a:endParaRPr lang="el-GR" sz="2000" dirty="0" smtClean="0"/>
          </a:p>
          <a:p>
            <a:pPr>
              <a:lnSpc>
                <a:spcPct val="80000"/>
              </a:lnSpc>
            </a:pPr>
            <a:r>
              <a:rPr lang="el-GR" sz="2000" dirty="0" smtClean="0"/>
              <a:t> </a:t>
            </a:r>
            <a:r>
              <a:rPr lang="el-GR" sz="2000" dirty="0"/>
              <a:t>ενδυνάμωση </a:t>
            </a:r>
            <a:r>
              <a:rPr lang="el-GR" sz="2000" dirty="0" smtClean="0"/>
              <a:t>αυτονόμηση  </a:t>
            </a:r>
            <a:endParaRPr lang="el-GR" sz="2000" dirty="0"/>
          </a:p>
          <a:p>
            <a:pPr>
              <a:lnSpc>
                <a:spcPct val="80000"/>
              </a:lnSpc>
            </a:pPr>
            <a:r>
              <a:rPr lang="el-GR" sz="2000" dirty="0"/>
              <a:t>αντιμετώπιση της διαφορετικότητας, της περιθωριοποίησης και του </a:t>
            </a:r>
            <a:r>
              <a:rPr lang="el-GR" sz="2000" dirty="0" smtClean="0"/>
              <a:t>στίγματος</a:t>
            </a:r>
            <a:endParaRPr lang="el-GR" sz="2000" dirty="0"/>
          </a:p>
          <a:p>
            <a:pPr>
              <a:lnSpc>
                <a:spcPct val="80000"/>
              </a:lnSpc>
            </a:pPr>
            <a:r>
              <a:rPr lang="el-GR" sz="2000" dirty="0"/>
              <a:t>εκπαίδευση των σημαντικών άλλων στη ζωή των </a:t>
            </a:r>
            <a:r>
              <a:rPr lang="el-GR" sz="2000" dirty="0" smtClean="0"/>
              <a:t>ασθενών ή  </a:t>
            </a:r>
            <a:r>
              <a:rPr lang="el-GR" sz="2000" dirty="0"/>
              <a:t>και </a:t>
            </a:r>
            <a:r>
              <a:rPr lang="el-GR" sz="2000" dirty="0" smtClean="0"/>
              <a:t>επανακαθορισμός της σχέσης με </a:t>
            </a:r>
            <a:r>
              <a:rPr lang="el-GR" sz="2000" dirty="0"/>
              <a:t>τους σημαντικούς άλλους</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l-GR" sz="3200" dirty="0" smtClean="0">
                <a:solidFill>
                  <a:srgbClr val="FFFF00"/>
                </a:solidFill>
              </a:rPr>
              <a:t>Δομικά χαρακτηριστικά μιας ομάδας </a:t>
            </a:r>
            <a:r>
              <a:rPr lang="en-US" sz="3200" dirty="0" smtClean="0">
                <a:solidFill>
                  <a:srgbClr val="FFFF00"/>
                </a:solidFill>
              </a:rPr>
              <a:t>act</a:t>
            </a:r>
            <a:endParaRPr lang="el-GR" sz="3200" dirty="0">
              <a:solidFill>
                <a:srgbClr val="FFFF00"/>
              </a:solidFill>
            </a:endParaRPr>
          </a:p>
        </p:txBody>
      </p:sp>
      <p:sp>
        <p:nvSpPr>
          <p:cNvPr id="44035" name="Rectangle 3"/>
          <p:cNvSpPr>
            <a:spLocks noGrp="1" noChangeArrowheads="1"/>
          </p:cNvSpPr>
          <p:nvPr>
            <p:ph type="body" idx="1"/>
          </p:nvPr>
        </p:nvSpPr>
        <p:spPr/>
        <p:txBody>
          <a:bodyPr>
            <a:normAutofit/>
          </a:bodyPr>
          <a:lstStyle/>
          <a:p>
            <a:pPr>
              <a:lnSpc>
                <a:spcPct val="80000"/>
              </a:lnSpc>
            </a:pPr>
            <a:r>
              <a:rPr lang="el-GR" sz="2400" dirty="0"/>
              <a:t>Πολυκλαδική θεραπευτική ομάδα</a:t>
            </a:r>
          </a:p>
          <a:p>
            <a:pPr>
              <a:lnSpc>
                <a:spcPct val="80000"/>
              </a:lnSpc>
            </a:pPr>
            <a:r>
              <a:rPr lang="el-GR" sz="2400" dirty="0"/>
              <a:t>Συνεχές στην παροχή των υπηρεσιών μέσα από την παροχή τους συνολικά από την ομάδα παρέμβασης</a:t>
            </a:r>
          </a:p>
          <a:p>
            <a:pPr>
              <a:lnSpc>
                <a:spcPct val="80000"/>
              </a:lnSpc>
            </a:pPr>
            <a:r>
              <a:rPr lang="el-GR" sz="2400" dirty="0"/>
              <a:t>Χαμηλή αναλογία </a:t>
            </a:r>
            <a:r>
              <a:rPr lang="el-GR" sz="2400" dirty="0" smtClean="0"/>
              <a:t>ασθενούς-θεραπευτή</a:t>
            </a:r>
            <a:endParaRPr lang="el-GR" sz="2400" dirty="0"/>
          </a:p>
          <a:p>
            <a:pPr>
              <a:lnSpc>
                <a:spcPct val="80000"/>
              </a:lnSpc>
            </a:pPr>
            <a:r>
              <a:rPr lang="el-GR" sz="2400" dirty="0"/>
              <a:t>Οι παρεμβάσεις της ομάδας λαμβάνουν χώρα εκεί που εντοπίζεται </a:t>
            </a:r>
            <a:r>
              <a:rPr lang="el-GR" sz="2400" dirty="0" smtClean="0"/>
              <a:t>το πρόβλημα </a:t>
            </a:r>
            <a:r>
              <a:rPr lang="el-GR" sz="2400" dirty="0"/>
              <a:t>κάθε φορά, δηλαδή στην κοινότητα (</a:t>
            </a:r>
            <a:r>
              <a:rPr lang="el-GR" sz="2400" dirty="0" err="1"/>
              <a:t>in</a:t>
            </a:r>
            <a:r>
              <a:rPr lang="el-GR" sz="2400" dirty="0"/>
              <a:t> </a:t>
            </a:r>
            <a:r>
              <a:rPr lang="el-GR" sz="2400" dirty="0" err="1"/>
              <a:t>vivo</a:t>
            </a:r>
            <a:r>
              <a:rPr lang="el-GR" sz="2400" dirty="0" smtClean="0"/>
              <a:t>)</a:t>
            </a:r>
            <a:endParaRPr lang="el-GR" sz="2400" dirty="0"/>
          </a:p>
          <a:p>
            <a:pPr>
              <a:lnSpc>
                <a:spcPct val="80000"/>
              </a:lnSpc>
            </a:pPr>
            <a:r>
              <a:rPr lang="el-GR" sz="2400" dirty="0"/>
              <a:t>Διαχείριση φαρμακευτικής </a:t>
            </a:r>
            <a:r>
              <a:rPr lang="el-GR" sz="2400" dirty="0" smtClean="0"/>
              <a:t>αγωγής</a:t>
            </a:r>
            <a:endParaRPr lang="el-GR" sz="2400" dirty="0"/>
          </a:p>
          <a:p>
            <a:pPr>
              <a:lnSpc>
                <a:spcPct val="80000"/>
              </a:lnSpc>
            </a:pPr>
            <a:r>
              <a:rPr lang="el-GR" sz="2400" dirty="0" smtClean="0"/>
              <a:t>Διαχείριση </a:t>
            </a:r>
            <a:r>
              <a:rPr lang="el-GR" sz="2400" dirty="0"/>
              <a:t>των ζητημάτων στην καθημερινή </a:t>
            </a:r>
            <a:r>
              <a:rPr lang="el-GR" sz="2400" dirty="0" smtClean="0"/>
              <a:t>ζωή</a:t>
            </a:r>
            <a:endParaRPr lang="el-GR" sz="2400" dirty="0"/>
          </a:p>
          <a:p>
            <a:pPr>
              <a:lnSpc>
                <a:spcPct val="80000"/>
              </a:lnSpc>
            </a:pPr>
            <a:r>
              <a:rPr lang="el-GR" sz="2400" dirty="0"/>
              <a:t>Η παροχή των υπηρεσιών είναι </a:t>
            </a:r>
            <a:r>
              <a:rPr lang="el-GR" sz="2400" dirty="0" smtClean="0"/>
              <a:t>24ωρη</a:t>
            </a:r>
            <a:endParaRPr lang="el-GR" sz="2400" dirty="0"/>
          </a:p>
          <a:p>
            <a:pPr>
              <a:lnSpc>
                <a:spcPct val="80000"/>
              </a:lnSpc>
            </a:pPr>
            <a:r>
              <a:rPr lang="el-GR" sz="2400" dirty="0"/>
              <a:t>Διαμορφώνεται πάντα ένα εξατομικευμένο θεραπευτικό </a:t>
            </a:r>
            <a:r>
              <a:rPr lang="el-GR" sz="2400" dirty="0" smtClean="0"/>
              <a:t>πρόγραμμα</a:t>
            </a:r>
            <a:endParaRPr lang="el-GR" sz="2400" dirty="0"/>
          </a:p>
          <a:p>
            <a:pPr>
              <a:lnSpc>
                <a:spcPct val="80000"/>
              </a:lnSpc>
            </a:pPr>
            <a:r>
              <a:rPr lang="el-GR" sz="2400" dirty="0"/>
              <a:t>Δεν υπάρχει χρονικό όριο στη διάρκεια της κάθε </a:t>
            </a:r>
            <a:r>
              <a:rPr lang="el-GR" sz="2400" dirty="0" smtClean="0"/>
              <a:t>παρέμβασης</a:t>
            </a:r>
            <a:endParaRPr lang="el-GR" sz="2400" dirty="0"/>
          </a:p>
          <a:p>
            <a:pPr>
              <a:lnSpc>
                <a:spcPct val="80000"/>
              </a:lnSpc>
              <a:buFont typeface="Wingdings" pitchFamily="2" charset="2"/>
              <a:buNone/>
            </a:pPr>
            <a:endParaRPr lang="el-GR" sz="18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r>
              <a:rPr lang="el-GR" sz="3200" dirty="0">
                <a:solidFill>
                  <a:srgbClr val="FFFF00"/>
                </a:solidFill>
              </a:rPr>
              <a:t>Το μοντέλο της κατ’ οίκον παρέμβασης στην Ελλάδα</a:t>
            </a:r>
          </a:p>
        </p:txBody>
      </p:sp>
      <p:sp>
        <p:nvSpPr>
          <p:cNvPr id="45059" name="Rectangle 3"/>
          <p:cNvSpPr>
            <a:spLocks noGrp="1" noChangeArrowheads="1"/>
          </p:cNvSpPr>
          <p:nvPr>
            <p:ph type="body" idx="1"/>
          </p:nvPr>
        </p:nvSpPr>
        <p:spPr/>
        <p:txBody>
          <a:bodyPr/>
          <a:lstStyle/>
          <a:p>
            <a:pPr>
              <a:lnSpc>
                <a:spcPct val="90000"/>
              </a:lnSpc>
            </a:pPr>
            <a:r>
              <a:rPr lang="el-GR" sz="2000" dirty="0"/>
              <a:t>τέλη της δεκαετίας του 1960 στο </a:t>
            </a:r>
            <a:r>
              <a:rPr lang="el-GR" sz="2000" dirty="0" err="1"/>
              <a:t>Αιγινήτειο</a:t>
            </a:r>
            <a:r>
              <a:rPr lang="el-GR" sz="2000" dirty="0"/>
              <a:t> Νοσοκομείο,</a:t>
            </a:r>
          </a:p>
          <a:p>
            <a:pPr>
              <a:lnSpc>
                <a:spcPct val="90000"/>
              </a:lnSpc>
            </a:pPr>
            <a:r>
              <a:rPr lang="el-GR" sz="2000" dirty="0"/>
              <a:t>επικεφαλής ο καθηγητής ψυχιατρικής Π. </a:t>
            </a:r>
            <a:r>
              <a:rPr lang="el-GR" sz="2000" dirty="0" err="1"/>
              <a:t>Σακελλαρόπουλος</a:t>
            </a:r>
            <a:r>
              <a:rPr lang="el-GR" sz="2000" dirty="0"/>
              <a:t>. Πρώτη πιλοτική προσπάθεια που περιοριζόταν στα γεωγραφικά όρια της Αττικής.</a:t>
            </a:r>
          </a:p>
          <a:p>
            <a:pPr>
              <a:lnSpc>
                <a:spcPct val="90000"/>
              </a:lnSpc>
            </a:pPr>
            <a:r>
              <a:rPr lang="el-GR" sz="2000" dirty="0"/>
              <a:t>Οι πρώτες πυρηνικές ομάδες που σχηματίστηκαν με το ακρωνύμιο </a:t>
            </a:r>
            <a:r>
              <a:rPr lang="el-GR" sz="2000" dirty="0" err="1" smtClean="0"/>
              <a:t>ΨυΠΣΑ</a:t>
            </a:r>
            <a:r>
              <a:rPr lang="el-GR" sz="2000" dirty="0" smtClean="0"/>
              <a:t> </a:t>
            </a:r>
            <a:r>
              <a:rPr lang="el-GR" sz="2000" dirty="0"/>
              <a:t>(Ψυχιατρική </a:t>
            </a:r>
            <a:r>
              <a:rPr lang="el-GR" sz="2000" dirty="0" smtClean="0"/>
              <a:t>Περίθαλψη </a:t>
            </a:r>
            <a:r>
              <a:rPr lang="el-GR" sz="2000" dirty="0"/>
              <a:t>στο Σπίτι του Ασθενή) </a:t>
            </a:r>
          </a:p>
          <a:p>
            <a:pPr>
              <a:lnSpc>
                <a:spcPct val="90000"/>
              </a:lnSpc>
            </a:pPr>
            <a:r>
              <a:rPr lang="el-GR" sz="2000" dirty="0"/>
              <a:t>Παρέμβαση στην κρίση και την παραμονή του ασθενούς στο σπίτι του και την κοινότητα.</a:t>
            </a:r>
          </a:p>
          <a:p>
            <a:pPr>
              <a:lnSpc>
                <a:spcPct val="90000"/>
              </a:lnSpc>
            </a:pPr>
            <a:endParaRPr lang="el-GR" sz="2000" dirty="0" smtClean="0"/>
          </a:p>
          <a:p>
            <a:pPr>
              <a:lnSpc>
                <a:spcPct val="90000"/>
              </a:lnSpc>
            </a:pPr>
            <a:endParaRPr lang="el-GR" sz="2000" dirty="0" smtClean="0"/>
          </a:p>
          <a:p>
            <a:pPr>
              <a:lnSpc>
                <a:spcPct val="90000"/>
              </a:lnSpc>
            </a:pPr>
            <a:r>
              <a:rPr lang="el-GR" sz="2000" dirty="0" smtClean="0"/>
              <a:t>Κινητή </a:t>
            </a:r>
            <a:r>
              <a:rPr lang="el-GR" sz="2000" dirty="0"/>
              <a:t>Μονάδα Ψυχικής Υγείας για παιδιά και ενήλικες (πρωτογενής πρόληψη κυρίως, σε απομακρυσμένες γεωγραφικά περιοχές)</a:t>
            </a:r>
          </a:p>
          <a:p>
            <a:pPr>
              <a:lnSpc>
                <a:spcPct val="90000"/>
              </a:lnSpc>
            </a:pPr>
            <a:endParaRPr lang="el-GR" sz="2000" dirty="0"/>
          </a:p>
          <a:p>
            <a:pPr>
              <a:lnSpc>
                <a:spcPct val="90000"/>
              </a:lnSpc>
            </a:pPr>
            <a:endParaRPr lang="el-GR" sz="2000"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el-GR" sz="3200" dirty="0">
                <a:solidFill>
                  <a:srgbClr val="FFFF00"/>
                </a:solidFill>
              </a:rPr>
              <a:t>Ομάδα κατ’ οίκον </a:t>
            </a:r>
            <a:r>
              <a:rPr lang="el-GR" sz="3200" dirty="0" smtClean="0">
                <a:solidFill>
                  <a:srgbClr val="FFFF00"/>
                </a:solidFill>
              </a:rPr>
              <a:t>παρέμβασης </a:t>
            </a:r>
            <a:br>
              <a:rPr lang="el-GR" sz="3200" dirty="0" smtClean="0">
                <a:solidFill>
                  <a:srgbClr val="FFFF00"/>
                </a:solidFill>
              </a:rPr>
            </a:br>
            <a:r>
              <a:rPr lang="el-GR" sz="3200" dirty="0" smtClean="0">
                <a:solidFill>
                  <a:srgbClr val="FFFF00"/>
                </a:solidFill>
              </a:rPr>
              <a:t>Κέντρο Ημέρας </a:t>
            </a:r>
            <a:r>
              <a:rPr lang="el-GR" sz="3200" dirty="0">
                <a:solidFill>
                  <a:srgbClr val="FFFF00"/>
                </a:solidFill>
              </a:rPr>
              <a:t>ΕΠΑΨΥ</a:t>
            </a:r>
          </a:p>
        </p:txBody>
      </p:sp>
      <p:sp>
        <p:nvSpPr>
          <p:cNvPr id="48131" name="Rectangle 3"/>
          <p:cNvSpPr>
            <a:spLocks noGrp="1" noChangeArrowheads="1"/>
          </p:cNvSpPr>
          <p:nvPr>
            <p:ph type="body" idx="1"/>
          </p:nvPr>
        </p:nvSpPr>
        <p:spPr/>
        <p:txBody>
          <a:bodyPr/>
          <a:lstStyle/>
          <a:p>
            <a:r>
              <a:rPr lang="el-GR"/>
              <a:t>Ιανουάριο του 2013, στο πλαίσιο ενδυνάμωσης του ήδη υπάρχοντος Κέντρου Ημέρας της Εταιρείας Περιφερειακής Ανάπτυξης και Ψυχικής Υγείας</a:t>
            </a:r>
          </a:p>
          <a:p>
            <a:r>
              <a:rPr lang="el-GR"/>
              <a:t>Τομέας δραστηριοποίησης ο 5ος ΤοΨΥ (Ψυχιατρικός Τομέας) </a:t>
            </a:r>
          </a:p>
          <a:p>
            <a:r>
              <a:rPr lang="el-GR"/>
              <a:t>36 δήμοι και κοινότητες με σύνολο 326.000  κατοίκους</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l-GR" sz="3200" dirty="0" smtClean="0">
                <a:solidFill>
                  <a:srgbClr val="FFFF00"/>
                </a:solidFill>
              </a:rPr>
              <a:t>Παρεχόμενες υπηρεσίες</a:t>
            </a:r>
            <a:endParaRPr lang="el-GR" sz="3200" dirty="0">
              <a:solidFill>
                <a:srgbClr val="FFFF00"/>
              </a:solidFill>
            </a:endParaRPr>
          </a:p>
        </p:txBody>
      </p:sp>
      <p:sp>
        <p:nvSpPr>
          <p:cNvPr id="49155" name="Rectangle 3"/>
          <p:cNvSpPr>
            <a:spLocks noGrp="1" noChangeArrowheads="1"/>
          </p:cNvSpPr>
          <p:nvPr>
            <p:ph type="body" idx="1"/>
          </p:nvPr>
        </p:nvSpPr>
        <p:spPr/>
        <p:txBody>
          <a:bodyPr>
            <a:normAutofit/>
          </a:bodyPr>
          <a:lstStyle/>
          <a:p>
            <a:pPr>
              <a:lnSpc>
                <a:spcPct val="80000"/>
              </a:lnSpc>
              <a:buFont typeface="Wingdings" pitchFamily="2" charset="2"/>
              <a:buNone/>
            </a:pPr>
            <a:endParaRPr lang="el-GR" sz="1400" dirty="0"/>
          </a:p>
          <a:p>
            <a:pPr>
              <a:lnSpc>
                <a:spcPct val="80000"/>
              </a:lnSpc>
            </a:pPr>
            <a:r>
              <a:rPr lang="el-GR" sz="1800" dirty="0"/>
              <a:t>Πρόσβαση σε υπηρεσίες ψυχικής υγείας και γενικής </a:t>
            </a:r>
            <a:r>
              <a:rPr lang="el-GR" sz="1800" dirty="0" smtClean="0"/>
              <a:t>υγείας</a:t>
            </a:r>
            <a:endParaRPr lang="el-GR" sz="1800" dirty="0"/>
          </a:p>
          <a:p>
            <a:pPr>
              <a:lnSpc>
                <a:spcPct val="80000"/>
              </a:lnSpc>
            </a:pPr>
            <a:r>
              <a:rPr lang="el-GR" sz="1800" dirty="0"/>
              <a:t>Ψυχολογική </a:t>
            </a:r>
            <a:r>
              <a:rPr lang="el-GR" sz="1800" dirty="0" smtClean="0"/>
              <a:t>υποστήριξη</a:t>
            </a:r>
            <a:endParaRPr lang="el-GR" sz="1800" dirty="0"/>
          </a:p>
          <a:p>
            <a:pPr>
              <a:lnSpc>
                <a:spcPct val="80000"/>
              </a:lnSpc>
            </a:pPr>
            <a:r>
              <a:rPr lang="el-GR" sz="1800" dirty="0"/>
              <a:t>Επίλυση πρακτικών και κοινωνικών προβλημάτων, εξασφάλιση επιδομάτων και </a:t>
            </a:r>
            <a:r>
              <a:rPr lang="el-GR" sz="1800" dirty="0" smtClean="0"/>
              <a:t>συντάξεων</a:t>
            </a:r>
            <a:endParaRPr lang="el-GR" sz="1800" dirty="0"/>
          </a:p>
          <a:p>
            <a:pPr>
              <a:lnSpc>
                <a:spcPct val="80000"/>
              </a:lnSpc>
            </a:pPr>
            <a:r>
              <a:rPr lang="el-GR" sz="1800" dirty="0"/>
              <a:t>Τακτοποίηση/διακανονισμοί λογαριασμών και οικονομικών </a:t>
            </a:r>
            <a:r>
              <a:rPr lang="el-GR" sz="1800" dirty="0" smtClean="0"/>
              <a:t>εκκρεμοτήτων</a:t>
            </a:r>
            <a:endParaRPr lang="el-GR" sz="1800" dirty="0"/>
          </a:p>
          <a:p>
            <a:pPr>
              <a:lnSpc>
                <a:spcPct val="80000"/>
              </a:lnSpc>
            </a:pPr>
            <a:r>
              <a:rPr lang="el-GR" sz="1800" dirty="0"/>
              <a:t>Παρέμβαση για τη βελτίωση του χώρου </a:t>
            </a:r>
            <a:r>
              <a:rPr lang="el-GR" sz="1800" dirty="0" smtClean="0"/>
              <a:t>διαμονής</a:t>
            </a:r>
            <a:endParaRPr lang="el-GR" sz="1800" dirty="0"/>
          </a:p>
          <a:p>
            <a:pPr>
              <a:lnSpc>
                <a:spcPct val="80000"/>
              </a:lnSpc>
            </a:pPr>
            <a:r>
              <a:rPr lang="el-GR" sz="1800" dirty="0"/>
              <a:t>Ανάπτυξη δεξιοτήτων σε θέματα καθημερινής διαβίωσης και </a:t>
            </a:r>
            <a:r>
              <a:rPr lang="el-GR" sz="1800" dirty="0" smtClean="0"/>
              <a:t>κοινωνικοποίησης</a:t>
            </a:r>
            <a:endParaRPr lang="el-GR" sz="1800" dirty="0"/>
          </a:p>
          <a:p>
            <a:pPr>
              <a:lnSpc>
                <a:spcPct val="80000"/>
              </a:lnSpc>
            </a:pPr>
            <a:r>
              <a:rPr lang="el-GR" sz="1800" dirty="0" err="1" smtClean="0"/>
              <a:t>Ψυχοεκπαίδευση</a:t>
            </a:r>
            <a:endParaRPr lang="el-GR" sz="1800" dirty="0"/>
          </a:p>
          <a:p>
            <a:pPr>
              <a:lnSpc>
                <a:spcPct val="80000"/>
              </a:lnSpc>
            </a:pPr>
            <a:r>
              <a:rPr lang="el-GR" sz="1800" dirty="0"/>
              <a:t>Οικογενειακή συμβουλευτική και οικογενειακή </a:t>
            </a:r>
            <a:r>
              <a:rPr lang="el-GR" sz="1800" dirty="0" smtClean="0"/>
              <a:t>θεραπεία</a:t>
            </a:r>
            <a:endParaRPr lang="el-GR" sz="1800" dirty="0"/>
          </a:p>
          <a:p>
            <a:pPr>
              <a:lnSpc>
                <a:spcPct val="80000"/>
              </a:lnSpc>
            </a:pPr>
            <a:r>
              <a:rPr lang="el-GR" sz="1800" dirty="0"/>
              <a:t>Φαρμακευτική </a:t>
            </a:r>
            <a:r>
              <a:rPr lang="el-GR" sz="1800" dirty="0" smtClean="0"/>
              <a:t>αγωγή/  Ψυχιατρική παρακολούθηση</a:t>
            </a:r>
            <a:endParaRPr lang="el-GR" sz="1800" dirty="0"/>
          </a:p>
          <a:p>
            <a:pPr>
              <a:lnSpc>
                <a:spcPct val="80000"/>
              </a:lnSpc>
            </a:pPr>
            <a:r>
              <a:rPr lang="el-GR" sz="1800" dirty="0"/>
              <a:t>Πέραν των εξατομικευμένων προγραμμάτων, η ομάδα διαμορφώνει συνθήκες ζήτησης, κάτι που συνιστά πρωτοτυπία για τα δεδομένα του συστήματος παραπομπών, απευθυνόμενη σε ψυχιατρεία και ψυχιατρικού τομείς γενικών νοσοκομείων και προσπαθώντας να εκπαιδεύσει επαγγελματίες ψυχικής υγείας στο να παραπέμπουν εγκαίρως ανθρώπους που θα μπορούσαν να δεχθούν τις υπηρεσίες μιας ομάδας </a:t>
            </a:r>
            <a:r>
              <a:rPr lang="el-GR" sz="1800" dirty="0" err="1"/>
              <a:t>Act</a:t>
            </a:r>
            <a:endParaRPr lang="el-GR" sz="1800" dirty="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el-GR" sz="3200" dirty="0" smtClean="0">
                <a:solidFill>
                  <a:srgbClr val="FFFF00"/>
                </a:solidFill>
              </a:rPr>
              <a:t>Στόχοι ομάδας</a:t>
            </a:r>
            <a:endParaRPr lang="el-GR" sz="3200" dirty="0">
              <a:solidFill>
                <a:srgbClr val="FFFF00"/>
              </a:solidFill>
            </a:endParaRPr>
          </a:p>
        </p:txBody>
      </p:sp>
      <p:sp>
        <p:nvSpPr>
          <p:cNvPr id="100355" name="Rectangle 3"/>
          <p:cNvSpPr>
            <a:spLocks noGrp="1" noChangeArrowheads="1"/>
          </p:cNvSpPr>
          <p:nvPr>
            <p:ph type="body" idx="1"/>
          </p:nvPr>
        </p:nvSpPr>
        <p:spPr/>
        <p:txBody>
          <a:bodyPr>
            <a:noAutofit/>
          </a:bodyPr>
          <a:lstStyle/>
          <a:p>
            <a:pPr>
              <a:lnSpc>
                <a:spcPct val="80000"/>
              </a:lnSpc>
            </a:pPr>
            <a:r>
              <a:rPr lang="el-GR" sz="2400" dirty="0"/>
              <a:t>Οι στόχοι της  υπηρεσίας ορίζονται ως εξής: </a:t>
            </a:r>
          </a:p>
          <a:p>
            <a:pPr>
              <a:lnSpc>
                <a:spcPct val="80000"/>
              </a:lnSpc>
            </a:pPr>
            <a:r>
              <a:rPr lang="el-GR" sz="2400" dirty="0"/>
              <a:t>Πρόληψη/μείωση υποτροπών, νοσηλειών και μερών νοσηλείας.</a:t>
            </a:r>
          </a:p>
          <a:p>
            <a:pPr>
              <a:lnSpc>
                <a:spcPct val="80000"/>
              </a:lnSpc>
            </a:pPr>
            <a:r>
              <a:rPr lang="el-GR" sz="2400" dirty="0"/>
              <a:t>σταθεροποίηση των συμπτωμάτων και κατάλληλη/ορθολογική  χρήση των φαρμάκων</a:t>
            </a:r>
          </a:p>
          <a:p>
            <a:pPr>
              <a:lnSpc>
                <a:spcPct val="80000"/>
              </a:lnSpc>
            </a:pPr>
            <a:r>
              <a:rPr lang="el-GR" sz="2400" dirty="0"/>
              <a:t>αποκατάσταση της διαβίωσης στην κοινότητα και των κοινωνικών  δεξιοτήτων</a:t>
            </a:r>
          </a:p>
          <a:p>
            <a:pPr>
              <a:lnSpc>
                <a:spcPct val="80000"/>
              </a:lnSpc>
            </a:pPr>
            <a:r>
              <a:rPr lang="el-GR" sz="2400" dirty="0"/>
              <a:t>καθοδήγηση και θεραπεία σχετικά με ζητήματα διπλής διάγνωσης, όταν προεξάρχουσα είναι η ψυχική διαταραχή </a:t>
            </a:r>
          </a:p>
          <a:p>
            <a:pPr>
              <a:lnSpc>
                <a:spcPct val="80000"/>
              </a:lnSpc>
            </a:pPr>
            <a:r>
              <a:rPr lang="el-GR" sz="2400" dirty="0"/>
              <a:t>προαγωγή της σωματικής υγείας</a:t>
            </a:r>
          </a:p>
          <a:p>
            <a:pPr>
              <a:lnSpc>
                <a:spcPct val="80000"/>
              </a:lnSpc>
            </a:pPr>
            <a:r>
              <a:rPr lang="el-GR" sz="2400" dirty="0"/>
              <a:t>καθιέρωση της πρόσβασης σε δικαιώματα, σε στέγαση, σε εργασία και σε ίσες κοινωνικές ευκαιρίες</a:t>
            </a:r>
          </a:p>
          <a:p>
            <a:pPr>
              <a:lnSpc>
                <a:spcPct val="80000"/>
              </a:lnSpc>
            </a:pPr>
            <a:r>
              <a:rPr lang="el-GR" sz="2400" dirty="0"/>
              <a:t>προώθηση του υψηλότερου δυνατού επιπέδου λειτουργικότητας  στην </a:t>
            </a:r>
            <a:r>
              <a:rPr lang="el-GR" sz="2400" dirty="0" smtClean="0"/>
              <a:t>κοινότητα</a:t>
            </a:r>
            <a:endParaRPr lang="el-GR" sz="2400" dirty="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Grp="1" noChangeArrowheads="1"/>
          </p:cNvSpPr>
          <p:nvPr>
            <p:ph type="title"/>
          </p:nvPr>
        </p:nvSpPr>
        <p:spPr/>
        <p:txBody>
          <a:bodyPr/>
          <a:lstStyle/>
          <a:p>
            <a:r>
              <a:rPr lang="el-GR" sz="3200" dirty="0" smtClean="0">
                <a:solidFill>
                  <a:srgbClr val="FFFF00"/>
                </a:solidFill>
              </a:rPr>
              <a:t>Διαχείριση κρίσης</a:t>
            </a:r>
            <a:endParaRPr lang="el-GR" sz="3200" dirty="0">
              <a:solidFill>
                <a:srgbClr val="FFFF00"/>
              </a:solidFill>
            </a:endParaRPr>
          </a:p>
        </p:txBody>
      </p:sp>
      <p:sp>
        <p:nvSpPr>
          <p:cNvPr id="104451" name="Rectangle 3"/>
          <p:cNvSpPr>
            <a:spLocks noGrp="1" noChangeArrowheads="1"/>
          </p:cNvSpPr>
          <p:nvPr>
            <p:ph type="body" idx="1"/>
          </p:nvPr>
        </p:nvSpPr>
        <p:spPr/>
        <p:txBody>
          <a:bodyPr>
            <a:normAutofit fontScale="92500" lnSpcReduction="20000"/>
          </a:bodyPr>
          <a:lstStyle/>
          <a:p>
            <a:pPr>
              <a:lnSpc>
                <a:spcPct val="90000"/>
              </a:lnSpc>
            </a:pPr>
            <a:r>
              <a:rPr lang="el-GR" sz="2000" dirty="0"/>
              <a:t>Η ομάδα κατ’ οίκον παρέμβασης δεν λειτουργεί ως ομάδα παρέμβασης στην κρίση (24ωρη λειτουργία, 7 μέρες την εβδομάδα</a:t>
            </a:r>
            <a:r>
              <a:rPr lang="el-GR" sz="2000" dirty="0" smtClean="0"/>
              <a:t>)</a:t>
            </a:r>
            <a:r>
              <a:rPr lang="en-US" sz="2000" dirty="0" smtClean="0"/>
              <a:t> </a:t>
            </a:r>
            <a:r>
              <a:rPr lang="el-GR" sz="2000" dirty="0" smtClean="0"/>
              <a:t>και δεν αφορά σε νοσηλεία κατ’ οίκον.</a:t>
            </a:r>
            <a:endParaRPr lang="el-GR" sz="2000" dirty="0"/>
          </a:p>
          <a:p>
            <a:pPr>
              <a:lnSpc>
                <a:spcPct val="90000"/>
              </a:lnSpc>
            </a:pPr>
            <a:r>
              <a:rPr lang="el-GR" sz="2000" dirty="0"/>
              <a:t>Για κάθε εξυπηρετούμενο που εμφανίζει στοιχεία υποτροπής διαμορφώνεται ένα πλάνο παρέμβασης στην κρίση, το οποίο συμπεριλαμβάνεται στον φάκελό του και περιλαμβάνει τα παρακάτω βήματα</a:t>
            </a:r>
            <a:r>
              <a:rPr lang="el-GR" sz="2000" dirty="0" smtClean="0"/>
              <a:t>:</a:t>
            </a:r>
          </a:p>
          <a:p>
            <a:pPr>
              <a:lnSpc>
                <a:spcPct val="90000"/>
              </a:lnSpc>
            </a:pPr>
            <a:r>
              <a:rPr lang="el-GR" sz="2000" dirty="0" smtClean="0"/>
              <a:t>ψυχιατρική </a:t>
            </a:r>
            <a:r>
              <a:rPr lang="el-GR" sz="2000" dirty="0"/>
              <a:t>αξιολόγηση</a:t>
            </a:r>
          </a:p>
          <a:p>
            <a:pPr>
              <a:lnSpc>
                <a:spcPct val="90000"/>
              </a:lnSpc>
            </a:pPr>
            <a:r>
              <a:rPr lang="el-GR" sz="2000" dirty="0" smtClean="0"/>
              <a:t>εντατικοποίηση </a:t>
            </a:r>
            <a:r>
              <a:rPr lang="el-GR" sz="2000" dirty="0"/>
              <a:t>των συναντήσεων από το πρόσωπο αναφοράς </a:t>
            </a:r>
            <a:r>
              <a:rPr lang="el-GR" sz="2000" dirty="0" smtClean="0"/>
              <a:t>και </a:t>
            </a:r>
            <a:r>
              <a:rPr lang="el-GR" sz="2000" dirty="0"/>
              <a:t>κατά περίπτωση αύξηση του αριθμού των μελών που εμπλέκονται στο </a:t>
            </a:r>
            <a:r>
              <a:rPr lang="el-GR" sz="2000" dirty="0" smtClean="0"/>
              <a:t>περιστατικό</a:t>
            </a:r>
          </a:p>
          <a:p>
            <a:pPr>
              <a:lnSpc>
                <a:spcPct val="90000"/>
              </a:lnSpc>
            </a:pPr>
            <a:r>
              <a:rPr lang="el-GR" sz="2000" dirty="0" smtClean="0"/>
              <a:t>Κινητοποίηση δικτύου – Παρέμβαση Ανοικτού Διαλόγου</a:t>
            </a:r>
          </a:p>
          <a:p>
            <a:r>
              <a:rPr lang="el-GR" sz="2000" dirty="0" err="1" smtClean="0"/>
              <a:t>επαναχορήγηση</a:t>
            </a:r>
            <a:r>
              <a:rPr lang="el-GR" sz="2000" dirty="0" smtClean="0"/>
              <a:t>  κλιμάκων αξιολόγησης ρίσκου</a:t>
            </a:r>
          </a:p>
          <a:p>
            <a:r>
              <a:rPr lang="el-GR" sz="2000" dirty="0" smtClean="0"/>
              <a:t>ενημέρωση των μελών της ομάδας που πραγματοποιούν τις επισκέψεις σχετικά με τον χρόνο και τόπο της επίσκεψης και λεπτομερής και με χρονολογική σειρά, καταγραφή των επισκέψεων και της έκβασης τους</a:t>
            </a:r>
          </a:p>
          <a:p>
            <a:r>
              <a:rPr lang="el-GR" sz="2000" dirty="0" smtClean="0"/>
              <a:t>διασύνδεση με υπηρεσίες </a:t>
            </a:r>
            <a:r>
              <a:rPr lang="el-GR" sz="2000" dirty="0" err="1" smtClean="0"/>
              <a:t>ενδονοσοκομειακής</a:t>
            </a:r>
            <a:r>
              <a:rPr lang="el-GR" sz="2000" dirty="0" smtClean="0"/>
              <a:t> περίθαλψης και την αστυνομία, αν κριθεί απαραίτητο</a:t>
            </a:r>
          </a:p>
          <a:p>
            <a:pPr>
              <a:lnSpc>
                <a:spcPct val="90000"/>
              </a:lnSpc>
            </a:pPr>
            <a:endParaRPr lang="el-GR" sz="20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Ιστορικά </a:t>
            </a:r>
            <a:r>
              <a:rPr lang="el-GR" sz="3200" b="1" dirty="0" smtClean="0">
                <a:solidFill>
                  <a:srgbClr val="FFCC00"/>
                </a:solidFill>
              </a:rPr>
              <a:t>ρεύματα</a:t>
            </a:r>
            <a:endParaRPr lang="el-GR"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31094933"/>
              </p:ext>
            </p:extLst>
          </p:nvPr>
        </p:nvGraphicFramePr>
        <p:xfrm>
          <a:off x="611560" y="1556792"/>
          <a:ext cx="75376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288549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fontScale="90000"/>
          </a:bodyPr>
          <a:lstStyle/>
          <a:p>
            <a:r>
              <a:rPr lang="en-US" dirty="0" smtClean="0"/>
              <a:t/>
            </a:r>
            <a:br>
              <a:rPr lang="en-US" dirty="0" smtClean="0"/>
            </a:br>
            <a:r>
              <a:rPr lang="el-GR" dirty="0" smtClean="0"/>
              <a:t>www.facebook.com/</a:t>
            </a:r>
            <a:r>
              <a:rPr lang="el-GR" dirty="0" err="1" smtClean="0"/>
              <a:t>da</a:t>
            </a:r>
            <a:r>
              <a:rPr lang="en-US" dirty="0" smtClean="0"/>
              <a:t>y</a:t>
            </a:r>
            <a:r>
              <a:rPr lang="el-GR" dirty="0" err="1" smtClean="0"/>
              <a:t>centrefranco</a:t>
            </a:r>
            <a:r>
              <a:rPr lang="el-GR" dirty="0" smtClean="0"/>
              <a:t/>
            </a:r>
            <a:br>
              <a:rPr lang="el-GR" dirty="0" smtClean="0"/>
            </a:br>
            <a:endParaRPr lang="el-GR" dirty="0"/>
          </a:p>
        </p:txBody>
      </p:sp>
      <p:pic>
        <p:nvPicPr>
          <p:cNvPr id="1026" name="Picture 2" descr="C:\Users\dtriv\Desktop\ΣΥΝΕΔΡΙΟ ΣΑΚΕΛ\αφίσα μπάσκετ 19_page-0001.jpg"/>
          <p:cNvPicPr>
            <a:picLocks noGrp="1" noChangeAspect="1" noChangeArrowheads="1"/>
          </p:cNvPicPr>
          <p:nvPr>
            <p:ph sz="half" idx="1"/>
          </p:nvPr>
        </p:nvPicPr>
        <p:blipFill>
          <a:blip r:embed="rId2" cstate="print"/>
          <a:srcRect/>
          <a:stretch>
            <a:fillRect/>
          </a:stretch>
        </p:blipFill>
        <p:spPr bwMode="auto">
          <a:xfrm>
            <a:off x="214282" y="1357298"/>
            <a:ext cx="3839874" cy="4857784"/>
          </a:xfrm>
          <a:prstGeom prst="rect">
            <a:avLst/>
          </a:prstGeom>
          <a:noFill/>
        </p:spPr>
      </p:pic>
      <p:pic>
        <p:nvPicPr>
          <p:cNvPr id="6" name="Picture 2" descr="C:\Users\dtriv\Desktop\ΣΥΝΕΔΡΙΟ ΣΑΚΕΛ\IMG-fbe5eae23b0e4b6a606c9ae182e33ea3-V.jpg"/>
          <p:cNvPicPr>
            <a:picLocks noGrp="1" noChangeAspect="1" noChangeArrowheads="1"/>
          </p:cNvPicPr>
          <p:nvPr>
            <p:ph sz="half" idx="2"/>
          </p:nvPr>
        </p:nvPicPr>
        <p:blipFill>
          <a:blip r:embed="rId3"/>
          <a:srcRect/>
          <a:stretch>
            <a:fillRect/>
          </a:stretch>
        </p:blipFill>
        <p:spPr bwMode="auto">
          <a:xfrm>
            <a:off x="4214810" y="1357298"/>
            <a:ext cx="4572032" cy="4907241"/>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Κέντρο Ημέρας </a:t>
            </a:r>
            <a:r>
              <a:rPr lang="en-US" sz="3200" b="1" dirty="0">
                <a:solidFill>
                  <a:srgbClr val="FFCC00"/>
                </a:solidFill>
              </a:rPr>
              <a:t>Franco Basaglia/ </a:t>
            </a:r>
            <a:r>
              <a:rPr lang="el-GR" sz="3200" b="1" dirty="0">
                <a:solidFill>
                  <a:srgbClr val="FFCC00"/>
                </a:solidFill>
              </a:rPr>
              <a:t>ΕΠΑΨΥ </a:t>
            </a:r>
            <a:endParaRPr lang="el-GR" sz="3200" dirty="0"/>
          </a:p>
        </p:txBody>
      </p:sp>
      <p:sp>
        <p:nvSpPr>
          <p:cNvPr id="5" name="Θέση περιεχομένου 12"/>
          <p:cNvSpPr>
            <a:spLocks noGrp="1"/>
          </p:cNvSpPr>
          <p:nvPr>
            <p:ph idx="1"/>
          </p:nvPr>
        </p:nvSpPr>
        <p:spPr>
          <a:xfrm>
            <a:off x="3275856" y="1556792"/>
            <a:ext cx="5490192" cy="5040560"/>
          </a:xfrm>
        </p:spPr>
        <p:txBody>
          <a:bodyPr>
            <a:normAutofit/>
          </a:bodyPr>
          <a:lstStyle/>
          <a:p>
            <a:r>
              <a:rPr lang="el-GR" dirty="0"/>
              <a:t>Σαλαμινομάχων 24Ε, </a:t>
            </a:r>
            <a:r>
              <a:rPr lang="el-GR" dirty="0" smtClean="0"/>
              <a:t> </a:t>
            </a:r>
            <a:r>
              <a:rPr lang="el-GR" dirty="0"/>
              <a:t>Μαρούσι </a:t>
            </a:r>
          </a:p>
          <a:p>
            <a:r>
              <a:rPr lang="el-GR" dirty="0"/>
              <a:t>Τηλέφωνο </a:t>
            </a:r>
            <a:r>
              <a:rPr lang="el-GR" dirty="0" smtClean="0"/>
              <a:t> 210 8100901</a:t>
            </a:r>
            <a:endParaRPr lang="el-GR" dirty="0"/>
          </a:p>
          <a:p>
            <a:r>
              <a:rPr lang="el-GR" dirty="0"/>
              <a:t>Url</a:t>
            </a:r>
            <a:r>
              <a:rPr lang="el-GR"/>
              <a:t>: </a:t>
            </a:r>
            <a:r>
              <a:rPr lang="el-GR" smtClean="0"/>
              <a:t>www.epapsy.gr</a:t>
            </a:r>
            <a:r>
              <a:rPr lang="el-GR" dirty="0" smtClean="0"/>
              <a:t> </a:t>
            </a:r>
            <a:endParaRPr lang="en-US" dirty="0" smtClean="0"/>
          </a:p>
          <a:p>
            <a:r>
              <a:rPr lang="el-GR" dirty="0" smtClean="0"/>
              <a:t> </a:t>
            </a:r>
            <a:r>
              <a:rPr lang="el-GR" dirty="0"/>
              <a:t>e-</a:t>
            </a:r>
            <a:r>
              <a:rPr lang="el-GR" dirty="0" err="1"/>
              <a:t>mail</a:t>
            </a:r>
            <a:r>
              <a:rPr lang="el-GR" dirty="0"/>
              <a:t>: </a:t>
            </a:r>
            <a:r>
              <a:rPr lang="el-GR" dirty="0" err="1"/>
              <a:t>dcentre@epapsy.gr</a:t>
            </a:r>
            <a:endParaRPr lang="el-GR" dirty="0"/>
          </a:p>
          <a:p>
            <a:endParaRPr lang="en-US" dirty="0" smtClean="0"/>
          </a:p>
          <a:p>
            <a:r>
              <a:rPr lang="el-GR" dirty="0" smtClean="0"/>
              <a:t>FB:</a:t>
            </a:r>
            <a:endParaRPr lang="en-US" dirty="0" smtClean="0"/>
          </a:p>
          <a:p>
            <a:pPr marL="0" indent="0">
              <a:buNone/>
            </a:pPr>
            <a:r>
              <a:rPr lang="el-GR" sz="2400" dirty="0" err="1" smtClean="0"/>
              <a:t>www.facebook.com</a:t>
            </a:r>
            <a:r>
              <a:rPr lang="el-GR" sz="2400" dirty="0" smtClean="0"/>
              <a:t>/</a:t>
            </a:r>
            <a:r>
              <a:rPr lang="el-GR" sz="2400" dirty="0" err="1" smtClean="0"/>
              <a:t>daycentrefranco</a:t>
            </a:r>
            <a:endParaRPr lang="el-GR" sz="2400" dirty="0"/>
          </a:p>
          <a:p>
            <a:endParaRPr lang="el-GR" dirty="0"/>
          </a:p>
        </p:txBody>
      </p:sp>
      <p:pic>
        <p:nvPicPr>
          <p:cNvPr id="4" name="Picture 2" descr="C:\Users\Ευγενία\Desktop\1008621_ΛΕΣΧΗ.JPG"/>
          <p:cNvPicPr>
            <a:picLocks noChangeAspect="1" noChangeArrowheads="1"/>
          </p:cNvPicPr>
          <p:nvPr/>
        </p:nvPicPr>
        <p:blipFill>
          <a:blip r:embed="rId2" cstate="print"/>
          <a:stretch>
            <a:fillRect/>
          </a:stretch>
        </p:blipFill>
        <p:spPr bwMode="auto">
          <a:xfrm>
            <a:off x="179512" y="1772816"/>
            <a:ext cx="2952328" cy="4320480"/>
          </a:xfrm>
          <a:prstGeom prst="rect">
            <a:avLst/>
          </a:prstGeom>
          <a:noFill/>
        </p:spPr>
      </p:pic>
    </p:spTree>
    <p:extLst>
      <p:ext uri="{BB962C8B-B14F-4D97-AF65-F5344CB8AC3E}">
        <p14:creationId xmlns="" xmlns:p14="http://schemas.microsoft.com/office/powerpoint/2010/main" val="35073065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t>Σας ευχαριστώ</a:t>
            </a:r>
            <a:endParaRPr lang="el-GR" sz="3600" dirty="0"/>
          </a:p>
        </p:txBody>
      </p:sp>
      <p:sp>
        <p:nvSpPr>
          <p:cNvPr id="5" name="4 - Θέση περιεχομένου"/>
          <p:cNvSpPr>
            <a:spLocks noGrp="1"/>
          </p:cNvSpPr>
          <p:nvPr>
            <p:ph sz="half" idx="1"/>
          </p:nvPr>
        </p:nvSpPr>
        <p:spPr>
          <a:xfrm>
            <a:off x="714348" y="5429264"/>
            <a:ext cx="7258072" cy="1214446"/>
          </a:xfrm>
        </p:spPr>
        <p:txBody>
          <a:bodyPr>
            <a:normAutofit/>
          </a:bodyPr>
          <a:lstStyle/>
          <a:p>
            <a:endParaRPr lang="el-GR" dirty="0"/>
          </a:p>
        </p:txBody>
      </p:sp>
      <p:pic>
        <p:nvPicPr>
          <p:cNvPr id="7" name="Picture 2" descr="C:\Users\dtriv\Desktop\IMG_20180821_191723.jpg"/>
          <p:cNvPicPr>
            <a:picLocks noGrp="1" noChangeAspect="1" noChangeArrowheads="1"/>
          </p:cNvPicPr>
          <p:nvPr>
            <p:ph sz="half" idx="2"/>
          </p:nvPr>
        </p:nvPicPr>
        <p:blipFill>
          <a:blip r:embed="rId2" cstate="print"/>
          <a:srcRect/>
          <a:stretch>
            <a:fillRect/>
          </a:stretch>
        </p:blipFill>
        <p:spPr bwMode="auto">
          <a:xfrm>
            <a:off x="357158" y="1500174"/>
            <a:ext cx="7767259" cy="46434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a:solidFill>
                  <a:srgbClr val="FFCC00"/>
                </a:solidFill>
              </a:rPr>
              <a:t>Ιστορική </a:t>
            </a:r>
            <a:r>
              <a:rPr lang="el-GR" sz="3600" b="1" dirty="0" smtClean="0">
                <a:solidFill>
                  <a:srgbClr val="FFCC00"/>
                </a:solidFill>
              </a:rPr>
              <a:t>διαδρομή - Μερική Νοσηλεία </a:t>
            </a:r>
            <a:endParaRPr lang="el-GR" sz="3600" dirty="0"/>
          </a:p>
        </p:txBody>
      </p:sp>
      <p:sp>
        <p:nvSpPr>
          <p:cNvPr id="3" name="2 - Θέση περιεχομένου"/>
          <p:cNvSpPr>
            <a:spLocks noGrp="1"/>
          </p:cNvSpPr>
          <p:nvPr>
            <p:ph idx="1"/>
          </p:nvPr>
        </p:nvSpPr>
        <p:spPr>
          <a:xfrm>
            <a:off x="457200" y="1600200"/>
            <a:ext cx="7859216" cy="5069160"/>
          </a:xfrm>
        </p:spPr>
        <p:txBody>
          <a:bodyPr>
            <a:normAutofit/>
          </a:bodyPr>
          <a:lstStyle/>
          <a:p>
            <a:r>
              <a:rPr lang="en-US" b="1" dirty="0" smtClean="0"/>
              <a:t>1930</a:t>
            </a:r>
            <a:r>
              <a:rPr lang="en-US" dirty="0" smtClean="0"/>
              <a:t> </a:t>
            </a:r>
            <a:r>
              <a:rPr lang="el-GR" dirty="0" smtClean="0"/>
              <a:t>	Θάλαμος  Ημερήσιας Νοσηλείας </a:t>
            </a:r>
            <a:r>
              <a:rPr lang="el-GR" sz="1600" dirty="0" smtClean="0"/>
              <a:t>(ΕΣΣΔ)</a:t>
            </a:r>
          </a:p>
          <a:p>
            <a:endParaRPr lang="en-US" dirty="0" smtClean="0"/>
          </a:p>
          <a:p>
            <a:r>
              <a:rPr lang="el-GR" b="1" dirty="0" smtClean="0"/>
              <a:t>1946</a:t>
            </a:r>
            <a:r>
              <a:rPr lang="el-GR" dirty="0" smtClean="0"/>
              <a:t> 	Νοσοκομείο Ημέρας </a:t>
            </a:r>
            <a:r>
              <a:rPr lang="el-GR" sz="1600" dirty="0" smtClean="0"/>
              <a:t>(Καναδάς)</a:t>
            </a:r>
            <a:endParaRPr lang="en-US" sz="1600" dirty="0" smtClean="0"/>
          </a:p>
          <a:p>
            <a:endParaRPr lang="en-US" dirty="0" smtClean="0"/>
          </a:p>
          <a:p>
            <a:r>
              <a:rPr lang="el-GR" b="1" dirty="0" smtClean="0"/>
              <a:t>1971</a:t>
            </a:r>
            <a:r>
              <a:rPr lang="el-GR" dirty="0" smtClean="0"/>
              <a:t> 	το πρώτο Κέντρο Ημέρας στο ΚΨΥ στη</a:t>
            </a:r>
            <a:r>
              <a:rPr lang="en-US" dirty="0" smtClean="0"/>
              <a:t> 				</a:t>
            </a:r>
            <a:r>
              <a:rPr lang="el-GR" dirty="0" smtClean="0"/>
              <a:t>Θεσσαλονίκη </a:t>
            </a:r>
          </a:p>
          <a:p>
            <a:endParaRPr lang="en-US" dirty="0" smtClean="0"/>
          </a:p>
          <a:p>
            <a:r>
              <a:rPr lang="el-GR" b="1" dirty="0" smtClean="0"/>
              <a:t>1977</a:t>
            </a:r>
            <a:r>
              <a:rPr lang="el-GR" dirty="0" smtClean="0"/>
              <a:t> 	το πρώτο Νοσοκομείο Ημέρας στο Αιγινήτειο  Ν.</a:t>
            </a:r>
          </a:p>
          <a:p>
            <a:endParaRPr lang="en-US" dirty="0" smtClean="0"/>
          </a:p>
          <a:p>
            <a:r>
              <a:rPr lang="el-GR" b="1" dirty="0" smtClean="0"/>
              <a:t>1979</a:t>
            </a:r>
            <a:r>
              <a:rPr lang="el-GR" dirty="0" smtClean="0"/>
              <a:t> 	ιδρύεται το Κέντρο Κοινοτικής Ψυχικής Υγιεινής </a:t>
            </a:r>
            <a:r>
              <a:rPr lang="en-US" dirty="0" smtClean="0"/>
              <a:t>		</a:t>
            </a:r>
            <a:r>
              <a:rPr lang="el-GR" dirty="0" smtClean="0"/>
              <a:t>στο Βύρωνα</a:t>
            </a:r>
            <a:r>
              <a:rPr lang="el-GR" dirty="0"/>
              <a:t> </a:t>
            </a:r>
            <a:r>
              <a:rPr lang="el-GR" dirty="0" smtClean="0"/>
              <a:t>/ Μονάδα ψυχοκοινωνικής </a:t>
            </a:r>
            <a:r>
              <a:rPr lang="en-US" dirty="0" smtClean="0"/>
              <a:t>			</a:t>
            </a:r>
            <a:r>
              <a:rPr lang="el-GR" dirty="0" smtClean="0"/>
              <a:t>αποκατάστασης  </a:t>
            </a:r>
            <a:r>
              <a:rPr lang="en-US" sz="1000" dirty="0" smtClean="0"/>
              <a:t>(A.L. Jones 1960)</a:t>
            </a:r>
            <a:r>
              <a:rPr lang="el-GR" sz="1000" dirty="0" smtClean="0"/>
              <a:t>(Μαδιανός 1994)</a:t>
            </a:r>
            <a:endParaRPr lang="el-GR" sz="1000" dirty="0"/>
          </a:p>
        </p:txBody>
      </p:sp>
    </p:spTree>
    <p:extLst>
      <p:ext uri="{BB962C8B-B14F-4D97-AF65-F5344CB8AC3E}">
        <p14:creationId xmlns="" xmlns:p14="http://schemas.microsoft.com/office/powerpoint/2010/main" val="7991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Ιστορική </a:t>
            </a:r>
            <a:r>
              <a:rPr lang="el-GR" sz="3200" b="1" dirty="0" smtClean="0">
                <a:solidFill>
                  <a:srgbClr val="FFCC00"/>
                </a:solidFill>
              </a:rPr>
              <a:t>διαδρομή - </a:t>
            </a:r>
            <a:r>
              <a:rPr lang="el-GR" sz="3200" b="1" dirty="0">
                <a:solidFill>
                  <a:srgbClr val="FFCC00"/>
                </a:solidFill>
              </a:rPr>
              <a:t>Κ</a:t>
            </a:r>
            <a:r>
              <a:rPr lang="el-GR" sz="3200" b="1" dirty="0" smtClean="0">
                <a:solidFill>
                  <a:srgbClr val="FFCC00"/>
                </a:solidFill>
              </a:rPr>
              <a:t>οινωνική </a:t>
            </a:r>
            <a:r>
              <a:rPr lang="el-GR" sz="3200" b="1" dirty="0">
                <a:solidFill>
                  <a:srgbClr val="FFCC00"/>
                </a:solidFill>
              </a:rPr>
              <a:t>Λ</a:t>
            </a:r>
            <a:r>
              <a:rPr lang="el-GR" sz="3200" b="1" dirty="0" smtClean="0">
                <a:solidFill>
                  <a:srgbClr val="FFCC00"/>
                </a:solidFill>
              </a:rPr>
              <a:t>έσχη</a:t>
            </a:r>
            <a:r>
              <a:rPr lang="en-US" sz="3200" b="1" dirty="0" smtClean="0">
                <a:solidFill>
                  <a:srgbClr val="FFCC00"/>
                </a:solidFill>
              </a:rPr>
              <a:t> </a:t>
            </a:r>
            <a:endParaRPr lang="el-GR" sz="3200" dirty="0"/>
          </a:p>
        </p:txBody>
      </p:sp>
      <p:sp>
        <p:nvSpPr>
          <p:cNvPr id="3" name="Θέση περιεχομένου 2"/>
          <p:cNvSpPr>
            <a:spLocks noGrp="1"/>
          </p:cNvSpPr>
          <p:nvPr>
            <p:ph idx="1"/>
          </p:nvPr>
        </p:nvSpPr>
        <p:spPr>
          <a:xfrm>
            <a:off x="395536" y="1484784"/>
            <a:ext cx="7681664" cy="5184576"/>
          </a:xfrm>
        </p:spPr>
        <p:txBody>
          <a:bodyPr>
            <a:normAutofit/>
          </a:bodyPr>
          <a:lstStyle/>
          <a:p>
            <a:pPr algn="just"/>
            <a:r>
              <a:rPr lang="el-GR" b="1" dirty="0" smtClean="0"/>
              <a:t>1940</a:t>
            </a:r>
            <a:r>
              <a:rPr lang="en-US" dirty="0" smtClean="0"/>
              <a:t>  </a:t>
            </a:r>
            <a:r>
              <a:rPr lang="el-GR" dirty="0" smtClean="0"/>
              <a:t>πρώην </a:t>
            </a:r>
            <a:r>
              <a:rPr lang="el-GR" dirty="0"/>
              <a:t>ασθενείς </a:t>
            </a:r>
            <a:r>
              <a:rPr lang="el-GR" dirty="0" smtClean="0"/>
              <a:t> </a:t>
            </a:r>
            <a:r>
              <a:rPr lang="el-GR" dirty="0"/>
              <a:t>Ν. Υόρκης συγκρότησαν μία </a:t>
            </a:r>
            <a:r>
              <a:rPr lang="el-GR" dirty="0" smtClean="0"/>
              <a:t>ομάδα</a:t>
            </a:r>
            <a:r>
              <a:rPr lang="en-US" dirty="0" smtClean="0"/>
              <a:t> </a:t>
            </a:r>
            <a:r>
              <a:rPr lang="el-GR" dirty="0" smtClean="0"/>
              <a:t>αλληλοβοήθειας </a:t>
            </a:r>
          </a:p>
          <a:p>
            <a:pPr algn="just"/>
            <a:r>
              <a:rPr lang="el-GR" b="1" dirty="0" smtClean="0"/>
              <a:t>1948</a:t>
            </a:r>
            <a:r>
              <a:rPr lang="el-GR" dirty="0" smtClean="0"/>
              <a:t> «Fountain House»</a:t>
            </a:r>
          </a:p>
          <a:p>
            <a:pPr algn="just"/>
            <a:r>
              <a:rPr lang="el-GR" dirty="0" smtClean="0"/>
              <a:t>χώρο κοινωνικής </a:t>
            </a:r>
            <a:r>
              <a:rPr lang="el-GR" dirty="0"/>
              <a:t>συνάντησης και υποστήριξης των μελών </a:t>
            </a:r>
            <a:r>
              <a:rPr lang="el-GR" dirty="0" smtClean="0"/>
              <a:t>του </a:t>
            </a:r>
          </a:p>
          <a:p>
            <a:pPr algn="just"/>
            <a:r>
              <a:rPr lang="el-GR" dirty="0" smtClean="0"/>
              <a:t>έξω από το </a:t>
            </a:r>
            <a:r>
              <a:rPr lang="el-GR" dirty="0"/>
              <a:t>σύστημα </a:t>
            </a:r>
            <a:r>
              <a:rPr lang="en-US" dirty="0" smtClean="0"/>
              <a:t> </a:t>
            </a:r>
            <a:r>
              <a:rPr lang="el-GR" dirty="0" smtClean="0"/>
              <a:t>ψυχικής υγείας</a:t>
            </a:r>
          </a:p>
          <a:p>
            <a:pPr algn="just"/>
            <a:r>
              <a:rPr lang="el-GR" dirty="0" smtClean="0"/>
              <a:t>μέλη </a:t>
            </a:r>
            <a:r>
              <a:rPr lang="el-GR" dirty="0"/>
              <a:t>και όχι ασθενείς και παρέμεναν για όσο διάστημα </a:t>
            </a:r>
            <a:r>
              <a:rPr lang="el-GR" dirty="0" smtClean="0"/>
              <a:t>το επιθυμούσαν </a:t>
            </a:r>
          </a:p>
          <a:p>
            <a:pPr algn="just"/>
            <a:r>
              <a:rPr lang="el-GR" dirty="0" smtClean="0"/>
              <a:t>στόχος  η </a:t>
            </a:r>
            <a:r>
              <a:rPr lang="el-GR" dirty="0"/>
              <a:t>βελτίωση της ποιότητας ζωής και η ικανοποίηση βασικών </a:t>
            </a:r>
            <a:r>
              <a:rPr lang="el-GR" dirty="0" smtClean="0"/>
              <a:t>αναγκών</a:t>
            </a:r>
          </a:p>
          <a:p>
            <a:pPr algn="just"/>
            <a:r>
              <a:rPr lang="el-GR" b="1" dirty="0" smtClean="0"/>
              <a:t>1955</a:t>
            </a:r>
            <a:r>
              <a:rPr lang="en-US" dirty="0" smtClean="0"/>
              <a:t> </a:t>
            </a:r>
            <a:r>
              <a:rPr lang="el-GR" dirty="0" smtClean="0"/>
              <a:t>αποφάσισαν </a:t>
            </a:r>
            <a:r>
              <a:rPr lang="el-GR" dirty="0"/>
              <a:t>να προσλάβουν </a:t>
            </a:r>
            <a:r>
              <a:rPr lang="el-GR" dirty="0" smtClean="0"/>
              <a:t>επαγγελματίες </a:t>
            </a:r>
          </a:p>
          <a:p>
            <a:pPr algn="just"/>
            <a:r>
              <a:rPr lang="el-GR" dirty="0" smtClean="0"/>
              <a:t>η ευθύνη </a:t>
            </a:r>
            <a:r>
              <a:rPr lang="el-GR" dirty="0"/>
              <a:t>για τη δική τους </a:t>
            </a:r>
            <a:r>
              <a:rPr lang="el-GR" dirty="0" smtClean="0"/>
              <a:t>πορεία, </a:t>
            </a:r>
            <a:r>
              <a:rPr lang="el-GR" dirty="0"/>
              <a:t>η αναγνώριση </a:t>
            </a:r>
            <a:r>
              <a:rPr lang="el-GR" dirty="0" smtClean="0"/>
              <a:t>της ικανότητας </a:t>
            </a:r>
            <a:r>
              <a:rPr lang="el-GR" dirty="0"/>
              <a:t>και του δικαιώματος </a:t>
            </a:r>
            <a:r>
              <a:rPr lang="el-GR" dirty="0" smtClean="0"/>
              <a:t>τους να </a:t>
            </a:r>
            <a:r>
              <a:rPr lang="el-GR" dirty="0"/>
              <a:t>ζουν μία φυσιολογική ζωή και η αξία </a:t>
            </a:r>
            <a:r>
              <a:rPr lang="el-GR" dirty="0" smtClean="0"/>
              <a:t>της εθελοντικής συμμετοχής</a:t>
            </a:r>
            <a:r>
              <a:rPr lang="en-US" dirty="0" smtClean="0"/>
              <a:t> </a:t>
            </a:r>
            <a:r>
              <a:rPr lang="el-GR" dirty="0" smtClean="0"/>
              <a:t>και της εργασίας</a:t>
            </a:r>
            <a:endParaRPr lang="el-GR" dirty="0"/>
          </a:p>
        </p:txBody>
      </p:sp>
    </p:spTree>
    <p:extLst>
      <p:ext uri="{BB962C8B-B14F-4D97-AF65-F5344CB8AC3E}">
        <p14:creationId xmlns="" xmlns:p14="http://schemas.microsoft.com/office/powerpoint/2010/main" val="6981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Νοσοκομείο </a:t>
            </a:r>
            <a:r>
              <a:rPr lang="el-GR" sz="3200" b="1" dirty="0" smtClean="0">
                <a:solidFill>
                  <a:srgbClr val="FFCC00"/>
                </a:solidFill>
              </a:rPr>
              <a:t>Ημέρας / Κέντρο </a:t>
            </a:r>
            <a:r>
              <a:rPr lang="el-GR" sz="3200" b="1" dirty="0">
                <a:solidFill>
                  <a:srgbClr val="FFCC00"/>
                </a:solidFill>
              </a:rPr>
              <a:t>Ημέρας</a:t>
            </a:r>
            <a:r>
              <a:rPr lang="en-US" sz="3200" b="1" dirty="0">
                <a:solidFill>
                  <a:srgbClr val="FFCC00"/>
                </a:solidFill>
              </a:rPr>
              <a:t> </a:t>
            </a:r>
            <a:endParaRPr lang="el-GR" sz="3200" dirty="0"/>
          </a:p>
        </p:txBody>
      </p:sp>
      <p:sp>
        <p:nvSpPr>
          <p:cNvPr id="3" name="Θέση περιεχομένου 2"/>
          <p:cNvSpPr>
            <a:spLocks noGrp="1"/>
          </p:cNvSpPr>
          <p:nvPr>
            <p:ph idx="1"/>
          </p:nvPr>
        </p:nvSpPr>
        <p:spPr/>
        <p:txBody>
          <a:bodyPr>
            <a:normAutofit lnSpcReduction="10000"/>
          </a:bodyPr>
          <a:lstStyle/>
          <a:p>
            <a:pPr marL="0" indent="0">
              <a:buNone/>
            </a:pPr>
            <a:endParaRPr lang="en-US" dirty="0"/>
          </a:p>
          <a:p>
            <a:r>
              <a:rPr lang="el-GR" dirty="0" smtClean="0"/>
              <a:t>Νοσοκομείο Ημέρας</a:t>
            </a:r>
            <a:endParaRPr lang="en-US" dirty="0" smtClean="0"/>
          </a:p>
          <a:p>
            <a:pPr lvl="1"/>
            <a:r>
              <a:rPr lang="el-GR" dirty="0" smtClean="0"/>
              <a:t>βραχεία,</a:t>
            </a:r>
            <a:r>
              <a:rPr lang="en-US" dirty="0" smtClean="0"/>
              <a:t> </a:t>
            </a:r>
            <a:r>
              <a:rPr lang="el-GR" dirty="0" smtClean="0"/>
              <a:t>πιο </a:t>
            </a:r>
            <a:r>
              <a:rPr lang="el-GR" dirty="0"/>
              <a:t>εντατική </a:t>
            </a:r>
            <a:r>
              <a:rPr lang="el-GR" dirty="0" smtClean="0"/>
              <a:t>«θεραπεία» </a:t>
            </a:r>
            <a:r>
              <a:rPr lang="el-GR" dirty="0"/>
              <a:t>σε οξέα περιστατικά που έχουν ανάγκη στενής </a:t>
            </a:r>
            <a:r>
              <a:rPr lang="el-GR" dirty="0" smtClean="0"/>
              <a:t>παρακολούθησης </a:t>
            </a:r>
            <a:r>
              <a:rPr lang="el-GR" dirty="0"/>
              <a:t>ψυχικής </a:t>
            </a:r>
            <a:r>
              <a:rPr lang="el-GR" dirty="0" smtClean="0"/>
              <a:t>υγείας</a:t>
            </a:r>
            <a:endParaRPr lang="en-US" dirty="0" smtClean="0"/>
          </a:p>
          <a:p>
            <a:endParaRPr lang="el-GR" dirty="0" smtClean="0"/>
          </a:p>
          <a:p>
            <a:r>
              <a:rPr lang="el-GR" dirty="0" smtClean="0"/>
              <a:t>Κέντρο </a:t>
            </a:r>
            <a:r>
              <a:rPr lang="el-GR" dirty="0"/>
              <a:t>Ημέρας </a:t>
            </a:r>
            <a:endParaRPr lang="en-US" dirty="0" smtClean="0"/>
          </a:p>
          <a:p>
            <a:pPr lvl="1" algn="just"/>
            <a:r>
              <a:rPr lang="el-GR" dirty="0" smtClean="0"/>
              <a:t>πιο </a:t>
            </a:r>
            <a:r>
              <a:rPr lang="el-GR" dirty="0"/>
              <a:t>μακροχρόνια ψυχοκοινωνική υποστήριξη, σε άτομα με </a:t>
            </a:r>
            <a:r>
              <a:rPr lang="el-GR" dirty="0" smtClean="0"/>
              <a:t>ανθεκτικότερα </a:t>
            </a:r>
            <a:r>
              <a:rPr lang="el-GR" dirty="0"/>
              <a:t>και μεγαλύτερης διάρκειας προβλήματα, πάσχοντα συνήθως </a:t>
            </a:r>
            <a:r>
              <a:rPr lang="el-GR" dirty="0" smtClean="0"/>
              <a:t>από</a:t>
            </a:r>
            <a:r>
              <a:rPr lang="en-US" dirty="0" smtClean="0"/>
              <a:t> </a:t>
            </a:r>
            <a:r>
              <a:rPr lang="el-GR" dirty="0" smtClean="0"/>
              <a:t>ψυχωτικές </a:t>
            </a:r>
            <a:r>
              <a:rPr lang="el-GR" dirty="0"/>
              <a:t>διαταραχές </a:t>
            </a:r>
            <a:r>
              <a:rPr lang="en-US" dirty="0" smtClean="0"/>
              <a:t>	</a:t>
            </a:r>
            <a:r>
              <a:rPr lang="el-GR" sz="900" dirty="0" smtClean="0"/>
              <a:t>(</a:t>
            </a:r>
            <a:r>
              <a:rPr lang="el-GR" sz="900" dirty="0" err="1"/>
              <a:t>Catty</a:t>
            </a:r>
            <a:r>
              <a:rPr lang="el-GR" sz="900" dirty="0"/>
              <a:t> </a:t>
            </a:r>
            <a:r>
              <a:rPr lang="el-GR" sz="900" dirty="0" err="1"/>
              <a:t>et</a:t>
            </a:r>
            <a:r>
              <a:rPr lang="el-GR" sz="900" dirty="0"/>
              <a:t> </a:t>
            </a:r>
            <a:r>
              <a:rPr lang="el-GR" sz="900" dirty="0" err="1"/>
              <a:t>al</a:t>
            </a:r>
            <a:r>
              <a:rPr lang="el-GR" sz="900" dirty="0"/>
              <a:t>., 2005</a:t>
            </a:r>
            <a:r>
              <a:rPr lang="el-GR" sz="900" dirty="0" smtClean="0"/>
              <a:t>).</a:t>
            </a:r>
            <a:r>
              <a:rPr lang="el-GR" sz="900" dirty="0"/>
              <a:t> </a:t>
            </a:r>
            <a:endParaRPr lang="en-US" sz="900" dirty="0" smtClean="0"/>
          </a:p>
          <a:p>
            <a:pPr lvl="1"/>
            <a:endParaRPr lang="el-GR" dirty="0" smtClean="0"/>
          </a:p>
          <a:p>
            <a:pPr lvl="1"/>
            <a:r>
              <a:rPr lang="el-GR" dirty="0" smtClean="0"/>
              <a:t>στοχεύει στην </a:t>
            </a:r>
            <a:r>
              <a:rPr lang="el-GR" dirty="0"/>
              <a:t>παροχή κοινωνικής υποστήριξης σε άτομα με χρόνιες και επίμονες ψυχικές διαταραχές και στην προώθηση</a:t>
            </a:r>
            <a:r>
              <a:rPr lang="en-US" dirty="0"/>
              <a:t> </a:t>
            </a:r>
            <a:r>
              <a:rPr lang="el-GR" dirty="0"/>
              <a:t>της αποκατάστασης, της κοινωνικής ενσωμάτωσης και της ανάρρωσης </a:t>
            </a:r>
            <a:r>
              <a:rPr lang="el-GR" sz="1000" dirty="0"/>
              <a:t>(</a:t>
            </a:r>
            <a:r>
              <a:rPr lang="el-GR" sz="1000" dirty="0" smtClean="0"/>
              <a:t>Ives,1975</a:t>
            </a:r>
            <a:r>
              <a:rPr lang="en-US" sz="1000" dirty="0" smtClean="0"/>
              <a:t>)</a:t>
            </a:r>
            <a:endParaRPr lang="en-US" dirty="0"/>
          </a:p>
          <a:p>
            <a:endParaRPr lang="el-GR" dirty="0"/>
          </a:p>
        </p:txBody>
      </p:sp>
    </p:spTree>
    <p:extLst>
      <p:ext uri="{BB962C8B-B14F-4D97-AF65-F5344CB8AC3E}">
        <p14:creationId xmlns="" xmlns:p14="http://schemas.microsoft.com/office/powerpoint/2010/main" val="17920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srgbClr val="FFCC00"/>
                </a:solidFill>
              </a:rPr>
              <a:t>Νοσοκομείο </a:t>
            </a:r>
            <a:r>
              <a:rPr lang="el-GR" sz="3200" b="1" dirty="0" smtClean="0">
                <a:solidFill>
                  <a:srgbClr val="FFCC00"/>
                </a:solidFill>
              </a:rPr>
              <a:t>Ημέρας / Κέντρο </a:t>
            </a:r>
            <a:r>
              <a:rPr lang="el-GR" sz="3200" b="1" dirty="0">
                <a:solidFill>
                  <a:srgbClr val="FFCC00"/>
                </a:solidFill>
              </a:rPr>
              <a:t>Ημέρας</a:t>
            </a:r>
            <a:r>
              <a:rPr lang="en-US" sz="3200" b="1" dirty="0">
                <a:solidFill>
                  <a:srgbClr val="FFCC00"/>
                </a:solidFill>
              </a:rPr>
              <a:t> </a:t>
            </a:r>
            <a:endParaRPr lang="el-GR" sz="3200" dirty="0"/>
          </a:p>
        </p:txBody>
      </p:sp>
      <p:sp>
        <p:nvSpPr>
          <p:cNvPr id="3" name="Θέση περιεχομένου 2"/>
          <p:cNvSpPr>
            <a:spLocks noGrp="1"/>
          </p:cNvSpPr>
          <p:nvPr>
            <p:ph idx="1"/>
          </p:nvPr>
        </p:nvSpPr>
        <p:spPr/>
        <p:txBody>
          <a:bodyPr/>
          <a:lstStyle/>
          <a:p>
            <a:endParaRPr lang="el-GR" dirty="0" smtClean="0"/>
          </a:p>
          <a:p>
            <a:r>
              <a:rPr lang="el-GR" dirty="0" smtClean="0"/>
              <a:t>Νοσοκομεία </a:t>
            </a:r>
            <a:r>
              <a:rPr lang="el-GR" dirty="0"/>
              <a:t>Ημέρας Οξέων </a:t>
            </a:r>
            <a:r>
              <a:rPr lang="el-GR" dirty="0" smtClean="0"/>
              <a:t>Περιστατικών</a:t>
            </a:r>
            <a:endParaRPr lang="en-US" dirty="0"/>
          </a:p>
          <a:p>
            <a:pPr lvl="1"/>
            <a:r>
              <a:rPr lang="el-GR" dirty="0" smtClean="0"/>
              <a:t>εναλλακτική </a:t>
            </a:r>
            <a:r>
              <a:rPr lang="el-GR" dirty="0"/>
              <a:t>λύση στην </a:t>
            </a:r>
            <a:r>
              <a:rPr lang="el-GR" dirty="0" smtClean="0"/>
              <a:t>εισαγωγή</a:t>
            </a:r>
            <a:endParaRPr lang="en-US" dirty="0" smtClean="0"/>
          </a:p>
          <a:p>
            <a:endParaRPr lang="en-US" dirty="0" smtClean="0"/>
          </a:p>
          <a:p>
            <a:r>
              <a:rPr lang="el-GR" dirty="0" smtClean="0"/>
              <a:t>Μεταβατικά </a:t>
            </a:r>
            <a:r>
              <a:rPr lang="el-GR" dirty="0"/>
              <a:t>Νοσοκομεία Ημέρας </a:t>
            </a:r>
            <a:endParaRPr lang="en-US" dirty="0" smtClean="0"/>
          </a:p>
          <a:p>
            <a:pPr lvl="1"/>
            <a:r>
              <a:rPr lang="el-GR" dirty="0" smtClean="0"/>
              <a:t>για </a:t>
            </a:r>
            <a:r>
              <a:rPr lang="el-GR" dirty="0"/>
              <a:t>τη μείωση του χρόνου της </a:t>
            </a:r>
            <a:r>
              <a:rPr lang="el-GR" dirty="0" smtClean="0"/>
              <a:t>νοσηλείας </a:t>
            </a:r>
            <a:endParaRPr lang="en-US" dirty="0" smtClean="0"/>
          </a:p>
          <a:p>
            <a:endParaRPr lang="en-US" dirty="0" smtClean="0"/>
          </a:p>
          <a:p>
            <a:r>
              <a:rPr lang="el-GR" dirty="0" smtClean="0"/>
              <a:t>Κέντρα Ημέρας </a:t>
            </a:r>
            <a:endParaRPr lang="en-US" dirty="0" smtClean="0"/>
          </a:p>
          <a:p>
            <a:pPr lvl="1"/>
            <a:r>
              <a:rPr lang="el-GR" dirty="0" smtClean="0"/>
              <a:t>αποκατάσταση </a:t>
            </a:r>
            <a:r>
              <a:rPr lang="el-GR" dirty="0"/>
              <a:t>και σταθεροποίηση </a:t>
            </a:r>
          </a:p>
          <a:p>
            <a:pPr marL="365760" lvl="1" indent="0">
              <a:buNone/>
            </a:pPr>
            <a:endParaRPr lang="el-GR" dirty="0" smtClean="0"/>
          </a:p>
        </p:txBody>
      </p:sp>
    </p:spTree>
    <p:extLst>
      <p:ext uri="{BB962C8B-B14F-4D97-AF65-F5344CB8AC3E}">
        <p14:creationId xmlns="" xmlns:p14="http://schemas.microsoft.com/office/powerpoint/2010/main" val="16588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Τα Κέντρα Ημέρας  (ΚΗ) διακρίνονται:</a:t>
            </a:r>
            <a:r>
              <a:rPr lang="en-US" sz="3200" b="1" dirty="0">
                <a:solidFill>
                  <a:srgbClr val="FFCC00"/>
                </a:solidFill>
              </a:rPr>
              <a:t> </a:t>
            </a:r>
            <a:endParaRPr lang="el-GR" sz="3200" b="1" dirty="0"/>
          </a:p>
        </p:txBody>
      </p:sp>
      <p:sp>
        <p:nvSpPr>
          <p:cNvPr id="3" name="Θέση περιεχομένου 2"/>
          <p:cNvSpPr>
            <a:spLocks noGrp="1"/>
          </p:cNvSpPr>
          <p:nvPr>
            <p:ph idx="1"/>
          </p:nvPr>
        </p:nvSpPr>
        <p:spPr/>
        <p:txBody>
          <a:bodyPr>
            <a:normAutofit/>
          </a:bodyPr>
          <a:lstStyle/>
          <a:p>
            <a:r>
              <a:rPr lang="el-GR" dirty="0" smtClean="0"/>
              <a:t>ΚΗ για άτομα με ψυχικές διαταραχές ή σοβαρές ψυχοκοινωνικές </a:t>
            </a:r>
            <a:r>
              <a:rPr lang="el-GR" dirty="0"/>
              <a:t>ανάγκες </a:t>
            </a:r>
          </a:p>
          <a:p>
            <a:pPr lvl="1"/>
            <a:r>
              <a:rPr lang="el-GR" dirty="0" smtClean="0"/>
              <a:t>ΚΗ </a:t>
            </a:r>
            <a:r>
              <a:rPr lang="el-GR" dirty="0"/>
              <a:t>Παιδιών και </a:t>
            </a:r>
            <a:r>
              <a:rPr lang="el-GR" dirty="0" smtClean="0"/>
              <a:t>Εφήβων</a:t>
            </a:r>
            <a:endParaRPr lang="el-GR" dirty="0"/>
          </a:p>
          <a:p>
            <a:pPr lvl="1"/>
            <a:r>
              <a:rPr lang="el-GR" dirty="0" smtClean="0"/>
              <a:t>ΚΗ Ενηλίκων</a:t>
            </a:r>
            <a:endParaRPr lang="el-GR" dirty="0"/>
          </a:p>
          <a:p>
            <a:endParaRPr lang="en-US" dirty="0" smtClean="0"/>
          </a:p>
          <a:p>
            <a:r>
              <a:rPr lang="el-GR" dirty="0" smtClean="0"/>
              <a:t>ΚΗ για </a:t>
            </a:r>
            <a:r>
              <a:rPr lang="el-GR" dirty="0"/>
              <a:t>άτομα με διαταραχές του φάσματος του </a:t>
            </a:r>
            <a:r>
              <a:rPr lang="el-GR" dirty="0" smtClean="0"/>
              <a:t>αυτισμού</a:t>
            </a:r>
            <a:endParaRPr lang="el-GR" dirty="0"/>
          </a:p>
          <a:p>
            <a:endParaRPr lang="en-US" dirty="0" smtClean="0"/>
          </a:p>
          <a:p>
            <a:r>
              <a:rPr lang="el-GR" dirty="0" smtClean="0"/>
              <a:t>ΚΗ </a:t>
            </a:r>
            <a:r>
              <a:rPr lang="el-GR" dirty="0"/>
              <a:t>για πάσχοντες από νόσο Alzheimer </a:t>
            </a:r>
            <a:endParaRPr lang="el-GR" dirty="0" smtClean="0"/>
          </a:p>
          <a:p>
            <a:endParaRPr lang="el-GR" sz="1100" dirty="0"/>
          </a:p>
          <a:p>
            <a:endParaRPr lang="el-GR" sz="1100" dirty="0" smtClean="0"/>
          </a:p>
          <a:p>
            <a:pPr marL="0" indent="0">
              <a:buNone/>
            </a:pPr>
            <a:r>
              <a:rPr lang="el-GR" sz="1100" dirty="0" smtClean="0"/>
              <a:t>(</a:t>
            </a:r>
            <a:r>
              <a:rPr lang="el-GR" sz="1000" dirty="0"/>
              <a:t>Οδηγός Οργάνωσης και Λειτουργίας Κέντρου Ημέρας </a:t>
            </a:r>
            <a:r>
              <a:rPr lang="el-GR" sz="1000" dirty="0" smtClean="0"/>
              <a:t>ΜΟΝΑΔΑ </a:t>
            </a:r>
            <a:r>
              <a:rPr lang="el-GR" sz="1000" dirty="0"/>
              <a:t>ΥΠΟΣΤΗΡΙΞΗΣ &amp; ΠΑΡΑΚΟΛΟΥΘΗΣΗΣ ≪ΨΥΧΑΡΓΩΣ – Β</a:t>
            </a:r>
            <a:r>
              <a:rPr lang="el-GR" sz="1000" dirty="0" smtClean="0"/>
              <a:t>΄ΦΑΣΗ</a:t>
            </a:r>
            <a:r>
              <a:rPr lang="el-GR" sz="1000" dirty="0"/>
              <a:t>≫ 2005</a:t>
            </a:r>
            <a:r>
              <a:rPr lang="el-GR" sz="1000" dirty="0" smtClean="0"/>
              <a:t>)</a:t>
            </a:r>
            <a:endParaRPr lang="el-GR" sz="1000" dirty="0"/>
          </a:p>
        </p:txBody>
      </p:sp>
    </p:spTree>
    <p:extLst>
      <p:ext uri="{BB962C8B-B14F-4D97-AF65-F5344CB8AC3E}">
        <p14:creationId xmlns="" xmlns:p14="http://schemas.microsoft.com/office/powerpoint/2010/main" val="5723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609656" cy="1066130"/>
          </a:xfrm>
        </p:spPr>
        <p:txBody>
          <a:bodyPr/>
          <a:lstStyle/>
          <a:p>
            <a:r>
              <a:rPr lang="el-GR" sz="3200" b="1" dirty="0">
                <a:solidFill>
                  <a:srgbClr val="FFCC00"/>
                </a:solidFill>
              </a:rPr>
              <a:t>οι υπηρεσίες ΚΗ </a:t>
            </a:r>
            <a:endParaRPr lang="el-GR" sz="3200" dirty="0"/>
          </a:p>
        </p:txBody>
      </p:sp>
      <p:sp>
        <p:nvSpPr>
          <p:cNvPr id="3" name="Content Placeholder 2"/>
          <p:cNvSpPr>
            <a:spLocks noGrp="1"/>
          </p:cNvSpPr>
          <p:nvPr>
            <p:ph idx="1"/>
          </p:nvPr>
        </p:nvSpPr>
        <p:spPr>
          <a:xfrm>
            <a:off x="467544" y="1340768"/>
            <a:ext cx="7609656" cy="4968552"/>
          </a:xfrm>
        </p:spPr>
        <p:txBody>
          <a:bodyPr>
            <a:noAutofit/>
          </a:bodyPr>
          <a:lstStyle/>
          <a:p>
            <a:r>
              <a:rPr lang="el-GR" sz="1800" dirty="0"/>
              <a:t>Εκτίμηση </a:t>
            </a:r>
            <a:r>
              <a:rPr lang="el-GR" sz="1800" dirty="0" smtClean="0"/>
              <a:t>αναγκών </a:t>
            </a:r>
            <a:r>
              <a:rPr lang="el-GR" sz="1800" dirty="0"/>
              <a:t>εκπόνηση και εφαρμογή εξατομικευμένων </a:t>
            </a:r>
            <a:r>
              <a:rPr lang="el-GR" sz="1800" dirty="0" smtClean="0"/>
              <a:t>σχεδίων φροντίδας </a:t>
            </a:r>
            <a:r>
              <a:rPr lang="el-GR" sz="1800" dirty="0"/>
              <a:t>και </a:t>
            </a:r>
            <a:r>
              <a:rPr lang="el-GR" sz="1800" dirty="0" smtClean="0"/>
              <a:t>αποκατάστασης</a:t>
            </a:r>
            <a:endParaRPr lang="el-GR" sz="1800" dirty="0"/>
          </a:p>
          <a:p>
            <a:r>
              <a:rPr lang="el-GR" sz="1800" dirty="0" smtClean="0"/>
              <a:t>Θεραπευτικές </a:t>
            </a:r>
            <a:r>
              <a:rPr lang="el-GR" sz="1800" dirty="0"/>
              <a:t>παρεμβάσεις σε ατομικό και ομαδικό επίπεδο με </a:t>
            </a:r>
            <a:r>
              <a:rPr lang="el-GR" sz="1800" dirty="0" smtClean="0"/>
              <a:t>έμφαση στην </a:t>
            </a:r>
            <a:r>
              <a:rPr lang="el-GR" sz="1800" dirty="0"/>
              <a:t>εκπαίδευση σε κοινωνικές και ατομικές </a:t>
            </a:r>
            <a:r>
              <a:rPr lang="el-GR" sz="1800" dirty="0" smtClean="0"/>
              <a:t>δεξιότητες</a:t>
            </a:r>
            <a:endParaRPr lang="el-GR" sz="1800" dirty="0"/>
          </a:p>
          <a:p>
            <a:r>
              <a:rPr lang="el-GR" sz="1800" dirty="0" smtClean="0"/>
              <a:t>Ανάπτυξη </a:t>
            </a:r>
            <a:r>
              <a:rPr lang="el-GR" sz="1800" dirty="0"/>
              <a:t>και προαγωγή των επαγγελματικών δεξιοτήτων με στόχο </a:t>
            </a:r>
            <a:r>
              <a:rPr lang="el-GR" sz="1800" dirty="0" smtClean="0"/>
              <a:t>την προώθηση </a:t>
            </a:r>
            <a:r>
              <a:rPr lang="el-GR" sz="1800" dirty="0"/>
              <a:t>στην απασχόληση και την εργασιακή </a:t>
            </a:r>
            <a:r>
              <a:rPr lang="el-GR" sz="1800" dirty="0" smtClean="0"/>
              <a:t>ένταξη</a:t>
            </a:r>
            <a:endParaRPr lang="el-GR" sz="1800" dirty="0"/>
          </a:p>
          <a:p>
            <a:r>
              <a:rPr lang="el-GR" sz="1800" dirty="0" smtClean="0"/>
              <a:t>Παρασκευή </a:t>
            </a:r>
            <a:r>
              <a:rPr lang="el-GR" sz="1800" dirty="0"/>
              <a:t>γευμάτων και εστίαση των </a:t>
            </a:r>
            <a:r>
              <a:rPr lang="el-GR" sz="1800" dirty="0" smtClean="0"/>
              <a:t>ωφελουμένων</a:t>
            </a:r>
            <a:endParaRPr lang="el-GR" sz="1800" dirty="0"/>
          </a:p>
          <a:p>
            <a:r>
              <a:rPr lang="el-GR" sz="1800" dirty="0" smtClean="0"/>
              <a:t>Ψυχαγωγικές </a:t>
            </a:r>
            <a:r>
              <a:rPr lang="el-GR" sz="1800" dirty="0"/>
              <a:t>και πολιτιστικές </a:t>
            </a:r>
            <a:r>
              <a:rPr lang="el-GR" sz="1800" dirty="0" smtClean="0"/>
              <a:t>δραστηριότητες</a:t>
            </a:r>
            <a:endParaRPr lang="el-GR" sz="1800" dirty="0"/>
          </a:p>
          <a:p>
            <a:r>
              <a:rPr lang="el-GR" sz="1800" dirty="0" smtClean="0"/>
              <a:t>Λειτουργία </a:t>
            </a:r>
            <a:r>
              <a:rPr lang="el-GR" sz="1800" dirty="0"/>
              <a:t>Κοινωνικής </a:t>
            </a:r>
            <a:r>
              <a:rPr lang="el-GR" sz="1800" dirty="0" smtClean="0"/>
              <a:t>Λέσχης</a:t>
            </a:r>
            <a:endParaRPr lang="el-GR" sz="1800" dirty="0"/>
          </a:p>
          <a:p>
            <a:r>
              <a:rPr lang="el-GR" sz="1800" dirty="0" smtClean="0"/>
              <a:t>Προγράμματα </a:t>
            </a:r>
            <a:r>
              <a:rPr lang="el-GR" sz="1800" dirty="0"/>
              <a:t>υποστήριξης των οικογενειών και εφαρμογής </a:t>
            </a:r>
            <a:r>
              <a:rPr lang="el-GR" sz="1800" dirty="0" smtClean="0"/>
              <a:t>ειδικών θεραπευτικών </a:t>
            </a:r>
            <a:r>
              <a:rPr lang="el-GR" sz="1800" dirty="0"/>
              <a:t>παρεμβάσεων (π.χ., ψυχοεκπαίδευση</a:t>
            </a:r>
            <a:r>
              <a:rPr lang="el-GR" sz="1800" dirty="0" smtClean="0"/>
              <a:t>)</a:t>
            </a:r>
            <a:endParaRPr lang="el-GR" sz="1800" dirty="0"/>
          </a:p>
          <a:p>
            <a:r>
              <a:rPr lang="el-GR" sz="1800" dirty="0" smtClean="0"/>
              <a:t>Προγράμματα </a:t>
            </a:r>
            <a:r>
              <a:rPr lang="el-GR" sz="1800" dirty="0"/>
              <a:t>εκπαίδευσης για το προσωπικό και για νέους </a:t>
            </a:r>
            <a:r>
              <a:rPr lang="el-GR" sz="1800" dirty="0" smtClean="0"/>
              <a:t>επαγγελματίες</a:t>
            </a:r>
            <a:endParaRPr lang="el-GR" sz="1800" dirty="0"/>
          </a:p>
          <a:p>
            <a:r>
              <a:rPr lang="el-GR" sz="1800" dirty="0" smtClean="0"/>
              <a:t>Συνεχής </a:t>
            </a:r>
            <a:r>
              <a:rPr lang="el-GR" sz="1800" dirty="0"/>
              <a:t>αξιολόγηση των δραστηριοτήτων και ανάλογες </a:t>
            </a:r>
            <a:r>
              <a:rPr lang="el-GR" sz="1800" dirty="0" smtClean="0"/>
              <a:t>ερευνητικές δραστηριότητες</a:t>
            </a:r>
            <a:endParaRPr lang="el-GR" sz="1800" dirty="0"/>
          </a:p>
          <a:p>
            <a:r>
              <a:rPr lang="el-GR" sz="1800" dirty="0" smtClean="0"/>
              <a:t>Προγράμματα </a:t>
            </a:r>
            <a:r>
              <a:rPr lang="el-GR" sz="1800" dirty="0"/>
              <a:t>ενημέρωσης της κοινότητας για την καταπολέμηση </a:t>
            </a:r>
            <a:r>
              <a:rPr lang="el-GR" sz="1800" dirty="0" smtClean="0"/>
              <a:t>του κοινωνικού </a:t>
            </a:r>
            <a:r>
              <a:rPr lang="el-GR" sz="1800" dirty="0"/>
              <a:t>στίγματος και των προκαταλήψεων που σχετίζονται με </a:t>
            </a:r>
            <a:r>
              <a:rPr lang="el-GR" sz="1800" dirty="0" smtClean="0"/>
              <a:t>τις ψυχικές διαταραχές</a:t>
            </a:r>
            <a:endParaRPr lang="el-GR" sz="1800" dirty="0"/>
          </a:p>
        </p:txBody>
      </p:sp>
    </p:spTree>
    <p:extLst>
      <p:ext uri="{BB962C8B-B14F-4D97-AF65-F5344CB8AC3E}">
        <p14:creationId xmlns="" xmlns:p14="http://schemas.microsoft.com/office/powerpoint/2010/main" val="315261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srgbClr val="FFCC00"/>
                </a:solidFill>
              </a:rPr>
              <a:t>Θεωρητικό </a:t>
            </a:r>
            <a:r>
              <a:rPr lang="el-GR" sz="3200" b="1" dirty="0" smtClean="0">
                <a:solidFill>
                  <a:srgbClr val="FFCC00"/>
                </a:solidFill>
              </a:rPr>
              <a:t>μοντέλο</a:t>
            </a:r>
            <a:r>
              <a:rPr lang="en-US" sz="3200" b="1" dirty="0" smtClean="0">
                <a:solidFill>
                  <a:srgbClr val="FFCC00"/>
                </a:solidFill>
              </a:rPr>
              <a:t> </a:t>
            </a:r>
            <a:r>
              <a:rPr lang="el-GR" sz="3200" b="1" dirty="0">
                <a:solidFill>
                  <a:srgbClr val="FFCC00"/>
                </a:solidFill>
              </a:rPr>
              <a:t>απαρτίωσης</a:t>
            </a:r>
          </a:p>
        </p:txBody>
      </p:sp>
      <p:sp>
        <p:nvSpPr>
          <p:cNvPr id="3" name="Θέση περιεχομένου 2"/>
          <p:cNvSpPr>
            <a:spLocks noGrp="1"/>
          </p:cNvSpPr>
          <p:nvPr>
            <p:ph idx="1"/>
          </p:nvPr>
        </p:nvSpPr>
        <p:spPr>
          <a:xfrm>
            <a:off x="179512" y="1196752"/>
            <a:ext cx="2880320" cy="5400600"/>
          </a:xfrm>
        </p:spPr>
        <p:txBody>
          <a:bodyPr>
            <a:normAutofit/>
          </a:bodyPr>
          <a:lstStyle/>
          <a:p>
            <a:endParaRPr lang="el-GR" dirty="0" smtClean="0"/>
          </a:p>
          <a:p>
            <a:r>
              <a:rPr lang="el-GR" dirty="0"/>
              <a:t>δ</a:t>
            </a:r>
            <a:r>
              <a:rPr lang="el-GR" dirty="0" smtClean="0"/>
              <a:t>ιαφορετικά ψυχοθεραπευτικά ρεύματα </a:t>
            </a:r>
            <a:r>
              <a:rPr lang="el-GR" dirty="0"/>
              <a:t>και </a:t>
            </a:r>
            <a:r>
              <a:rPr lang="el-GR" dirty="0" smtClean="0"/>
              <a:t>τεχνικές </a:t>
            </a:r>
            <a:endParaRPr lang="en-US" dirty="0" smtClean="0"/>
          </a:p>
          <a:p>
            <a:r>
              <a:rPr lang="el-GR" dirty="0" smtClean="0"/>
              <a:t>με </a:t>
            </a:r>
            <a:r>
              <a:rPr lang="el-GR" dirty="0"/>
              <a:t>γνώμονα την πολυπλοκότητα των αναγκών του ασθενούς </a:t>
            </a:r>
            <a:r>
              <a:rPr lang="el-GR" dirty="0" smtClean="0"/>
              <a:t> </a:t>
            </a:r>
            <a:endParaRPr lang="en-US" dirty="0" smtClean="0"/>
          </a:p>
          <a:p>
            <a:r>
              <a:rPr lang="el-GR" dirty="0" smtClean="0"/>
              <a:t>συνεκτικό case </a:t>
            </a:r>
            <a:r>
              <a:rPr lang="el-GR" dirty="0"/>
              <a:t>management στο πλαίσιο λειτουργίας της διακλαδικής </a:t>
            </a:r>
            <a:r>
              <a:rPr lang="el-GR" dirty="0" smtClean="0"/>
              <a:t>ομάδας</a:t>
            </a:r>
            <a:endParaRPr lang="el-GR" dirty="0"/>
          </a:p>
          <a:p>
            <a:endParaRPr lang="el-GR" dirty="0" smtClean="0"/>
          </a:p>
          <a:p>
            <a:endParaRPr lang="el-GR" dirty="0" smtClean="0"/>
          </a:p>
          <a:p>
            <a:endParaRPr lang="el-GR" dirty="0"/>
          </a:p>
        </p:txBody>
      </p:sp>
      <p:graphicFrame>
        <p:nvGraphicFramePr>
          <p:cNvPr id="4" name="Diagram 3"/>
          <p:cNvGraphicFramePr/>
          <p:nvPr>
            <p:extLst>
              <p:ext uri="{D42A27DB-BD31-4B8C-83A1-F6EECF244321}">
                <p14:modId xmlns="" xmlns:p14="http://schemas.microsoft.com/office/powerpoint/2010/main" val="2351516314"/>
              </p:ext>
            </p:extLst>
          </p:nvPr>
        </p:nvGraphicFramePr>
        <p:xfrm>
          <a:off x="2771800" y="1268760"/>
          <a:ext cx="56402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8109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Θεραπευτικό περιβάλλον</a:t>
            </a:r>
            <a:r>
              <a:rPr lang="en-US" sz="3200" b="1" dirty="0">
                <a:solidFill>
                  <a:srgbClr val="FFCC00"/>
                </a:solidFill>
              </a:rPr>
              <a:t> </a:t>
            </a:r>
            <a:endParaRPr lang="el-GR" sz="3200" dirty="0"/>
          </a:p>
        </p:txBody>
      </p:sp>
      <p:sp>
        <p:nvSpPr>
          <p:cNvPr id="3" name="Content Placeholder 2"/>
          <p:cNvSpPr>
            <a:spLocks noGrp="1"/>
          </p:cNvSpPr>
          <p:nvPr>
            <p:ph idx="1"/>
          </p:nvPr>
        </p:nvSpPr>
        <p:spPr/>
        <p:txBody>
          <a:bodyPr/>
          <a:lstStyle/>
          <a:p>
            <a:r>
              <a:rPr lang="el-GR" dirty="0"/>
              <a:t>οι δυσκολίες των ατόμων γεννιούνται και εκφράζονται στις σχέσεις τους με άλλους ανθρώπους</a:t>
            </a:r>
          </a:p>
          <a:p>
            <a:endParaRPr lang="el-GR" dirty="0" smtClean="0"/>
          </a:p>
          <a:p>
            <a:r>
              <a:rPr lang="el-GR" dirty="0" smtClean="0"/>
              <a:t>κάθε </a:t>
            </a:r>
            <a:r>
              <a:rPr lang="el-GR" dirty="0"/>
              <a:t>αλληλεπίδραση μεταξύ των μελών και του προσωπικού </a:t>
            </a:r>
            <a:r>
              <a:rPr lang="el-GR" dirty="0" smtClean="0"/>
              <a:t>εμπεριέχει</a:t>
            </a:r>
          </a:p>
          <a:p>
            <a:pPr lvl="1"/>
            <a:r>
              <a:rPr lang="el-GR" dirty="0" smtClean="0"/>
              <a:t>τη </a:t>
            </a:r>
            <a:r>
              <a:rPr lang="el-GR" dirty="0"/>
              <a:t>θεραπευτική δυνατότητα της αυτογνωσίας και </a:t>
            </a:r>
            <a:endParaRPr lang="el-GR" dirty="0" smtClean="0"/>
          </a:p>
          <a:p>
            <a:pPr lvl="1"/>
            <a:r>
              <a:rPr lang="el-GR" dirty="0" smtClean="0"/>
              <a:t>της </a:t>
            </a:r>
            <a:r>
              <a:rPr lang="el-GR" dirty="0"/>
              <a:t>υιοθέτησης νέων, </a:t>
            </a:r>
            <a:r>
              <a:rPr lang="el-GR" dirty="0" smtClean="0"/>
              <a:t>λειτουργικότερων </a:t>
            </a:r>
            <a:r>
              <a:rPr lang="el-GR" dirty="0"/>
              <a:t>τρόπων αλληλεπίδρασης και </a:t>
            </a:r>
            <a:r>
              <a:rPr lang="el-GR" dirty="0" smtClean="0"/>
              <a:t>διαπραγμάτευσης</a:t>
            </a:r>
          </a:p>
          <a:p>
            <a:endParaRPr lang="el-GR" dirty="0" smtClean="0"/>
          </a:p>
          <a:p>
            <a:r>
              <a:rPr lang="el-GR" dirty="0" smtClean="0"/>
              <a:t>ένα </a:t>
            </a:r>
            <a:r>
              <a:rPr lang="el-GR" dirty="0"/>
              <a:t>υποστηρικτικό διαπροσωπικό περιβάλλον που διδάσκει, δημιουργεί πρότυπα και ενισχύει την υγιή αλληλεπίδραση μεταξύ των ατόμων </a:t>
            </a:r>
          </a:p>
          <a:p>
            <a:endParaRPr lang="el-GR" dirty="0" smtClean="0"/>
          </a:p>
        </p:txBody>
      </p:sp>
    </p:spTree>
    <p:extLst>
      <p:ext uri="{BB962C8B-B14F-4D97-AF65-F5344CB8AC3E}">
        <p14:creationId xmlns="" xmlns:p14="http://schemas.microsoft.com/office/powerpoint/2010/main" val="28044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lgn="r">
              <a:buNone/>
            </a:pPr>
            <a:endParaRPr lang="en-US" sz="900" dirty="0" smtClean="0"/>
          </a:p>
          <a:p>
            <a:pPr marL="0" indent="0" algn="r">
              <a:buNone/>
            </a:pPr>
            <a:endParaRPr lang="en-US" sz="900" dirty="0"/>
          </a:p>
          <a:p>
            <a:pPr marL="0" indent="0" algn="r">
              <a:buNone/>
            </a:pPr>
            <a:endParaRPr lang="en-US" sz="900" dirty="0" smtClean="0"/>
          </a:p>
          <a:p>
            <a:pPr marL="0" indent="0" algn="r">
              <a:buNone/>
            </a:pPr>
            <a:endParaRPr lang="en-US" sz="900" dirty="0"/>
          </a:p>
          <a:p>
            <a:pPr marL="0" indent="0" algn="r">
              <a:buNone/>
            </a:pPr>
            <a:endParaRPr lang="en-US" sz="900" dirty="0" smtClean="0"/>
          </a:p>
          <a:p>
            <a:pPr marL="0" indent="0" algn="r">
              <a:buNone/>
            </a:pPr>
            <a:endParaRPr lang="en-US" sz="900" dirty="0" smtClean="0"/>
          </a:p>
          <a:p>
            <a:pPr marL="0" indent="0" algn="r">
              <a:buNone/>
            </a:pPr>
            <a:r>
              <a:rPr lang="en-US" sz="2000" dirty="0" err="1" smtClean="0"/>
              <a:t>Narrenturm</a:t>
            </a:r>
            <a:r>
              <a:rPr lang="en-US" sz="2000" dirty="0" smtClean="0"/>
              <a:t> Vienna </a:t>
            </a:r>
            <a:r>
              <a:rPr lang="en-US" sz="2000" dirty="0"/>
              <a:t>(Fool's </a:t>
            </a:r>
            <a:r>
              <a:rPr lang="en-US" sz="2000" dirty="0" smtClean="0"/>
              <a:t>Tower) Austria 1784</a:t>
            </a:r>
          </a:p>
          <a:p>
            <a:pPr marL="0" indent="0" algn="r">
              <a:buNone/>
            </a:pPr>
            <a:endParaRPr lang="en-US" sz="900" dirty="0" smtClean="0"/>
          </a:p>
          <a:p>
            <a:pPr marL="0" indent="0" algn="r">
              <a:buNone/>
            </a:pPr>
            <a:endParaRPr lang="el-GR" sz="900" dirty="0"/>
          </a:p>
        </p:txBody>
      </p:sp>
      <p:sp>
        <p:nvSpPr>
          <p:cNvPr id="3" name="Title 2"/>
          <p:cNvSpPr>
            <a:spLocks noGrp="1"/>
          </p:cNvSpPr>
          <p:nvPr>
            <p:ph type="title"/>
          </p:nvPr>
        </p:nvSpPr>
        <p:spPr/>
        <p:txBody>
          <a:bodyPr/>
          <a:lstStyle/>
          <a:p>
            <a:r>
              <a:rPr lang="el-GR" sz="3200" b="1" dirty="0">
                <a:solidFill>
                  <a:srgbClr val="FFCC00"/>
                </a:solidFill>
              </a:rPr>
              <a:t>τα τείχη του ασύλου </a:t>
            </a:r>
            <a:endParaRPr lang="el-GR" sz="3200"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1556792"/>
            <a:ext cx="5664629"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3104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FFCC00"/>
                </a:solidFill>
              </a:rPr>
              <a:t>Στοιχεία του Θεραπευτικού περιβάλλοντος</a:t>
            </a:r>
            <a:endParaRPr lang="el-GR" sz="3200" dirty="0"/>
          </a:p>
        </p:txBody>
      </p:sp>
      <p:sp>
        <p:nvSpPr>
          <p:cNvPr id="3" name="Θέση περιεχομένου 2"/>
          <p:cNvSpPr>
            <a:spLocks noGrp="1"/>
          </p:cNvSpPr>
          <p:nvPr>
            <p:ph idx="1"/>
          </p:nvPr>
        </p:nvSpPr>
        <p:spPr>
          <a:xfrm>
            <a:off x="467544" y="1556792"/>
            <a:ext cx="7620000" cy="4800600"/>
          </a:xfrm>
        </p:spPr>
        <p:txBody>
          <a:bodyPr>
            <a:normAutofit fontScale="92500" lnSpcReduction="10000"/>
          </a:bodyPr>
          <a:lstStyle/>
          <a:p>
            <a:pPr marL="342900" lvl="1">
              <a:buClr>
                <a:schemeClr val="accent1"/>
              </a:buClr>
            </a:pPr>
            <a:r>
              <a:rPr lang="el-GR" sz="3000" dirty="0"/>
              <a:t>εμπερίεξη </a:t>
            </a:r>
            <a:endParaRPr lang="el-GR" sz="3000" dirty="0" smtClean="0"/>
          </a:p>
          <a:p>
            <a:pPr marL="708660" lvl="2">
              <a:buClr>
                <a:schemeClr val="accent1"/>
              </a:buClr>
            </a:pPr>
            <a:r>
              <a:rPr lang="el-GR" dirty="0" smtClean="0"/>
              <a:t>αίσθηση </a:t>
            </a:r>
            <a:r>
              <a:rPr lang="el-GR" dirty="0"/>
              <a:t>υποστήριξης και ελέγχου από το </a:t>
            </a:r>
            <a:r>
              <a:rPr lang="el-GR" dirty="0" smtClean="0"/>
              <a:t>περιβάλλον</a:t>
            </a:r>
            <a:endParaRPr lang="en-US" sz="2200" dirty="0" smtClean="0"/>
          </a:p>
          <a:p>
            <a:pPr marL="342900" lvl="1">
              <a:buClr>
                <a:schemeClr val="accent1"/>
              </a:buClr>
            </a:pPr>
            <a:r>
              <a:rPr lang="el-GR" sz="3000" dirty="0"/>
              <a:t>υποστήριξη</a:t>
            </a:r>
            <a:endParaRPr lang="en-US" sz="3000" dirty="0"/>
          </a:p>
          <a:p>
            <a:pPr marL="342900" lvl="1">
              <a:buClr>
                <a:schemeClr val="accent1"/>
              </a:buClr>
            </a:pPr>
            <a:r>
              <a:rPr lang="el-GR" sz="3000" dirty="0"/>
              <a:t>δομή </a:t>
            </a:r>
          </a:p>
          <a:p>
            <a:pPr marL="708660" lvl="2">
              <a:buClr>
                <a:schemeClr val="accent1"/>
              </a:buClr>
            </a:pPr>
            <a:r>
              <a:rPr lang="el-GR" dirty="0" smtClean="0"/>
              <a:t>ένα </a:t>
            </a:r>
            <a:r>
              <a:rPr lang="el-GR" dirty="0"/>
              <a:t>οργανωμένο και </a:t>
            </a:r>
            <a:r>
              <a:rPr lang="el-GR" dirty="0" smtClean="0"/>
              <a:t>προβλέψιμο περιβάλλον</a:t>
            </a:r>
            <a:endParaRPr lang="en-US" sz="2200" dirty="0" smtClean="0"/>
          </a:p>
          <a:p>
            <a:pPr marL="342900" lvl="1">
              <a:buClr>
                <a:schemeClr val="accent1"/>
              </a:buClr>
            </a:pPr>
            <a:r>
              <a:rPr lang="el-GR" sz="3000" dirty="0"/>
              <a:t> εμπλοκή </a:t>
            </a:r>
          </a:p>
          <a:p>
            <a:pPr marL="708660" lvl="2">
              <a:buClr>
                <a:schemeClr val="accent1"/>
              </a:buClr>
            </a:pPr>
            <a:r>
              <a:rPr lang="el-GR" dirty="0" smtClean="0"/>
              <a:t>συμμετοχή </a:t>
            </a:r>
            <a:r>
              <a:rPr lang="el-GR" dirty="0"/>
              <a:t>και ένταξη στο </a:t>
            </a:r>
            <a:r>
              <a:rPr lang="el-GR" dirty="0" smtClean="0"/>
              <a:t>περιβάλλον</a:t>
            </a:r>
            <a:endParaRPr lang="en-US" sz="2200" dirty="0" smtClean="0"/>
          </a:p>
          <a:p>
            <a:pPr marL="342900" lvl="1">
              <a:buClr>
                <a:schemeClr val="accent1"/>
              </a:buClr>
            </a:pPr>
            <a:r>
              <a:rPr lang="el-GR" sz="3000" dirty="0"/>
              <a:t>επικύρωση </a:t>
            </a:r>
          </a:p>
          <a:p>
            <a:pPr marL="708660" lvl="2">
              <a:buClr>
                <a:schemeClr val="accent1"/>
              </a:buClr>
            </a:pPr>
            <a:r>
              <a:rPr lang="el-GR" dirty="0" smtClean="0"/>
              <a:t>επιβεβαίωση </a:t>
            </a:r>
            <a:r>
              <a:rPr lang="el-GR" dirty="0"/>
              <a:t>του ατόμου από το περιβάλλον </a:t>
            </a:r>
            <a:r>
              <a:rPr lang="el-GR" dirty="0" smtClean="0"/>
              <a:t>του</a:t>
            </a:r>
          </a:p>
          <a:p>
            <a:r>
              <a:rPr lang="el-GR" sz="3000" dirty="0" smtClean="0"/>
              <a:t>διαπραγμάτευση</a:t>
            </a:r>
          </a:p>
          <a:p>
            <a:pPr marL="708660" lvl="2">
              <a:buClr>
                <a:schemeClr val="accent1"/>
              </a:buClr>
            </a:pPr>
            <a:r>
              <a:rPr lang="el-GR" dirty="0"/>
              <a:t>το μέλος και το προσωπικό διαμορφώνουν τους στόχους και τον θεραπευτικό σχεδιασμό </a:t>
            </a:r>
          </a:p>
          <a:p>
            <a:pPr marL="411480" lvl="1" indent="0">
              <a:buNone/>
            </a:pPr>
            <a:r>
              <a:rPr lang="el-GR" sz="1200" dirty="0"/>
              <a:t>	</a:t>
            </a:r>
            <a:r>
              <a:rPr lang="el-GR" sz="1200" dirty="0" smtClean="0"/>
              <a:t>				(</a:t>
            </a:r>
            <a:r>
              <a:rPr lang="en-US" sz="1200" dirty="0" smtClean="0"/>
              <a:t>Gunderson 1978</a:t>
            </a:r>
            <a:r>
              <a:rPr lang="el-GR" sz="1200" dirty="0" smtClean="0"/>
              <a:t>,</a:t>
            </a:r>
            <a:r>
              <a:rPr lang="en-US" sz="1200" dirty="0" smtClean="0"/>
              <a:t> </a:t>
            </a:r>
            <a:r>
              <a:rPr lang="en-US" sz="1200" dirty="0"/>
              <a:t>Washburn &amp; Conrad </a:t>
            </a:r>
            <a:r>
              <a:rPr lang="en-US" sz="1200" dirty="0" smtClean="0"/>
              <a:t>1979</a:t>
            </a:r>
            <a:r>
              <a:rPr lang="en-US" sz="1200" dirty="0"/>
              <a:t>)</a:t>
            </a:r>
            <a:endParaRPr lang="el-GR" sz="1200" dirty="0"/>
          </a:p>
        </p:txBody>
      </p:sp>
    </p:spTree>
    <p:extLst>
      <p:ext uri="{BB962C8B-B14F-4D97-AF65-F5344CB8AC3E}">
        <p14:creationId xmlns="" xmlns:p14="http://schemas.microsoft.com/office/powerpoint/2010/main" val="21127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Θεραπευτική Κοινότητα</a:t>
            </a:r>
            <a:r>
              <a:rPr lang="en-US" sz="3200" b="1" dirty="0">
                <a:solidFill>
                  <a:srgbClr val="FFCC00"/>
                </a:solidFill>
              </a:rPr>
              <a:t> </a:t>
            </a:r>
            <a:endParaRPr lang="el-GR" sz="3200" dirty="0"/>
          </a:p>
        </p:txBody>
      </p:sp>
      <p:sp>
        <p:nvSpPr>
          <p:cNvPr id="3" name="Content Placeholder 2"/>
          <p:cNvSpPr>
            <a:spLocks noGrp="1"/>
          </p:cNvSpPr>
          <p:nvPr>
            <p:ph idx="1"/>
          </p:nvPr>
        </p:nvSpPr>
        <p:spPr/>
        <p:txBody>
          <a:bodyPr>
            <a:normAutofit lnSpcReduction="10000"/>
          </a:bodyPr>
          <a:lstStyle/>
          <a:p>
            <a:r>
              <a:rPr lang="el-GR" dirty="0" smtClean="0"/>
              <a:t>περιγράφει </a:t>
            </a:r>
            <a:r>
              <a:rPr lang="el-GR" dirty="0"/>
              <a:t>μία μικρή, συνεκτική </a:t>
            </a:r>
            <a:r>
              <a:rPr lang="el-GR" dirty="0" smtClean="0"/>
              <a:t>κοινότητα όπου </a:t>
            </a:r>
            <a:r>
              <a:rPr lang="el-GR" dirty="0"/>
              <a:t>τα μέλη έχουν σημαντική συμμετοχή στη λήψη των αποφάσεων </a:t>
            </a:r>
            <a:r>
              <a:rPr lang="el-GR" dirty="0" smtClean="0"/>
              <a:t>και την </a:t>
            </a:r>
            <a:r>
              <a:rPr lang="el-GR" dirty="0"/>
              <a:t>πρακτική της λειτουργίας της </a:t>
            </a:r>
            <a:r>
              <a:rPr lang="el-GR" dirty="0" smtClean="0"/>
              <a:t>μονάδας</a:t>
            </a:r>
          </a:p>
          <a:p>
            <a:endParaRPr lang="el-GR" dirty="0" smtClean="0"/>
          </a:p>
          <a:p>
            <a:r>
              <a:rPr lang="el-GR" dirty="0"/>
              <a:t>η συλλογικότητα και η ενδυνάμωση, τα </a:t>
            </a:r>
            <a:r>
              <a:rPr lang="el-GR" dirty="0" smtClean="0"/>
              <a:t>δικαιώματα </a:t>
            </a:r>
            <a:r>
              <a:rPr lang="el-GR" dirty="0"/>
              <a:t>του  </a:t>
            </a:r>
            <a:r>
              <a:rPr lang="el-GR" dirty="0" smtClean="0"/>
              <a:t>πολίτη</a:t>
            </a:r>
          </a:p>
          <a:p>
            <a:pPr lvl="1"/>
            <a:r>
              <a:rPr lang="el-GR" dirty="0" smtClean="0"/>
              <a:t>ενθαρρύνουν </a:t>
            </a:r>
            <a:r>
              <a:rPr lang="el-GR" dirty="0"/>
              <a:t>την προσωπική ευθύνη και </a:t>
            </a:r>
            <a:r>
              <a:rPr lang="el-GR" dirty="0" smtClean="0"/>
              <a:t> </a:t>
            </a:r>
            <a:r>
              <a:rPr lang="el-GR" dirty="0"/>
              <a:t>αποτρέπουν </a:t>
            </a:r>
            <a:r>
              <a:rPr lang="el-GR" dirty="0" smtClean="0"/>
              <a:t>την εξάρτηση </a:t>
            </a:r>
            <a:r>
              <a:rPr lang="el-GR" dirty="0"/>
              <a:t>από τους </a:t>
            </a:r>
            <a:r>
              <a:rPr lang="el-GR" dirty="0" smtClean="0"/>
              <a:t>επαγγελματίες</a:t>
            </a:r>
          </a:p>
          <a:p>
            <a:endParaRPr lang="el-GR" dirty="0"/>
          </a:p>
          <a:p>
            <a:r>
              <a:rPr lang="el-GR" dirty="0" smtClean="0"/>
              <a:t>τα μέλη πηγή δύναμης και δημιουργικής </a:t>
            </a:r>
            <a:r>
              <a:rPr lang="el-GR" dirty="0"/>
              <a:t>ενέργειας για το θεραπευτικό πλαίσιο </a:t>
            </a:r>
          </a:p>
          <a:p>
            <a:endParaRPr lang="el-GR" dirty="0" smtClean="0"/>
          </a:p>
          <a:p>
            <a:r>
              <a:rPr lang="el-GR" dirty="0" smtClean="0"/>
              <a:t>η ισοτιμία </a:t>
            </a:r>
            <a:r>
              <a:rPr lang="el-GR" dirty="0"/>
              <a:t>στις σχέσεις της ομάδας </a:t>
            </a:r>
            <a:r>
              <a:rPr lang="el-GR" dirty="0" smtClean="0"/>
              <a:t> </a:t>
            </a:r>
            <a:r>
              <a:rPr lang="el-GR" dirty="0"/>
              <a:t>βάση μιας ισχυρής </a:t>
            </a:r>
            <a:r>
              <a:rPr lang="el-GR" dirty="0" smtClean="0"/>
              <a:t>θεραπευτικής σχέσης</a:t>
            </a:r>
            <a:endParaRPr lang="el-GR" dirty="0"/>
          </a:p>
        </p:txBody>
      </p:sp>
    </p:spTree>
    <p:extLst>
      <p:ext uri="{BB962C8B-B14F-4D97-AF65-F5344CB8AC3E}">
        <p14:creationId xmlns="" xmlns:p14="http://schemas.microsoft.com/office/powerpoint/2010/main" val="17710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 αποφασίζουμε </a:t>
            </a:r>
            <a:endParaRPr lang="el-GR" dirty="0"/>
          </a:p>
        </p:txBody>
      </p:sp>
      <p:pic>
        <p:nvPicPr>
          <p:cNvPr id="2050" name="Picture 2" descr="C:\Users\dtriv\Desktop\ΣΥΝΕΔΡΙΟ ΣΑΚΕΛ\44029729_1812088852243649_8488107785064546304_n.jpg"/>
          <p:cNvPicPr>
            <a:picLocks noGrp="1" noChangeAspect="1" noChangeArrowheads="1"/>
          </p:cNvPicPr>
          <p:nvPr>
            <p:ph idx="1"/>
          </p:nvPr>
        </p:nvPicPr>
        <p:blipFill>
          <a:blip r:embed="rId2"/>
          <a:stretch>
            <a:fillRect/>
          </a:stretch>
        </p:blipFill>
        <p:spPr bwMode="auto">
          <a:xfrm>
            <a:off x="642910" y="1714488"/>
            <a:ext cx="7286675" cy="485315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FFCC00"/>
                </a:solidFill>
              </a:rPr>
              <a:t>Αρχές Θεραπευτικής </a:t>
            </a:r>
            <a:r>
              <a:rPr lang="el-GR" sz="3200" b="1" dirty="0">
                <a:solidFill>
                  <a:srgbClr val="FFCC00"/>
                </a:solidFill>
              </a:rPr>
              <a:t>Κοινότητα</a:t>
            </a:r>
            <a:r>
              <a:rPr lang="en-US" sz="3200" b="1" dirty="0">
                <a:solidFill>
                  <a:srgbClr val="FFCC00"/>
                </a:solidFill>
              </a:rPr>
              <a:t> </a:t>
            </a:r>
            <a:r>
              <a:rPr lang="el-GR" sz="3200" b="1" dirty="0" smtClean="0">
                <a:solidFill>
                  <a:srgbClr val="FFCC00"/>
                </a:solidFill>
              </a:rPr>
              <a:t>ς</a:t>
            </a:r>
            <a:endParaRPr lang="el-GR" sz="3200" dirty="0"/>
          </a:p>
        </p:txBody>
      </p:sp>
      <p:sp>
        <p:nvSpPr>
          <p:cNvPr id="3" name="Θέση περιεχομένου 2"/>
          <p:cNvSpPr>
            <a:spLocks noGrp="1"/>
          </p:cNvSpPr>
          <p:nvPr>
            <p:ph idx="1"/>
          </p:nvPr>
        </p:nvSpPr>
        <p:spPr/>
        <p:txBody>
          <a:bodyPr/>
          <a:lstStyle/>
          <a:p>
            <a:endParaRPr lang="el-GR" dirty="0" smtClean="0"/>
          </a:p>
          <a:p>
            <a:endParaRPr lang="el-GR" dirty="0"/>
          </a:p>
          <a:p>
            <a:r>
              <a:rPr lang="el-GR" dirty="0" smtClean="0"/>
              <a:t>εκδημοκρατισμός</a:t>
            </a:r>
            <a:endParaRPr lang="el-GR" dirty="0"/>
          </a:p>
          <a:p>
            <a:endParaRPr lang="en-US" dirty="0" smtClean="0"/>
          </a:p>
          <a:p>
            <a:r>
              <a:rPr lang="el-GR" dirty="0" smtClean="0"/>
              <a:t>ανεκτικότητα</a:t>
            </a:r>
            <a:endParaRPr lang="el-GR" dirty="0"/>
          </a:p>
          <a:p>
            <a:endParaRPr lang="en-US" dirty="0" smtClean="0"/>
          </a:p>
          <a:p>
            <a:r>
              <a:rPr lang="el-GR" dirty="0" smtClean="0"/>
              <a:t>κοινοτισμός</a:t>
            </a:r>
            <a:endParaRPr lang="el-GR" dirty="0"/>
          </a:p>
          <a:p>
            <a:endParaRPr lang="en-US" dirty="0" smtClean="0"/>
          </a:p>
          <a:p>
            <a:r>
              <a:rPr lang="el-GR" dirty="0" smtClean="0"/>
              <a:t>αναμέτρησης </a:t>
            </a:r>
            <a:r>
              <a:rPr lang="el-GR" dirty="0"/>
              <a:t>με την πραγματικότητα</a:t>
            </a:r>
          </a:p>
        </p:txBody>
      </p:sp>
    </p:spTree>
    <p:extLst>
      <p:ext uri="{BB962C8B-B14F-4D97-AF65-F5344CB8AC3E}">
        <p14:creationId xmlns="" xmlns:p14="http://schemas.microsoft.com/office/powerpoint/2010/main" val="40601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Θεραπευτική Κοινότητα</a:t>
            </a:r>
            <a:r>
              <a:rPr lang="en-US" sz="3200" b="1" dirty="0">
                <a:solidFill>
                  <a:srgbClr val="FFCC00"/>
                </a:solidFill>
              </a:rPr>
              <a:t> </a:t>
            </a:r>
            <a:endParaRPr lang="el-GR" sz="3200"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0" y="1651576"/>
            <a:ext cx="7541937" cy="4536504"/>
          </a:xfrm>
          <a:prstGeom prst="rect">
            <a:avLst/>
          </a:prstGeom>
          <a:solidFill>
            <a:schemeClr val="bg2">
              <a:lumMod val="40000"/>
              <a:lumOff val="60000"/>
            </a:schemeClr>
          </a:solidFill>
          <a:ln>
            <a:noFill/>
          </a:ln>
          <a:effectLst/>
          <a:extLst/>
        </p:spPr>
      </p:pic>
    </p:spTree>
    <p:extLst>
      <p:ext uri="{BB962C8B-B14F-4D97-AF65-F5344CB8AC3E}">
        <p14:creationId xmlns="" xmlns:p14="http://schemas.microsoft.com/office/powerpoint/2010/main" val="2155360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Ψυχαναλυτική </a:t>
            </a:r>
            <a:r>
              <a:rPr lang="el-GR" sz="3200" b="1" dirty="0" smtClean="0">
                <a:solidFill>
                  <a:srgbClr val="FFCC00"/>
                </a:solidFill>
              </a:rPr>
              <a:t>οπτική </a:t>
            </a:r>
            <a:endParaRPr lang="el-GR" sz="3200" b="1" dirty="0">
              <a:solidFill>
                <a:srgbClr val="FFCC00"/>
              </a:solidFill>
            </a:endParaRPr>
          </a:p>
        </p:txBody>
      </p:sp>
      <p:sp>
        <p:nvSpPr>
          <p:cNvPr id="3" name="Θέση περιεχομένου 2"/>
          <p:cNvSpPr>
            <a:spLocks noGrp="1"/>
          </p:cNvSpPr>
          <p:nvPr>
            <p:ph idx="1"/>
          </p:nvPr>
        </p:nvSpPr>
        <p:spPr/>
        <p:txBody>
          <a:bodyPr>
            <a:normAutofit/>
          </a:bodyPr>
          <a:lstStyle/>
          <a:p>
            <a:pPr algn="just"/>
            <a:r>
              <a:rPr lang="en-US" dirty="0" smtClean="0"/>
              <a:t>holding </a:t>
            </a:r>
            <a:r>
              <a:rPr lang="el-GR" dirty="0" smtClean="0"/>
              <a:t>(</a:t>
            </a:r>
            <a:r>
              <a:rPr lang="en-US" dirty="0" err="1" smtClean="0"/>
              <a:t>Winnicott</a:t>
            </a:r>
            <a:r>
              <a:rPr lang="el-GR" dirty="0" smtClean="0"/>
              <a:t>)</a:t>
            </a:r>
            <a:r>
              <a:rPr lang="en-US" dirty="0" smtClean="0"/>
              <a:t> </a:t>
            </a:r>
            <a:endParaRPr lang="el-GR" dirty="0" smtClean="0"/>
          </a:p>
          <a:p>
            <a:pPr algn="just"/>
            <a:endParaRPr lang="el-GR" dirty="0" smtClean="0"/>
          </a:p>
          <a:p>
            <a:pPr algn="just"/>
            <a:r>
              <a:rPr lang="en-US" dirty="0" smtClean="0"/>
              <a:t>containment</a:t>
            </a:r>
            <a:r>
              <a:rPr lang="el-GR" dirty="0" smtClean="0"/>
              <a:t> (Bion)</a:t>
            </a:r>
            <a:endParaRPr lang="el-GR" dirty="0"/>
          </a:p>
          <a:p>
            <a:pPr algn="just"/>
            <a:endParaRPr lang="el-GR" dirty="0" smtClean="0"/>
          </a:p>
          <a:p>
            <a:pPr algn="just"/>
            <a:r>
              <a:rPr lang="en-US" dirty="0" smtClean="0"/>
              <a:t>attachment</a:t>
            </a:r>
            <a:endParaRPr lang="el-GR" dirty="0" smtClean="0"/>
          </a:p>
          <a:p>
            <a:pPr algn="just"/>
            <a:endParaRPr lang="el-GR" dirty="0" smtClean="0"/>
          </a:p>
          <a:p>
            <a:pPr algn="just"/>
            <a:r>
              <a:rPr lang="el-GR" dirty="0" smtClean="0"/>
              <a:t>«ψυχανάλυσης </a:t>
            </a:r>
            <a:r>
              <a:rPr lang="el-GR" dirty="0"/>
              <a:t>χωρίς </a:t>
            </a:r>
            <a:r>
              <a:rPr lang="el-GR" dirty="0" smtClean="0"/>
              <a:t>ντιβάνι» (</a:t>
            </a:r>
            <a:r>
              <a:rPr lang="en-US" dirty="0" err="1" smtClean="0"/>
              <a:t>Hochmann</a:t>
            </a:r>
            <a:r>
              <a:rPr lang="en-US" dirty="0"/>
              <a:t>, </a:t>
            </a:r>
            <a:r>
              <a:rPr lang="en-US" dirty="0" err="1" smtClean="0"/>
              <a:t>Racamier</a:t>
            </a:r>
            <a:r>
              <a:rPr lang="el-GR" dirty="0" smtClean="0"/>
              <a:t>)</a:t>
            </a:r>
          </a:p>
        </p:txBody>
      </p:sp>
    </p:spTree>
    <p:extLst>
      <p:ext uri="{BB962C8B-B14F-4D97-AF65-F5344CB8AC3E}">
        <p14:creationId xmlns="" xmlns:p14="http://schemas.microsoft.com/office/powerpoint/2010/main" val="173245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smtClean="0">
                <a:solidFill>
                  <a:srgbClr val="FFCC00"/>
                </a:solidFill>
              </a:rPr>
              <a:t>ψυχονοητικός θεσμός</a:t>
            </a:r>
            <a:r>
              <a:rPr lang="en-US" sz="3200" dirty="0"/>
              <a:t> </a:t>
            </a:r>
            <a:r>
              <a:rPr lang="en-US" sz="3200" dirty="0" err="1"/>
              <a:t>Hochmann</a:t>
            </a:r>
            <a:r>
              <a:rPr lang="el-GR" sz="3200" b="1" dirty="0" smtClean="0">
                <a:solidFill>
                  <a:srgbClr val="FFCC00"/>
                </a:solidFill>
              </a:rPr>
              <a:t> </a:t>
            </a:r>
            <a:endParaRPr lang="el-GR" sz="3200" dirty="0"/>
          </a:p>
        </p:txBody>
      </p:sp>
      <p:sp>
        <p:nvSpPr>
          <p:cNvPr id="3" name="Content Placeholder 2"/>
          <p:cNvSpPr>
            <a:spLocks noGrp="1"/>
          </p:cNvSpPr>
          <p:nvPr>
            <p:ph idx="1"/>
          </p:nvPr>
        </p:nvSpPr>
        <p:spPr/>
        <p:txBody>
          <a:bodyPr>
            <a:normAutofit lnSpcReduction="10000"/>
          </a:bodyPr>
          <a:lstStyle/>
          <a:p>
            <a:pPr marL="342900" lvl="1">
              <a:buClr>
                <a:schemeClr val="accent1"/>
              </a:buClr>
            </a:pPr>
            <a:r>
              <a:rPr lang="el-GR" sz="2200" dirty="0"/>
              <a:t>ένα θεωρητικό μοντέλο το οποίο δίνει νόημα στην εργασία της και ταυτότητα στη θεραπευτική ομάδα</a:t>
            </a:r>
          </a:p>
          <a:p>
            <a:endParaRPr lang="el-GR" dirty="0" smtClean="0"/>
          </a:p>
          <a:p>
            <a:r>
              <a:rPr lang="el-GR" dirty="0"/>
              <a:t>ο</a:t>
            </a:r>
            <a:r>
              <a:rPr lang="el-GR" dirty="0" smtClean="0"/>
              <a:t> «φόβος του τρελού»</a:t>
            </a:r>
            <a:endParaRPr lang="el-GR" dirty="0"/>
          </a:p>
          <a:p>
            <a:pPr lvl="1"/>
            <a:r>
              <a:rPr lang="el-GR" dirty="0" smtClean="0"/>
              <a:t>πηγή </a:t>
            </a:r>
            <a:r>
              <a:rPr lang="el-GR" dirty="0"/>
              <a:t>αναγέννησης της ασυλικής </a:t>
            </a:r>
            <a:r>
              <a:rPr lang="el-GR" dirty="0" smtClean="0"/>
              <a:t>λειτουργίας</a:t>
            </a:r>
          </a:p>
          <a:p>
            <a:pPr lvl="1"/>
            <a:r>
              <a:rPr lang="el-GR" dirty="0" smtClean="0"/>
              <a:t>συναισθήματα </a:t>
            </a:r>
            <a:r>
              <a:rPr lang="el-GR" dirty="0"/>
              <a:t>εισβολής, κένωσης και ματαιότητας </a:t>
            </a:r>
            <a:r>
              <a:rPr lang="el-GR" dirty="0" smtClean="0"/>
              <a:t>που γεννιούνται </a:t>
            </a:r>
            <a:r>
              <a:rPr lang="el-GR" dirty="0"/>
              <a:t>στην επαφή με την ψύχωση</a:t>
            </a:r>
            <a:endParaRPr lang="el-GR" dirty="0" smtClean="0"/>
          </a:p>
          <a:p>
            <a:endParaRPr lang="el-GR" dirty="0" smtClean="0"/>
          </a:p>
          <a:p>
            <a:r>
              <a:rPr lang="el-GR" dirty="0"/>
              <a:t>α</a:t>
            </a:r>
            <a:r>
              <a:rPr lang="el-GR" dirty="0" smtClean="0"/>
              <a:t>πουσία </a:t>
            </a:r>
            <a:r>
              <a:rPr lang="el-GR" dirty="0"/>
              <a:t>επεξεργασίας / </a:t>
            </a:r>
            <a:r>
              <a:rPr lang="el-GR" dirty="0" smtClean="0"/>
              <a:t>συμβολοποίησης</a:t>
            </a:r>
            <a:endParaRPr lang="el-GR" dirty="0"/>
          </a:p>
          <a:p>
            <a:pPr lvl="1"/>
            <a:r>
              <a:rPr lang="el-GR" dirty="0"/>
              <a:t>χρήση τεχνητών οριοθετήσεων και διακρίσεων από την ομάδα των ασθενών</a:t>
            </a:r>
          </a:p>
          <a:p>
            <a:pPr lvl="1"/>
            <a:r>
              <a:rPr lang="el-GR" dirty="0"/>
              <a:t>θεραπευτικός ακτιβισμός</a:t>
            </a:r>
          </a:p>
          <a:p>
            <a:pPr lvl="1"/>
            <a:r>
              <a:rPr lang="el-GR" dirty="0"/>
              <a:t>νεοιδρυματισμός</a:t>
            </a:r>
          </a:p>
          <a:p>
            <a:endParaRPr lang="el-GR" dirty="0"/>
          </a:p>
        </p:txBody>
      </p:sp>
    </p:spTree>
    <p:extLst>
      <p:ext uri="{BB962C8B-B14F-4D97-AF65-F5344CB8AC3E}">
        <p14:creationId xmlns="" xmlns:p14="http://schemas.microsoft.com/office/powerpoint/2010/main" val="3052431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ψυχο-νοητικός θεσμός </a:t>
            </a:r>
            <a:endParaRPr lang="el-GR" sz="3200" dirty="0"/>
          </a:p>
        </p:txBody>
      </p:sp>
      <p:sp>
        <p:nvSpPr>
          <p:cNvPr id="3" name="Content Placeholder 2"/>
          <p:cNvSpPr>
            <a:spLocks noGrp="1"/>
          </p:cNvSpPr>
          <p:nvPr>
            <p:ph idx="1"/>
          </p:nvPr>
        </p:nvSpPr>
        <p:spPr>
          <a:xfrm>
            <a:off x="323528" y="1340768"/>
            <a:ext cx="7776864" cy="5328592"/>
          </a:xfrm>
        </p:spPr>
        <p:txBody>
          <a:bodyPr>
            <a:noAutofit/>
          </a:bodyPr>
          <a:lstStyle/>
          <a:p>
            <a:pPr algn="just"/>
            <a:r>
              <a:rPr lang="el-GR" sz="1800" dirty="0" smtClean="0"/>
              <a:t>η </a:t>
            </a:r>
            <a:r>
              <a:rPr lang="el-GR" sz="1800" dirty="0"/>
              <a:t>περίθαλψη </a:t>
            </a:r>
            <a:r>
              <a:rPr lang="el-GR" sz="1800" dirty="0" smtClean="0"/>
              <a:t>είναι μία </a:t>
            </a:r>
            <a:r>
              <a:rPr lang="el-GR" sz="1800" dirty="0"/>
              <a:t>ψυχονοητική </a:t>
            </a:r>
            <a:r>
              <a:rPr lang="el-GR" sz="1800" dirty="0" smtClean="0"/>
              <a:t>δραστηριότητα</a:t>
            </a:r>
            <a:r>
              <a:rPr lang="el-GR" sz="1800" dirty="0"/>
              <a:t>, </a:t>
            </a:r>
            <a:r>
              <a:rPr lang="el-GR" sz="1800" dirty="0" smtClean="0"/>
              <a:t>που στοχεύει να </a:t>
            </a:r>
            <a:r>
              <a:rPr lang="el-GR" sz="1800" dirty="0"/>
              <a:t>θέσει ξανά σε λειτουργία τη </a:t>
            </a:r>
            <a:r>
              <a:rPr lang="el-GR" sz="1800" dirty="0" smtClean="0"/>
              <a:t>δραστηριότητα της </a:t>
            </a:r>
            <a:r>
              <a:rPr lang="el-GR" sz="1800" dirty="0"/>
              <a:t>σκέψης, τη συνδετική </a:t>
            </a:r>
            <a:r>
              <a:rPr lang="el-GR" sz="1800" dirty="0" smtClean="0"/>
              <a:t>διαδικασία μέσα </a:t>
            </a:r>
            <a:r>
              <a:rPr lang="el-GR" sz="1800" dirty="0"/>
              <a:t>από πολυάριθμες συναλλαγές, λεκτικές ή μη </a:t>
            </a:r>
            <a:r>
              <a:rPr lang="el-GR" sz="1800" dirty="0" smtClean="0"/>
              <a:t>λεκτικές</a:t>
            </a:r>
          </a:p>
          <a:p>
            <a:pPr lvl="1" algn="just"/>
            <a:r>
              <a:rPr lang="el-GR" sz="1600" dirty="0" smtClean="0"/>
              <a:t>την ψυχοθεραπεία </a:t>
            </a:r>
            <a:r>
              <a:rPr lang="el-GR" sz="1600" dirty="0"/>
              <a:t>ή </a:t>
            </a:r>
            <a:r>
              <a:rPr lang="el-GR" sz="1600" dirty="0" smtClean="0"/>
              <a:t>τις </a:t>
            </a:r>
            <a:r>
              <a:rPr lang="el-GR" sz="1600" dirty="0"/>
              <a:t>καθημερινές δραστηριότητες, </a:t>
            </a:r>
            <a:r>
              <a:rPr lang="el-GR" sz="1600" dirty="0" smtClean="0"/>
              <a:t>το </a:t>
            </a:r>
            <a:r>
              <a:rPr lang="el-GR" sz="1600" dirty="0"/>
              <a:t>παιχνίδι, </a:t>
            </a:r>
            <a:r>
              <a:rPr lang="el-GR" sz="1600" dirty="0" smtClean="0"/>
              <a:t>τις </a:t>
            </a:r>
            <a:r>
              <a:rPr lang="el-GR" sz="1600" dirty="0"/>
              <a:t>δραστηριότητες ελεύθερου χρόνου ή ένα κοινό </a:t>
            </a:r>
            <a:r>
              <a:rPr lang="el-GR" sz="1600" dirty="0" smtClean="0"/>
              <a:t>γεύμα</a:t>
            </a:r>
          </a:p>
          <a:p>
            <a:pPr algn="just"/>
            <a:endParaRPr lang="el-GR" sz="1800" dirty="0" smtClean="0"/>
          </a:p>
          <a:p>
            <a:pPr algn="just"/>
            <a:r>
              <a:rPr lang="el-GR" sz="1800" dirty="0" smtClean="0"/>
              <a:t>η θεραπευτική </a:t>
            </a:r>
            <a:r>
              <a:rPr lang="el-GR" sz="1800" dirty="0"/>
              <a:t>διαδικασία αρχίζει όταν οι παραπάνω συναλλαγές δίνουν </a:t>
            </a:r>
            <a:r>
              <a:rPr lang="el-GR" sz="1800" dirty="0" smtClean="0"/>
              <a:t>προτεραιότητα </a:t>
            </a:r>
            <a:r>
              <a:rPr lang="el-GR" sz="1800" dirty="0"/>
              <a:t>στη συμβολική </a:t>
            </a:r>
            <a:r>
              <a:rPr lang="el-GR" sz="1800" dirty="0" smtClean="0"/>
              <a:t>διάσταση</a:t>
            </a:r>
          </a:p>
          <a:p>
            <a:r>
              <a:rPr lang="el-GR" sz="1800" dirty="0"/>
              <a:t>τ</a:t>
            </a:r>
            <a:r>
              <a:rPr lang="el-GR" sz="1800" dirty="0" smtClean="0"/>
              <a:t>ο </a:t>
            </a:r>
            <a:r>
              <a:rPr lang="el-GR" sz="1800" dirty="0"/>
              <a:t>νοητικό υπόστρωμα, ρητά εκφρασμένο ή </a:t>
            </a:r>
            <a:r>
              <a:rPr lang="el-GR" sz="1800" dirty="0" smtClean="0"/>
              <a:t>μη, υπάρχει </a:t>
            </a:r>
            <a:r>
              <a:rPr lang="el-GR" sz="1800" dirty="0"/>
              <a:t>ως φαντασίωση στη σκέψη του </a:t>
            </a:r>
            <a:r>
              <a:rPr lang="el-GR" sz="1800" dirty="0" smtClean="0"/>
              <a:t>θεραπευτή</a:t>
            </a:r>
            <a:r>
              <a:rPr lang="el-GR" sz="1800" dirty="0"/>
              <a:t>, τον ευχαριστεί και του </a:t>
            </a:r>
            <a:r>
              <a:rPr lang="el-GR" sz="1800" dirty="0" smtClean="0"/>
              <a:t>δίνει νόημα</a:t>
            </a:r>
            <a:r>
              <a:rPr lang="el-GR" sz="1800" dirty="0"/>
              <a:t>, τον ικανοποιεί καθώς συνδέει τα γεγονότα και χτίζει μία ενιαία </a:t>
            </a:r>
            <a:r>
              <a:rPr lang="el-GR" sz="1800" dirty="0" smtClean="0"/>
              <a:t>ιστορία</a:t>
            </a:r>
          </a:p>
          <a:p>
            <a:endParaRPr lang="el-GR" sz="1800" dirty="0" smtClean="0"/>
          </a:p>
          <a:p>
            <a:r>
              <a:rPr lang="el-GR" sz="1800" dirty="0" smtClean="0"/>
              <a:t>η </a:t>
            </a:r>
            <a:r>
              <a:rPr lang="el-GR" sz="1800" dirty="0"/>
              <a:t>διανοητική επεξεργασία εντός του θεραπευτή προϋποθέτει την ύπαρξη </a:t>
            </a:r>
            <a:r>
              <a:rPr lang="el-GR" sz="1800" dirty="0" smtClean="0"/>
              <a:t>ενός μοντέλου </a:t>
            </a:r>
            <a:r>
              <a:rPr lang="el-GR" sz="1800" dirty="0"/>
              <a:t>στο οποίο </a:t>
            </a:r>
            <a:r>
              <a:rPr lang="el-GR" sz="1800" dirty="0" smtClean="0"/>
              <a:t>αναφέρεται</a:t>
            </a:r>
          </a:p>
          <a:p>
            <a:endParaRPr lang="el-GR" sz="1800" dirty="0" smtClean="0"/>
          </a:p>
          <a:p>
            <a:r>
              <a:rPr lang="el-GR" sz="1800" dirty="0" smtClean="0"/>
              <a:t>το </a:t>
            </a:r>
            <a:r>
              <a:rPr lang="el-GR" sz="1800" dirty="0"/>
              <a:t>παιχνίδι με το μοντέλο είναι για τον </a:t>
            </a:r>
            <a:r>
              <a:rPr lang="el-GR" sz="1800" dirty="0" smtClean="0"/>
              <a:t>θεραπευτή </a:t>
            </a:r>
            <a:r>
              <a:rPr lang="el-GR" sz="1800" dirty="0"/>
              <a:t>το ισοδύναμο της ονειροπόλησης της μητέρας, όταν εκείνη </a:t>
            </a:r>
            <a:r>
              <a:rPr lang="el-GR" sz="1800" dirty="0" smtClean="0"/>
              <a:t>μετασχηματίζει </a:t>
            </a:r>
            <a:r>
              <a:rPr lang="el-GR" sz="1800" dirty="0"/>
              <a:t>τα </a:t>
            </a:r>
            <a:r>
              <a:rPr lang="el-GR" sz="1800" dirty="0" smtClean="0"/>
              <a:t>«στοιχεία β» </a:t>
            </a:r>
            <a:r>
              <a:rPr lang="el-GR" sz="1800" dirty="0"/>
              <a:t>σε </a:t>
            </a:r>
            <a:r>
              <a:rPr lang="el-GR" sz="1800" dirty="0" smtClean="0"/>
              <a:t>«στοιχεία α»</a:t>
            </a:r>
            <a:endParaRPr lang="el-GR" sz="1800" dirty="0"/>
          </a:p>
        </p:txBody>
      </p:sp>
    </p:spTree>
    <p:extLst>
      <p:ext uri="{BB962C8B-B14F-4D97-AF65-F5344CB8AC3E}">
        <p14:creationId xmlns="" xmlns:p14="http://schemas.microsoft.com/office/powerpoint/2010/main" val="8657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θεωρία της κοινωνικής μάθησης και η μελέτη της συμπεριφοράς </a:t>
            </a:r>
            <a:endParaRPr lang="el-GR" sz="3200" dirty="0"/>
          </a:p>
        </p:txBody>
      </p:sp>
      <p:sp>
        <p:nvSpPr>
          <p:cNvPr id="3" name="Content Placeholder 2"/>
          <p:cNvSpPr>
            <a:spLocks noGrp="1"/>
          </p:cNvSpPr>
          <p:nvPr>
            <p:ph idx="1"/>
          </p:nvPr>
        </p:nvSpPr>
        <p:spPr/>
        <p:txBody>
          <a:bodyPr>
            <a:normAutofit lnSpcReduction="10000"/>
          </a:bodyPr>
          <a:lstStyle/>
          <a:p>
            <a:pPr algn="just"/>
            <a:r>
              <a:rPr lang="el-GR" sz="2400" dirty="0" smtClean="0"/>
              <a:t>Μοντέλο </a:t>
            </a:r>
            <a:r>
              <a:rPr lang="el-GR" sz="2400" dirty="0"/>
              <a:t>των κοινωνικών </a:t>
            </a:r>
            <a:r>
              <a:rPr lang="el-GR" sz="2400" dirty="0" smtClean="0"/>
              <a:t>δεξιοτήτων</a:t>
            </a:r>
          </a:p>
          <a:p>
            <a:pPr lvl="1" algn="just"/>
            <a:r>
              <a:rPr lang="el-GR" dirty="0" smtClean="0"/>
              <a:t>οι δεξιότητες πρόσληψης</a:t>
            </a:r>
            <a:endParaRPr lang="el-GR" dirty="0"/>
          </a:p>
          <a:p>
            <a:pPr lvl="1" algn="just"/>
            <a:r>
              <a:rPr lang="el-GR" dirty="0" smtClean="0"/>
              <a:t>οι δεξιότητες επεξεργασίας</a:t>
            </a:r>
            <a:endParaRPr lang="el-GR" dirty="0"/>
          </a:p>
          <a:p>
            <a:pPr lvl="1" algn="just"/>
            <a:r>
              <a:rPr lang="el-GR" dirty="0" smtClean="0"/>
              <a:t>οι δεξιότητες έκφρασης</a:t>
            </a:r>
            <a:r>
              <a:rPr lang="en-US" dirty="0" smtClean="0"/>
              <a:t>	</a:t>
            </a:r>
            <a:r>
              <a:rPr lang="en-US" sz="1000" dirty="0" smtClean="0"/>
              <a:t>(Liberman,2008</a:t>
            </a:r>
            <a:r>
              <a:rPr lang="en-US" sz="1000" dirty="0"/>
              <a:t>・ </a:t>
            </a:r>
            <a:r>
              <a:rPr lang="en-US" sz="1000" dirty="0" err="1" smtClean="0"/>
              <a:t>Vyskocilova</a:t>
            </a:r>
            <a:r>
              <a:rPr lang="en-US" sz="1000" dirty="0" smtClean="0"/>
              <a:t> </a:t>
            </a:r>
            <a:r>
              <a:rPr lang="en-US" sz="1000" dirty="0"/>
              <a:t>&amp; </a:t>
            </a:r>
            <a:r>
              <a:rPr lang="en-US" sz="1000" dirty="0" err="1"/>
              <a:t>Prasko</a:t>
            </a:r>
            <a:r>
              <a:rPr lang="en-US" sz="1000" dirty="0"/>
              <a:t>, 2012</a:t>
            </a:r>
            <a:r>
              <a:rPr lang="en-US" sz="1000" dirty="0" smtClean="0"/>
              <a:t>)</a:t>
            </a:r>
          </a:p>
          <a:p>
            <a:pPr algn="just"/>
            <a:r>
              <a:rPr lang="el-GR" sz="2400" dirty="0" smtClean="0"/>
              <a:t>η κοινωνική</a:t>
            </a:r>
            <a:r>
              <a:rPr lang="en-US" sz="2400" dirty="0" smtClean="0"/>
              <a:t> </a:t>
            </a:r>
            <a:r>
              <a:rPr lang="el-GR" sz="2400" dirty="0" smtClean="0"/>
              <a:t>αλληλεπίδραση </a:t>
            </a:r>
            <a:r>
              <a:rPr lang="el-GR" sz="2400" dirty="0"/>
              <a:t>βασίζεται </a:t>
            </a:r>
            <a:r>
              <a:rPr lang="el-GR" sz="2400" dirty="0" smtClean="0"/>
              <a:t>σε </a:t>
            </a:r>
            <a:r>
              <a:rPr lang="el-GR" sz="2400" dirty="0"/>
              <a:t>ένα σύνολο μαθημένων </a:t>
            </a:r>
            <a:r>
              <a:rPr lang="el-GR" sz="2400" dirty="0" smtClean="0"/>
              <a:t>ικανοτήτων</a:t>
            </a:r>
          </a:p>
          <a:p>
            <a:pPr algn="just"/>
            <a:r>
              <a:rPr lang="el-GR" sz="2400" dirty="0"/>
              <a:t>οι </a:t>
            </a:r>
            <a:r>
              <a:rPr lang="el-GR" sz="2400" dirty="0" smtClean="0"/>
              <a:t>συμπεριφορές </a:t>
            </a:r>
            <a:r>
              <a:rPr lang="el-GR" sz="2400" dirty="0"/>
              <a:t>μπορούν να τροποποιηθούν με την εμπειρία και την </a:t>
            </a:r>
            <a:r>
              <a:rPr lang="el-GR" sz="2400" dirty="0" smtClean="0"/>
              <a:t>εκπαίδευση</a:t>
            </a:r>
          </a:p>
          <a:p>
            <a:pPr algn="just"/>
            <a:r>
              <a:rPr lang="el-GR" sz="2400" dirty="0" smtClean="0"/>
              <a:t>η εκπαίδευση σε </a:t>
            </a:r>
            <a:r>
              <a:rPr lang="el-GR" sz="2400" dirty="0"/>
              <a:t>κοινωνικές δεξιότητες </a:t>
            </a:r>
            <a:endParaRPr lang="el-GR" sz="2400" dirty="0" smtClean="0"/>
          </a:p>
          <a:p>
            <a:pPr lvl="1" algn="just"/>
            <a:r>
              <a:rPr lang="el-GR" dirty="0" smtClean="0"/>
              <a:t>δομημένη εκπαιδευτική </a:t>
            </a:r>
            <a:r>
              <a:rPr lang="el-GR" dirty="0"/>
              <a:t>διαδικασία που χρησιμοποιεί διδακτικές οδηγίες, τη μίμηση </a:t>
            </a:r>
            <a:r>
              <a:rPr lang="el-GR" dirty="0" smtClean="0"/>
              <a:t>προτύπου, την </a:t>
            </a:r>
            <a:r>
              <a:rPr lang="el-GR" dirty="0"/>
              <a:t>κατάτμηση των δεξιοτήτων σε επιμέρους βήματα, το παιχνίδι ρόλων και </a:t>
            </a:r>
            <a:r>
              <a:rPr lang="el-GR" dirty="0" smtClean="0"/>
              <a:t>τη θετική </a:t>
            </a:r>
            <a:r>
              <a:rPr lang="el-GR" dirty="0"/>
              <a:t>κοινωνική ενίσχυση </a:t>
            </a:r>
            <a:r>
              <a:rPr lang="el-GR" dirty="0" smtClean="0"/>
              <a:t> </a:t>
            </a:r>
            <a:r>
              <a:rPr lang="en-US" sz="900" dirty="0" smtClean="0"/>
              <a:t>(</a:t>
            </a:r>
            <a:r>
              <a:rPr lang="en-US" sz="900" dirty="0" err="1"/>
              <a:t>Jauhar</a:t>
            </a:r>
            <a:r>
              <a:rPr lang="en-US" sz="900" dirty="0"/>
              <a:t> et al., 2014</a:t>
            </a:r>
            <a:r>
              <a:rPr lang="en-US" sz="900" dirty="0" smtClean="0"/>
              <a:t>)</a:t>
            </a:r>
            <a:endParaRPr lang="el-GR" sz="900" dirty="0"/>
          </a:p>
        </p:txBody>
      </p:sp>
    </p:spTree>
    <p:extLst>
      <p:ext uri="{BB962C8B-B14F-4D97-AF65-F5344CB8AC3E}">
        <p14:creationId xmlns="" xmlns:p14="http://schemas.microsoft.com/office/powerpoint/2010/main" val="150526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b="1" dirty="0">
                <a:solidFill>
                  <a:srgbClr val="FFCC00"/>
                </a:solidFill>
              </a:rPr>
              <a:t>Case management / personal support services </a:t>
            </a:r>
            <a:endParaRPr lang="el-GR" sz="3200" b="1" dirty="0"/>
          </a:p>
        </p:txBody>
      </p:sp>
      <p:sp>
        <p:nvSpPr>
          <p:cNvPr id="3" name="2 - Θέση περιεχομένου"/>
          <p:cNvSpPr>
            <a:spLocks noGrp="1"/>
          </p:cNvSpPr>
          <p:nvPr>
            <p:ph idx="1"/>
          </p:nvPr>
        </p:nvSpPr>
        <p:spPr>
          <a:xfrm>
            <a:off x="611560" y="1484784"/>
            <a:ext cx="7416824" cy="4896544"/>
          </a:xfrm>
        </p:spPr>
        <p:txBody>
          <a:bodyPr>
            <a:normAutofit/>
          </a:bodyPr>
          <a:lstStyle/>
          <a:p>
            <a:endParaRPr lang="el-GR" dirty="0" smtClean="0"/>
          </a:p>
          <a:p>
            <a:r>
              <a:rPr lang="en-US" dirty="0" smtClean="0"/>
              <a:t>Case management</a:t>
            </a:r>
            <a:endParaRPr lang="el-GR" dirty="0"/>
          </a:p>
          <a:p>
            <a:pPr lvl="1"/>
            <a:r>
              <a:rPr lang="el-GR" dirty="0" smtClean="0"/>
              <a:t>διαχείριση/επιμέλεια  περίπτωσης </a:t>
            </a:r>
          </a:p>
          <a:p>
            <a:r>
              <a:rPr lang="en-US" dirty="0" smtClean="0"/>
              <a:t>Case manager</a:t>
            </a:r>
            <a:endParaRPr lang="el-GR" dirty="0" smtClean="0"/>
          </a:p>
          <a:p>
            <a:pPr lvl="1"/>
            <a:r>
              <a:rPr lang="el-GR" dirty="0" smtClean="0"/>
              <a:t>διαχειριστής/επιμελητής  περίπτωσης </a:t>
            </a:r>
          </a:p>
          <a:p>
            <a:endParaRPr lang="el-GR" dirty="0" smtClean="0"/>
          </a:p>
          <a:p>
            <a:r>
              <a:rPr lang="en-US" dirty="0" smtClean="0"/>
              <a:t>Personal support services</a:t>
            </a:r>
            <a:endParaRPr lang="el-GR" dirty="0"/>
          </a:p>
          <a:p>
            <a:pPr lvl="1"/>
            <a:r>
              <a:rPr lang="el-GR" dirty="0" smtClean="0"/>
              <a:t> υπηρεσία προσωπικής υποστήριξης</a:t>
            </a:r>
            <a:r>
              <a:rPr lang="en-US" dirty="0" smtClean="0"/>
              <a:t> </a:t>
            </a:r>
            <a:endParaRPr lang="el-GR" dirty="0" smtClean="0"/>
          </a:p>
          <a:p>
            <a:r>
              <a:rPr lang="en-US" dirty="0" smtClean="0"/>
              <a:t>Personal support specialist</a:t>
            </a:r>
            <a:endParaRPr lang="el-GR" dirty="0" smtClean="0"/>
          </a:p>
          <a:p>
            <a:pPr lvl="1"/>
            <a:r>
              <a:rPr lang="el-GR" dirty="0" smtClean="0"/>
              <a:t>Ειδικός προσωπικής υποστήριξης</a:t>
            </a:r>
            <a:r>
              <a:rPr lang="en-US" dirty="0" smtClean="0"/>
              <a:t>  </a:t>
            </a:r>
            <a:r>
              <a:rPr lang="en-US" sz="1000" dirty="0" smtClean="0"/>
              <a:t>(</a:t>
            </a:r>
            <a:r>
              <a:rPr lang="en-US" sz="1000" dirty="0"/>
              <a:t>Liberman 2008</a:t>
            </a:r>
            <a:r>
              <a:rPr lang="en-US" sz="1000" dirty="0" smtClean="0"/>
              <a:t>)</a:t>
            </a:r>
            <a:endParaRPr lang="en-US" dirty="0" smtClean="0"/>
          </a:p>
        </p:txBody>
      </p:sp>
    </p:spTree>
    <p:extLst>
      <p:ext uri="{BB962C8B-B14F-4D97-AF65-F5344CB8AC3E}">
        <p14:creationId xmlns="" xmlns:p14="http://schemas.microsoft.com/office/powerpoint/2010/main" val="194767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ασυλικό μοντέλο </a:t>
            </a:r>
            <a:endParaRPr lang="el-GR" sz="3200" dirty="0"/>
          </a:p>
        </p:txBody>
      </p:sp>
      <p:sp>
        <p:nvSpPr>
          <p:cNvPr id="3" name="Content Placeholder 2"/>
          <p:cNvSpPr>
            <a:spLocks noGrp="1"/>
          </p:cNvSpPr>
          <p:nvPr>
            <p:ph idx="1"/>
          </p:nvPr>
        </p:nvSpPr>
        <p:spPr/>
        <p:txBody>
          <a:bodyPr>
            <a:normAutofit/>
          </a:bodyPr>
          <a:lstStyle/>
          <a:p>
            <a:r>
              <a:rPr lang="el-GR" dirty="0" smtClean="0"/>
              <a:t>βασική </a:t>
            </a:r>
            <a:r>
              <a:rPr lang="el-GR" dirty="0"/>
              <a:t>αρχή </a:t>
            </a:r>
            <a:r>
              <a:rPr lang="en-US" dirty="0"/>
              <a:t> </a:t>
            </a:r>
            <a:r>
              <a:rPr lang="el-GR" dirty="0" smtClean="0"/>
              <a:t>το «καλό» </a:t>
            </a:r>
            <a:r>
              <a:rPr lang="el-GR" dirty="0"/>
              <a:t>και </a:t>
            </a:r>
            <a:r>
              <a:rPr lang="el-GR" dirty="0" smtClean="0"/>
              <a:t>η «προστασία» </a:t>
            </a:r>
            <a:r>
              <a:rPr lang="el-GR" dirty="0"/>
              <a:t>του αρρώστου </a:t>
            </a:r>
            <a:endParaRPr lang="el-GR" dirty="0" smtClean="0"/>
          </a:p>
          <a:p>
            <a:endParaRPr lang="el-GR" dirty="0" smtClean="0"/>
          </a:p>
          <a:p>
            <a:r>
              <a:rPr lang="el-GR" dirty="0" smtClean="0"/>
              <a:t>ιεραρχική </a:t>
            </a:r>
            <a:r>
              <a:rPr lang="el-GR" dirty="0"/>
              <a:t>λειτουργία, </a:t>
            </a:r>
            <a:r>
              <a:rPr lang="el-GR" dirty="0" smtClean="0"/>
              <a:t>διαφύλαξη </a:t>
            </a:r>
            <a:r>
              <a:rPr lang="el-GR" dirty="0"/>
              <a:t>του status quo και της ασφάλειας </a:t>
            </a:r>
            <a:r>
              <a:rPr lang="el-GR" dirty="0" smtClean="0"/>
              <a:t> </a:t>
            </a:r>
          </a:p>
          <a:p>
            <a:endParaRPr lang="el-GR" dirty="0"/>
          </a:p>
          <a:p>
            <a:r>
              <a:rPr lang="el-GR" dirty="0" smtClean="0"/>
              <a:t>ιδρυματισμος</a:t>
            </a:r>
          </a:p>
          <a:p>
            <a:pPr lvl="1"/>
            <a:r>
              <a:rPr lang="el-GR" dirty="0" smtClean="0"/>
              <a:t>η απώλεια</a:t>
            </a:r>
            <a:r>
              <a:rPr lang="en-US" dirty="0" smtClean="0"/>
              <a:t> </a:t>
            </a:r>
            <a:r>
              <a:rPr lang="el-GR" dirty="0" smtClean="0"/>
              <a:t>της </a:t>
            </a:r>
            <a:r>
              <a:rPr lang="el-GR" dirty="0"/>
              <a:t>αυτονομίας </a:t>
            </a:r>
            <a:r>
              <a:rPr lang="el-GR" dirty="0" smtClean="0"/>
              <a:t> </a:t>
            </a:r>
          </a:p>
          <a:p>
            <a:pPr lvl="1"/>
            <a:r>
              <a:rPr lang="el-GR" dirty="0" smtClean="0"/>
              <a:t>ο  </a:t>
            </a:r>
            <a:r>
              <a:rPr lang="el-GR" dirty="0"/>
              <a:t>κοινωνικός </a:t>
            </a:r>
            <a:r>
              <a:rPr lang="el-GR" dirty="0" smtClean="0"/>
              <a:t>αποκλεισμός</a:t>
            </a:r>
          </a:p>
          <a:p>
            <a:pPr lvl="1"/>
            <a:r>
              <a:rPr lang="el-GR" dirty="0" smtClean="0"/>
              <a:t>ο </a:t>
            </a:r>
            <a:r>
              <a:rPr lang="el-GR" dirty="0"/>
              <a:t>στιγματισμός και ο </a:t>
            </a:r>
            <a:r>
              <a:rPr lang="el-GR" dirty="0" smtClean="0"/>
              <a:t>αυτο-στιγματισμός</a:t>
            </a:r>
          </a:p>
          <a:p>
            <a:pPr lvl="1"/>
            <a:r>
              <a:rPr lang="el-GR" dirty="0" smtClean="0"/>
              <a:t>η καταπάτηση των  δικαιωμάτων</a:t>
            </a:r>
            <a:endParaRPr lang="el-GR" dirty="0"/>
          </a:p>
        </p:txBody>
      </p:sp>
    </p:spTree>
    <p:extLst>
      <p:ext uri="{BB962C8B-B14F-4D97-AF65-F5344CB8AC3E}">
        <p14:creationId xmlns="" xmlns:p14="http://schemas.microsoft.com/office/powerpoint/2010/main" val="2329732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 </a:t>
            </a:r>
            <a:r>
              <a:rPr lang="en-US" sz="3200" b="1" dirty="0">
                <a:solidFill>
                  <a:srgbClr val="FFCC00"/>
                </a:solidFill>
              </a:rPr>
              <a:t>case </a:t>
            </a:r>
            <a:r>
              <a:rPr lang="en-US" sz="3200" b="1" dirty="0" smtClean="0">
                <a:solidFill>
                  <a:srgbClr val="FFCC00"/>
                </a:solidFill>
              </a:rPr>
              <a:t>management</a:t>
            </a:r>
            <a:endParaRPr lang="el-GR" sz="3200" dirty="0"/>
          </a:p>
        </p:txBody>
      </p:sp>
      <p:sp>
        <p:nvSpPr>
          <p:cNvPr id="3" name="2 - Θέση περιεχομένου"/>
          <p:cNvSpPr>
            <a:spLocks noGrp="1"/>
          </p:cNvSpPr>
          <p:nvPr>
            <p:ph idx="1"/>
          </p:nvPr>
        </p:nvSpPr>
        <p:spPr/>
        <p:txBody>
          <a:bodyPr>
            <a:normAutofit/>
          </a:bodyPr>
          <a:lstStyle/>
          <a:p>
            <a:pPr algn="just"/>
            <a:r>
              <a:rPr lang="el-GR" dirty="0" smtClean="0"/>
              <a:t>Απαρχή του η ανάγκη </a:t>
            </a:r>
            <a:r>
              <a:rPr lang="el-GR" dirty="0"/>
              <a:t>για συντονισμό </a:t>
            </a:r>
            <a:r>
              <a:rPr lang="el-GR" dirty="0" smtClean="0"/>
              <a:t>ενός εύρους διαφορετικών πηγών υποστήριξης με κοινό στόχο την αποτελεσματική φροντίδα</a:t>
            </a:r>
            <a:endParaRPr lang="en-US" dirty="0" smtClean="0"/>
          </a:p>
          <a:p>
            <a:endParaRPr lang="el-GR" dirty="0" smtClean="0"/>
          </a:p>
          <a:p>
            <a:pPr marL="365760" lvl="1" indent="0">
              <a:buNone/>
            </a:pPr>
            <a:r>
              <a:rPr lang="el-GR" sz="1000" b="1" dirty="0" smtClean="0">
                <a:solidFill>
                  <a:prstClr val="black"/>
                </a:solidFill>
              </a:rPr>
              <a:t>					</a:t>
            </a:r>
          </a:p>
          <a:p>
            <a:pPr marL="365760" lvl="1" indent="0">
              <a:buNone/>
            </a:pPr>
            <a:r>
              <a:rPr lang="el-GR" sz="1000" b="1" dirty="0">
                <a:solidFill>
                  <a:prstClr val="black"/>
                </a:solidFill>
              </a:rPr>
              <a:t>	</a:t>
            </a:r>
            <a:r>
              <a:rPr lang="el-GR" sz="1000" b="1" dirty="0" smtClean="0">
                <a:solidFill>
                  <a:prstClr val="black"/>
                </a:solidFill>
              </a:rPr>
              <a:t>			</a:t>
            </a:r>
            <a:r>
              <a:rPr lang="en-US" sz="1100" b="1" dirty="0" smtClean="0"/>
              <a:t>Intensive </a:t>
            </a:r>
            <a:r>
              <a:rPr lang="en-US" sz="1100" b="1" dirty="0"/>
              <a:t>Care/Case Management </a:t>
            </a:r>
            <a:r>
              <a:rPr lang="en-US" sz="1100" dirty="0"/>
              <a:t>David Challis </a:t>
            </a:r>
            <a:r>
              <a:rPr lang="el-GR" sz="1100" dirty="0"/>
              <a:t>&amp;</a:t>
            </a:r>
            <a:r>
              <a:rPr lang="en-US" sz="1100" dirty="0"/>
              <a:t> Jane Hughes</a:t>
            </a:r>
            <a:endParaRPr lang="el-GR" sz="1100" dirty="0" smtClean="0"/>
          </a:p>
        </p:txBody>
      </p:sp>
    </p:spTree>
    <p:extLst>
      <p:ext uri="{BB962C8B-B14F-4D97-AF65-F5344CB8AC3E}">
        <p14:creationId xmlns="" xmlns:p14="http://schemas.microsoft.com/office/powerpoint/2010/main" val="6930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spcBef>
                <a:spcPts val="700"/>
              </a:spcBef>
            </a:pPr>
            <a:r>
              <a:rPr lang="el-GR" sz="2800" b="1" dirty="0">
                <a:solidFill>
                  <a:srgbClr val="FFCC00"/>
                </a:solidFill>
              </a:rPr>
              <a:t>Ορισμοί</a:t>
            </a:r>
            <a:r>
              <a:rPr lang="en-US" sz="2800" b="1" dirty="0">
                <a:solidFill>
                  <a:srgbClr val="FFCC00"/>
                </a:solidFill>
              </a:rPr>
              <a:t> </a:t>
            </a:r>
            <a:r>
              <a:rPr lang="el-GR" sz="2800" b="1" dirty="0" smtClean="0">
                <a:solidFill>
                  <a:srgbClr val="FFCC00"/>
                </a:solidFill>
              </a:rPr>
              <a:t> </a:t>
            </a:r>
            <a:r>
              <a:rPr lang="en-US" sz="2800" b="1" dirty="0" smtClean="0">
                <a:solidFill>
                  <a:srgbClr val="FFCC00"/>
                </a:solidFill>
              </a:rPr>
              <a:t>Case </a:t>
            </a:r>
            <a:r>
              <a:rPr lang="en-US" sz="2800" b="1" dirty="0">
                <a:solidFill>
                  <a:srgbClr val="FFCC00"/>
                </a:solidFill>
              </a:rPr>
              <a:t>management </a:t>
            </a:r>
            <a:endParaRPr lang="el-GR" sz="2800" dirty="0"/>
          </a:p>
        </p:txBody>
      </p:sp>
      <p:sp>
        <p:nvSpPr>
          <p:cNvPr id="3" name="Θέση περιεχομένου 2"/>
          <p:cNvSpPr>
            <a:spLocks noGrp="1"/>
          </p:cNvSpPr>
          <p:nvPr>
            <p:ph idx="1"/>
          </p:nvPr>
        </p:nvSpPr>
        <p:spPr/>
        <p:txBody>
          <a:bodyPr>
            <a:normAutofit fontScale="92500"/>
          </a:bodyPr>
          <a:lstStyle/>
          <a:p>
            <a:r>
              <a:rPr lang="el-GR" dirty="0" smtClean="0"/>
              <a:t>τρόπος βοήθειας σε άτομα  να αναγνωρίσουν τις περιοχές που χρειάζονται βοήθεια και η σύνδεση τους με τις ατομικές και κοινοτικές πηγές που θα τους βοηθήσουν </a:t>
            </a:r>
            <a:r>
              <a:rPr lang="en-US" sz="1300" dirty="0"/>
              <a:t>(Rubin, 1992a)</a:t>
            </a:r>
            <a:endParaRPr lang="el-GR" sz="1300" dirty="0"/>
          </a:p>
          <a:p>
            <a:r>
              <a:rPr lang="el-GR" dirty="0" smtClean="0"/>
              <a:t>συστηματική διαδικασία επίλυσης προβλημάτων που επιτρέπει και διευκολύνει την αλληλεπίδραση των  ατόμων  με το περιβάλλον τους </a:t>
            </a:r>
            <a:r>
              <a:rPr lang="el-GR" sz="1300" dirty="0" smtClean="0"/>
              <a:t>(</a:t>
            </a:r>
            <a:r>
              <a:rPr lang="en-US" sz="1300" dirty="0" smtClean="0"/>
              <a:t>National </a:t>
            </a:r>
            <a:r>
              <a:rPr lang="en-US" sz="1300" dirty="0"/>
              <a:t>Association</a:t>
            </a:r>
            <a:r>
              <a:rPr lang="el-GR" sz="1300" dirty="0"/>
              <a:t> </a:t>
            </a:r>
            <a:r>
              <a:rPr lang="en-US" sz="1300" dirty="0"/>
              <a:t>of Social Workers 1984</a:t>
            </a:r>
            <a:r>
              <a:rPr lang="en-US" sz="1300" dirty="0" smtClean="0"/>
              <a:t>)</a:t>
            </a:r>
            <a:endParaRPr lang="el-GR" sz="1300" dirty="0" smtClean="0"/>
          </a:p>
          <a:p>
            <a:r>
              <a:rPr lang="el-GR" dirty="0" smtClean="0"/>
              <a:t>μηχανισμός </a:t>
            </a:r>
            <a:r>
              <a:rPr lang="el-GR" dirty="0"/>
              <a:t>για την </a:t>
            </a:r>
            <a:r>
              <a:rPr lang="el-GR" dirty="0" smtClean="0"/>
              <a:t>διασφάλιση </a:t>
            </a:r>
            <a:r>
              <a:rPr lang="el-GR" dirty="0"/>
              <a:t>ενός ολοκληρωμένου </a:t>
            </a:r>
            <a:r>
              <a:rPr lang="el-GR" dirty="0" smtClean="0"/>
              <a:t>προγράμματος, συντονισμού και διασύνδεσης των συστατικών ενός συστήματος παροχής υπηρεσιών </a:t>
            </a:r>
            <a:r>
              <a:rPr lang="el-GR" dirty="0"/>
              <a:t>που θα </a:t>
            </a:r>
            <a:r>
              <a:rPr lang="el-GR" dirty="0" smtClean="0"/>
              <a:t>καλύπτει </a:t>
            </a:r>
            <a:r>
              <a:rPr lang="el-GR" dirty="0"/>
              <a:t>τις ανάγκες </a:t>
            </a:r>
            <a:r>
              <a:rPr lang="el-GR" dirty="0" smtClean="0"/>
              <a:t>του </a:t>
            </a:r>
            <a:r>
              <a:rPr lang="el-GR" dirty="0"/>
              <a:t>ατόμου για τη </a:t>
            </a:r>
            <a:r>
              <a:rPr lang="el-GR" dirty="0" smtClean="0"/>
              <a:t>φροντίδα </a:t>
            </a:r>
            <a:r>
              <a:rPr lang="el-GR" sz="1200" dirty="0" smtClean="0"/>
              <a:t>(</a:t>
            </a:r>
            <a:r>
              <a:rPr lang="en-US" sz="1200" dirty="0" err="1"/>
              <a:t>Dinerman</a:t>
            </a:r>
            <a:r>
              <a:rPr lang="en-US" sz="1200" dirty="0"/>
              <a:t> </a:t>
            </a:r>
            <a:r>
              <a:rPr lang="en-US" sz="1200" dirty="0" smtClean="0"/>
              <a:t>1992)</a:t>
            </a:r>
            <a:endParaRPr lang="el-GR" sz="1200" dirty="0"/>
          </a:p>
          <a:p>
            <a:r>
              <a:rPr lang="el-GR" dirty="0" smtClean="0"/>
              <a:t>συνεχής </a:t>
            </a:r>
            <a:r>
              <a:rPr lang="el-GR" dirty="0"/>
              <a:t>διαδικασία που συνίσταται στην </a:t>
            </a:r>
            <a:r>
              <a:rPr lang="el-GR" dirty="0" smtClean="0"/>
              <a:t>εκτίμηση των </a:t>
            </a:r>
            <a:r>
              <a:rPr lang="el-GR" dirty="0"/>
              <a:t>επιθυμιών και των αναγκών, το σχεδιασμό, τον εντοπισμό και την εξασφάλιση </a:t>
            </a:r>
            <a:r>
              <a:rPr lang="el-GR" dirty="0" smtClean="0"/>
              <a:t>υποστήριξης </a:t>
            </a:r>
            <a:r>
              <a:rPr lang="el-GR" dirty="0"/>
              <a:t>και υπηρεσιών, </a:t>
            </a:r>
            <a:r>
              <a:rPr lang="el-GR" dirty="0" smtClean="0"/>
              <a:t>την επανεκτίμηση και την συνεχή παρακολούθηση</a:t>
            </a:r>
            <a:endParaRPr lang="el-GR" sz="1100" dirty="0" smtClean="0">
              <a:solidFill>
                <a:prstClr val="black"/>
              </a:solidFill>
            </a:endParaRPr>
          </a:p>
          <a:p>
            <a:pPr marL="114300" lvl="0" indent="0">
              <a:buClr>
                <a:srgbClr val="DD8047"/>
              </a:buClr>
              <a:buNone/>
            </a:pPr>
            <a:r>
              <a:rPr lang="el-GR" sz="1100" dirty="0" smtClean="0"/>
              <a:t>(</a:t>
            </a:r>
            <a:r>
              <a:rPr lang="en-US" sz="1100" dirty="0" smtClean="0"/>
              <a:t>Woodside </a:t>
            </a:r>
            <a:r>
              <a:rPr lang="en-US" sz="1100" dirty="0"/>
              <a:t>&amp; </a:t>
            </a:r>
            <a:r>
              <a:rPr lang="en-US" sz="1100" dirty="0" err="1"/>
              <a:t>McClam</a:t>
            </a:r>
            <a:r>
              <a:rPr lang="en-US" sz="1100" dirty="0"/>
              <a:t>, 2005; </a:t>
            </a:r>
            <a:r>
              <a:rPr lang="en-US" sz="1100" dirty="0" smtClean="0"/>
              <a:t>Summers2008)</a:t>
            </a:r>
            <a:r>
              <a:rPr lang="el-GR" sz="1100" dirty="0"/>
              <a:t> </a:t>
            </a:r>
            <a:r>
              <a:rPr lang="en-US" sz="1100" dirty="0" smtClean="0">
                <a:ea typeface="+mj-ea"/>
                <a:cs typeface="+mj-cs"/>
              </a:rPr>
              <a:t>Case </a:t>
            </a:r>
            <a:r>
              <a:rPr lang="en-US" sz="1100" dirty="0">
                <a:ea typeface="+mj-ea"/>
                <a:cs typeface="+mj-cs"/>
              </a:rPr>
              <a:t>management</a:t>
            </a:r>
            <a:r>
              <a:rPr lang="el-GR" sz="1100" dirty="0">
                <a:ea typeface="+mj-ea"/>
                <a:cs typeface="+mj-cs"/>
              </a:rPr>
              <a:t> </a:t>
            </a:r>
            <a:r>
              <a:rPr lang="en-US" sz="1100" dirty="0">
                <a:ea typeface="+mj-ea"/>
                <a:cs typeface="+mj-cs"/>
              </a:rPr>
              <a:t>An Introduction to Concepts and Skills</a:t>
            </a:r>
            <a:r>
              <a:rPr lang="el-GR" sz="1100" dirty="0">
                <a:ea typeface="+mj-ea"/>
                <a:cs typeface="+mj-cs"/>
              </a:rPr>
              <a:t> </a:t>
            </a:r>
            <a:r>
              <a:rPr lang="en-US" sz="1100" i="1" dirty="0">
                <a:ea typeface="+mj-ea"/>
                <a:cs typeface="+mj-cs"/>
              </a:rPr>
              <a:t>Third edition</a:t>
            </a:r>
            <a:r>
              <a:rPr lang="el-GR" sz="1100" dirty="0">
                <a:ea typeface="+mj-ea"/>
                <a:cs typeface="+mj-cs"/>
              </a:rPr>
              <a:t> </a:t>
            </a:r>
            <a:r>
              <a:rPr lang="en-US" sz="1100" dirty="0">
                <a:ea typeface="+mj-ea"/>
                <a:cs typeface="+mj-cs"/>
              </a:rPr>
              <a:t> Frankel</a:t>
            </a:r>
            <a:r>
              <a:rPr lang="el-GR" sz="1100" dirty="0">
                <a:ea typeface="+mj-ea"/>
                <a:cs typeface="+mj-cs"/>
              </a:rPr>
              <a:t>&amp;</a:t>
            </a:r>
            <a:r>
              <a:rPr lang="en-US" sz="1100" dirty="0">
                <a:ea typeface="+mj-ea"/>
                <a:cs typeface="+mj-cs"/>
              </a:rPr>
              <a:t> </a:t>
            </a:r>
            <a:r>
              <a:rPr lang="en-US" sz="1100" dirty="0" err="1">
                <a:ea typeface="+mj-ea"/>
                <a:cs typeface="+mj-cs"/>
              </a:rPr>
              <a:t>Gelman</a:t>
            </a:r>
            <a:r>
              <a:rPr lang="en-US" sz="1100" dirty="0">
                <a:ea typeface="+mj-ea"/>
                <a:cs typeface="+mj-cs"/>
              </a:rPr>
              <a:t>, </a:t>
            </a:r>
            <a:r>
              <a:rPr lang="el-GR" sz="1100" i="1" dirty="0" smtClean="0">
                <a:ea typeface="+mj-ea"/>
                <a:cs typeface="+mj-cs"/>
              </a:rPr>
              <a:t>2011</a:t>
            </a:r>
            <a:endParaRPr lang="el-GR" dirty="0" smtClean="0"/>
          </a:p>
        </p:txBody>
      </p:sp>
    </p:spTree>
    <p:extLst>
      <p:ext uri="{BB962C8B-B14F-4D97-AF65-F5344CB8AC3E}">
        <p14:creationId xmlns="" xmlns:p14="http://schemas.microsoft.com/office/powerpoint/2010/main" val="3486733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7753672" cy="922114"/>
          </a:xfrm>
        </p:spPr>
        <p:txBody>
          <a:bodyPr>
            <a:normAutofit/>
          </a:bodyPr>
          <a:lstStyle/>
          <a:p>
            <a:r>
              <a:rPr lang="el-GR" sz="3200" b="1" dirty="0">
                <a:solidFill>
                  <a:srgbClr val="FFCC00"/>
                </a:solidFill>
              </a:rPr>
              <a:t>Αξίες  Case management </a:t>
            </a:r>
            <a:endParaRPr lang="el-GR" sz="3200" b="1" dirty="0"/>
          </a:p>
        </p:txBody>
      </p:sp>
      <p:sp>
        <p:nvSpPr>
          <p:cNvPr id="3" name="Θέση περιεχομένου 2"/>
          <p:cNvSpPr>
            <a:spLocks noGrp="1"/>
          </p:cNvSpPr>
          <p:nvPr>
            <p:ph idx="1"/>
          </p:nvPr>
        </p:nvSpPr>
        <p:spPr>
          <a:xfrm>
            <a:off x="179512" y="1340768"/>
            <a:ext cx="7920880" cy="5256584"/>
          </a:xfrm>
        </p:spPr>
        <p:txBody>
          <a:bodyPr>
            <a:noAutofit/>
          </a:bodyPr>
          <a:lstStyle/>
          <a:p>
            <a:r>
              <a:rPr lang="el-GR" sz="2000" dirty="0" smtClean="0"/>
              <a:t>η </a:t>
            </a:r>
            <a:r>
              <a:rPr lang="el-GR" sz="2000" dirty="0"/>
              <a:t>μετάβαση από την έννοια της χρονιότητας στην ψυχοκοινωνική </a:t>
            </a:r>
            <a:r>
              <a:rPr lang="el-GR" sz="2000" dirty="0" smtClean="0"/>
              <a:t>αποκατάσταση </a:t>
            </a:r>
            <a:r>
              <a:rPr lang="el-GR" sz="2000" dirty="0"/>
              <a:t>και στη διαρκή διαδικασία </a:t>
            </a:r>
            <a:r>
              <a:rPr lang="el-GR" sz="2000" dirty="0" err="1" smtClean="0"/>
              <a:t>recovery</a:t>
            </a:r>
            <a:endParaRPr lang="el-GR" sz="2000" dirty="0"/>
          </a:p>
          <a:p>
            <a:endParaRPr lang="el-GR" sz="2000" dirty="0" smtClean="0"/>
          </a:p>
          <a:p>
            <a:r>
              <a:rPr lang="el-GR" sz="2000" dirty="0" smtClean="0"/>
              <a:t>η κριτική του βιοϊατρικού μοντέλου</a:t>
            </a:r>
            <a:endParaRPr lang="el-GR" sz="2000" dirty="0"/>
          </a:p>
          <a:p>
            <a:endParaRPr lang="el-GR" sz="2000" dirty="0" smtClean="0"/>
          </a:p>
          <a:p>
            <a:r>
              <a:rPr lang="el-GR" sz="2000" dirty="0" smtClean="0"/>
              <a:t>η </a:t>
            </a:r>
            <a:r>
              <a:rPr lang="el-GR" sz="2000" dirty="0"/>
              <a:t>αναγκαιότητα της αυξημένης </a:t>
            </a:r>
            <a:r>
              <a:rPr lang="el-GR" sz="2000" dirty="0" smtClean="0"/>
              <a:t>«μεταβατικής» φροντίδας </a:t>
            </a:r>
            <a:r>
              <a:rPr lang="el-GR" sz="2000" dirty="0"/>
              <a:t>ενός </a:t>
            </a:r>
            <a:r>
              <a:rPr lang="el-GR" sz="2000" dirty="0" smtClean="0"/>
              <a:t>ατόμου μετά </a:t>
            </a:r>
            <a:r>
              <a:rPr lang="el-GR" sz="2000" dirty="0"/>
              <a:t>τη νοσηλεία του (η ιστορική χρήση </a:t>
            </a:r>
            <a:r>
              <a:rPr lang="el-GR" sz="2000" dirty="0" smtClean="0"/>
              <a:t>του μοντέλου </a:t>
            </a:r>
            <a:r>
              <a:rPr lang="en-US" sz="2000" dirty="0"/>
              <a:t>Act</a:t>
            </a:r>
            <a:r>
              <a:rPr lang="en-US" sz="2000" dirty="0" smtClean="0"/>
              <a:t>)</a:t>
            </a:r>
            <a:endParaRPr lang="en-US" sz="2000" dirty="0"/>
          </a:p>
          <a:p>
            <a:endParaRPr lang="el-GR" sz="2000" dirty="0" smtClean="0"/>
          </a:p>
          <a:p>
            <a:r>
              <a:rPr lang="el-GR" sz="2000" dirty="0" smtClean="0"/>
              <a:t>η </a:t>
            </a:r>
            <a:r>
              <a:rPr lang="el-GR" sz="2000" dirty="0"/>
              <a:t>διάδοση του μοντέλου του recovery σε όλους του </a:t>
            </a:r>
            <a:r>
              <a:rPr lang="el-GR" sz="2000" dirty="0" smtClean="0"/>
              <a:t>εμπλεκόμενους στην </a:t>
            </a:r>
            <a:r>
              <a:rPr lang="el-GR" sz="2000" dirty="0"/>
              <a:t>κοινοτική ψυχιατρική φροντίδα του </a:t>
            </a:r>
            <a:r>
              <a:rPr lang="el-GR" sz="2000" dirty="0" smtClean="0"/>
              <a:t>ατόμου</a:t>
            </a:r>
            <a:r>
              <a:rPr lang="el-GR" sz="2000" dirty="0"/>
              <a:t> </a:t>
            </a:r>
          </a:p>
          <a:p>
            <a:endParaRPr lang="el-GR" sz="2000" dirty="0" smtClean="0"/>
          </a:p>
          <a:p>
            <a:r>
              <a:rPr lang="el-GR" sz="2000" dirty="0" smtClean="0"/>
              <a:t>η </a:t>
            </a:r>
            <a:r>
              <a:rPr lang="el-GR" sz="2000" dirty="0"/>
              <a:t>διαφοροποίηση του σχεδίου φροντίδας ζωής του ατόμου από το </a:t>
            </a:r>
            <a:r>
              <a:rPr lang="el-GR" sz="2000" dirty="0" smtClean="0"/>
              <a:t>θεραπευτικό </a:t>
            </a:r>
            <a:r>
              <a:rPr lang="el-GR" sz="2000" dirty="0"/>
              <a:t>σχέδιό </a:t>
            </a:r>
            <a:r>
              <a:rPr lang="el-GR" sz="2000" dirty="0" smtClean="0"/>
              <a:t>του</a:t>
            </a:r>
            <a:endParaRPr lang="el-GR" sz="2000" dirty="0"/>
          </a:p>
          <a:p>
            <a:endParaRPr lang="el-GR" sz="2000" dirty="0" smtClean="0"/>
          </a:p>
          <a:p>
            <a:r>
              <a:rPr lang="el-GR" sz="2000" dirty="0" smtClean="0"/>
              <a:t>ο </a:t>
            </a:r>
            <a:r>
              <a:rPr lang="el-GR" sz="2000" dirty="0"/>
              <a:t>πρωταγωνιστικός ρόλος του ασθενούς στη δική του </a:t>
            </a:r>
            <a:r>
              <a:rPr lang="el-GR" sz="2000" dirty="0" smtClean="0"/>
              <a:t>ιστορία</a:t>
            </a:r>
          </a:p>
        </p:txBody>
      </p:sp>
    </p:spTree>
    <p:extLst>
      <p:ext uri="{BB962C8B-B14F-4D97-AF65-F5344CB8AC3E}">
        <p14:creationId xmlns="" xmlns:p14="http://schemas.microsoft.com/office/powerpoint/2010/main" val="20521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a:solidFill>
                  <a:srgbClr val="FFCC00"/>
                </a:solidFill>
              </a:rPr>
              <a:t>Case management</a:t>
            </a:r>
            <a:r>
              <a:rPr lang="en-US" sz="3200" b="1" dirty="0" smtClean="0">
                <a:solidFill>
                  <a:srgbClr val="FFCC00"/>
                </a:solidFill>
              </a:rPr>
              <a:t/>
            </a:r>
            <a:br>
              <a:rPr lang="en-US" sz="3200" b="1" dirty="0" smtClean="0">
                <a:solidFill>
                  <a:srgbClr val="FFCC00"/>
                </a:solidFill>
              </a:rPr>
            </a:br>
            <a:r>
              <a:rPr lang="el-GR" sz="3200" b="1" dirty="0">
                <a:solidFill>
                  <a:srgbClr val="FFCC00"/>
                </a:solidFill>
              </a:rPr>
              <a:t>σ</a:t>
            </a:r>
            <a:r>
              <a:rPr lang="el-GR" sz="3200" b="1" dirty="0" smtClean="0">
                <a:solidFill>
                  <a:srgbClr val="FFCC00"/>
                </a:solidFill>
              </a:rPr>
              <a:t>υγγενείς </a:t>
            </a:r>
            <a:r>
              <a:rPr lang="el-GR" sz="3200" b="1" dirty="0">
                <a:solidFill>
                  <a:srgbClr val="FFCC00"/>
                </a:solidFill>
              </a:rPr>
              <a:t>εννοιολογικές </a:t>
            </a:r>
            <a:r>
              <a:rPr lang="el-GR" sz="3200" b="1" dirty="0" smtClean="0">
                <a:solidFill>
                  <a:srgbClr val="FFCC00"/>
                </a:solidFill>
              </a:rPr>
              <a:t>διατυπώσεις </a:t>
            </a:r>
            <a:endParaRPr lang="el-GR" sz="3200" b="1" dirty="0"/>
          </a:p>
        </p:txBody>
      </p:sp>
      <p:sp>
        <p:nvSpPr>
          <p:cNvPr id="3" name="Θέση περιεχομένου 2"/>
          <p:cNvSpPr>
            <a:spLocks noGrp="1"/>
          </p:cNvSpPr>
          <p:nvPr>
            <p:ph idx="1"/>
          </p:nvPr>
        </p:nvSpPr>
        <p:spPr/>
        <p:txBody>
          <a:bodyPr/>
          <a:lstStyle/>
          <a:p>
            <a:endParaRPr lang="el-GR" dirty="0" smtClean="0"/>
          </a:p>
          <a:p>
            <a:endParaRPr lang="el-GR" dirty="0"/>
          </a:p>
          <a:p>
            <a:r>
              <a:rPr lang="el-GR" dirty="0" smtClean="0"/>
              <a:t>Εξατομικευμένο σχέδιο φροντίδας </a:t>
            </a:r>
          </a:p>
          <a:p>
            <a:endParaRPr lang="en-US" dirty="0" smtClean="0"/>
          </a:p>
          <a:p>
            <a:r>
              <a:rPr lang="el-GR" dirty="0" smtClean="0"/>
              <a:t>Ατομικό θεραπευτικό πλάνο</a:t>
            </a:r>
          </a:p>
          <a:p>
            <a:endParaRPr lang="en-US" dirty="0" smtClean="0"/>
          </a:p>
          <a:p>
            <a:r>
              <a:rPr lang="el-GR" dirty="0" smtClean="0"/>
              <a:t>Συντονισμός και απαρτίωση υπηρεσιών ψυχικής υγείας στην κοινότητα</a:t>
            </a:r>
            <a:endParaRPr lang="en-US" dirty="0" smtClean="0"/>
          </a:p>
          <a:p>
            <a:pPr marL="0" indent="0">
              <a:buNone/>
            </a:pPr>
            <a:r>
              <a:rPr lang="el-GR" sz="1000" dirty="0" smtClean="0"/>
              <a:t>						(</a:t>
            </a:r>
            <a:r>
              <a:rPr lang="el-GR" sz="1000" dirty="0" err="1" smtClean="0"/>
              <a:t>Στυλιανίδης</a:t>
            </a:r>
            <a:r>
              <a:rPr lang="el-GR" sz="1000" dirty="0" smtClean="0"/>
              <a:t> &amp; </a:t>
            </a:r>
            <a:r>
              <a:rPr lang="el-GR" sz="1000" dirty="0" err="1" smtClean="0"/>
              <a:t>Τριβέλλας</a:t>
            </a:r>
            <a:r>
              <a:rPr lang="el-GR" sz="1000" dirty="0" smtClean="0"/>
              <a:t> 2014) </a:t>
            </a:r>
            <a:endParaRPr lang="el-GR" sz="1000" dirty="0"/>
          </a:p>
        </p:txBody>
      </p:sp>
    </p:spTree>
    <p:extLst>
      <p:ext uri="{BB962C8B-B14F-4D97-AF65-F5344CB8AC3E}">
        <p14:creationId xmlns="" xmlns:p14="http://schemas.microsoft.com/office/powerpoint/2010/main" val="880460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b="1" dirty="0">
                <a:solidFill>
                  <a:srgbClr val="FFCC00"/>
                </a:solidFill>
              </a:rPr>
              <a:t>Case manager </a:t>
            </a:r>
            <a:endParaRPr lang="el-GR" sz="2800" b="1" dirty="0">
              <a:solidFill>
                <a:srgbClr val="775F55"/>
              </a:solidFill>
            </a:endParaRPr>
          </a:p>
        </p:txBody>
      </p:sp>
      <p:sp>
        <p:nvSpPr>
          <p:cNvPr id="3" name="Θέση περιεχομένου 2"/>
          <p:cNvSpPr>
            <a:spLocks noGrp="1"/>
          </p:cNvSpPr>
          <p:nvPr>
            <p:ph idx="1"/>
          </p:nvPr>
        </p:nvSpPr>
        <p:spPr/>
        <p:txBody>
          <a:bodyPr>
            <a:normAutofit fontScale="85000" lnSpcReduction="10000"/>
          </a:bodyPr>
          <a:lstStyle/>
          <a:p>
            <a:r>
              <a:rPr lang="el-GR" sz="2600" dirty="0" smtClean="0"/>
              <a:t>ειδικοί στην αναζήτηση κοινοτικών  πόρων  που μπορούν να βοηθήσουν τους λήπτες υπηρεσιών</a:t>
            </a:r>
          </a:p>
          <a:p>
            <a:pPr lvl="1"/>
            <a:r>
              <a:rPr lang="el-GR" dirty="0" smtClean="0"/>
              <a:t>κρατικά  επιδόματα </a:t>
            </a:r>
          </a:p>
          <a:p>
            <a:pPr lvl="1"/>
            <a:r>
              <a:rPr lang="el-GR" dirty="0" smtClean="0"/>
              <a:t>εθελοντικές ή φιλανθρωπικές οργανώσεις  </a:t>
            </a:r>
          </a:p>
          <a:p>
            <a:pPr lvl="1"/>
            <a:r>
              <a:rPr lang="el-GR" dirty="0" smtClean="0"/>
              <a:t>ευκαιρίες  εργασίας, εκπαίδευσης, αναψυχής  </a:t>
            </a:r>
          </a:p>
          <a:p>
            <a:pPr lvl="1"/>
            <a:r>
              <a:rPr lang="el-GR" dirty="0" smtClean="0"/>
              <a:t>δομές φροντίδας  παιδιών </a:t>
            </a:r>
          </a:p>
          <a:p>
            <a:pPr lvl="1"/>
            <a:r>
              <a:rPr lang="el-GR" dirty="0" smtClean="0"/>
              <a:t>νομική συνδρομή</a:t>
            </a:r>
          </a:p>
          <a:p>
            <a:pPr lvl="1"/>
            <a:r>
              <a:rPr lang="el-GR" dirty="0" smtClean="0"/>
              <a:t>στέγαση</a:t>
            </a:r>
          </a:p>
          <a:p>
            <a:pPr lvl="1"/>
            <a:r>
              <a:rPr lang="el-GR" dirty="0" smtClean="0"/>
              <a:t>μεταφορές </a:t>
            </a:r>
          </a:p>
          <a:p>
            <a:pPr lvl="1"/>
            <a:r>
              <a:rPr lang="el-GR" dirty="0" smtClean="0"/>
              <a:t>δημοτικές υπηρεσίες (κοινωνικό παντοπωλείο, κοινωνικό φαρμακείο) </a:t>
            </a:r>
          </a:p>
          <a:p>
            <a:pPr lvl="0" algn="just">
              <a:buClr>
                <a:srgbClr val="DD8047"/>
              </a:buClr>
            </a:pPr>
            <a:r>
              <a:rPr lang="el-GR" sz="2600" dirty="0" smtClean="0"/>
              <a:t>όταν </a:t>
            </a:r>
            <a:r>
              <a:rPr lang="el-GR" sz="2600" dirty="0"/>
              <a:t>οι απαραίτητες υπηρεσίες δεν είναι διαθέσιμες, οι  </a:t>
            </a:r>
            <a:r>
              <a:rPr lang="en-US" sz="2600" dirty="0"/>
              <a:t>CM </a:t>
            </a:r>
            <a:r>
              <a:rPr lang="el-GR" sz="2600" dirty="0"/>
              <a:t> μπορούν να κινητοποιήσουν δυνάμεις της κοινότητας προκειμένου να αναπτύξουν νέους πόρους και νέες δομές που να ανταποκρίνονται στις ανάγκες </a:t>
            </a:r>
            <a:r>
              <a:rPr lang="el-GR" sz="2600" dirty="0" smtClean="0"/>
              <a:t>των ληπτών </a:t>
            </a:r>
            <a:endParaRPr lang="el-GR" sz="2600" dirty="0"/>
          </a:p>
          <a:p>
            <a:pPr marL="365760" lvl="1" indent="0">
              <a:buNone/>
            </a:pPr>
            <a:r>
              <a:rPr lang="el-GR" sz="900" dirty="0" smtClean="0">
                <a:solidFill>
                  <a:prstClr val="black"/>
                </a:solidFill>
                <a:ea typeface="+mj-ea"/>
                <a:cs typeface="+mj-cs"/>
              </a:rPr>
              <a:t>			</a:t>
            </a:r>
            <a:r>
              <a:rPr lang="en-US" sz="900" dirty="0" smtClean="0">
                <a:ea typeface="+mj-ea"/>
                <a:cs typeface="+mj-cs"/>
              </a:rPr>
              <a:t>Case management</a:t>
            </a:r>
            <a:r>
              <a:rPr lang="el-GR" sz="900" dirty="0" smtClean="0">
                <a:ea typeface="+mj-ea"/>
                <a:cs typeface="+mj-cs"/>
              </a:rPr>
              <a:t> </a:t>
            </a:r>
            <a:r>
              <a:rPr lang="en-US" sz="900" dirty="0" smtClean="0">
                <a:ea typeface="+mj-ea"/>
                <a:cs typeface="+mj-cs"/>
              </a:rPr>
              <a:t>An Introduction to Concepts and Skills</a:t>
            </a:r>
            <a:r>
              <a:rPr lang="el-GR" sz="900" dirty="0" smtClean="0">
                <a:ea typeface="+mj-ea"/>
                <a:cs typeface="+mj-cs"/>
              </a:rPr>
              <a:t> </a:t>
            </a:r>
            <a:r>
              <a:rPr lang="en-US" sz="900" i="1" dirty="0" smtClean="0">
                <a:ea typeface="+mj-ea"/>
                <a:cs typeface="+mj-cs"/>
              </a:rPr>
              <a:t>Third edition</a:t>
            </a:r>
            <a:r>
              <a:rPr lang="el-GR" sz="900" dirty="0" smtClean="0">
                <a:ea typeface="+mj-ea"/>
                <a:cs typeface="+mj-cs"/>
              </a:rPr>
              <a:t> </a:t>
            </a:r>
            <a:r>
              <a:rPr lang="en-US" sz="900" dirty="0" smtClean="0">
                <a:ea typeface="+mj-ea"/>
                <a:cs typeface="+mj-cs"/>
              </a:rPr>
              <a:t> Frankel</a:t>
            </a:r>
            <a:r>
              <a:rPr lang="el-GR" sz="900" dirty="0" smtClean="0">
                <a:ea typeface="+mj-ea"/>
                <a:cs typeface="+mj-cs"/>
              </a:rPr>
              <a:t>&amp;</a:t>
            </a:r>
            <a:r>
              <a:rPr lang="en-US" sz="900" dirty="0" smtClean="0">
                <a:ea typeface="+mj-ea"/>
                <a:cs typeface="+mj-cs"/>
              </a:rPr>
              <a:t> </a:t>
            </a:r>
            <a:r>
              <a:rPr lang="en-US" sz="900" dirty="0" err="1" smtClean="0">
                <a:ea typeface="+mj-ea"/>
                <a:cs typeface="+mj-cs"/>
              </a:rPr>
              <a:t>Gelman</a:t>
            </a:r>
            <a:r>
              <a:rPr lang="en-US" sz="900" dirty="0" smtClean="0">
                <a:ea typeface="+mj-ea"/>
                <a:cs typeface="+mj-cs"/>
              </a:rPr>
              <a:t>, </a:t>
            </a:r>
            <a:r>
              <a:rPr lang="el-GR" sz="900" i="1" dirty="0" smtClean="0">
                <a:ea typeface="+mj-ea"/>
                <a:cs typeface="+mj-cs"/>
              </a:rPr>
              <a:t>2011</a:t>
            </a:r>
            <a:endParaRPr lang="el-GR" dirty="0"/>
          </a:p>
        </p:txBody>
      </p:sp>
    </p:spTree>
    <p:extLst>
      <p:ext uri="{BB962C8B-B14F-4D97-AF65-F5344CB8AC3E}">
        <p14:creationId xmlns="" xmlns:p14="http://schemas.microsoft.com/office/powerpoint/2010/main" val="10818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7620000" cy="1143000"/>
          </a:xfrm>
        </p:spPr>
        <p:txBody>
          <a:bodyPr>
            <a:noAutofit/>
          </a:bodyPr>
          <a:lstStyle/>
          <a:p>
            <a:r>
              <a:rPr lang="el-GR" sz="3200" b="1" dirty="0">
                <a:solidFill>
                  <a:srgbClr val="FFCC00"/>
                </a:solidFill>
              </a:rPr>
              <a:t>4 στοιχεία </a:t>
            </a:r>
            <a:r>
              <a:rPr lang="el-GR" sz="3200" b="1" dirty="0" smtClean="0">
                <a:solidFill>
                  <a:srgbClr val="FFCC00"/>
                </a:solidFill>
              </a:rPr>
              <a:t> απαραίτητα </a:t>
            </a:r>
            <a:br>
              <a:rPr lang="el-GR" sz="3200" b="1" dirty="0" smtClean="0">
                <a:solidFill>
                  <a:srgbClr val="FFCC00"/>
                </a:solidFill>
              </a:rPr>
            </a:br>
            <a:r>
              <a:rPr lang="el-GR" sz="3200" b="1" dirty="0" smtClean="0">
                <a:solidFill>
                  <a:srgbClr val="FFCC00"/>
                </a:solidFill>
              </a:rPr>
              <a:t>για </a:t>
            </a:r>
            <a:r>
              <a:rPr lang="el-GR" sz="3200" b="1" dirty="0">
                <a:solidFill>
                  <a:srgbClr val="FFCC00"/>
                </a:solidFill>
              </a:rPr>
              <a:t>να επιτύχει ο </a:t>
            </a:r>
            <a:r>
              <a:rPr lang="en-US" sz="3200" b="1" dirty="0">
                <a:solidFill>
                  <a:srgbClr val="FFCC00"/>
                </a:solidFill>
              </a:rPr>
              <a:t>CM </a:t>
            </a:r>
            <a:r>
              <a:rPr lang="el-GR" sz="3200" b="1" dirty="0">
                <a:solidFill>
                  <a:srgbClr val="FFCC00"/>
                </a:solidFill>
              </a:rPr>
              <a:t>τους στόχους του</a:t>
            </a:r>
          </a:p>
        </p:txBody>
      </p:sp>
      <p:sp>
        <p:nvSpPr>
          <p:cNvPr id="3" name="Θέση περιεχομένου 2"/>
          <p:cNvSpPr>
            <a:spLocks noGrp="1"/>
          </p:cNvSpPr>
          <p:nvPr>
            <p:ph idx="1"/>
          </p:nvPr>
        </p:nvSpPr>
        <p:spPr/>
        <p:txBody>
          <a:bodyPr>
            <a:normAutofit/>
          </a:bodyPr>
          <a:lstStyle/>
          <a:p>
            <a:r>
              <a:rPr lang="el-GR" dirty="0" smtClean="0"/>
              <a:t>ακριβής εκτίμηση και συνεχής αξιολόγηση αναγκών του λήπτη </a:t>
            </a:r>
          </a:p>
          <a:p>
            <a:endParaRPr lang="el-GR" dirty="0" smtClean="0"/>
          </a:p>
          <a:p>
            <a:r>
              <a:rPr lang="el-GR" dirty="0" smtClean="0"/>
              <a:t>ικανότητα σύνδεσης του λήπτη με τους απαραίτητους για τις ανάγκες του πόρους</a:t>
            </a:r>
          </a:p>
          <a:p>
            <a:endParaRPr lang="el-GR" dirty="0" smtClean="0"/>
          </a:p>
          <a:p>
            <a:r>
              <a:rPr lang="el-GR" dirty="0" smtClean="0"/>
              <a:t>δυνατότητα να παρακολουθεί και να επιβεβαιώνει την χρήση των υπηρεσιών </a:t>
            </a:r>
          </a:p>
          <a:p>
            <a:endParaRPr lang="el-GR" dirty="0" smtClean="0"/>
          </a:p>
          <a:p>
            <a:r>
              <a:rPr lang="el-GR" dirty="0" smtClean="0"/>
              <a:t>προσήλωση στην αξιολόγηση της επίδρασης και της έκβασης των παρεμβάσεων </a:t>
            </a:r>
            <a:endParaRPr lang="en-US" dirty="0"/>
          </a:p>
          <a:p>
            <a:pPr marL="0" indent="0">
              <a:buNone/>
            </a:pPr>
            <a:r>
              <a:rPr lang="el-GR" sz="1000" dirty="0" smtClean="0">
                <a:solidFill>
                  <a:prstClr val="black"/>
                </a:solidFill>
                <a:ea typeface="+mj-ea"/>
                <a:cs typeface="+mj-cs"/>
              </a:rPr>
              <a:t>			</a:t>
            </a:r>
          </a:p>
          <a:p>
            <a:pPr marL="0" indent="0">
              <a:buNone/>
            </a:pPr>
            <a:r>
              <a:rPr lang="el-GR" sz="1000" dirty="0">
                <a:solidFill>
                  <a:prstClr val="black"/>
                </a:solidFill>
                <a:ea typeface="+mj-ea"/>
                <a:cs typeface="+mj-cs"/>
              </a:rPr>
              <a:t>	</a:t>
            </a:r>
            <a:r>
              <a:rPr lang="el-GR" sz="1000" dirty="0" smtClean="0">
                <a:solidFill>
                  <a:prstClr val="black"/>
                </a:solidFill>
                <a:ea typeface="+mj-ea"/>
                <a:cs typeface="+mj-cs"/>
              </a:rPr>
              <a:t>	</a:t>
            </a:r>
            <a:r>
              <a:rPr lang="en-US" sz="1000" dirty="0" smtClean="0">
                <a:ea typeface="+mj-ea"/>
                <a:cs typeface="+mj-cs"/>
              </a:rPr>
              <a:t>Case </a:t>
            </a:r>
            <a:r>
              <a:rPr lang="en-US" sz="1000" dirty="0">
                <a:ea typeface="+mj-ea"/>
                <a:cs typeface="+mj-cs"/>
              </a:rPr>
              <a:t>management</a:t>
            </a:r>
            <a:r>
              <a:rPr lang="el-GR" sz="1000" dirty="0">
                <a:ea typeface="+mj-ea"/>
                <a:cs typeface="+mj-cs"/>
              </a:rPr>
              <a:t> </a:t>
            </a:r>
            <a:r>
              <a:rPr lang="en-US" sz="1000" dirty="0">
                <a:ea typeface="+mj-ea"/>
                <a:cs typeface="+mj-cs"/>
              </a:rPr>
              <a:t>An Introduction to Concepts and Skills</a:t>
            </a:r>
            <a:r>
              <a:rPr lang="el-GR" sz="1000" dirty="0">
                <a:ea typeface="+mj-ea"/>
                <a:cs typeface="+mj-cs"/>
              </a:rPr>
              <a:t> </a:t>
            </a:r>
            <a:r>
              <a:rPr lang="en-US" sz="1000" i="1" dirty="0">
                <a:ea typeface="+mj-ea"/>
                <a:cs typeface="+mj-cs"/>
              </a:rPr>
              <a:t>Third edition</a:t>
            </a:r>
            <a:r>
              <a:rPr lang="el-GR" sz="1000" dirty="0">
                <a:ea typeface="+mj-ea"/>
                <a:cs typeface="+mj-cs"/>
              </a:rPr>
              <a:t> </a:t>
            </a:r>
            <a:r>
              <a:rPr lang="en-US" sz="1000" dirty="0">
                <a:ea typeface="+mj-ea"/>
                <a:cs typeface="+mj-cs"/>
              </a:rPr>
              <a:t> Frankel</a:t>
            </a:r>
            <a:r>
              <a:rPr lang="el-GR" sz="1000" dirty="0">
                <a:ea typeface="+mj-ea"/>
                <a:cs typeface="+mj-cs"/>
              </a:rPr>
              <a:t>&amp;</a:t>
            </a:r>
            <a:r>
              <a:rPr lang="en-US" sz="1000" dirty="0">
                <a:ea typeface="+mj-ea"/>
                <a:cs typeface="+mj-cs"/>
              </a:rPr>
              <a:t> </a:t>
            </a:r>
            <a:r>
              <a:rPr lang="en-US" sz="1000" dirty="0" err="1">
                <a:ea typeface="+mj-ea"/>
                <a:cs typeface="+mj-cs"/>
              </a:rPr>
              <a:t>Gelman</a:t>
            </a:r>
            <a:r>
              <a:rPr lang="en-US" sz="1000" dirty="0">
                <a:ea typeface="+mj-ea"/>
                <a:cs typeface="+mj-cs"/>
              </a:rPr>
              <a:t>, </a:t>
            </a:r>
            <a:r>
              <a:rPr lang="el-GR" sz="1000" i="1" dirty="0">
                <a:ea typeface="+mj-ea"/>
                <a:cs typeface="+mj-cs"/>
              </a:rPr>
              <a:t>2011</a:t>
            </a:r>
            <a:endParaRPr lang="el-GR" dirty="0"/>
          </a:p>
        </p:txBody>
      </p:sp>
    </p:spTree>
    <p:extLst>
      <p:ext uri="{BB962C8B-B14F-4D97-AF65-F5344CB8AC3E}">
        <p14:creationId xmlns="" xmlns:p14="http://schemas.microsoft.com/office/powerpoint/2010/main" val="522074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Πεδία-Στόχοι της παρέμβασης </a:t>
            </a:r>
            <a:endParaRPr lang="el-GR" sz="3200" dirty="0"/>
          </a:p>
        </p:txBody>
      </p:sp>
      <p:sp>
        <p:nvSpPr>
          <p:cNvPr id="3" name="Θέση περιεχομένου 2"/>
          <p:cNvSpPr>
            <a:spLocks noGrp="1"/>
          </p:cNvSpPr>
          <p:nvPr>
            <p:ph sz="quarter" idx="4294967295"/>
          </p:nvPr>
        </p:nvSpPr>
        <p:spPr>
          <a:xfrm>
            <a:off x="395536" y="1988840"/>
            <a:ext cx="3888432" cy="3735303"/>
          </a:xfrm>
          <a:prstGeom prst="rect">
            <a:avLst/>
          </a:prstGeom>
          <a:solidFill>
            <a:schemeClr val="bg1">
              <a:lumMod val="75000"/>
              <a:lumOff val="25000"/>
            </a:schemeClr>
          </a:solidFill>
        </p:spPr>
        <p:txBody>
          <a:bodyPr>
            <a:normAutofit/>
          </a:bodyPr>
          <a:lstStyle/>
          <a:p>
            <a:endParaRPr lang="el-GR" dirty="0" smtClean="0"/>
          </a:p>
          <a:p>
            <a:endParaRPr lang="el-GR" dirty="0"/>
          </a:p>
          <a:p>
            <a:endParaRPr lang="el-GR" dirty="0" smtClean="0"/>
          </a:p>
          <a:p>
            <a:r>
              <a:rPr lang="el-GR" sz="3200" dirty="0" smtClean="0"/>
              <a:t>Περιγραφή </a:t>
            </a:r>
            <a:r>
              <a:rPr lang="el-GR" sz="3200" dirty="0"/>
              <a:t>και στόχοι</a:t>
            </a:r>
          </a:p>
        </p:txBody>
      </p:sp>
      <p:sp>
        <p:nvSpPr>
          <p:cNvPr id="4" name="Θέση περιεχομένου 3"/>
          <p:cNvSpPr>
            <a:spLocks noGrp="1"/>
          </p:cNvSpPr>
          <p:nvPr>
            <p:ph sz="quarter" idx="4294967295"/>
          </p:nvPr>
        </p:nvSpPr>
        <p:spPr>
          <a:xfrm>
            <a:off x="4211960" y="1772816"/>
            <a:ext cx="3651880" cy="3735685"/>
          </a:xfrm>
          <a:prstGeom prst="rect">
            <a:avLst/>
          </a:prstGeom>
        </p:spPr>
        <p:txBody>
          <a:bodyPr>
            <a:normAutofit fontScale="92500" lnSpcReduction="10000"/>
          </a:bodyPr>
          <a:lstStyle/>
          <a:p>
            <a:endParaRPr lang="el-GR" dirty="0" smtClean="0"/>
          </a:p>
          <a:p>
            <a:endParaRPr lang="el-GR" dirty="0"/>
          </a:p>
          <a:p>
            <a:endParaRPr lang="el-GR" dirty="0" smtClean="0"/>
          </a:p>
          <a:p>
            <a:endParaRPr lang="el-GR" sz="3200" dirty="0" smtClean="0"/>
          </a:p>
          <a:p>
            <a:r>
              <a:rPr lang="el-GR" sz="3200" dirty="0" smtClean="0"/>
              <a:t>Παράδειγμα  δράσεων</a:t>
            </a:r>
            <a:r>
              <a:rPr lang="el-GR" sz="3200" dirty="0">
                <a:solidFill>
                  <a:prstClr val="black"/>
                </a:solidFill>
              </a:rPr>
              <a:t> </a:t>
            </a:r>
            <a:endParaRPr lang="en-US" sz="32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endParaRPr lang="en-US" sz="1000" dirty="0" smtClean="0">
              <a:solidFill>
                <a:prstClr val="black"/>
              </a:solidFill>
            </a:endParaRPr>
          </a:p>
          <a:p>
            <a:endParaRPr lang="en-US" sz="1000" dirty="0">
              <a:solidFill>
                <a:prstClr val="black"/>
              </a:solidFill>
            </a:endParaRPr>
          </a:p>
          <a:p>
            <a:pPr marL="0" indent="0">
              <a:buNone/>
            </a:pPr>
            <a:r>
              <a:rPr lang="en-US" sz="1000" dirty="0" smtClean="0">
                <a:solidFill>
                  <a:prstClr val="black"/>
                </a:solidFill>
              </a:rPr>
              <a:t>	</a:t>
            </a:r>
            <a:r>
              <a:rPr lang="el-GR" sz="1000" dirty="0" smtClean="0">
                <a:solidFill>
                  <a:prstClr val="black"/>
                </a:solidFill>
              </a:rPr>
              <a:t>	(</a:t>
            </a:r>
            <a:r>
              <a:rPr lang="el-GR" sz="1000" dirty="0"/>
              <a:t>Στυλιανίδης &amp; Τριβέλλας 2014</a:t>
            </a:r>
            <a:r>
              <a:rPr lang="el-GR" sz="1000" dirty="0">
                <a:solidFill>
                  <a:prstClr val="black"/>
                </a:solidFill>
              </a:rPr>
              <a:t>) </a:t>
            </a:r>
            <a:endParaRPr lang="el-GR" dirty="0"/>
          </a:p>
        </p:txBody>
      </p:sp>
    </p:spTree>
    <p:extLst>
      <p:ext uri="{BB962C8B-B14F-4D97-AF65-F5344CB8AC3E}">
        <p14:creationId xmlns="" xmlns:p14="http://schemas.microsoft.com/office/powerpoint/2010/main" val="1250713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
            </a:r>
            <a:br>
              <a:rPr lang="el-GR" dirty="0"/>
            </a:br>
            <a:r>
              <a:rPr lang="el-GR" sz="3100" b="1" dirty="0">
                <a:solidFill>
                  <a:srgbClr val="FFCC00"/>
                </a:solidFill>
              </a:rPr>
              <a:t>Συντονισμός του συστήματος της φροντίδας </a:t>
            </a:r>
            <a:r>
              <a:rPr lang="el-GR" dirty="0"/>
              <a:t/>
            </a:r>
            <a:br>
              <a:rPr lang="el-GR" dirty="0"/>
            </a:br>
            <a:endParaRPr lang="el-GR" dirty="0"/>
          </a:p>
        </p:txBody>
      </p:sp>
      <p:sp>
        <p:nvSpPr>
          <p:cNvPr id="3" name="2 - Θέση περιεχομένου"/>
          <p:cNvSpPr>
            <a:spLocks noGrp="1"/>
          </p:cNvSpPr>
          <p:nvPr>
            <p:ph sz="quarter" idx="4294967295"/>
          </p:nvPr>
        </p:nvSpPr>
        <p:spPr>
          <a:xfrm>
            <a:off x="467544" y="1772815"/>
            <a:ext cx="3384376" cy="3960441"/>
          </a:xfrm>
          <a:prstGeom prst="rect">
            <a:avLst/>
          </a:prstGeom>
          <a:solidFill>
            <a:schemeClr val="bg1">
              <a:lumMod val="75000"/>
              <a:lumOff val="25000"/>
            </a:schemeClr>
          </a:solidFill>
        </p:spPr>
        <p:txBody>
          <a:bodyPr>
            <a:normAutofit fontScale="77500" lnSpcReduction="20000"/>
          </a:bodyPr>
          <a:lstStyle/>
          <a:p>
            <a:r>
              <a:rPr lang="el-GR" sz="3200" dirty="0"/>
              <a:t>Σ</a:t>
            </a:r>
            <a:r>
              <a:rPr lang="el-GR" sz="3200" dirty="0" smtClean="0"/>
              <a:t>υντονισμός όλων </a:t>
            </a:r>
            <a:r>
              <a:rPr lang="el-GR" sz="3200" dirty="0"/>
              <a:t>των υπηρεσιών υγείας, ψυχικής υγείας και κοινωνικής φροντίδας </a:t>
            </a:r>
          </a:p>
          <a:p>
            <a:endParaRPr lang="el-GR" sz="3200" dirty="0" smtClean="0"/>
          </a:p>
          <a:p>
            <a:r>
              <a:rPr lang="el-GR" sz="3200" dirty="0"/>
              <a:t>Π</a:t>
            </a:r>
            <a:r>
              <a:rPr lang="el-GR" sz="3200" dirty="0" smtClean="0"/>
              <a:t>ληροφόρηση </a:t>
            </a:r>
            <a:r>
              <a:rPr lang="el-GR" sz="3200" dirty="0"/>
              <a:t>για τους στόχους, τα όρια και την υπευθυνότητα κάθε εμπλεκόμενου ατόμου ή φορέα</a:t>
            </a:r>
          </a:p>
          <a:p>
            <a:endParaRPr lang="en-US" sz="4400" dirty="0"/>
          </a:p>
        </p:txBody>
      </p:sp>
      <p:sp>
        <p:nvSpPr>
          <p:cNvPr id="4" name="3 - Θέση περιεχομένου"/>
          <p:cNvSpPr>
            <a:spLocks noGrp="1"/>
          </p:cNvSpPr>
          <p:nvPr>
            <p:ph sz="quarter" idx="4294967295"/>
          </p:nvPr>
        </p:nvSpPr>
        <p:spPr>
          <a:xfrm>
            <a:off x="4139951" y="1988840"/>
            <a:ext cx="4032449" cy="4680520"/>
          </a:xfrm>
          <a:prstGeom prst="rect">
            <a:avLst/>
          </a:prstGeom>
        </p:spPr>
        <p:txBody>
          <a:bodyPr>
            <a:noAutofit/>
          </a:bodyPr>
          <a:lstStyle/>
          <a:p>
            <a:r>
              <a:rPr lang="el-GR" sz="2400" dirty="0" smtClean="0"/>
              <a:t>Ορισμός </a:t>
            </a:r>
            <a:r>
              <a:rPr lang="el-GR" sz="2400" dirty="0"/>
              <a:t>ενός </a:t>
            </a:r>
            <a:r>
              <a:rPr lang="el-GR" sz="2400" dirty="0" err="1"/>
              <a:t>Case</a:t>
            </a:r>
            <a:r>
              <a:rPr lang="el-GR" sz="2400" dirty="0"/>
              <a:t> </a:t>
            </a:r>
            <a:r>
              <a:rPr lang="el-GR" sz="2400" dirty="0" err="1" smtClean="0"/>
              <a:t>manager</a:t>
            </a:r>
            <a:endParaRPr lang="el-GR" sz="2400" dirty="0"/>
          </a:p>
          <a:p>
            <a:endParaRPr lang="el-GR" sz="2400" dirty="0" smtClean="0"/>
          </a:p>
          <a:p>
            <a:endParaRPr lang="el-GR" sz="2400" dirty="0" smtClean="0"/>
          </a:p>
          <a:p>
            <a:endParaRPr lang="el-GR" sz="2400" dirty="0"/>
          </a:p>
          <a:p>
            <a:r>
              <a:rPr lang="el-GR" sz="2400" dirty="0" smtClean="0"/>
              <a:t>Επεξεργασία </a:t>
            </a:r>
            <a:r>
              <a:rPr lang="el-GR" sz="2400" dirty="0"/>
              <a:t>μιας λίστας ατόμων </a:t>
            </a:r>
            <a:r>
              <a:rPr lang="el-GR" sz="2400" dirty="0" smtClean="0"/>
              <a:t>που</a:t>
            </a:r>
            <a:r>
              <a:rPr lang="en-US" sz="2400" dirty="0" smtClean="0"/>
              <a:t> </a:t>
            </a:r>
            <a:r>
              <a:rPr lang="el-GR" sz="2400" dirty="0" smtClean="0"/>
              <a:t>μπορούν </a:t>
            </a:r>
            <a:r>
              <a:rPr lang="el-GR" sz="2400" dirty="0"/>
              <a:t>να συμμετέχουν στο </a:t>
            </a:r>
            <a:r>
              <a:rPr lang="el-GR" sz="2400" dirty="0" smtClean="0"/>
              <a:t>δίκτυο</a:t>
            </a:r>
            <a:r>
              <a:rPr lang="en-US" sz="2400" dirty="0" smtClean="0"/>
              <a:t> </a:t>
            </a:r>
            <a:r>
              <a:rPr lang="el-GR" sz="2400" dirty="0" smtClean="0"/>
              <a:t>και </a:t>
            </a:r>
            <a:r>
              <a:rPr lang="el-GR" sz="2400" dirty="0"/>
              <a:t>επικοινωνία της σε όλους</a:t>
            </a:r>
          </a:p>
        </p:txBody>
      </p:sp>
    </p:spTree>
    <p:extLst>
      <p:ext uri="{BB962C8B-B14F-4D97-AF65-F5344CB8AC3E}">
        <p14:creationId xmlns="" xmlns:p14="http://schemas.microsoft.com/office/powerpoint/2010/main" val="3270593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3974" y="216724"/>
            <a:ext cx="7526418" cy="1052036"/>
          </a:xfrm>
        </p:spPr>
        <p:txBody>
          <a:bodyPr>
            <a:normAutofit/>
          </a:bodyPr>
          <a:lstStyle/>
          <a:p>
            <a:r>
              <a:rPr lang="el-GR" sz="3200" b="1" dirty="0">
                <a:solidFill>
                  <a:srgbClr val="FFCC00"/>
                </a:solidFill>
              </a:rPr>
              <a:t>Δέσμευση  στο  σχέδιο</a:t>
            </a:r>
            <a:r>
              <a:rPr lang="en-US" sz="3200" b="1" dirty="0">
                <a:solidFill>
                  <a:srgbClr val="FFCC00"/>
                </a:solidFill>
              </a:rPr>
              <a:t> </a:t>
            </a:r>
            <a:r>
              <a:rPr lang="el-GR" sz="3200" b="1" dirty="0" smtClean="0">
                <a:solidFill>
                  <a:srgbClr val="FFCC00"/>
                </a:solidFill>
              </a:rPr>
              <a:t>φροντίδας </a:t>
            </a:r>
            <a:endParaRPr lang="el-GR" sz="3200" dirty="0"/>
          </a:p>
        </p:txBody>
      </p:sp>
      <p:sp>
        <p:nvSpPr>
          <p:cNvPr id="3" name="Θέση περιεχομένου 2"/>
          <p:cNvSpPr>
            <a:spLocks noGrp="1"/>
          </p:cNvSpPr>
          <p:nvPr>
            <p:ph sz="quarter" idx="4294967295"/>
          </p:nvPr>
        </p:nvSpPr>
        <p:spPr>
          <a:xfrm>
            <a:off x="467544" y="1700808"/>
            <a:ext cx="3744416" cy="4752528"/>
          </a:xfrm>
          <a:prstGeom prst="rect">
            <a:avLst/>
          </a:prstGeom>
          <a:solidFill>
            <a:schemeClr val="bg1">
              <a:lumMod val="75000"/>
              <a:lumOff val="25000"/>
            </a:schemeClr>
          </a:solidFill>
        </p:spPr>
        <p:txBody>
          <a:bodyPr>
            <a:normAutofit/>
          </a:bodyPr>
          <a:lstStyle/>
          <a:p>
            <a:pPr>
              <a:spcAft>
                <a:spcPts val="600"/>
              </a:spcAft>
            </a:pPr>
            <a:r>
              <a:rPr lang="el-GR" sz="2400" dirty="0"/>
              <a:t>Δέσμευση σε κάθε ειδικό στόχο </a:t>
            </a:r>
          </a:p>
          <a:p>
            <a:pPr>
              <a:spcAft>
                <a:spcPts val="600"/>
              </a:spcAft>
            </a:pPr>
            <a:endParaRPr lang="el-GR" sz="2400" dirty="0" smtClean="0"/>
          </a:p>
          <a:p>
            <a:pPr>
              <a:spcAft>
                <a:spcPts val="600"/>
              </a:spcAft>
            </a:pPr>
            <a:r>
              <a:rPr lang="el-GR" sz="2400" dirty="0" smtClean="0"/>
              <a:t> </a:t>
            </a:r>
            <a:r>
              <a:rPr lang="el-GR" sz="2400" dirty="0"/>
              <a:t>Μ</a:t>
            </a:r>
            <a:r>
              <a:rPr lang="el-GR" sz="2400" dirty="0" smtClean="0"/>
              <a:t>είωση </a:t>
            </a:r>
            <a:r>
              <a:rPr lang="el-GR" sz="2400" dirty="0"/>
              <a:t>του χρόνου της διαδικασίας του recovery</a:t>
            </a:r>
          </a:p>
          <a:p>
            <a:pPr>
              <a:spcAft>
                <a:spcPts val="600"/>
              </a:spcAft>
            </a:pPr>
            <a:endParaRPr lang="el-GR" sz="2800" dirty="0" smtClean="0"/>
          </a:p>
          <a:p>
            <a:pPr>
              <a:spcAft>
                <a:spcPts val="600"/>
              </a:spcAft>
            </a:pPr>
            <a:r>
              <a:rPr lang="el-GR" sz="2400" dirty="0" smtClean="0"/>
              <a:t>Πρόληψη </a:t>
            </a:r>
            <a:r>
              <a:rPr lang="el-GR" sz="2400" dirty="0"/>
              <a:t>εμποδίων και </a:t>
            </a:r>
            <a:r>
              <a:rPr lang="el-GR" sz="2400" dirty="0" smtClean="0"/>
              <a:t>αντιστάσεων</a:t>
            </a:r>
            <a:endParaRPr lang="el-GR" sz="2400" dirty="0"/>
          </a:p>
        </p:txBody>
      </p:sp>
      <p:sp>
        <p:nvSpPr>
          <p:cNvPr id="4" name="Θέση περιεχομένου 3"/>
          <p:cNvSpPr>
            <a:spLocks noGrp="1"/>
          </p:cNvSpPr>
          <p:nvPr>
            <p:ph sz="quarter" idx="4294967295"/>
          </p:nvPr>
        </p:nvSpPr>
        <p:spPr>
          <a:xfrm>
            <a:off x="4572000" y="1844824"/>
            <a:ext cx="3600400" cy="4536504"/>
          </a:xfrm>
          <a:prstGeom prst="rect">
            <a:avLst/>
          </a:prstGeom>
        </p:spPr>
        <p:txBody>
          <a:bodyPr>
            <a:normAutofit fontScale="55000" lnSpcReduction="20000"/>
          </a:bodyPr>
          <a:lstStyle/>
          <a:p>
            <a:r>
              <a:rPr lang="el-GR" sz="3600" dirty="0" smtClean="0"/>
              <a:t>Παρεμβάσεις </a:t>
            </a:r>
            <a:r>
              <a:rPr lang="el-GR" sz="3600" dirty="0"/>
              <a:t>στις αρνητικές </a:t>
            </a:r>
            <a:r>
              <a:rPr lang="el-GR" sz="3600" dirty="0" smtClean="0"/>
              <a:t>αναπαραστάσεις </a:t>
            </a:r>
            <a:r>
              <a:rPr lang="el-GR" sz="3600" dirty="0"/>
              <a:t>της παραδοσιακής </a:t>
            </a:r>
            <a:r>
              <a:rPr lang="el-GR" sz="3600" dirty="0" smtClean="0"/>
              <a:t>και</a:t>
            </a:r>
            <a:r>
              <a:rPr lang="en-US" sz="3600" dirty="0" smtClean="0"/>
              <a:t> </a:t>
            </a:r>
            <a:r>
              <a:rPr lang="el-GR" sz="3600" dirty="0" err="1" smtClean="0"/>
              <a:t>ασυλικής</a:t>
            </a:r>
            <a:r>
              <a:rPr lang="el-GR" sz="3600" dirty="0" smtClean="0"/>
              <a:t> </a:t>
            </a:r>
            <a:r>
              <a:rPr lang="el-GR" sz="3600" dirty="0"/>
              <a:t>ψυχιατρικής</a:t>
            </a:r>
          </a:p>
          <a:p>
            <a:endParaRPr lang="el-GR" sz="3600" dirty="0" smtClean="0"/>
          </a:p>
          <a:p>
            <a:endParaRPr lang="el-GR" sz="3600" dirty="0" smtClean="0"/>
          </a:p>
          <a:p>
            <a:endParaRPr lang="el-GR" sz="3600" dirty="0"/>
          </a:p>
          <a:p>
            <a:endParaRPr lang="el-GR" sz="3600" dirty="0" smtClean="0"/>
          </a:p>
          <a:p>
            <a:r>
              <a:rPr lang="el-GR" sz="3600" dirty="0" smtClean="0"/>
              <a:t>Δράσεις αποστιγματισμού</a:t>
            </a:r>
            <a:endParaRPr lang="el-GR" sz="3600" dirty="0"/>
          </a:p>
          <a:p>
            <a:pPr marL="114300" indent="0">
              <a:buNone/>
            </a:pPr>
            <a:endParaRPr lang="el-GR" sz="3600" dirty="0" smtClean="0"/>
          </a:p>
          <a:p>
            <a:r>
              <a:rPr lang="el-GR" sz="3700" dirty="0"/>
              <a:t>Σ</a:t>
            </a:r>
            <a:r>
              <a:rPr lang="el-GR" sz="3700" dirty="0" smtClean="0"/>
              <a:t>ύνδεση </a:t>
            </a:r>
            <a:r>
              <a:rPr lang="el-GR" sz="3700" dirty="0"/>
              <a:t>των παραπόνων του ασθενούς με την οδύνη του, τις λειτουργικές δυσκολίες, τη διαχείριση των συμπτωμάτων του</a:t>
            </a:r>
          </a:p>
        </p:txBody>
      </p:sp>
    </p:spTree>
    <p:extLst>
      <p:ext uri="{BB962C8B-B14F-4D97-AF65-F5344CB8AC3E}">
        <p14:creationId xmlns="" xmlns:p14="http://schemas.microsoft.com/office/powerpoint/2010/main" val="27176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solidFill>
                  <a:srgbClr val="FFCC00"/>
                </a:solidFill>
              </a:rPr>
              <a:t/>
            </a:r>
            <a:br>
              <a:rPr lang="el-GR" sz="3600" b="1" dirty="0" smtClean="0">
                <a:solidFill>
                  <a:srgbClr val="FFCC00"/>
                </a:solidFill>
              </a:rPr>
            </a:br>
            <a:r>
              <a:rPr lang="el-GR" sz="3600" b="1" dirty="0" smtClean="0">
                <a:solidFill>
                  <a:srgbClr val="FFCC00"/>
                </a:solidFill>
              </a:rPr>
              <a:t>Δέσμευση </a:t>
            </a:r>
            <a:r>
              <a:rPr lang="el-GR" sz="3600" b="1" dirty="0">
                <a:solidFill>
                  <a:srgbClr val="FFCC00"/>
                </a:solidFill>
              </a:rPr>
              <a:t>και συναίνεση για τη Φαρμακευτική </a:t>
            </a:r>
            <a:r>
              <a:rPr lang="el-GR" sz="3600" b="1" dirty="0" smtClean="0">
                <a:solidFill>
                  <a:srgbClr val="FFCC00"/>
                </a:solidFill>
              </a:rPr>
              <a:t>αγωγή</a:t>
            </a:r>
            <a:r>
              <a:rPr lang="el-GR" dirty="0"/>
              <a:t/>
            </a:r>
            <a:br>
              <a:rPr lang="el-GR" dirty="0"/>
            </a:br>
            <a:endParaRPr lang="el-GR" dirty="0"/>
          </a:p>
        </p:txBody>
      </p:sp>
      <p:sp>
        <p:nvSpPr>
          <p:cNvPr id="3" name="Θέση περιεχομένου 2"/>
          <p:cNvSpPr>
            <a:spLocks noGrp="1"/>
          </p:cNvSpPr>
          <p:nvPr>
            <p:ph sz="quarter" idx="4294967295"/>
          </p:nvPr>
        </p:nvSpPr>
        <p:spPr>
          <a:xfrm>
            <a:off x="323528" y="2132856"/>
            <a:ext cx="3744416" cy="4392488"/>
          </a:xfrm>
          <a:prstGeom prst="rect">
            <a:avLst/>
          </a:prstGeom>
          <a:solidFill>
            <a:schemeClr val="bg1">
              <a:lumMod val="75000"/>
              <a:lumOff val="25000"/>
            </a:schemeClr>
          </a:solidFill>
        </p:spPr>
        <p:txBody>
          <a:bodyPr>
            <a:normAutofit/>
          </a:bodyPr>
          <a:lstStyle/>
          <a:p>
            <a:r>
              <a:rPr lang="el-GR" sz="2400" dirty="0"/>
              <a:t>Μακροπρόθεσμη δέσμευση στην λήψη της φαρμακευτικής αγωγής </a:t>
            </a:r>
          </a:p>
          <a:p>
            <a:endParaRPr lang="el-GR" sz="2400" dirty="0"/>
          </a:p>
          <a:p>
            <a:r>
              <a:rPr lang="el-GR" sz="2400" dirty="0"/>
              <a:t>Ενημέρωση και διαχείριση στην καθημερινότητα της αγωγής</a:t>
            </a:r>
          </a:p>
          <a:p>
            <a:endParaRPr lang="el-GR" sz="4400" dirty="0"/>
          </a:p>
        </p:txBody>
      </p:sp>
      <p:sp>
        <p:nvSpPr>
          <p:cNvPr id="4" name="Θέση περιεχομένου 3"/>
          <p:cNvSpPr>
            <a:spLocks noGrp="1"/>
          </p:cNvSpPr>
          <p:nvPr>
            <p:ph sz="quarter" idx="4294967295"/>
          </p:nvPr>
        </p:nvSpPr>
        <p:spPr>
          <a:xfrm>
            <a:off x="4663440" y="2119312"/>
            <a:ext cx="3292936" cy="4550047"/>
          </a:xfrm>
          <a:prstGeom prst="rect">
            <a:avLst/>
          </a:prstGeom>
        </p:spPr>
        <p:txBody>
          <a:bodyPr>
            <a:normAutofit fontScale="77500" lnSpcReduction="20000"/>
          </a:bodyPr>
          <a:lstStyle/>
          <a:p>
            <a:r>
              <a:rPr lang="el-GR" sz="2800" dirty="0"/>
              <a:t>π</a:t>
            </a:r>
            <a:r>
              <a:rPr lang="el-GR" sz="2800" dirty="0" smtClean="0"/>
              <a:t>αρακολούθηση </a:t>
            </a:r>
            <a:r>
              <a:rPr lang="el-GR" sz="2800" dirty="0"/>
              <a:t>των </a:t>
            </a:r>
            <a:r>
              <a:rPr lang="el-GR" sz="2800" dirty="0" smtClean="0"/>
              <a:t>ανεπιθύμητων</a:t>
            </a:r>
            <a:r>
              <a:rPr lang="en-US" sz="2800" dirty="0" smtClean="0"/>
              <a:t> </a:t>
            </a:r>
            <a:r>
              <a:rPr lang="el-GR" sz="2800" dirty="0" smtClean="0"/>
              <a:t>ενεργειών</a:t>
            </a:r>
          </a:p>
          <a:p>
            <a:endParaRPr lang="el-GR" sz="2800" dirty="0" smtClean="0"/>
          </a:p>
          <a:p>
            <a:r>
              <a:rPr lang="el-GR" sz="2800" dirty="0" smtClean="0"/>
              <a:t>τροποποίηση της αγωγής όταν χρειαστεί</a:t>
            </a:r>
          </a:p>
          <a:p>
            <a:endParaRPr lang="el-GR" sz="2800" dirty="0" smtClean="0"/>
          </a:p>
          <a:p>
            <a:r>
              <a:rPr lang="el-GR" sz="2800" dirty="0" smtClean="0"/>
              <a:t>διαχείριση </a:t>
            </a:r>
            <a:r>
              <a:rPr lang="el-GR" sz="2800" dirty="0"/>
              <a:t>των </a:t>
            </a:r>
            <a:r>
              <a:rPr lang="el-GR" sz="2800" dirty="0" smtClean="0"/>
              <a:t>δυσκολιών </a:t>
            </a:r>
            <a:r>
              <a:rPr lang="el-GR" sz="2800" dirty="0"/>
              <a:t>από τις </a:t>
            </a:r>
            <a:r>
              <a:rPr lang="el-GR" sz="2800" dirty="0" smtClean="0"/>
              <a:t>ανεπιθύμητες ενέργειες </a:t>
            </a:r>
          </a:p>
          <a:p>
            <a:endParaRPr lang="el-GR" sz="2800" dirty="0" smtClean="0"/>
          </a:p>
          <a:p>
            <a:r>
              <a:rPr lang="el-GR" sz="2800" dirty="0" smtClean="0"/>
              <a:t>συνεργασία με </a:t>
            </a:r>
            <a:r>
              <a:rPr lang="el-GR" sz="2800" dirty="0"/>
              <a:t>μέλη της οικογένειας</a:t>
            </a:r>
          </a:p>
        </p:txBody>
      </p:sp>
    </p:spTree>
    <p:extLst>
      <p:ext uri="{BB962C8B-B14F-4D97-AF65-F5344CB8AC3E}">
        <p14:creationId xmlns="" xmlns:p14="http://schemas.microsoft.com/office/powerpoint/2010/main" val="37318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1" algn="l" rtl="0">
              <a:spcBef>
                <a:spcPct val="0"/>
              </a:spcBef>
            </a:pPr>
            <a:r>
              <a:rPr lang="el-GR" sz="3200" b="1" dirty="0">
                <a:solidFill>
                  <a:srgbClr val="FFCC00"/>
                </a:solidFill>
              </a:rPr>
              <a:t>Σοβαρές </a:t>
            </a:r>
            <a:r>
              <a:rPr lang="el-GR" sz="3200" b="1" dirty="0" smtClean="0">
                <a:solidFill>
                  <a:srgbClr val="FFCC00"/>
                </a:solidFill>
              </a:rPr>
              <a:t>&amp; επίμονες  </a:t>
            </a:r>
            <a:r>
              <a:rPr lang="el-GR" sz="3200" b="1" dirty="0">
                <a:solidFill>
                  <a:srgbClr val="FFCC00"/>
                </a:solidFill>
              </a:rPr>
              <a:t>ψυχικές </a:t>
            </a:r>
            <a:r>
              <a:rPr lang="el-GR" sz="3200" b="1" dirty="0" smtClean="0">
                <a:solidFill>
                  <a:srgbClr val="FFCC00"/>
                </a:solidFill>
              </a:rPr>
              <a:t>διαταραχές</a:t>
            </a:r>
            <a:r>
              <a:rPr lang="el-GR" dirty="0" smtClean="0"/>
              <a:t/>
            </a:r>
            <a:br>
              <a:rPr lang="el-GR" dirty="0" smtClean="0"/>
            </a:br>
            <a:endParaRPr lang="el-GR" dirty="0"/>
          </a:p>
        </p:txBody>
      </p:sp>
      <p:sp>
        <p:nvSpPr>
          <p:cNvPr id="3" name="Θέση περιεχομένου 2"/>
          <p:cNvSpPr>
            <a:spLocks noGrp="1"/>
          </p:cNvSpPr>
          <p:nvPr>
            <p:ph idx="1"/>
          </p:nvPr>
        </p:nvSpPr>
        <p:spPr>
          <a:xfrm>
            <a:off x="179512" y="1484784"/>
            <a:ext cx="7992888" cy="5256584"/>
          </a:xfrm>
        </p:spPr>
        <p:txBody>
          <a:bodyPr>
            <a:normAutofit fontScale="25000" lnSpcReduction="20000"/>
          </a:bodyPr>
          <a:lstStyle/>
          <a:p>
            <a:r>
              <a:rPr lang="el-GR" sz="9600" dirty="0" smtClean="0"/>
              <a:t>σχιζοφρενική διαταραχή, άλλες ψυχωτικές </a:t>
            </a:r>
            <a:r>
              <a:rPr lang="el-GR" sz="9600" dirty="0"/>
              <a:t>και μη ψυχωτικές διαταραχές </a:t>
            </a:r>
            <a:endParaRPr lang="en-US" sz="9600" dirty="0" smtClean="0"/>
          </a:p>
          <a:p>
            <a:endParaRPr lang="el-GR" sz="9600" dirty="0" smtClean="0"/>
          </a:p>
          <a:p>
            <a:r>
              <a:rPr lang="el-GR" sz="9600" dirty="0" smtClean="0"/>
              <a:t>σοβαρή ψυχική ασθένεια αφορά </a:t>
            </a:r>
          </a:p>
          <a:p>
            <a:pPr lvl="1"/>
            <a:r>
              <a:rPr lang="el-GR" sz="9600" dirty="0" smtClean="0"/>
              <a:t>στο </a:t>
            </a:r>
            <a:r>
              <a:rPr lang="el-GR" sz="9600" dirty="0"/>
              <a:t>5</a:t>
            </a:r>
            <a:r>
              <a:rPr lang="el-GR" sz="9600" dirty="0" smtClean="0"/>
              <a:t>%  (ενήλικου πληθυσμού)</a:t>
            </a:r>
          </a:p>
          <a:p>
            <a:pPr lvl="1"/>
            <a:r>
              <a:rPr lang="el-GR" sz="9600" dirty="0"/>
              <a:t>σ</a:t>
            </a:r>
            <a:r>
              <a:rPr lang="el-GR" sz="9600" dirty="0" smtClean="0"/>
              <a:t>το 7% </a:t>
            </a:r>
            <a:r>
              <a:rPr lang="el-GR" sz="9600" dirty="0"/>
              <a:t> </a:t>
            </a:r>
            <a:r>
              <a:rPr lang="el-GR" sz="9600" dirty="0" smtClean="0"/>
              <a:t> (18-25 ετών) </a:t>
            </a:r>
          </a:p>
          <a:p>
            <a:pPr lvl="1"/>
            <a:r>
              <a:rPr lang="el-GR" sz="9600" dirty="0" smtClean="0"/>
              <a:t>στο 9%   (ενηλίκων σε </a:t>
            </a:r>
            <a:r>
              <a:rPr lang="el-GR" sz="9600" dirty="0"/>
              <a:t>συνθήκες </a:t>
            </a:r>
            <a:r>
              <a:rPr lang="el-GR" sz="9600" dirty="0" smtClean="0"/>
              <a:t>φτώχειας ) </a:t>
            </a:r>
            <a:r>
              <a:rPr lang="el-GR" sz="4800" dirty="0" smtClean="0"/>
              <a:t>(ΗΠΑ 2009) </a:t>
            </a:r>
          </a:p>
          <a:p>
            <a:pPr marL="342900" lvl="1">
              <a:buClr>
                <a:schemeClr val="accent1"/>
              </a:buClr>
            </a:pPr>
            <a:endParaRPr lang="el-GR" sz="9600" dirty="0" smtClean="0"/>
          </a:p>
          <a:p>
            <a:pPr marL="342900" lvl="1">
              <a:buClr>
                <a:schemeClr val="accent1"/>
              </a:buClr>
            </a:pPr>
            <a:r>
              <a:rPr lang="el-GR" sz="9600" dirty="0" smtClean="0"/>
              <a:t>ο </a:t>
            </a:r>
            <a:r>
              <a:rPr lang="el-GR" sz="9600" dirty="0"/>
              <a:t>στενός πυρήνας περιλαμβάνει τους </a:t>
            </a:r>
            <a:r>
              <a:rPr lang="el-GR" sz="9600" dirty="0" smtClean="0"/>
              <a:t>ασθενείς</a:t>
            </a:r>
          </a:p>
          <a:p>
            <a:pPr marL="708660" lvl="2">
              <a:buClr>
                <a:schemeClr val="accent1"/>
              </a:buClr>
            </a:pPr>
            <a:r>
              <a:rPr lang="el-GR" sz="9600" dirty="0" smtClean="0"/>
              <a:t>με </a:t>
            </a:r>
            <a:r>
              <a:rPr lang="el-GR" sz="9600" dirty="0"/>
              <a:t>εμμένουσα </a:t>
            </a:r>
            <a:r>
              <a:rPr lang="el-GR" sz="9600" dirty="0" smtClean="0"/>
              <a:t>ψυχοπαθολογία</a:t>
            </a:r>
          </a:p>
          <a:p>
            <a:pPr marL="708660" lvl="2">
              <a:buClr>
                <a:schemeClr val="accent1"/>
              </a:buClr>
            </a:pPr>
            <a:r>
              <a:rPr lang="el-GR" sz="9600" dirty="0" smtClean="0"/>
              <a:t>σημαντική </a:t>
            </a:r>
            <a:r>
              <a:rPr lang="el-GR" sz="9600" dirty="0"/>
              <a:t>αστάθεια </a:t>
            </a:r>
          </a:p>
          <a:p>
            <a:pPr marL="708660" lvl="2">
              <a:buClr>
                <a:schemeClr val="accent1"/>
              </a:buClr>
            </a:pPr>
            <a:r>
              <a:rPr lang="el-GR" sz="9600" dirty="0" smtClean="0"/>
              <a:t>συχνές </a:t>
            </a:r>
            <a:r>
              <a:rPr lang="el-GR" sz="9600" dirty="0"/>
              <a:t>υποτροπές </a:t>
            </a:r>
            <a:endParaRPr lang="el-GR" sz="9600" dirty="0" smtClean="0"/>
          </a:p>
          <a:p>
            <a:pPr marL="708660" lvl="2">
              <a:buClr>
                <a:schemeClr val="accent1"/>
              </a:buClr>
            </a:pPr>
            <a:r>
              <a:rPr lang="el-GR" sz="9600" dirty="0" smtClean="0"/>
              <a:t>δυσκολίες </a:t>
            </a:r>
            <a:r>
              <a:rPr lang="el-GR" sz="9600" dirty="0"/>
              <a:t>κοινωνικής ενσωμάτωσης </a:t>
            </a:r>
            <a:r>
              <a:rPr lang="el-GR" sz="11200" dirty="0" smtClean="0"/>
              <a:t>	</a:t>
            </a:r>
            <a:r>
              <a:rPr lang="el-GR" sz="3100" dirty="0" smtClean="0"/>
              <a:t>		</a:t>
            </a:r>
            <a:r>
              <a:rPr lang="en-US" sz="4000" dirty="0" smtClean="0"/>
              <a:t>(Substance Abuse and Mental Health Services Administration, 2012) </a:t>
            </a:r>
            <a:r>
              <a:rPr lang="el-GR" sz="4000" dirty="0" smtClean="0"/>
              <a:t>(</a:t>
            </a:r>
            <a:r>
              <a:rPr lang="el-GR" sz="4000" dirty="0" err="1" smtClean="0"/>
              <a:t>Rossler</a:t>
            </a:r>
            <a:r>
              <a:rPr lang="el-GR" sz="4000" dirty="0" smtClean="0"/>
              <a:t>, 2006) (</a:t>
            </a:r>
            <a:r>
              <a:rPr lang="el-GR" sz="4000" dirty="0" err="1" smtClean="0"/>
              <a:t>Στυλιανίδης</a:t>
            </a:r>
            <a:r>
              <a:rPr lang="el-GR" sz="4000" dirty="0" smtClean="0"/>
              <a:t> &amp; </a:t>
            </a:r>
            <a:r>
              <a:rPr lang="el-GR" sz="4000" dirty="0" err="1" smtClean="0"/>
              <a:t>Τριβέλλας</a:t>
            </a:r>
            <a:r>
              <a:rPr lang="el-GR" sz="4000" dirty="0" smtClean="0"/>
              <a:t> 2014) </a:t>
            </a:r>
          </a:p>
          <a:p>
            <a:pPr marL="320040" lvl="1" indent="-320040">
              <a:spcBef>
                <a:spcPts val="700"/>
              </a:spcBef>
              <a:buClr>
                <a:schemeClr val="accent2"/>
              </a:buClr>
              <a:buSzPct val="60000"/>
              <a:buFont typeface="Wingdings"/>
              <a:buChar char=""/>
            </a:pPr>
            <a:endParaRPr lang="el-GR" sz="1600" dirty="0" smtClean="0"/>
          </a:p>
          <a:p>
            <a:pPr marL="0" indent="0">
              <a:buNone/>
            </a:pPr>
            <a:r>
              <a:rPr lang="el-GR" sz="3400" dirty="0" smtClean="0"/>
              <a:t>				</a:t>
            </a:r>
            <a:r>
              <a:rPr lang="el-GR" sz="1400" dirty="0" smtClean="0"/>
              <a:t>		</a:t>
            </a:r>
            <a:endParaRPr lang="el-GR" sz="1400" dirty="0"/>
          </a:p>
        </p:txBody>
      </p:sp>
    </p:spTree>
    <p:extLst>
      <p:ext uri="{BB962C8B-B14F-4D97-AF65-F5344CB8AC3E}">
        <p14:creationId xmlns="" xmlns:p14="http://schemas.microsoft.com/office/powerpoint/2010/main" val="4328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solidFill>
                  <a:srgbClr val="FFCC00"/>
                </a:solidFill>
              </a:rPr>
              <a:t/>
            </a:r>
            <a:br>
              <a:rPr lang="el-GR" sz="3600" b="1" dirty="0" smtClean="0">
                <a:solidFill>
                  <a:srgbClr val="FFCC00"/>
                </a:solidFill>
              </a:rPr>
            </a:br>
            <a:r>
              <a:rPr lang="el-GR" sz="3600" b="1" dirty="0" smtClean="0">
                <a:solidFill>
                  <a:srgbClr val="FFCC00"/>
                </a:solidFill>
              </a:rPr>
              <a:t>Υποστήριξη </a:t>
            </a:r>
            <a:r>
              <a:rPr lang="el-GR" sz="3600" b="1" dirty="0">
                <a:solidFill>
                  <a:srgbClr val="FFCC00"/>
                </a:solidFill>
              </a:rPr>
              <a:t>και εμπλοκή του περιβάλλοντος του ασθενούς </a:t>
            </a:r>
            <a:r>
              <a:rPr lang="el-GR" dirty="0"/>
              <a:t/>
            </a:r>
            <a:br>
              <a:rPr lang="el-GR" dirty="0"/>
            </a:br>
            <a:endParaRPr lang="el-GR" dirty="0"/>
          </a:p>
        </p:txBody>
      </p:sp>
      <p:sp>
        <p:nvSpPr>
          <p:cNvPr id="3" name="Θέση περιεχομένου 2"/>
          <p:cNvSpPr>
            <a:spLocks noGrp="1"/>
          </p:cNvSpPr>
          <p:nvPr>
            <p:ph sz="quarter" idx="4294967295"/>
          </p:nvPr>
        </p:nvSpPr>
        <p:spPr>
          <a:xfrm>
            <a:off x="467544" y="1628800"/>
            <a:ext cx="3672408" cy="4896544"/>
          </a:xfrm>
          <a:prstGeom prst="rect">
            <a:avLst/>
          </a:prstGeom>
          <a:solidFill>
            <a:schemeClr val="bg1">
              <a:lumMod val="75000"/>
              <a:lumOff val="25000"/>
            </a:schemeClr>
          </a:solidFill>
        </p:spPr>
        <p:txBody>
          <a:bodyPr>
            <a:normAutofit/>
          </a:bodyPr>
          <a:lstStyle/>
          <a:p>
            <a:r>
              <a:rPr lang="el-GR" sz="2400" dirty="0"/>
              <a:t>Ε</a:t>
            </a:r>
            <a:r>
              <a:rPr lang="el-GR" sz="2400" dirty="0" smtClean="0"/>
              <a:t>νδυνάμωση των </a:t>
            </a:r>
            <a:r>
              <a:rPr lang="el-GR" sz="2400" dirty="0"/>
              <a:t>συγγενών</a:t>
            </a:r>
          </a:p>
          <a:p>
            <a:endParaRPr lang="el-GR" sz="2400" dirty="0" smtClean="0"/>
          </a:p>
          <a:p>
            <a:endParaRPr lang="el-GR" sz="2400" dirty="0" smtClean="0"/>
          </a:p>
          <a:p>
            <a:endParaRPr lang="el-GR" sz="2400" dirty="0" smtClean="0"/>
          </a:p>
          <a:p>
            <a:endParaRPr lang="el-GR" sz="2400" dirty="0"/>
          </a:p>
          <a:p>
            <a:endParaRPr lang="el-GR" sz="2400" dirty="0" smtClean="0"/>
          </a:p>
          <a:p>
            <a:r>
              <a:rPr lang="el-GR" sz="2400" dirty="0" smtClean="0"/>
              <a:t>Πρόληψη </a:t>
            </a:r>
            <a:r>
              <a:rPr lang="el-GR" sz="2400" dirty="0"/>
              <a:t>της εξουθένωσης και της </a:t>
            </a:r>
            <a:r>
              <a:rPr lang="el-GR" sz="2400" dirty="0" smtClean="0"/>
              <a:t>ενδοοικογενειακής </a:t>
            </a:r>
            <a:r>
              <a:rPr lang="el-GR" sz="2400" dirty="0"/>
              <a:t>βίας</a:t>
            </a:r>
          </a:p>
          <a:p>
            <a:pPr marL="114300" indent="0">
              <a:buNone/>
            </a:pPr>
            <a:endParaRPr lang="el-GR" sz="4400" dirty="0"/>
          </a:p>
        </p:txBody>
      </p:sp>
      <p:sp>
        <p:nvSpPr>
          <p:cNvPr id="4" name="Θέση περιεχομένου 3"/>
          <p:cNvSpPr>
            <a:spLocks noGrp="1"/>
          </p:cNvSpPr>
          <p:nvPr>
            <p:ph sz="quarter" idx="4294967295"/>
          </p:nvPr>
        </p:nvSpPr>
        <p:spPr>
          <a:xfrm>
            <a:off x="4355976" y="1556792"/>
            <a:ext cx="3744416" cy="4968552"/>
          </a:xfrm>
          <a:prstGeom prst="rect">
            <a:avLst/>
          </a:prstGeom>
        </p:spPr>
        <p:txBody>
          <a:bodyPr>
            <a:normAutofit/>
          </a:bodyPr>
          <a:lstStyle/>
          <a:p>
            <a:r>
              <a:rPr lang="el-GR" dirty="0"/>
              <a:t>π</a:t>
            </a:r>
            <a:r>
              <a:rPr lang="el-GR" dirty="0" smtClean="0"/>
              <a:t>αροχή </a:t>
            </a:r>
            <a:r>
              <a:rPr lang="el-GR" dirty="0"/>
              <a:t>πληροφόρησης </a:t>
            </a:r>
            <a:r>
              <a:rPr lang="el-GR" dirty="0" smtClean="0"/>
              <a:t>για </a:t>
            </a:r>
            <a:r>
              <a:rPr lang="el-GR" dirty="0"/>
              <a:t>τη διαχείριση της </a:t>
            </a:r>
            <a:r>
              <a:rPr lang="el-GR" dirty="0" smtClean="0"/>
              <a:t>διαταραχής </a:t>
            </a:r>
            <a:r>
              <a:rPr lang="el-GR" dirty="0"/>
              <a:t>στην καθημερινότητα</a:t>
            </a:r>
          </a:p>
          <a:p>
            <a:endParaRPr lang="el-GR" dirty="0" smtClean="0">
              <a:solidFill>
                <a:schemeClr val="tx1">
                  <a:lumMod val="95000"/>
                  <a:lumOff val="5000"/>
                </a:schemeClr>
              </a:solidFill>
            </a:endParaRPr>
          </a:p>
          <a:p>
            <a:r>
              <a:rPr lang="el-GR" dirty="0" smtClean="0">
                <a:solidFill>
                  <a:schemeClr val="tx1">
                    <a:lumMod val="95000"/>
                    <a:lumOff val="5000"/>
                  </a:schemeClr>
                </a:solidFill>
              </a:rPr>
              <a:t>ανάδειξη </a:t>
            </a:r>
            <a:r>
              <a:rPr lang="el-GR" dirty="0">
                <a:solidFill>
                  <a:schemeClr val="tx1">
                    <a:lumMod val="95000"/>
                    <a:lumOff val="5000"/>
                  </a:schemeClr>
                </a:solidFill>
              </a:rPr>
              <a:t>των «χαμένων» </a:t>
            </a:r>
            <a:r>
              <a:rPr lang="el-GR" dirty="0" smtClean="0">
                <a:solidFill>
                  <a:schemeClr val="tx1">
                    <a:lumMod val="95000"/>
                    <a:lumOff val="5000"/>
                  </a:schemeClr>
                </a:solidFill>
              </a:rPr>
              <a:t>δεξιοτήτων</a:t>
            </a:r>
          </a:p>
          <a:p>
            <a:endParaRPr lang="el-GR" dirty="0" smtClean="0">
              <a:solidFill>
                <a:schemeClr val="tx1">
                  <a:lumMod val="95000"/>
                  <a:lumOff val="5000"/>
                </a:schemeClr>
              </a:solidFill>
            </a:endParaRPr>
          </a:p>
          <a:p>
            <a:r>
              <a:rPr lang="el-GR" dirty="0" smtClean="0">
                <a:solidFill>
                  <a:schemeClr val="tx1">
                    <a:lumMod val="95000"/>
                    <a:lumOff val="5000"/>
                  </a:schemeClr>
                </a:solidFill>
              </a:rPr>
              <a:t>αξιολόγηση </a:t>
            </a:r>
            <a:r>
              <a:rPr lang="el-GR" dirty="0">
                <a:solidFill>
                  <a:schemeClr val="tx1">
                    <a:lumMod val="95000"/>
                    <a:lumOff val="5000"/>
                  </a:schemeClr>
                </a:solidFill>
              </a:rPr>
              <a:t>της ανάγκης </a:t>
            </a:r>
            <a:r>
              <a:rPr lang="el-GR" dirty="0" smtClean="0">
                <a:solidFill>
                  <a:schemeClr val="tx1">
                    <a:lumMod val="95000"/>
                    <a:lumOff val="5000"/>
                  </a:schemeClr>
                </a:solidFill>
              </a:rPr>
              <a:t>για υποστήριξη/ αντικατάσταση </a:t>
            </a:r>
            <a:r>
              <a:rPr lang="el-GR" dirty="0">
                <a:solidFill>
                  <a:schemeClr val="tx1">
                    <a:lumMod val="95000"/>
                    <a:lumOff val="5000"/>
                  </a:schemeClr>
                </a:solidFill>
              </a:rPr>
              <a:t>μέλους </a:t>
            </a:r>
            <a:r>
              <a:rPr lang="el-GR" dirty="0" smtClean="0">
                <a:solidFill>
                  <a:schemeClr val="tx1">
                    <a:lumMod val="95000"/>
                    <a:lumOff val="5000"/>
                  </a:schemeClr>
                </a:solidFill>
              </a:rPr>
              <a:t>του υποστηρικτικού </a:t>
            </a:r>
            <a:r>
              <a:rPr lang="el-GR" dirty="0">
                <a:solidFill>
                  <a:schemeClr val="tx1">
                    <a:lumMod val="95000"/>
                    <a:lumOff val="5000"/>
                  </a:schemeClr>
                </a:solidFill>
              </a:rPr>
              <a:t>δικτύου για </a:t>
            </a:r>
            <a:r>
              <a:rPr lang="el-GR" dirty="0" smtClean="0">
                <a:solidFill>
                  <a:schemeClr val="tx1">
                    <a:lumMod val="95000"/>
                    <a:lumOff val="5000"/>
                  </a:schemeClr>
                </a:solidFill>
              </a:rPr>
              <a:t>μεταβατική </a:t>
            </a:r>
            <a:r>
              <a:rPr lang="el-GR" dirty="0">
                <a:solidFill>
                  <a:schemeClr val="tx1">
                    <a:lumMod val="95000"/>
                    <a:lumOff val="5000"/>
                  </a:schemeClr>
                </a:solidFill>
              </a:rPr>
              <a:t>περίοδο</a:t>
            </a:r>
          </a:p>
        </p:txBody>
      </p:sp>
    </p:spTree>
    <p:extLst>
      <p:ext uri="{BB962C8B-B14F-4D97-AF65-F5344CB8AC3E}">
        <p14:creationId xmlns="" xmlns:p14="http://schemas.microsoft.com/office/powerpoint/2010/main" val="1875705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solidFill>
                  <a:srgbClr val="FFCC00"/>
                </a:solidFill>
              </a:rPr>
              <a:t/>
            </a:r>
            <a:br>
              <a:rPr lang="el-GR" sz="3600" b="1" dirty="0" smtClean="0">
                <a:solidFill>
                  <a:srgbClr val="FFCC00"/>
                </a:solidFill>
              </a:rPr>
            </a:br>
            <a:r>
              <a:rPr lang="el-GR" sz="3600" b="1" dirty="0" smtClean="0">
                <a:solidFill>
                  <a:srgbClr val="FFCC00"/>
                </a:solidFill>
              </a:rPr>
              <a:t>Υποστήριξη </a:t>
            </a:r>
            <a:r>
              <a:rPr lang="el-GR" sz="3600" b="1" dirty="0">
                <a:solidFill>
                  <a:srgbClr val="FFCC00"/>
                </a:solidFill>
              </a:rPr>
              <a:t>της επαγγελματικής </a:t>
            </a:r>
            <a:r>
              <a:rPr lang="el-GR" sz="3600" b="1" dirty="0" smtClean="0">
                <a:solidFill>
                  <a:srgbClr val="FFCC00"/>
                </a:solidFill>
              </a:rPr>
              <a:t>ένταξης</a:t>
            </a:r>
            <a:r>
              <a:rPr lang="el-GR" dirty="0"/>
              <a:t/>
            </a:r>
            <a:br>
              <a:rPr lang="el-GR" dirty="0"/>
            </a:br>
            <a:endParaRPr lang="el-GR" dirty="0"/>
          </a:p>
        </p:txBody>
      </p:sp>
      <p:sp>
        <p:nvSpPr>
          <p:cNvPr id="3" name="Θέση περιεχομένου 2"/>
          <p:cNvSpPr>
            <a:spLocks noGrp="1"/>
          </p:cNvSpPr>
          <p:nvPr>
            <p:ph sz="quarter" idx="4294967295"/>
          </p:nvPr>
        </p:nvSpPr>
        <p:spPr>
          <a:xfrm>
            <a:off x="467544" y="1700808"/>
            <a:ext cx="3816424" cy="4824536"/>
          </a:xfrm>
          <a:prstGeom prst="rect">
            <a:avLst/>
          </a:prstGeom>
          <a:solidFill>
            <a:schemeClr val="bg1">
              <a:lumMod val="75000"/>
              <a:lumOff val="25000"/>
            </a:schemeClr>
          </a:solidFill>
        </p:spPr>
        <p:txBody>
          <a:bodyPr>
            <a:normAutofit fontScale="62500" lnSpcReduction="20000"/>
          </a:bodyPr>
          <a:lstStyle/>
          <a:p>
            <a:r>
              <a:rPr lang="el-GR" sz="3800" dirty="0"/>
              <a:t>Α</a:t>
            </a:r>
            <a:r>
              <a:rPr lang="el-GR" sz="3800" dirty="0" smtClean="0"/>
              <a:t>ξιολόγηση </a:t>
            </a:r>
            <a:r>
              <a:rPr lang="el-GR" sz="3800" dirty="0"/>
              <a:t>των δεξιοτήτων για ένταξη σε ανάλογη εργασιακή ή επαγγελματική δραστηριότητα </a:t>
            </a:r>
            <a:endParaRPr lang="el-GR" sz="3800" dirty="0" smtClean="0"/>
          </a:p>
          <a:p>
            <a:endParaRPr lang="el-GR" sz="3800" dirty="0" smtClean="0"/>
          </a:p>
          <a:p>
            <a:r>
              <a:rPr lang="el-GR" sz="3800" dirty="0"/>
              <a:t>Ε</a:t>
            </a:r>
            <a:r>
              <a:rPr lang="el-GR" sz="3800" dirty="0" smtClean="0"/>
              <a:t>θελοντική </a:t>
            </a:r>
            <a:r>
              <a:rPr lang="el-GR" sz="3800" dirty="0"/>
              <a:t>απασχόληση </a:t>
            </a:r>
          </a:p>
          <a:p>
            <a:pPr marL="114300" indent="0">
              <a:buNone/>
            </a:pPr>
            <a:r>
              <a:rPr lang="el-GR" sz="3800" dirty="0" smtClean="0"/>
              <a:t> </a:t>
            </a:r>
          </a:p>
          <a:p>
            <a:r>
              <a:rPr lang="el-GR" sz="3800" dirty="0"/>
              <a:t>Π</a:t>
            </a:r>
            <a:r>
              <a:rPr lang="el-GR" sz="3800" dirty="0" smtClean="0"/>
              <a:t>ροστατευμένη ή υποστηριζόμενη απασχόληση (π.χ. </a:t>
            </a:r>
            <a:r>
              <a:rPr lang="el-GR" sz="3800" dirty="0"/>
              <a:t>Κοι.Σ.Π.Ε.) </a:t>
            </a:r>
            <a:endParaRPr lang="el-GR" sz="3800" dirty="0" smtClean="0"/>
          </a:p>
          <a:p>
            <a:endParaRPr lang="el-GR" sz="3800" dirty="0" smtClean="0"/>
          </a:p>
          <a:p>
            <a:r>
              <a:rPr lang="el-GR" sz="3800" dirty="0"/>
              <a:t>Ε</a:t>
            </a:r>
            <a:r>
              <a:rPr lang="el-GR" sz="3800" dirty="0" smtClean="0"/>
              <a:t>ργασία </a:t>
            </a:r>
          </a:p>
          <a:p>
            <a:endParaRPr lang="el-GR" sz="5100" dirty="0"/>
          </a:p>
          <a:p>
            <a:endParaRPr lang="el-GR" sz="4400" dirty="0"/>
          </a:p>
        </p:txBody>
      </p:sp>
      <p:sp>
        <p:nvSpPr>
          <p:cNvPr id="4" name="Θέση περιεχομένου 3"/>
          <p:cNvSpPr>
            <a:spLocks noGrp="1"/>
          </p:cNvSpPr>
          <p:nvPr>
            <p:ph sz="quarter" idx="4294967295"/>
          </p:nvPr>
        </p:nvSpPr>
        <p:spPr>
          <a:xfrm>
            <a:off x="4572000" y="1772816"/>
            <a:ext cx="3384376" cy="4680520"/>
          </a:xfrm>
          <a:prstGeom prst="rect">
            <a:avLst/>
          </a:prstGeom>
        </p:spPr>
        <p:txBody>
          <a:bodyPr>
            <a:normAutofit lnSpcReduction="10000"/>
          </a:bodyPr>
          <a:lstStyle/>
          <a:p>
            <a:r>
              <a:rPr lang="el-GR" sz="2400" dirty="0"/>
              <a:t>μεταβατική </a:t>
            </a:r>
            <a:r>
              <a:rPr lang="el-GR" sz="2400" dirty="0" smtClean="0"/>
              <a:t>περίοδος </a:t>
            </a:r>
            <a:r>
              <a:rPr lang="el-GR" sz="2400" dirty="0"/>
              <a:t>ένταξης σε ομάδα εργοθεραπείας</a:t>
            </a:r>
          </a:p>
          <a:p>
            <a:endParaRPr lang="el-GR" sz="2400" dirty="0" smtClean="0"/>
          </a:p>
          <a:p>
            <a:endParaRPr lang="el-GR" sz="2400" dirty="0"/>
          </a:p>
          <a:p>
            <a:r>
              <a:rPr lang="el-GR" sz="2400" dirty="0" smtClean="0"/>
              <a:t>ευαισθητοποίηση </a:t>
            </a:r>
            <a:r>
              <a:rPr lang="el-GR" sz="2400" dirty="0"/>
              <a:t>του εργοδότη για προετοιμασία επανόδου του ασθενούς στην προηγούμενη εργασία του</a:t>
            </a:r>
          </a:p>
          <a:p>
            <a:endParaRPr lang="el-GR" dirty="0"/>
          </a:p>
        </p:txBody>
      </p:sp>
    </p:spTree>
    <p:extLst>
      <p:ext uri="{BB962C8B-B14F-4D97-AF65-F5344CB8AC3E}">
        <p14:creationId xmlns="" xmlns:p14="http://schemas.microsoft.com/office/powerpoint/2010/main" val="706206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solidFill>
                  <a:srgbClr val="FFCC00"/>
                </a:solidFill>
              </a:rPr>
              <a:t/>
            </a:r>
            <a:br>
              <a:rPr lang="el-GR" sz="3600" b="1" dirty="0" smtClean="0">
                <a:solidFill>
                  <a:srgbClr val="FFCC00"/>
                </a:solidFill>
              </a:rPr>
            </a:br>
            <a:r>
              <a:rPr lang="el-GR" sz="3600" b="1" dirty="0" smtClean="0">
                <a:solidFill>
                  <a:srgbClr val="FFCC00"/>
                </a:solidFill>
              </a:rPr>
              <a:t>Καθημερινές </a:t>
            </a:r>
            <a:r>
              <a:rPr lang="el-GR" sz="3600" b="1" dirty="0">
                <a:solidFill>
                  <a:srgbClr val="FFCC00"/>
                </a:solidFill>
              </a:rPr>
              <a:t>δεξιότητες </a:t>
            </a:r>
            <a:r>
              <a:rPr lang="el-GR" dirty="0"/>
              <a:t/>
            </a:r>
            <a:br>
              <a:rPr lang="el-GR" dirty="0"/>
            </a:br>
            <a:endParaRPr lang="el-GR" dirty="0"/>
          </a:p>
        </p:txBody>
      </p:sp>
      <p:sp>
        <p:nvSpPr>
          <p:cNvPr id="3" name="Θέση περιεχομένου 2"/>
          <p:cNvSpPr>
            <a:spLocks noGrp="1"/>
          </p:cNvSpPr>
          <p:nvPr>
            <p:ph sz="quarter" idx="4294967295"/>
          </p:nvPr>
        </p:nvSpPr>
        <p:spPr>
          <a:xfrm>
            <a:off x="467544" y="1772816"/>
            <a:ext cx="3816424" cy="4752528"/>
          </a:xfrm>
          <a:prstGeom prst="rect">
            <a:avLst/>
          </a:prstGeom>
          <a:solidFill>
            <a:schemeClr val="bg1">
              <a:lumMod val="75000"/>
              <a:lumOff val="25000"/>
            </a:schemeClr>
          </a:solidFill>
        </p:spPr>
        <p:txBody>
          <a:bodyPr>
            <a:normAutofit/>
          </a:bodyPr>
          <a:lstStyle/>
          <a:p>
            <a:r>
              <a:rPr lang="el-GR" sz="2400" dirty="0" smtClean="0"/>
              <a:t>ανάπτυξη </a:t>
            </a:r>
            <a:r>
              <a:rPr lang="el-GR" sz="2400" dirty="0"/>
              <a:t>των καθημερινών </a:t>
            </a:r>
            <a:r>
              <a:rPr lang="el-GR" sz="2400" dirty="0" smtClean="0"/>
              <a:t>δεξιοτήτων</a:t>
            </a:r>
          </a:p>
          <a:p>
            <a:pPr marL="114300" indent="0">
              <a:buNone/>
            </a:pPr>
            <a:endParaRPr lang="el-GR" sz="2400" dirty="0"/>
          </a:p>
          <a:p>
            <a:endParaRPr lang="el-GR" dirty="0"/>
          </a:p>
        </p:txBody>
      </p:sp>
      <p:sp>
        <p:nvSpPr>
          <p:cNvPr id="4" name="Θέση περιεχομένου 3"/>
          <p:cNvSpPr>
            <a:spLocks noGrp="1"/>
          </p:cNvSpPr>
          <p:nvPr>
            <p:ph sz="quarter" idx="4294967295"/>
          </p:nvPr>
        </p:nvSpPr>
        <p:spPr>
          <a:xfrm>
            <a:off x="4644008" y="1844824"/>
            <a:ext cx="3384376" cy="4752528"/>
          </a:xfrm>
          <a:prstGeom prst="rect">
            <a:avLst/>
          </a:prstGeom>
        </p:spPr>
        <p:txBody>
          <a:bodyPr>
            <a:normAutofit fontScale="92500" lnSpcReduction="10000"/>
          </a:bodyPr>
          <a:lstStyle/>
          <a:p>
            <a:r>
              <a:rPr lang="el-GR" sz="2400" dirty="0" smtClean="0"/>
              <a:t>Επεξεργασία </a:t>
            </a:r>
            <a:r>
              <a:rPr lang="el-GR" sz="2400" dirty="0"/>
              <a:t>και καθορισμός </a:t>
            </a:r>
            <a:r>
              <a:rPr lang="el-GR" sz="2400" dirty="0" smtClean="0"/>
              <a:t>στόχων σε </a:t>
            </a:r>
            <a:r>
              <a:rPr lang="el-GR" sz="2400" dirty="0"/>
              <a:t>ένα καθημερινό πρόγραμμα </a:t>
            </a:r>
            <a:r>
              <a:rPr lang="el-GR" sz="2400" dirty="0" smtClean="0"/>
              <a:t>με σεβασμό </a:t>
            </a:r>
            <a:r>
              <a:rPr lang="el-GR" sz="2400" dirty="0"/>
              <a:t>στους υπάρχοντες σε </a:t>
            </a:r>
            <a:r>
              <a:rPr lang="el-GR" sz="2400" dirty="0" smtClean="0"/>
              <a:t>αυτή τη </a:t>
            </a:r>
            <a:r>
              <a:rPr lang="el-GR" sz="2400" dirty="0"/>
              <a:t>φάση περιορισμούς και </a:t>
            </a:r>
            <a:r>
              <a:rPr lang="el-GR" sz="2400" dirty="0" smtClean="0"/>
              <a:t>υποστήριξη από </a:t>
            </a:r>
            <a:r>
              <a:rPr lang="el-GR" sz="2400" dirty="0"/>
              <a:t>τους ανάλογους πόρους</a:t>
            </a:r>
          </a:p>
          <a:p>
            <a:endParaRPr lang="el-GR" sz="2400" dirty="0" smtClean="0"/>
          </a:p>
          <a:p>
            <a:r>
              <a:rPr lang="el-GR" sz="2400" dirty="0" smtClean="0"/>
              <a:t>Διερεύνηση </a:t>
            </a:r>
            <a:r>
              <a:rPr lang="el-GR" sz="2400" dirty="0"/>
              <a:t>εναλλακτικών </a:t>
            </a:r>
            <a:r>
              <a:rPr lang="el-GR" sz="2400" dirty="0" smtClean="0"/>
              <a:t>λύσεων από </a:t>
            </a:r>
            <a:r>
              <a:rPr lang="el-GR" sz="2400" dirty="0"/>
              <a:t>το υποστηρικτικό δίκτυο</a:t>
            </a:r>
          </a:p>
        </p:txBody>
      </p:sp>
    </p:spTree>
    <p:extLst>
      <p:ext uri="{BB962C8B-B14F-4D97-AF65-F5344CB8AC3E}">
        <p14:creationId xmlns="" xmlns:p14="http://schemas.microsoft.com/office/powerpoint/2010/main" val="1174050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Δεσμοί με την κοινότητα </a:t>
            </a:r>
            <a:endParaRPr lang="el-GR" sz="3200" dirty="0"/>
          </a:p>
        </p:txBody>
      </p:sp>
      <p:sp>
        <p:nvSpPr>
          <p:cNvPr id="3" name="Θέση περιεχομένου 2"/>
          <p:cNvSpPr>
            <a:spLocks noGrp="1"/>
          </p:cNvSpPr>
          <p:nvPr>
            <p:ph sz="quarter" idx="4294967295"/>
          </p:nvPr>
        </p:nvSpPr>
        <p:spPr>
          <a:xfrm>
            <a:off x="467544" y="1700808"/>
            <a:ext cx="3528392" cy="4536504"/>
          </a:xfrm>
          <a:prstGeom prst="rect">
            <a:avLst/>
          </a:prstGeom>
          <a:solidFill>
            <a:schemeClr val="bg1">
              <a:lumMod val="75000"/>
              <a:lumOff val="25000"/>
            </a:schemeClr>
          </a:solidFill>
        </p:spPr>
        <p:txBody>
          <a:bodyPr>
            <a:normAutofit/>
          </a:bodyPr>
          <a:lstStyle/>
          <a:p>
            <a:r>
              <a:rPr lang="el-GR" sz="2400" dirty="0"/>
              <a:t>Ενίσχυση των υπαρχόντων </a:t>
            </a:r>
            <a:r>
              <a:rPr lang="el-GR" sz="2400" dirty="0" smtClean="0"/>
              <a:t>δεσμών</a:t>
            </a:r>
          </a:p>
          <a:p>
            <a:endParaRPr lang="el-GR" sz="2400" dirty="0" smtClean="0"/>
          </a:p>
          <a:p>
            <a:r>
              <a:rPr lang="el-GR" sz="2400" dirty="0"/>
              <a:t>Σ</a:t>
            </a:r>
            <a:r>
              <a:rPr lang="el-GR" sz="2400" dirty="0" smtClean="0"/>
              <a:t>υμβολή </a:t>
            </a:r>
            <a:r>
              <a:rPr lang="el-GR" sz="2400" dirty="0"/>
              <a:t>στην επανενεργοποίηση παλαιότερων </a:t>
            </a:r>
            <a:r>
              <a:rPr lang="el-GR" sz="2400" dirty="0" smtClean="0"/>
              <a:t>δεσμών</a:t>
            </a:r>
          </a:p>
          <a:p>
            <a:endParaRPr lang="el-GR" sz="2400" dirty="0" smtClean="0"/>
          </a:p>
          <a:p>
            <a:r>
              <a:rPr lang="el-GR" sz="2400" dirty="0"/>
              <a:t>Α</a:t>
            </a:r>
            <a:r>
              <a:rPr lang="el-GR" sz="2400" dirty="0" smtClean="0"/>
              <a:t>νάπτυξη νέων</a:t>
            </a:r>
            <a:endParaRPr lang="el-GR" dirty="0"/>
          </a:p>
        </p:txBody>
      </p:sp>
      <p:sp>
        <p:nvSpPr>
          <p:cNvPr id="4" name="Θέση περιεχομένου 3"/>
          <p:cNvSpPr>
            <a:spLocks noGrp="1"/>
          </p:cNvSpPr>
          <p:nvPr>
            <p:ph sz="quarter" idx="4294967295"/>
          </p:nvPr>
        </p:nvSpPr>
        <p:spPr>
          <a:xfrm>
            <a:off x="4427984" y="1556793"/>
            <a:ext cx="3240360" cy="3960439"/>
          </a:xfrm>
          <a:prstGeom prst="rect">
            <a:avLst/>
          </a:prstGeom>
        </p:spPr>
        <p:txBody>
          <a:bodyPr>
            <a:normAutofit fontScale="92500" lnSpcReduction="20000"/>
          </a:bodyPr>
          <a:lstStyle/>
          <a:p>
            <a:endParaRPr lang="el-GR" sz="2800" dirty="0" smtClean="0"/>
          </a:p>
          <a:p>
            <a:r>
              <a:rPr lang="el-GR" sz="2800" dirty="0" smtClean="0"/>
              <a:t>Εκπαίδευση </a:t>
            </a:r>
            <a:r>
              <a:rPr lang="el-GR" sz="2800" dirty="0"/>
              <a:t>σε </a:t>
            </a:r>
            <a:r>
              <a:rPr lang="el-GR" sz="2800" dirty="0" smtClean="0"/>
              <a:t>επικοινωνιακές </a:t>
            </a:r>
            <a:r>
              <a:rPr lang="el-GR" sz="2800" dirty="0"/>
              <a:t>δεξιότητες </a:t>
            </a:r>
            <a:r>
              <a:rPr lang="el-GR" sz="2800" dirty="0" smtClean="0"/>
              <a:t>- παιχνίδι </a:t>
            </a:r>
            <a:r>
              <a:rPr lang="el-GR" sz="2800" dirty="0"/>
              <a:t>ρόλων</a:t>
            </a:r>
          </a:p>
          <a:p>
            <a:endParaRPr lang="el-GR" sz="2800" dirty="0" smtClean="0"/>
          </a:p>
          <a:p>
            <a:endParaRPr lang="el-GR" sz="2800" dirty="0" smtClean="0"/>
          </a:p>
          <a:p>
            <a:r>
              <a:rPr lang="el-GR" sz="2800" dirty="0" smtClean="0"/>
              <a:t>Συμμετοχή </a:t>
            </a:r>
            <a:r>
              <a:rPr lang="el-GR" sz="2800" dirty="0"/>
              <a:t>σε συλλόγους </a:t>
            </a:r>
            <a:r>
              <a:rPr lang="el-GR" sz="2800" dirty="0" smtClean="0"/>
              <a:t>ληπτών,  ομάδες αυτοβοήθειας</a:t>
            </a:r>
            <a:endParaRPr lang="el-GR" sz="2800" dirty="0"/>
          </a:p>
          <a:p>
            <a:endParaRPr lang="el-GR" sz="3600" dirty="0"/>
          </a:p>
        </p:txBody>
      </p:sp>
    </p:spTree>
    <p:extLst>
      <p:ext uri="{BB962C8B-B14F-4D97-AF65-F5344CB8AC3E}">
        <p14:creationId xmlns="" xmlns:p14="http://schemas.microsoft.com/office/powerpoint/2010/main" val="2829474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a:solidFill>
                  <a:srgbClr val="FFCC00"/>
                </a:solidFill>
              </a:rPr>
              <a:t/>
            </a:r>
            <a:br>
              <a:rPr lang="el-GR" sz="3600" b="1" dirty="0">
                <a:solidFill>
                  <a:srgbClr val="FFCC00"/>
                </a:solidFill>
              </a:rPr>
            </a:br>
            <a:r>
              <a:rPr lang="el-GR" sz="3600" b="1" dirty="0" smtClean="0">
                <a:solidFill>
                  <a:srgbClr val="FFCC00"/>
                </a:solidFill>
              </a:rPr>
              <a:t>Υποστήριξη </a:t>
            </a:r>
            <a:r>
              <a:rPr lang="el-GR" sz="3600" b="1" dirty="0">
                <a:solidFill>
                  <a:srgbClr val="FFCC00"/>
                </a:solidFill>
              </a:rPr>
              <a:t>και επίβλεψη της καθημερινής φροντίδας </a:t>
            </a:r>
            <a:r>
              <a:rPr lang="el-GR" dirty="0"/>
              <a:t/>
            </a:r>
            <a:br>
              <a:rPr lang="el-GR" dirty="0"/>
            </a:br>
            <a:endParaRPr lang="el-GR" dirty="0"/>
          </a:p>
        </p:txBody>
      </p:sp>
      <p:sp>
        <p:nvSpPr>
          <p:cNvPr id="3" name="Θέση περιεχομένου 2"/>
          <p:cNvSpPr>
            <a:spLocks noGrp="1"/>
          </p:cNvSpPr>
          <p:nvPr>
            <p:ph sz="quarter" idx="4294967295"/>
          </p:nvPr>
        </p:nvSpPr>
        <p:spPr>
          <a:xfrm>
            <a:off x="467544" y="1844824"/>
            <a:ext cx="3744416" cy="4608512"/>
          </a:xfrm>
          <a:prstGeom prst="rect">
            <a:avLst/>
          </a:prstGeom>
          <a:solidFill>
            <a:schemeClr val="bg1">
              <a:lumMod val="75000"/>
              <a:lumOff val="25000"/>
            </a:schemeClr>
          </a:solidFill>
        </p:spPr>
        <p:txBody>
          <a:bodyPr>
            <a:normAutofit/>
          </a:bodyPr>
          <a:lstStyle/>
          <a:p>
            <a:r>
              <a:rPr lang="el-GR" dirty="0"/>
              <a:t>Διασφάλιση ότι ο ασθενής δέχεται όλη τη βοήθεια και φροντίδα που χρειάζεται</a:t>
            </a:r>
          </a:p>
          <a:p>
            <a:endParaRPr lang="el-GR" dirty="0" smtClean="0"/>
          </a:p>
          <a:p>
            <a:pPr marL="114300" indent="0">
              <a:buNone/>
            </a:pPr>
            <a:endParaRPr lang="el-GR" dirty="0"/>
          </a:p>
          <a:p>
            <a:r>
              <a:rPr lang="el-GR" dirty="0" smtClean="0"/>
              <a:t>Εύρεση </a:t>
            </a:r>
            <a:r>
              <a:rPr lang="el-GR" dirty="0"/>
              <a:t>βοηθητικών ή συμπληρωματικών πόρων</a:t>
            </a:r>
          </a:p>
          <a:p>
            <a:endParaRPr lang="el-GR" dirty="0"/>
          </a:p>
        </p:txBody>
      </p:sp>
      <p:sp>
        <p:nvSpPr>
          <p:cNvPr id="4" name="Θέση περιεχομένου 3"/>
          <p:cNvSpPr>
            <a:spLocks noGrp="1"/>
          </p:cNvSpPr>
          <p:nvPr>
            <p:ph sz="quarter" idx="4294967295"/>
          </p:nvPr>
        </p:nvSpPr>
        <p:spPr>
          <a:xfrm>
            <a:off x="4572000" y="1916832"/>
            <a:ext cx="3456384" cy="4680520"/>
          </a:xfrm>
          <a:prstGeom prst="rect">
            <a:avLst/>
          </a:prstGeom>
        </p:spPr>
        <p:txBody>
          <a:bodyPr>
            <a:normAutofit/>
          </a:bodyPr>
          <a:lstStyle/>
          <a:p>
            <a:r>
              <a:rPr lang="el-GR" dirty="0"/>
              <a:t>κ</a:t>
            </a:r>
            <a:r>
              <a:rPr lang="el-GR" dirty="0" smtClean="0"/>
              <a:t>αθημερινή </a:t>
            </a:r>
            <a:r>
              <a:rPr lang="el-GR" dirty="0"/>
              <a:t>αξιολόγηση κατ’ </a:t>
            </a:r>
            <a:r>
              <a:rPr lang="el-GR" dirty="0" smtClean="0"/>
              <a:t>οίκον </a:t>
            </a:r>
          </a:p>
          <a:p>
            <a:endParaRPr lang="el-GR" dirty="0" smtClean="0"/>
          </a:p>
          <a:p>
            <a:endParaRPr lang="el-GR" dirty="0" smtClean="0"/>
          </a:p>
          <a:p>
            <a:endParaRPr lang="el-GR" dirty="0"/>
          </a:p>
          <a:p>
            <a:r>
              <a:rPr lang="el-GR" dirty="0" smtClean="0"/>
              <a:t>ενσωμάτωση </a:t>
            </a:r>
            <a:r>
              <a:rPr lang="el-GR" dirty="0"/>
              <a:t>εθελοντών στο </a:t>
            </a:r>
            <a:r>
              <a:rPr lang="el-GR" dirty="0" smtClean="0"/>
              <a:t>Case management</a:t>
            </a:r>
          </a:p>
          <a:p>
            <a:endParaRPr lang="el-GR" dirty="0" smtClean="0"/>
          </a:p>
        </p:txBody>
      </p:sp>
    </p:spTree>
    <p:extLst>
      <p:ext uri="{BB962C8B-B14F-4D97-AF65-F5344CB8AC3E}">
        <p14:creationId xmlns="" xmlns:p14="http://schemas.microsoft.com/office/powerpoint/2010/main" val="512728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800" b="1" dirty="0" smtClean="0">
                <a:solidFill>
                  <a:srgbClr val="FFCC00"/>
                </a:solidFill>
              </a:rPr>
              <a:t/>
            </a:r>
            <a:br>
              <a:rPr lang="el-GR" sz="4800" b="1" dirty="0" smtClean="0">
                <a:solidFill>
                  <a:srgbClr val="FFCC00"/>
                </a:solidFill>
              </a:rPr>
            </a:br>
            <a:r>
              <a:rPr lang="el-GR" sz="3600" b="1" dirty="0" smtClean="0">
                <a:solidFill>
                  <a:srgbClr val="FFCC00"/>
                </a:solidFill>
              </a:rPr>
              <a:t>Πρόληψη </a:t>
            </a:r>
            <a:r>
              <a:rPr lang="el-GR" sz="3600" b="1" dirty="0">
                <a:solidFill>
                  <a:srgbClr val="FFCC00"/>
                </a:solidFill>
              </a:rPr>
              <a:t>υποτροπής </a:t>
            </a:r>
            <a:r>
              <a:rPr lang="el-GR" dirty="0"/>
              <a:t/>
            </a:r>
            <a:br>
              <a:rPr lang="el-GR" dirty="0"/>
            </a:br>
            <a:endParaRPr lang="el-GR" dirty="0"/>
          </a:p>
        </p:txBody>
      </p:sp>
      <p:sp>
        <p:nvSpPr>
          <p:cNvPr id="3" name="Θέση περιεχομένου 2"/>
          <p:cNvSpPr>
            <a:spLocks noGrp="1"/>
          </p:cNvSpPr>
          <p:nvPr>
            <p:ph sz="quarter" idx="4294967295"/>
          </p:nvPr>
        </p:nvSpPr>
        <p:spPr>
          <a:xfrm>
            <a:off x="539552" y="2060848"/>
            <a:ext cx="3168352" cy="3456384"/>
          </a:xfrm>
          <a:prstGeom prst="rect">
            <a:avLst/>
          </a:prstGeom>
          <a:solidFill>
            <a:schemeClr val="bg1">
              <a:lumMod val="75000"/>
              <a:lumOff val="25000"/>
            </a:schemeClr>
          </a:solidFill>
        </p:spPr>
        <p:txBody>
          <a:bodyPr>
            <a:normAutofit fontScale="62500" lnSpcReduction="20000"/>
          </a:bodyPr>
          <a:lstStyle/>
          <a:p>
            <a:r>
              <a:rPr lang="el-GR" sz="4200" dirty="0"/>
              <a:t>Διασφάλιση της συνέχειας της διαδικασίας του </a:t>
            </a:r>
            <a:r>
              <a:rPr lang="el-GR" sz="4200" dirty="0" err="1"/>
              <a:t>recovery</a:t>
            </a:r>
            <a:endParaRPr lang="el-GR" sz="4200" dirty="0"/>
          </a:p>
          <a:p>
            <a:endParaRPr lang="el-GR" sz="4200" dirty="0" smtClean="0"/>
          </a:p>
          <a:p>
            <a:pPr marL="114300" indent="0">
              <a:buNone/>
            </a:pPr>
            <a:endParaRPr lang="el-GR" sz="4200" dirty="0" smtClean="0"/>
          </a:p>
          <a:p>
            <a:r>
              <a:rPr lang="el-GR" sz="4200" dirty="0" smtClean="0"/>
              <a:t>Πρόληψη χρήσης </a:t>
            </a:r>
            <a:r>
              <a:rPr lang="el-GR" sz="4200" dirty="0"/>
              <a:t>ουσιών και αλκοόλ </a:t>
            </a:r>
          </a:p>
          <a:p>
            <a:endParaRPr lang="el-GR" dirty="0"/>
          </a:p>
        </p:txBody>
      </p:sp>
      <p:sp>
        <p:nvSpPr>
          <p:cNvPr id="4" name="Θέση περιεχομένου 3"/>
          <p:cNvSpPr>
            <a:spLocks noGrp="1"/>
          </p:cNvSpPr>
          <p:nvPr>
            <p:ph sz="quarter" idx="4294967295"/>
          </p:nvPr>
        </p:nvSpPr>
        <p:spPr>
          <a:xfrm>
            <a:off x="4139952" y="1916832"/>
            <a:ext cx="4104456" cy="4752528"/>
          </a:xfrm>
          <a:prstGeom prst="rect">
            <a:avLst/>
          </a:prstGeom>
        </p:spPr>
        <p:txBody>
          <a:bodyPr>
            <a:noAutofit/>
          </a:bodyPr>
          <a:lstStyle/>
          <a:p>
            <a:r>
              <a:rPr lang="el-GR" sz="1800" dirty="0" smtClean="0"/>
              <a:t>Αξιολόγηση - </a:t>
            </a:r>
            <a:r>
              <a:rPr lang="el-GR" sz="1800" dirty="0"/>
              <a:t>π</a:t>
            </a:r>
            <a:r>
              <a:rPr lang="el-GR" sz="1800" dirty="0" smtClean="0"/>
              <a:t>ρόληψη </a:t>
            </a:r>
            <a:r>
              <a:rPr lang="el-GR" sz="1800" dirty="0"/>
              <a:t>της </a:t>
            </a:r>
            <a:r>
              <a:rPr lang="el-GR" sz="1800" dirty="0" smtClean="0"/>
              <a:t>αυτοκτονικότητας</a:t>
            </a:r>
          </a:p>
          <a:p>
            <a:endParaRPr lang="el-GR" sz="1800" dirty="0" smtClean="0"/>
          </a:p>
          <a:p>
            <a:r>
              <a:rPr lang="el-GR" sz="1800" dirty="0" smtClean="0"/>
              <a:t>Ανάπτυξη </a:t>
            </a:r>
            <a:r>
              <a:rPr lang="el-GR" sz="1800" dirty="0"/>
              <a:t>στρατηγικής για τη </a:t>
            </a:r>
            <a:r>
              <a:rPr lang="el-GR" sz="1800" dirty="0" smtClean="0"/>
              <a:t>διαχείριση </a:t>
            </a:r>
            <a:r>
              <a:rPr lang="el-GR" sz="1800" dirty="0"/>
              <a:t>του stress </a:t>
            </a:r>
            <a:endParaRPr lang="el-GR" sz="1800" dirty="0" smtClean="0"/>
          </a:p>
          <a:p>
            <a:endParaRPr lang="el-GR" sz="1800" dirty="0" smtClean="0"/>
          </a:p>
          <a:p>
            <a:r>
              <a:rPr lang="el-GR" sz="1800" dirty="0" smtClean="0"/>
              <a:t>Εκμάθηση </a:t>
            </a:r>
            <a:r>
              <a:rPr lang="el-GR" sz="1800" dirty="0"/>
              <a:t>τεχνικών </a:t>
            </a:r>
            <a:r>
              <a:rPr lang="el-GR" sz="1800" dirty="0" smtClean="0"/>
              <a:t>χαλάρωσης</a:t>
            </a:r>
          </a:p>
          <a:p>
            <a:pPr marL="114300" indent="0">
              <a:buNone/>
            </a:pPr>
            <a:endParaRPr lang="el-GR" sz="1800" dirty="0" smtClean="0"/>
          </a:p>
          <a:p>
            <a:r>
              <a:rPr lang="el-GR" sz="1800" dirty="0" smtClean="0"/>
              <a:t>Ενεργοποίηση </a:t>
            </a:r>
            <a:r>
              <a:rPr lang="el-GR" sz="1800" dirty="0"/>
              <a:t>και συντονισμός </a:t>
            </a:r>
            <a:r>
              <a:rPr lang="el-GR" sz="1800" dirty="0" smtClean="0"/>
              <a:t>υπηρεσιών </a:t>
            </a:r>
            <a:r>
              <a:rPr lang="el-GR" sz="1800" dirty="0"/>
              <a:t>σε περίπτωση </a:t>
            </a:r>
            <a:r>
              <a:rPr lang="el-GR" sz="1800" dirty="0" smtClean="0"/>
              <a:t>επανεισαγωγής στο </a:t>
            </a:r>
            <a:r>
              <a:rPr lang="el-GR" sz="1800" dirty="0"/>
              <a:t>νοσοκομείο</a:t>
            </a:r>
          </a:p>
        </p:txBody>
      </p:sp>
    </p:spTree>
    <p:extLst>
      <p:ext uri="{BB962C8B-B14F-4D97-AF65-F5344CB8AC3E}">
        <p14:creationId xmlns="" xmlns:p14="http://schemas.microsoft.com/office/powerpoint/2010/main" val="1991661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7620000" cy="1143000"/>
          </a:xfrm>
        </p:spPr>
        <p:txBody>
          <a:bodyPr>
            <a:normAutofit fontScale="90000"/>
          </a:bodyPr>
          <a:lstStyle/>
          <a:p>
            <a:r>
              <a:rPr lang="el-GR" sz="3600" b="1" dirty="0" smtClean="0">
                <a:solidFill>
                  <a:srgbClr val="FFCC00"/>
                </a:solidFill>
              </a:rPr>
              <a:t/>
            </a:r>
            <a:br>
              <a:rPr lang="el-GR" sz="3600" b="1" dirty="0" smtClean="0">
                <a:solidFill>
                  <a:srgbClr val="FFCC00"/>
                </a:solidFill>
              </a:rPr>
            </a:br>
            <a:r>
              <a:rPr lang="el-GR" sz="3600" b="1" dirty="0" smtClean="0">
                <a:solidFill>
                  <a:srgbClr val="FFCC00"/>
                </a:solidFill>
              </a:rPr>
              <a:t>Μεταφορά </a:t>
            </a:r>
            <a:r>
              <a:rPr lang="el-GR" sz="3600" b="1" dirty="0">
                <a:solidFill>
                  <a:srgbClr val="FFCC00"/>
                </a:solidFill>
              </a:rPr>
              <a:t>της πληροφορίας –</a:t>
            </a:r>
            <a:br>
              <a:rPr lang="el-GR" sz="3600" b="1" dirty="0">
                <a:solidFill>
                  <a:srgbClr val="FFCC00"/>
                </a:solidFill>
              </a:rPr>
            </a:br>
            <a:r>
              <a:rPr lang="el-GR" sz="3600" b="1" dirty="0">
                <a:solidFill>
                  <a:srgbClr val="FFCC00"/>
                </a:solidFill>
              </a:rPr>
              <a:t>Επικοινωνία </a:t>
            </a:r>
            <a:r>
              <a:rPr lang="el-GR" dirty="0"/>
              <a:t/>
            </a:r>
            <a:br>
              <a:rPr lang="el-GR" dirty="0"/>
            </a:br>
            <a:endParaRPr lang="el-GR" dirty="0"/>
          </a:p>
        </p:txBody>
      </p:sp>
      <p:sp>
        <p:nvSpPr>
          <p:cNvPr id="3" name="Θέση περιεχομένου 2"/>
          <p:cNvSpPr>
            <a:spLocks noGrp="1"/>
          </p:cNvSpPr>
          <p:nvPr>
            <p:ph sz="quarter" idx="4294967295"/>
          </p:nvPr>
        </p:nvSpPr>
        <p:spPr>
          <a:xfrm>
            <a:off x="539552" y="1628800"/>
            <a:ext cx="3816424" cy="4968552"/>
          </a:xfrm>
          <a:prstGeom prst="rect">
            <a:avLst/>
          </a:prstGeom>
          <a:solidFill>
            <a:schemeClr val="bg1">
              <a:lumMod val="75000"/>
              <a:lumOff val="25000"/>
            </a:schemeClr>
          </a:solidFill>
        </p:spPr>
        <p:txBody>
          <a:bodyPr>
            <a:normAutofit/>
          </a:bodyPr>
          <a:lstStyle/>
          <a:p>
            <a:r>
              <a:rPr lang="el-GR" dirty="0"/>
              <a:t>Διασφάλιση της συνέχειας, της ροής και της ποιότητας της πληροφορίας</a:t>
            </a:r>
          </a:p>
          <a:p>
            <a:endParaRPr lang="el-GR" dirty="0" smtClean="0"/>
          </a:p>
          <a:p>
            <a:endParaRPr lang="el-GR" dirty="0" smtClean="0"/>
          </a:p>
          <a:p>
            <a:r>
              <a:rPr lang="el-GR" dirty="0" smtClean="0"/>
              <a:t>Σχέδιο </a:t>
            </a:r>
            <a:r>
              <a:rPr lang="el-GR" dirty="0"/>
              <a:t>κρίσης: ανοικτή συζήτηση με τον ασθενή για την κυκλοφορία της πληροφορίας</a:t>
            </a:r>
          </a:p>
          <a:p>
            <a:endParaRPr lang="el-GR" dirty="0"/>
          </a:p>
        </p:txBody>
      </p:sp>
      <p:sp>
        <p:nvSpPr>
          <p:cNvPr id="4" name="Θέση περιεχομένου 3"/>
          <p:cNvSpPr>
            <a:spLocks noGrp="1"/>
          </p:cNvSpPr>
          <p:nvPr>
            <p:ph sz="quarter" idx="4294967295"/>
          </p:nvPr>
        </p:nvSpPr>
        <p:spPr>
          <a:xfrm>
            <a:off x="4572000" y="1700808"/>
            <a:ext cx="3312368" cy="4680520"/>
          </a:xfrm>
          <a:prstGeom prst="rect">
            <a:avLst/>
          </a:prstGeom>
        </p:spPr>
        <p:txBody>
          <a:bodyPr>
            <a:normAutofit fontScale="92500"/>
          </a:bodyPr>
          <a:lstStyle/>
          <a:p>
            <a:r>
              <a:rPr lang="el-GR" dirty="0" smtClean="0"/>
              <a:t>Οργάνωση </a:t>
            </a:r>
            <a:r>
              <a:rPr lang="el-GR" dirty="0"/>
              <a:t>του </a:t>
            </a:r>
            <a:r>
              <a:rPr lang="el-GR" dirty="0" smtClean="0"/>
              <a:t>δικτύου</a:t>
            </a:r>
          </a:p>
          <a:p>
            <a:endParaRPr lang="el-GR" dirty="0" smtClean="0"/>
          </a:p>
          <a:p>
            <a:r>
              <a:rPr lang="el-GR" dirty="0" smtClean="0"/>
              <a:t>Έντυπα </a:t>
            </a:r>
            <a:r>
              <a:rPr lang="el-GR" dirty="0"/>
              <a:t>μεταφοράς της πληροφορίας</a:t>
            </a:r>
          </a:p>
          <a:p>
            <a:endParaRPr lang="el-GR" dirty="0" smtClean="0"/>
          </a:p>
          <a:p>
            <a:r>
              <a:rPr lang="el-GR" dirty="0" smtClean="0"/>
              <a:t>Κοινή </a:t>
            </a:r>
            <a:r>
              <a:rPr lang="el-GR" dirty="0"/>
              <a:t>επεξεργασία με όλους </a:t>
            </a:r>
            <a:r>
              <a:rPr lang="el-GR" dirty="0" smtClean="0"/>
              <a:t>τους εμπλεκόμενους</a:t>
            </a:r>
          </a:p>
          <a:p>
            <a:endParaRPr lang="el-GR" dirty="0" smtClean="0"/>
          </a:p>
          <a:p>
            <a:r>
              <a:rPr lang="el-GR" dirty="0" smtClean="0"/>
              <a:t>Εκτίμηση  </a:t>
            </a:r>
            <a:r>
              <a:rPr lang="el-GR" dirty="0"/>
              <a:t>της κατάστασης </a:t>
            </a:r>
            <a:r>
              <a:rPr lang="el-GR" dirty="0" smtClean="0"/>
              <a:t>και συμφωνία </a:t>
            </a:r>
            <a:r>
              <a:rPr lang="el-GR" dirty="0"/>
              <a:t>για μία </a:t>
            </a:r>
            <a:r>
              <a:rPr lang="el-GR" dirty="0" smtClean="0"/>
              <a:t>συμπληρωματική και </a:t>
            </a:r>
            <a:r>
              <a:rPr lang="el-GR" dirty="0"/>
              <a:t>απαρτιωμένη δράση όλων</a:t>
            </a:r>
            <a:endParaRPr lang="el-GR" dirty="0" smtClean="0"/>
          </a:p>
          <a:p>
            <a:endParaRPr lang="el-GR" dirty="0"/>
          </a:p>
        </p:txBody>
      </p:sp>
    </p:spTree>
    <p:extLst>
      <p:ext uri="{BB962C8B-B14F-4D97-AF65-F5344CB8AC3E}">
        <p14:creationId xmlns="" xmlns:p14="http://schemas.microsoft.com/office/powerpoint/2010/main" val="3701471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Χαρτογράφηση του Δικτύου </a:t>
            </a:r>
            <a:endParaRPr lang="el-GR" sz="3200" dirty="0"/>
          </a:p>
        </p:txBody>
      </p:sp>
      <p:sp>
        <p:nvSpPr>
          <p:cNvPr id="3" name="Θέση περιεχομένου 2"/>
          <p:cNvSpPr>
            <a:spLocks noGrp="1"/>
          </p:cNvSpPr>
          <p:nvPr>
            <p:ph idx="1"/>
          </p:nvPr>
        </p:nvSpPr>
        <p:spPr/>
        <p:txBody>
          <a:bodyPr>
            <a:normAutofit fontScale="77500" lnSpcReduction="20000"/>
          </a:bodyPr>
          <a:lstStyle/>
          <a:p>
            <a:r>
              <a:rPr lang="el-GR" dirty="0" smtClean="0"/>
              <a:t> </a:t>
            </a:r>
            <a:r>
              <a:rPr lang="el-GR" b="1" dirty="0"/>
              <a:t>Το πρωτοβάθμιο δίκτυο </a:t>
            </a:r>
            <a:endParaRPr lang="el-GR" b="1" dirty="0" smtClean="0"/>
          </a:p>
          <a:p>
            <a:pPr lvl="1"/>
            <a:r>
              <a:rPr lang="el-GR" dirty="0" smtClean="0"/>
              <a:t>άμεσο περιβάλλον </a:t>
            </a:r>
            <a:r>
              <a:rPr lang="el-GR" dirty="0"/>
              <a:t>του ατόμου </a:t>
            </a:r>
            <a:endParaRPr lang="el-GR" dirty="0" smtClean="0"/>
          </a:p>
          <a:p>
            <a:pPr lvl="1"/>
            <a:r>
              <a:rPr lang="el-GR" dirty="0" smtClean="0"/>
              <a:t>δεν </a:t>
            </a:r>
            <a:r>
              <a:rPr lang="el-GR" dirty="0"/>
              <a:t>περιορίζεται στην οικογένειά </a:t>
            </a:r>
            <a:r>
              <a:rPr lang="el-GR" dirty="0" smtClean="0"/>
              <a:t>του </a:t>
            </a:r>
          </a:p>
          <a:p>
            <a:pPr lvl="1"/>
            <a:r>
              <a:rPr lang="el-GR" dirty="0" smtClean="0"/>
              <a:t>περιλαμβάνει γείτονες, συναδέλφους </a:t>
            </a:r>
            <a:endParaRPr lang="el-GR" dirty="0"/>
          </a:p>
          <a:p>
            <a:endParaRPr lang="el-GR" b="1" dirty="0" smtClean="0"/>
          </a:p>
          <a:p>
            <a:r>
              <a:rPr lang="el-GR" b="1" dirty="0" smtClean="0"/>
              <a:t>Το </a:t>
            </a:r>
            <a:r>
              <a:rPr lang="el-GR" b="1" dirty="0"/>
              <a:t>δευτεροβάθμιο δίκτυο </a:t>
            </a:r>
            <a:endParaRPr lang="el-GR" b="1" dirty="0" smtClean="0"/>
          </a:p>
          <a:p>
            <a:pPr lvl="1"/>
            <a:r>
              <a:rPr lang="el-GR" dirty="0"/>
              <a:t>περιλαμβάνει τους επαγγελματίες υγείας, ψυχικής υγείας και κοινωνικής φροντίδας</a:t>
            </a:r>
            <a:endParaRPr lang="el-GR" b="1" dirty="0" smtClean="0"/>
          </a:p>
          <a:p>
            <a:pPr lvl="1"/>
            <a:r>
              <a:rPr lang="el-GR" dirty="0" smtClean="0"/>
              <a:t>τυπικό: «χαρτογραφημένο» </a:t>
            </a:r>
            <a:r>
              <a:rPr lang="el-GR" dirty="0"/>
              <a:t>σε επίπεδο υπηρεσιών</a:t>
            </a:r>
            <a:r>
              <a:rPr lang="el-GR" dirty="0" smtClean="0"/>
              <a:t> </a:t>
            </a:r>
            <a:endParaRPr lang="el-GR" dirty="0"/>
          </a:p>
          <a:p>
            <a:pPr lvl="1"/>
            <a:r>
              <a:rPr lang="el-GR" dirty="0" smtClean="0"/>
              <a:t>άτυπο: </a:t>
            </a:r>
            <a:r>
              <a:rPr lang="el-GR" dirty="0"/>
              <a:t>δημιουργείται με την </a:t>
            </a:r>
            <a:r>
              <a:rPr lang="el-GR" dirty="0" smtClean="0"/>
              <a:t>πρωτοβουλία </a:t>
            </a:r>
            <a:r>
              <a:rPr lang="el-GR" dirty="0"/>
              <a:t>μελών του πρωτογενούς δικτύου, προκειμένου να βρουν απαντήσεις και λύσεις στις ανάγκες τους (π.χ., Σύλλογοι οικογενειών, ληπτών, εθελοντών κ.λπ</a:t>
            </a:r>
            <a:r>
              <a:rPr lang="el-GR" dirty="0" smtClean="0"/>
              <a:t>.)</a:t>
            </a:r>
          </a:p>
          <a:p>
            <a:pPr marL="114300" lvl="1" indent="0">
              <a:buClr>
                <a:schemeClr val="accent1"/>
              </a:buClr>
              <a:buNone/>
            </a:pPr>
            <a:endParaRPr lang="el-GR" sz="2200" b="1" dirty="0"/>
          </a:p>
          <a:p>
            <a:pPr marL="457200" lvl="1" indent="-342900">
              <a:buClr>
                <a:schemeClr val="accent1"/>
              </a:buClr>
            </a:pPr>
            <a:r>
              <a:rPr lang="el-GR" sz="2200" b="1" dirty="0" smtClean="0"/>
              <a:t>Το </a:t>
            </a:r>
            <a:r>
              <a:rPr lang="el-GR" sz="2200" b="1" dirty="0"/>
              <a:t>τριτοβάθμιο δίκτυο </a:t>
            </a:r>
          </a:p>
          <a:p>
            <a:pPr lvl="1"/>
            <a:r>
              <a:rPr lang="el-GR" dirty="0" smtClean="0"/>
              <a:t>υπηρεσίες </a:t>
            </a:r>
            <a:r>
              <a:rPr lang="el-GR" dirty="0"/>
              <a:t>και </a:t>
            </a:r>
            <a:r>
              <a:rPr lang="el-GR" dirty="0" smtClean="0"/>
              <a:t> οργανισμοί </a:t>
            </a:r>
            <a:r>
              <a:rPr lang="el-GR" dirty="0"/>
              <a:t>που ασκούν μία εξουσία πολιτική, δικαστική, υγειονομική ή </a:t>
            </a:r>
            <a:r>
              <a:rPr lang="el-GR" dirty="0" err="1" smtClean="0"/>
              <a:t>προνοιακή</a:t>
            </a:r>
            <a:endParaRPr lang="el-GR" dirty="0" smtClean="0"/>
          </a:p>
          <a:p>
            <a:pPr lvl="1"/>
            <a:r>
              <a:rPr lang="el-GR" dirty="0" smtClean="0"/>
              <a:t>θεσμοί εμπλέκονται </a:t>
            </a:r>
            <a:r>
              <a:rPr lang="el-GR" dirty="0"/>
              <a:t>άμεσα ή έμμεσα με τα </a:t>
            </a:r>
            <a:r>
              <a:rPr lang="el-GR" dirty="0" smtClean="0"/>
              <a:t>δικαιώματα </a:t>
            </a:r>
            <a:r>
              <a:rPr lang="el-GR" dirty="0"/>
              <a:t>του ασθενούς. </a:t>
            </a:r>
            <a:endParaRPr lang="el-GR" dirty="0" smtClean="0"/>
          </a:p>
          <a:p>
            <a:pPr lvl="1"/>
            <a:r>
              <a:rPr lang="el-GR" dirty="0" smtClean="0"/>
              <a:t>αναγκαιότητα συνεργασίας, παρέμβασης </a:t>
            </a:r>
            <a:r>
              <a:rPr lang="el-GR" dirty="0"/>
              <a:t>ή και άσκησης πίεσης από </a:t>
            </a:r>
            <a:r>
              <a:rPr lang="el-GR" dirty="0" smtClean="0"/>
              <a:t>τον </a:t>
            </a:r>
            <a:r>
              <a:rPr lang="el-GR" dirty="0"/>
              <a:t>Case manager στη διαδικασία υπεράσπισης των δικαιωμάτων </a:t>
            </a:r>
            <a:r>
              <a:rPr lang="el-GR" dirty="0" smtClean="0"/>
              <a:t>των ασθενών </a:t>
            </a:r>
            <a:r>
              <a:rPr lang="el-GR" sz="900" dirty="0" smtClean="0"/>
              <a:t>(Στυλιανίδης </a:t>
            </a:r>
            <a:r>
              <a:rPr lang="el-GR" sz="900" dirty="0"/>
              <a:t>&amp; Τριβέλλας 2014)</a:t>
            </a:r>
          </a:p>
        </p:txBody>
      </p:sp>
    </p:spTree>
    <p:extLst>
      <p:ext uri="{BB962C8B-B14F-4D97-AF65-F5344CB8AC3E}">
        <p14:creationId xmlns="" xmlns:p14="http://schemas.microsoft.com/office/powerpoint/2010/main" val="11994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 Θέση περιεχομένου"/>
          <p:cNvGraphicFramePr>
            <a:graphicFrameLocks/>
          </p:cNvGraphicFramePr>
          <p:nvPr>
            <p:extLst>
              <p:ext uri="{D42A27DB-BD31-4B8C-83A1-F6EECF244321}">
                <p14:modId xmlns="" xmlns:p14="http://schemas.microsoft.com/office/powerpoint/2010/main" val="2284674371"/>
              </p:ext>
            </p:extLst>
          </p:nvPr>
        </p:nvGraphicFramePr>
        <p:xfrm>
          <a:off x="107504" y="188640"/>
          <a:ext cx="8750776" cy="6455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01535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fb.jpg"/>
          <p:cNvPicPr>
            <a:picLocks noGrp="1" noChangeAspect="1"/>
          </p:cNvPicPr>
          <p:nvPr>
            <p:ph idx="1"/>
          </p:nvPr>
        </p:nvPicPr>
        <p:blipFill rotWithShape="1">
          <a:blip r:embed="rId2" cstate="print"/>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2400" dirty="0" err="1">
                <a:solidFill>
                  <a:schemeClr val="tx1">
                    <a:lumMod val="85000"/>
                    <a:lumOff val="15000"/>
                  </a:schemeClr>
                </a:solidFill>
              </a:rPr>
              <a:t>Κέντρο</a:t>
            </a:r>
            <a:r>
              <a:rPr lang="en-US" sz="2400" dirty="0">
                <a:solidFill>
                  <a:schemeClr val="tx1">
                    <a:lumMod val="85000"/>
                    <a:lumOff val="15000"/>
                  </a:schemeClr>
                </a:solidFill>
              </a:rPr>
              <a:t> </a:t>
            </a:r>
            <a:r>
              <a:rPr lang="en-US" sz="2400" dirty="0" err="1">
                <a:solidFill>
                  <a:schemeClr val="tx1">
                    <a:lumMod val="85000"/>
                    <a:lumOff val="15000"/>
                  </a:schemeClr>
                </a:solidFill>
              </a:rPr>
              <a:t>ημέρας</a:t>
            </a:r>
            <a:r>
              <a:rPr lang="en-US" sz="2400" dirty="0">
                <a:solidFill>
                  <a:schemeClr val="tx1">
                    <a:lumMod val="85000"/>
                    <a:lumOff val="15000"/>
                  </a:schemeClr>
                </a:solidFill>
              </a:rPr>
              <a:t> </a:t>
            </a:r>
            <a:r>
              <a:rPr lang="en-US" sz="2400" dirty="0" err="1">
                <a:solidFill>
                  <a:schemeClr val="tx1">
                    <a:lumMod val="85000"/>
                    <a:lumOff val="15000"/>
                  </a:schemeClr>
                </a:solidFill>
              </a:rPr>
              <a:t>Ψυχοκοινωνικών</a:t>
            </a:r>
            <a:r>
              <a:rPr lang="en-US" sz="2400" dirty="0">
                <a:solidFill>
                  <a:schemeClr val="tx1">
                    <a:lumMod val="85000"/>
                    <a:lumOff val="15000"/>
                  </a:schemeClr>
                </a:solidFill>
              </a:rPr>
              <a:t> </a:t>
            </a:r>
            <a:r>
              <a:rPr lang="en-US" sz="2400" dirty="0" err="1">
                <a:solidFill>
                  <a:schemeClr val="tx1">
                    <a:lumMod val="85000"/>
                    <a:lumOff val="15000"/>
                  </a:schemeClr>
                </a:solidFill>
              </a:rPr>
              <a:t>παρεμβάσεων</a:t>
            </a:r>
            <a:r>
              <a:rPr lang="en-US" sz="2400" dirty="0">
                <a:solidFill>
                  <a:schemeClr val="tx1">
                    <a:lumMod val="85000"/>
                    <a:lumOff val="15000"/>
                  </a:schemeClr>
                </a:solidFill>
              </a:rPr>
              <a:t> “Franco </a:t>
            </a:r>
            <a:r>
              <a:rPr lang="en-US" sz="2400" dirty="0" err="1">
                <a:solidFill>
                  <a:schemeClr val="tx1">
                    <a:lumMod val="85000"/>
                    <a:lumOff val="15000"/>
                  </a:schemeClr>
                </a:solidFill>
              </a:rPr>
              <a:t>Basaglia</a:t>
            </a:r>
            <a:r>
              <a:rPr lang="en-US" sz="2400" dirty="0">
                <a:solidFill>
                  <a:schemeClr val="tx1">
                    <a:lumMod val="85000"/>
                    <a:lumOff val="15000"/>
                  </a:schemeClr>
                </a:solidFill>
              </a:rPr>
              <a:t>”</a:t>
            </a: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FFCC00"/>
                </a:solidFill>
              </a:rPr>
              <a:t>Ευρύτερη </a:t>
            </a:r>
            <a:r>
              <a:rPr lang="el-GR" sz="2800" b="1" dirty="0" smtClean="0">
                <a:solidFill>
                  <a:srgbClr val="FFCC00"/>
                </a:solidFill>
              </a:rPr>
              <a:t>θεώρηση της ψυχικής </a:t>
            </a:r>
            <a:r>
              <a:rPr lang="el-GR" sz="2800" b="1" dirty="0">
                <a:solidFill>
                  <a:srgbClr val="FFCC00"/>
                </a:solidFill>
              </a:rPr>
              <a:t>διαταραχής </a:t>
            </a:r>
            <a:r>
              <a:rPr lang="el-GR" sz="2800" dirty="0" smtClean="0"/>
              <a:t> </a:t>
            </a:r>
            <a:endParaRPr lang="el-GR" sz="2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6877556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Quad Arrow Callout 6"/>
          <p:cNvSpPr/>
          <p:nvPr/>
        </p:nvSpPr>
        <p:spPr>
          <a:xfrm>
            <a:off x="3347864" y="2852936"/>
            <a:ext cx="1800200" cy="2016224"/>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512163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1 - Τίτλος"/>
          <p:cNvSpPr>
            <a:spLocks noGrp="1"/>
          </p:cNvSpPr>
          <p:nvPr>
            <p:ph type="title"/>
          </p:nvPr>
        </p:nvSpPr>
        <p:spPr>
          <a:xfrm>
            <a:off x="678657" y="2415322"/>
            <a:ext cx="2588798" cy="2399869"/>
          </a:xfrm>
        </p:spPr>
        <p:txBody>
          <a:bodyPr>
            <a:normAutofit/>
          </a:bodyPr>
          <a:lstStyle/>
          <a:p>
            <a:r>
              <a:rPr lang="el-GR" sz="3500">
                <a:solidFill>
                  <a:srgbClr val="FFFFFF"/>
                </a:solidFill>
              </a:rPr>
              <a:t>Ε</a:t>
            </a:r>
            <a:r>
              <a:rPr lang="en-US" sz="3500">
                <a:solidFill>
                  <a:srgbClr val="FFFFFF"/>
                </a:solidFill>
              </a:rPr>
              <a:t>.</a:t>
            </a:r>
            <a:r>
              <a:rPr lang="el-GR" sz="3500">
                <a:solidFill>
                  <a:srgbClr val="FFFFFF"/>
                </a:solidFill>
              </a:rPr>
              <a:t>Π</a:t>
            </a:r>
            <a:r>
              <a:rPr lang="en-US" sz="3500">
                <a:solidFill>
                  <a:srgbClr val="FFFFFF"/>
                </a:solidFill>
              </a:rPr>
              <a:t>.</a:t>
            </a:r>
            <a:r>
              <a:rPr lang="el-GR" sz="3500">
                <a:solidFill>
                  <a:srgbClr val="FFFFFF"/>
                </a:solidFill>
              </a:rPr>
              <a:t>Α</a:t>
            </a:r>
            <a:r>
              <a:rPr lang="en-US" sz="3500">
                <a:solidFill>
                  <a:srgbClr val="FFFFFF"/>
                </a:solidFill>
              </a:rPr>
              <a:t>.</a:t>
            </a:r>
            <a:r>
              <a:rPr lang="el-GR" sz="3500">
                <a:solidFill>
                  <a:srgbClr val="FFFFFF"/>
                </a:solidFill>
              </a:rPr>
              <a:t>Ψ</a:t>
            </a:r>
            <a:r>
              <a:rPr lang="en-US" sz="3500">
                <a:solidFill>
                  <a:srgbClr val="FFFFFF"/>
                </a:solidFill>
              </a:rPr>
              <a:t>.</a:t>
            </a:r>
            <a:r>
              <a:rPr lang="el-GR" sz="3500">
                <a:solidFill>
                  <a:srgbClr val="FFFFFF"/>
                </a:solidFill>
              </a:rPr>
              <a:t>Υ</a:t>
            </a:r>
            <a:r>
              <a:rPr lang="en-US" sz="3500">
                <a:solidFill>
                  <a:srgbClr val="FFFFFF"/>
                </a:solidFill>
              </a:rPr>
              <a:t>.</a:t>
            </a:r>
            <a:endParaRPr lang="el-GR" sz="3500">
              <a:solidFill>
                <a:srgbClr val="FFFFFF"/>
              </a:solidFill>
            </a:endParaRPr>
          </a:p>
        </p:txBody>
      </p:sp>
      <p:sp>
        <p:nvSpPr>
          <p:cNvPr id="3" name="2 - Θέση περιεχομένου"/>
          <p:cNvSpPr>
            <a:spLocks noGrp="1"/>
          </p:cNvSpPr>
          <p:nvPr>
            <p:ph idx="1"/>
          </p:nvPr>
        </p:nvSpPr>
        <p:spPr>
          <a:xfrm>
            <a:off x="3840480" y="804672"/>
            <a:ext cx="4711446" cy="5248656"/>
          </a:xfrm>
        </p:spPr>
        <p:txBody>
          <a:bodyPr anchor="ctr">
            <a:normAutofit/>
          </a:bodyPr>
          <a:lstStyle/>
          <a:p>
            <a:pPr algn="just">
              <a:lnSpc>
                <a:spcPct val="90000"/>
              </a:lnSpc>
            </a:pPr>
            <a:r>
              <a:rPr lang="el-GR" sz="1300" dirty="0"/>
              <a:t>Η </a:t>
            </a:r>
            <a:r>
              <a:rPr lang="el-GR" sz="1300" b="1" dirty="0"/>
              <a:t>Ε.Π.Α.Ψ.Υ.</a:t>
            </a:r>
            <a:r>
              <a:rPr lang="el-GR" sz="1300" dirty="0"/>
              <a:t> ιδρύθηκε το 1988 και έκτοτε δραστηριοποιείται αδιάκοπα, με σκοπό την προσφορά ενός </a:t>
            </a:r>
            <a:r>
              <a:rPr lang="el-GR" sz="1300" b="1" dirty="0"/>
              <a:t>εναλλακτικού μοντέλου παροχής ψυχιατρικής φροντίδας στην Κοινότητα</a:t>
            </a:r>
            <a:r>
              <a:rPr lang="el-GR" sz="1300" dirty="0"/>
              <a:t>, στο πλαίσιο του Εθνικού Σχεδίου για την Ψυχική Υγεία </a:t>
            </a:r>
            <a:r>
              <a:rPr lang="el-GR" sz="1300" b="1" dirty="0"/>
              <a:t>«</a:t>
            </a:r>
            <a:r>
              <a:rPr lang="el-GR" sz="1300" b="1" dirty="0" err="1"/>
              <a:t>Ψυχαργώς</a:t>
            </a:r>
            <a:r>
              <a:rPr lang="el-GR" sz="1300" b="1" dirty="0"/>
              <a:t>»</a:t>
            </a:r>
            <a:r>
              <a:rPr lang="el-GR" sz="1300" dirty="0"/>
              <a:t> και με βάση τις </a:t>
            </a:r>
            <a:r>
              <a:rPr lang="el-GR" sz="1300" b="1" dirty="0"/>
              <a:t>αρχές της Ψυχοκοινωνικής Αποκατάστασης</a:t>
            </a:r>
            <a:r>
              <a:rPr lang="el-GR" sz="1300" dirty="0"/>
              <a:t>.</a:t>
            </a:r>
          </a:p>
          <a:p>
            <a:pPr algn="just">
              <a:lnSpc>
                <a:spcPct val="90000"/>
              </a:lnSpc>
            </a:pPr>
            <a:r>
              <a:rPr lang="el-GR" sz="1300" dirty="0"/>
              <a:t>ΝΠΙΔ, μη κερδοσκοπικό σωματείο που εποπτεύεται και χρηματοδοτείται από ευρωπαϊκούς πόρους και κονδύλια του Υπουργείου Υγείας στο πλαίσιο του προγράμματος «</a:t>
            </a:r>
            <a:r>
              <a:rPr lang="el-GR" sz="1300" dirty="0" err="1"/>
              <a:t>Ψυχαργώς</a:t>
            </a:r>
            <a:r>
              <a:rPr lang="el-GR" sz="1300" dirty="0"/>
              <a:t>»</a:t>
            </a:r>
          </a:p>
          <a:p>
            <a:pPr algn="just">
              <a:lnSpc>
                <a:spcPct val="90000"/>
              </a:lnSpc>
            </a:pPr>
            <a:r>
              <a:rPr lang="el-GR" sz="1300" dirty="0"/>
              <a:t>250 υπάλληλοι, Ψυχίατροι, Ψυχολόγοι, Κοινωνικοί Λειτουργοί, Νοσηλευτές, </a:t>
            </a:r>
            <a:r>
              <a:rPr lang="el-GR" sz="1300" dirty="0" err="1"/>
              <a:t>Εργοθεραπευτές</a:t>
            </a:r>
            <a:r>
              <a:rPr lang="el-GR" sz="1300" dirty="0"/>
              <a:t>, Γενικών Καθηκόντων, Διοικητικό προσωπικό</a:t>
            </a:r>
          </a:p>
          <a:p>
            <a:pPr algn="just">
              <a:lnSpc>
                <a:spcPct val="90000"/>
              </a:lnSpc>
            </a:pPr>
            <a:r>
              <a:rPr lang="el-GR" sz="1300" dirty="0"/>
              <a:t>Δομές: 11 στεγαστικές δομές ψυχοκοινωνικής αποκατάστασης  (7 Οικοτροφεία και 4 ξενώνες),</a:t>
            </a:r>
            <a:r>
              <a:rPr lang="en-US" sz="1300" dirty="0"/>
              <a:t> </a:t>
            </a:r>
            <a:r>
              <a:rPr lang="el-GR" sz="1300" dirty="0"/>
              <a:t>1</a:t>
            </a:r>
            <a:r>
              <a:rPr lang="en-US" sz="1300" dirty="0"/>
              <a:t>0</a:t>
            </a:r>
            <a:r>
              <a:rPr lang="el-GR" sz="1300" dirty="0"/>
              <a:t> προστατευμένα διαμερίσματα, 2 Κινητές Μονάδες Ψυχικής Υγείας στις Κυκλάδες,  Κέντρο Ημέρας στο Μαρούσι (5</a:t>
            </a:r>
            <a:r>
              <a:rPr lang="el-GR" sz="1300" baseline="30000" dirty="0"/>
              <a:t>ος</a:t>
            </a:r>
            <a:r>
              <a:rPr lang="el-GR" sz="1300" dirty="0"/>
              <a:t> ΤΟ.ΨΥ Αττικής)</a:t>
            </a:r>
            <a:r>
              <a:rPr lang="en-US" sz="1300" dirty="0"/>
              <a:t>, </a:t>
            </a:r>
            <a:r>
              <a:rPr lang="el-GR" sz="1300" dirty="0"/>
              <a:t>Κέντρο Ημέρας στην Αγία Παρασκευή (6</a:t>
            </a:r>
            <a:r>
              <a:rPr lang="el-GR" sz="1300" baseline="30000" dirty="0"/>
              <a:t>ος</a:t>
            </a:r>
            <a:r>
              <a:rPr lang="el-GR" sz="1300" dirty="0"/>
              <a:t> ΤΟ.ΨΥ Αττικής)</a:t>
            </a:r>
          </a:p>
          <a:p>
            <a:pPr algn="just">
              <a:lnSpc>
                <a:spcPct val="90000"/>
              </a:lnSpc>
            </a:pPr>
            <a:r>
              <a:rPr lang="el-GR" sz="1300" dirty="0"/>
              <a:t>Παράλληλες δράσεις: Διοργάνωση εκπαιδευτικών σεμιναρίων, Πρόγραμμα «Πολίτες ενάντια στην Κατάθλιψη» με εκπαίδευση ληπτών υπηρεσιών ψυχικής υγείας  στην οργάνωση ομάδων αυτοβοήθειας, πρόγραμμα </a:t>
            </a:r>
            <a:r>
              <a:rPr lang="en-US" sz="1300" dirty="0"/>
              <a:t>PARADISO, </a:t>
            </a:r>
            <a:r>
              <a:rPr lang="el-GR" sz="1300" dirty="0"/>
              <a:t>συμβουλευτικοί σταθμοί για την Άνοια στις Κυκλάδες Πρόγραμμα Ψυχοκοινωνικής Υποστήριξης παιδιών και οικογενειών στη Σύρο κ.α.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428596" y="928670"/>
            <a:ext cx="2820825" cy="4965453"/>
          </a:xfrm>
        </p:spPr>
        <p:txBody>
          <a:bodyPr>
            <a:normAutofit/>
          </a:bodyPr>
          <a:lstStyle/>
          <a:p>
            <a:pPr algn="r"/>
            <a:r>
              <a:rPr lang="el-GR" dirty="0">
                <a:solidFill>
                  <a:srgbClr val="FFFF00"/>
                </a:solidFill>
              </a:rPr>
              <a:t>Υπηρεσίες Κέντρου </a:t>
            </a:r>
            <a:r>
              <a:rPr lang="el-GR" dirty="0" smtClean="0">
                <a:solidFill>
                  <a:srgbClr val="FFFF00"/>
                </a:solidFill>
              </a:rPr>
              <a:t>Ημέρας</a:t>
            </a:r>
            <a:br>
              <a:rPr lang="el-GR" dirty="0" smtClean="0">
                <a:solidFill>
                  <a:srgbClr val="FFFF00"/>
                </a:solidFill>
              </a:rPr>
            </a:br>
            <a:r>
              <a:rPr lang="en-US" dirty="0" smtClean="0">
                <a:solidFill>
                  <a:srgbClr val="FFFF00"/>
                </a:solidFill>
              </a:rPr>
              <a:t>Franco </a:t>
            </a:r>
            <a:r>
              <a:rPr lang="en-US" dirty="0" err="1" smtClean="0">
                <a:solidFill>
                  <a:srgbClr val="FFFF00"/>
                </a:solidFill>
              </a:rPr>
              <a:t>Basaglia</a:t>
            </a:r>
            <a:endParaRPr lang="el-GR" dirty="0">
              <a:solidFill>
                <a:srgbClr val="FFFF00"/>
              </a:solidFill>
            </a:endParaRPr>
          </a:p>
        </p:txBody>
      </p:sp>
      <p:sp>
        <p:nvSpPr>
          <p:cNvPr id="3" name="2 - Θέση περιεχομένου"/>
          <p:cNvSpPr>
            <a:spLocks noGrp="1"/>
          </p:cNvSpPr>
          <p:nvPr>
            <p:ph idx="1"/>
          </p:nvPr>
        </p:nvSpPr>
        <p:spPr>
          <a:xfrm>
            <a:off x="3428992" y="857232"/>
            <a:ext cx="5126257" cy="5536958"/>
          </a:xfrm>
        </p:spPr>
        <p:txBody>
          <a:bodyPr anchor="ctr">
            <a:noAutofit/>
          </a:bodyPr>
          <a:lstStyle/>
          <a:p>
            <a:r>
              <a:rPr lang="el-GR" sz="2400" dirty="0"/>
              <a:t>Ημερήσιο </a:t>
            </a:r>
            <a:r>
              <a:rPr lang="el-GR" sz="2400" dirty="0" smtClean="0"/>
              <a:t>πρόγραμμα </a:t>
            </a:r>
            <a:r>
              <a:rPr lang="el-GR" sz="2400" dirty="0"/>
              <a:t>ψυχοκοινωνικής </a:t>
            </a:r>
            <a:r>
              <a:rPr lang="el-GR" sz="2400" dirty="0" smtClean="0"/>
              <a:t>αποκατάστασης</a:t>
            </a:r>
            <a:endParaRPr lang="el-GR" sz="2400" dirty="0"/>
          </a:p>
          <a:p>
            <a:r>
              <a:rPr lang="el-GR" sz="2400" dirty="0" smtClean="0"/>
              <a:t>Κατ’ οίκον παρέμβαση -</a:t>
            </a:r>
            <a:r>
              <a:rPr lang="en-US" sz="2400" dirty="0" smtClean="0"/>
              <a:t>Assertive Community Treatment (A.C.T. ) </a:t>
            </a:r>
            <a:endParaRPr lang="el-GR" sz="2400" dirty="0" smtClean="0"/>
          </a:p>
          <a:p>
            <a:r>
              <a:rPr lang="el-GR" sz="2400" dirty="0" smtClean="0"/>
              <a:t>Κοινωνική Λέσχη </a:t>
            </a:r>
          </a:p>
          <a:p>
            <a:r>
              <a:rPr lang="el-GR" sz="2400" dirty="0"/>
              <a:t>Υ</a:t>
            </a:r>
            <a:r>
              <a:rPr lang="el-GR" sz="2400" dirty="0" smtClean="0"/>
              <a:t>πηρεσία </a:t>
            </a:r>
            <a:r>
              <a:rPr lang="el-GR" sz="2400" dirty="0"/>
              <a:t>Βραχείας Ψυχοθεραπείας</a:t>
            </a:r>
          </a:p>
          <a:p>
            <a:r>
              <a:rPr lang="el-GR" sz="2400" dirty="0"/>
              <a:t>Οικογενειακή θεραπεία</a:t>
            </a:r>
          </a:p>
          <a:p>
            <a:r>
              <a:rPr lang="el-GR" sz="2400" dirty="0" smtClean="0"/>
              <a:t>Εικαστική </a:t>
            </a:r>
            <a:r>
              <a:rPr lang="el-GR" sz="2400" dirty="0"/>
              <a:t>Ψυχοθεραπεία, Μουσικοθεραπεία</a:t>
            </a:r>
          </a:p>
          <a:p>
            <a:r>
              <a:rPr lang="el-GR" sz="2400" dirty="0"/>
              <a:t>Ψυχιατρική παρακολούθηση</a:t>
            </a:r>
          </a:p>
          <a:p>
            <a:r>
              <a:rPr lang="el-GR" sz="2400" dirty="0" smtClean="0"/>
              <a:t>Προαγωγή </a:t>
            </a:r>
            <a:r>
              <a:rPr lang="el-GR" sz="2400" dirty="0"/>
              <a:t>Ψυχικής Υγείας </a:t>
            </a:r>
            <a:endParaRPr lang="en-US" sz="2400" dirty="0"/>
          </a:p>
          <a:p>
            <a:r>
              <a:rPr lang="el-GR" sz="2400" dirty="0"/>
              <a:t>Κλινική </a:t>
            </a:r>
            <a:r>
              <a:rPr lang="en-US" sz="2400" dirty="0"/>
              <a:t>Depot </a:t>
            </a:r>
            <a:endParaRPr lang="el-GR" sz="2400" dirty="0" smtClean="0"/>
          </a:p>
          <a:p>
            <a:r>
              <a:rPr lang="el-GR" sz="2400" dirty="0" err="1" smtClean="0"/>
              <a:t>Πολυοικογενειακή</a:t>
            </a:r>
            <a:r>
              <a:rPr lang="el-GR" sz="2400" dirty="0" smtClean="0"/>
              <a:t> θεραπεία</a:t>
            </a:r>
          </a:p>
          <a:p>
            <a:r>
              <a:rPr lang="el-GR" sz="2400" dirty="0" smtClean="0"/>
              <a:t>Ανοιχτός </a:t>
            </a:r>
            <a:r>
              <a:rPr lang="el-GR" sz="2400" dirty="0" err="1"/>
              <a:t>Δ</a:t>
            </a:r>
            <a:r>
              <a:rPr lang="el-GR" sz="2400" dirty="0" err="1" smtClean="0"/>
              <a:t>ιαλόγος</a:t>
            </a:r>
            <a:endParaRPr lang="el-GR" sz="2400" dirty="0" smtClean="0"/>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sz="quarter" idx="4294967295"/>
            <p:extLst>
              <p:ext uri="{D42A27DB-BD31-4B8C-83A1-F6EECF244321}">
                <p14:modId xmlns="" xmlns:p14="http://schemas.microsoft.com/office/powerpoint/2010/main" val="1113533575"/>
              </p:ext>
            </p:extLst>
          </p:nvPr>
        </p:nvGraphicFramePr>
        <p:xfrm>
          <a:off x="0" y="260350"/>
          <a:ext cx="9036050" cy="659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40780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b="1" dirty="0">
                <a:solidFill>
                  <a:srgbClr val="FFCC00"/>
                </a:solidFill>
              </a:rPr>
              <a:t>Διακλαδική ομάδα </a:t>
            </a:r>
            <a:endParaRPr lang="el-GR" sz="3600" dirty="0"/>
          </a:p>
        </p:txBody>
      </p:sp>
      <p:sp>
        <p:nvSpPr>
          <p:cNvPr id="3" name="Θέση περιεχομένου 2"/>
          <p:cNvSpPr>
            <a:spLocks noGrp="1"/>
          </p:cNvSpPr>
          <p:nvPr>
            <p:ph idx="1"/>
          </p:nvPr>
        </p:nvSpPr>
        <p:spPr/>
        <p:txBody>
          <a:bodyPr>
            <a:normAutofit/>
          </a:bodyPr>
          <a:lstStyle/>
          <a:p>
            <a:endParaRPr lang="el-GR" dirty="0" smtClean="0"/>
          </a:p>
          <a:p>
            <a:r>
              <a:rPr lang="el-GR" dirty="0" smtClean="0"/>
              <a:t>διαφορετικές προσεγγίσεις </a:t>
            </a:r>
            <a:r>
              <a:rPr lang="el-GR" dirty="0"/>
              <a:t>της θεραπείας από διαφορετικές επαγγελματικές </a:t>
            </a:r>
            <a:r>
              <a:rPr lang="el-GR" dirty="0" smtClean="0"/>
              <a:t>κατευθύνσεις</a:t>
            </a:r>
            <a:r>
              <a:rPr lang="el-GR" dirty="0"/>
              <a:t>, προκειμένου να καλυφθούν οι ανάγκες των ψυχικά </a:t>
            </a:r>
            <a:r>
              <a:rPr lang="el-GR" dirty="0" smtClean="0"/>
              <a:t>ασθενών</a:t>
            </a:r>
            <a:endParaRPr lang="el-GR" dirty="0"/>
          </a:p>
          <a:p>
            <a:endParaRPr lang="el-GR" dirty="0" smtClean="0"/>
          </a:p>
          <a:p>
            <a:r>
              <a:rPr lang="el-GR" dirty="0" smtClean="0"/>
              <a:t>ψυχίατροι</a:t>
            </a:r>
            <a:r>
              <a:rPr lang="el-GR" dirty="0"/>
              <a:t>, ψυχολόγοι, ψυχιατρικοί νοσηλευτές, κοινωνικοί λειτουργοί </a:t>
            </a:r>
            <a:r>
              <a:rPr lang="el-GR" dirty="0" smtClean="0"/>
              <a:t>και εργοθεραπευτές </a:t>
            </a:r>
            <a:r>
              <a:rPr lang="el-GR" dirty="0"/>
              <a:t>συγκροτούν τη διακλαδική ομάδα</a:t>
            </a:r>
          </a:p>
        </p:txBody>
      </p:sp>
    </p:spTree>
    <p:extLst>
      <p:ext uri="{BB962C8B-B14F-4D97-AF65-F5344CB8AC3E}">
        <p14:creationId xmlns="" xmlns:p14="http://schemas.microsoft.com/office/powerpoint/2010/main" val="29805349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b="1" dirty="0">
                <a:solidFill>
                  <a:srgbClr val="FFCC00"/>
                </a:solidFill>
              </a:rPr>
              <a:t>Διακλαδική ομάδα </a:t>
            </a:r>
            <a:endParaRPr lang="el-GR" sz="3600" dirty="0"/>
          </a:p>
        </p:txBody>
      </p:sp>
      <p:sp>
        <p:nvSpPr>
          <p:cNvPr id="3" name="Θέση περιεχομένου 2"/>
          <p:cNvSpPr>
            <a:spLocks noGrp="1"/>
          </p:cNvSpPr>
          <p:nvPr>
            <p:ph idx="1"/>
          </p:nvPr>
        </p:nvSpPr>
        <p:spPr/>
        <p:txBody>
          <a:bodyPr>
            <a:normAutofit/>
          </a:bodyPr>
          <a:lstStyle/>
          <a:p>
            <a:r>
              <a:rPr lang="el-GR" dirty="0"/>
              <a:t>ομάδα ανθρώπων με συμπληρωματικές δεξιότητες που έχουν δεσμευθεί </a:t>
            </a:r>
            <a:r>
              <a:rPr lang="el-GR" dirty="0" smtClean="0"/>
              <a:t>σε κοινό </a:t>
            </a:r>
            <a:r>
              <a:rPr lang="el-GR" dirty="0"/>
              <a:t>σκοπό, στόχους και </a:t>
            </a:r>
            <a:r>
              <a:rPr lang="el-GR" dirty="0" smtClean="0"/>
              <a:t>προσέγγιση </a:t>
            </a:r>
            <a:r>
              <a:rPr lang="el-GR" dirty="0"/>
              <a:t>για την οποία λογοδοτούν </a:t>
            </a:r>
            <a:r>
              <a:rPr lang="el-GR" dirty="0" smtClean="0"/>
              <a:t>αμοιβαία</a:t>
            </a:r>
          </a:p>
          <a:p>
            <a:endParaRPr lang="el-GR" dirty="0" smtClean="0"/>
          </a:p>
          <a:p>
            <a:r>
              <a:rPr lang="el-GR" dirty="0" smtClean="0"/>
              <a:t>σημαντική </a:t>
            </a:r>
            <a:r>
              <a:rPr lang="el-GR" dirty="0"/>
              <a:t>πηγή ανταμοιβής για τα μέλη </a:t>
            </a:r>
            <a:r>
              <a:rPr lang="el-GR" dirty="0" smtClean="0"/>
              <a:t>της ομάδας,</a:t>
            </a:r>
            <a:r>
              <a:rPr lang="el-GR" sz="1100" dirty="0" smtClean="0"/>
              <a:t> </a:t>
            </a:r>
            <a:r>
              <a:rPr lang="el-GR" dirty="0"/>
              <a:t>αυξημένη ικανοποίηση από την εργασία </a:t>
            </a:r>
          </a:p>
          <a:p>
            <a:endParaRPr lang="el-GR" dirty="0" smtClean="0"/>
          </a:p>
          <a:p>
            <a:r>
              <a:rPr lang="el-GR" dirty="0" smtClean="0"/>
              <a:t>ο </a:t>
            </a:r>
            <a:r>
              <a:rPr lang="el-GR" dirty="0"/>
              <a:t>κύριος μηχανισμός που εξασφαλίζει την </a:t>
            </a:r>
            <a:r>
              <a:rPr lang="el-GR" dirty="0" smtClean="0"/>
              <a:t>ολιστική φροντίδα των </a:t>
            </a:r>
            <a:r>
              <a:rPr lang="el-GR" dirty="0"/>
              <a:t>ασθενών </a:t>
            </a:r>
            <a:r>
              <a:rPr lang="el-GR" dirty="0" smtClean="0"/>
              <a:t>σε </a:t>
            </a:r>
            <a:r>
              <a:rPr lang="el-GR" dirty="0"/>
              <a:t>ολόκληρη την </a:t>
            </a:r>
            <a:r>
              <a:rPr lang="el-GR" dirty="0" smtClean="0"/>
              <a:t>πορεία της </a:t>
            </a:r>
            <a:r>
              <a:rPr lang="el-GR" dirty="0"/>
              <a:t>νόσου σε ένα συνεχές </a:t>
            </a:r>
            <a:r>
              <a:rPr lang="el-GR" dirty="0" smtClean="0"/>
              <a:t>φροντίδας </a:t>
            </a:r>
            <a:r>
              <a:rPr lang="el-GR" sz="1000" dirty="0"/>
              <a:t>(</a:t>
            </a:r>
            <a:r>
              <a:rPr lang="en-US" sz="1000" dirty="0" err="1"/>
              <a:t>Onyett</a:t>
            </a:r>
            <a:r>
              <a:rPr lang="en-US" sz="1000" dirty="0"/>
              <a:t>, 1996</a:t>
            </a:r>
            <a:r>
              <a:rPr lang="en-US" sz="1000" dirty="0" smtClean="0"/>
              <a:t>)</a:t>
            </a:r>
            <a:r>
              <a:rPr lang="el-GR" sz="1000" dirty="0" smtClean="0"/>
              <a:t> (</a:t>
            </a:r>
            <a:r>
              <a:rPr lang="el-GR" sz="1000" dirty="0" err="1"/>
              <a:t>Mental</a:t>
            </a:r>
            <a:r>
              <a:rPr lang="el-GR" sz="1000" dirty="0"/>
              <a:t> </a:t>
            </a:r>
            <a:r>
              <a:rPr lang="el-GR" sz="1000" dirty="0" err="1"/>
              <a:t>Health</a:t>
            </a:r>
            <a:r>
              <a:rPr lang="el-GR" sz="1000" dirty="0"/>
              <a:t> </a:t>
            </a:r>
            <a:r>
              <a:rPr lang="el-GR" sz="1000" dirty="0" err="1"/>
              <a:t>Commission</a:t>
            </a:r>
            <a:r>
              <a:rPr lang="el-GR" sz="1000" dirty="0"/>
              <a:t>, 2006</a:t>
            </a:r>
            <a:r>
              <a:rPr lang="el-GR" sz="1000" dirty="0" smtClean="0"/>
              <a:t>) </a:t>
            </a:r>
          </a:p>
          <a:p>
            <a:pPr marL="0" indent="0">
              <a:buNone/>
            </a:pPr>
            <a:endParaRPr lang="el-GR" sz="1000" dirty="0"/>
          </a:p>
          <a:p>
            <a:pPr marL="0" indent="0">
              <a:buNone/>
            </a:pPr>
            <a:endParaRPr lang="el-GR" sz="1000" dirty="0" smtClean="0"/>
          </a:p>
          <a:p>
            <a:pPr marL="0" indent="0">
              <a:buNone/>
            </a:pPr>
            <a:endParaRPr lang="el-GR" sz="1000" dirty="0"/>
          </a:p>
          <a:p>
            <a:pPr marL="0" indent="0">
              <a:buNone/>
            </a:pPr>
            <a:endParaRPr lang="el-GR" sz="1000" dirty="0" smtClean="0"/>
          </a:p>
          <a:p>
            <a:pPr marL="0" indent="0">
              <a:buNone/>
            </a:pPr>
            <a:endParaRPr lang="el-GR" sz="1000" dirty="0"/>
          </a:p>
        </p:txBody>
      </p:sp>
    </p:spTree>
    <p:extLst>
      <p:ext uri="{BB962C8B-B14F-4D97-AF65-F5344CB8AC3E}">
        <p14:creationId xmlns="" xmlns:p14="http://schemas.microsoft.com/office/powerpoint/2010/main" val="13883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b="1" dirty="0">
                <a:solidFill>
                  <a:srgbClr val="FFCC00"/>
                </a:solidFill>
              </a:rPr>
              <a:t>Διακλαδική ομάδα </a:t>
            </a:r>
            <a:endParaRPr lang="el-GR" sz="3600" dirty="0"/>
          </a:p>
        </p:txBody>
      </p:sp>
      <p:sp>
        <p:nvSpPr>
          <p:cNvPr id="3" name="Θέση περιεχομένου 2"/>
          <p:cNvSpPr>
            <a:spLocks noGrp="1"/>
          </p:cNvSpPr>
          <p:nvPr>
            <p:ph idx="1"/>
          </p:nvPr>
        </p:nvSpPr>
        <p:spPr/>
        <p:txBody>
          <a:bodyPr>
            <a:normAutofit/>
          </a:bodyPr>
          <a:lstStyle/>
          <a:p>
            <a:r>
              <a:rPr lang="el-GR" dirty="0"/>
              <a:t>στενή αλληλοϋποστήριξη των επαγγελματιών και συλλογικότητα </a:t>
            </a:r>
            <a:r>
              <a:rPr lang="el-GR" dirty="0" smtClean="0"/>
              <a:t>στην εκτίμηση</a:t>
            </a:r>
            <a:r>
              <a:rPr lang="el-GR" dirty="0"/>
              <a:t>, </a:t>
            </a:r>
            <a:r>
              <a:rPr lang="el-GR" dirty="0" smtClean="0"/>
              <a:t>σύνθετης </a:t>
            </a:r>
            <a:r>
              <a:rPr lang="el-GR" dirty="0"/>
              <a:t>και συχνά </a:t>
            </a:r>
            <a:r>
              <a:rPr lang="el-GR" dirty="0" err="1" smtClean="0"/>
              <a:t>ψυχοπιεστικής</a:t>
            </a:r>
            <a:r>
              <a:rPr lang="el-GR" dirty="0" smtClean="0"/>
              <a:t> </a:t>
            </a:r>
            <a:r>
              <a:rPr lang="el-GR" dirty="0"/>
              <a:t>κλινικής εργασίας (ακούσιες νοσηλείες, βία, </a:t>
            </a:r>
            <a:r>
              <a:rPr lang="el-GR" dirty="0" err="1" smtClean="0"/>
              <a:t>αυτοκτονικότητα</a:t>
            </a:r>
            <a:r>
              <a:rPr lang="el-GR" dirty="0" smtClean="0"/>
              <a:t>)</a:t>
            </a:r>
            <a:endParaRPr lang="el-GR" dirty="0"/>
          </a:p>
          <a:p>
            <a:r>
              <a:rPr lang="el-GR" dirty="0" smtClean="0"/>
              <a:t>καταμερισμό </a:t>
            </a:r>
            <a:r>
              <a:rPr lang="el-GR" dirty="0"/>
              <a:t>της εργασίας που εξασφαλίζει τη διεπιστημονική </a:t>
            </a:r>
            <a:r>
              <a:rPr lang="el-GR" dirty="0" smtClean="0"/>
              <a:t>παροχή υπηρεσιών</a:t>
            </a:r>
            <a:r>
              <a:rPr lang="el-GR" dirty="0"/>
              <a:t>, </a:t>
            </a:r>
            <a:r>
              <a:rPr lang="el-GR" dirty="0" smtClean="0"/>
              <a:t>«</a:t>
            </a:r>
            <a:r>
              <a:rPr lang="el-GR" dirty="0" err="1" smtClean="0"/>
              <a:t>βιο</a:t>
            </a:r>
            <a:r>
              <a:rPr lang="el-GR" dirty="0" smtClean="0"/>
              <a:t>-</a:t>
            </a:r>
            <a:r>
              <a:rPr lang="el-GR" dirty="0" err="1" smtClean="0"/>
              <a:t>ψυχο</a:t>
            </a:r>
            <a:r>
              <a:rPr lang="el-GR" dirty="0" smtClean="0"/>
              <a:t>-</a:t>
            </a:r>
            <a:r>
              <a:rPr lang="el-GR" dirty="0" err="1" smtClean="0"/>
              <a:t>κοινωνικο</a:t>
            </a:r>
            <a:r>
              <a:rPr lang="el-GR" dirty="0" smtClean="0"/>
              <a:t>-πολιτιστικές» συνιστώσες </a:t>
            </a:r>
          </a:p>
          <a:p>
            <a:r>
              <a:rPr lang="el-GR" dirty="0" smtClean="0"/>
              <a:t>αμοιβαίο </a:t>
            </a:r>
            <a:r>
              <a:rPr lang="el-GR" dirty="0"/>
              <a:t>εμπλουτισμό δεξιοτήτων μεταξύ των </a:t>
            </a:r>
            <a:r>
              <a:rPr lang="el-GR" dirty="0" smtClean="0"/>
              <a:t>επαγγελματιών, διεπιστημονική </a:t>
            </a:r>
            <a:r>
              <a:rPr lang="el-GR" dirty="0"/>
              <a:t>αξιολόγηση του συνόλου των περιπτώσεων κατά </a:t>
            </a:r>
            <a:r>
              <a:rPr lang="el-GR" dirty="0" smtClean="0"/>
              <a:t>τις συναντήσεις </a:t>
            </a:r>
            <a:r>
              <a:rPr lang="el-GR" dirty="0"/>
              <a:t>της </a:t>
            </a:r>
            <a:r>
              <a:rPr lang="el-GR" dirty="0" smtClean="0"/>
              <a:t>ομάδας</a:t>
            </a:r>
            <a:endParaRPr lang="el-GR" dirty="0"/>
          </a:p>
          <a:p>
            <a:r>
              <a:rPr lang="el-GR" dirty="0" smtClean="0"/>
              <a:t>απόκτηση </a:t>
            </a:r>
            <a:r>
              <a:rPr lang="el-GR" dirty="0"/>
              <a:t>νέων δεξιοτήτων του </a:t>
            </a:r>
            <a:r>
              <a:rPr lang="el-GR" dirty="0" smtClean="0"/>
              <a:t>προσωπικού, λήψη </a:t>
            </a:r>
            <a:r>
              <a:rPr lang="el-GR" dirty="0"/>
              <a:t>αποφάσεων και </a:t>
            </a:r>
            <a:r>
              <a:rPr lang="el-GR" dirty="0" smtClean="0"/>
              <a:t>ανάληψη ευθυνών  </a:t>
            </a:r>
            <a:r>
              <a:rPr lang="el-GR" sz="1600" dirty="0" smtClean="0"/>
              <a:t>	</a:t>
            </a:r>
            <a:r>
              <a:rPr lang="el-GR" sz="1000" dirty="0" smtClean="0"/>
              <a:t>(</a:t>
            </a:r>
            <a:r>
              <a:rPr lang="el-GR" sz="1000" dirty="0"/>
              <a:t>Onyett &amp; Smith, 1998</a:t>
            </a:r>
            <a:r>
              <a:rPr lang="el-GR" sz="1000" dirty="0" smtClean="0"/>
              <a:t>)</a:t>
            </a:r>
            <a:r>
              <a:rPr lang="en-US" sz="1000" dirty="0"/>
              <a:t> </a:t>
            </a:r>
            <a:r>
              <a:rPr lang="el-GR" sz="1000" dirty="0" smtClean="0"/>
              <a:t>(</a:t>
            </a:r>
            <a:r>
              <a:rPr lang="el-GR" sz="1000" dirty="0"/>
              <a:t>Hoult,1986</a:t>
            </a:r>
            <a:r>
              <a:rPr lang="el-GR" sz="1000" dirty="0" smtClean="0"/>
              <a:t>) </a:t>
            </a:r>
            <a:endParaRPr lang="el-GR" sz="1000" dirty="0"/>
          </a:p>
        </p:txBody>
      </p:sp>
    </p:spTree>
    <p:extLst>
      <p:ext uri="{BB962C8B-B14F-4D97-AF65-F5344CB8AC3E}">
        <p14:creationId xmlns="" xmlns:p14="http://schemas.microsoft.com/office/powerpoint/2010/main" val="14599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Διακλαδική Ομάδα +</a:t>
            </a:r>
            <a:endParaRPr lang="el-GR" dirty="0"/>
          </a:p>
        </p:txBody>
      </p:sp>
      <p:sp>
        <p:nvSpPr>
          <p:cNvPr id="3" name="2 - Θέση περιεχομένου"/>
          <p:cNvSpPr>
            <a:spLocks noGrp="1"/>
          </p:cNvSpPr>
          <p:nvPr>
            <p:ph idx="1"/>
          </p:nvPr>
        </p:nvSpPr>
        <p:spPr/>
        <p:txBody>
          <a:bodyPr/>
          <a:lstStyle/>
          <a:p>
            <a:endParaRPr lang="el-GR"/>
          </a:p>
        </p:txBody>
      </p:sp>
      <p:pic>
        <p:nvPicPr>
          <p:cNvPr id="4098" name="Picture 2" descr="C:\Users\dtriv\Desktop\ΣΥΝΕΔΡΙΟ ΣΑΚΕΛ\IMG-1c577d86136e9dd460e6bbb3b82592b6-V.jpg"/>
          <p:cNvPicPr>
            <a:picLocks noChangeAspect="1" noChangeArrowheads="1"/>
          </p:cNvPicPr>
          <p:nvPr/>
        </p:nvPicPr>
        <p:blipFill>
          <a:blip r:embed="rId2"/>
          <a:srcRect/>
          <a:stretch>
            <a:fillRect/>
          </a:stretch>
        </p:blipFill>
        <p:spPr bwMode="auto">
          <a:xfrm>
            <a:off x="500034" y="1643050"/>
            <a:ext cx="7588422" cy="479304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B1483509-8170-4CCF-8B74-893F622E0D4C}"/>
              </a:ext>
            </a:extLst>
          </p:cNvPr>
          <p:cNvSpPr>
            <a:spLocks noGrp="1"/>
          </p:cNvSpPr>
          <p:nvPr>
            <p:ph type="title"/>
          </p:nvPr>
        </p:nvSpPr>
        <p:spPr>
          <a:xfrm>
            <a:off x="214282" y="1214423"/>
            <a:ext cx="2857520" cy="2786082"/>
          </a:xfrm>
        </p:spPr>
        <p:txBody>
          <a:bodyPr anchor="t">
            <a:normAutofit/>
          </a:bodyPr>
          <a:lstStyle/>
          <a:p>
            <a:r>
              <a:rPr lang="el-GR" sz="3100" dirty="0">
                <a:solidFill>
                  <a:srgbClr val="FFFFFF"/>
                </a:solidFill>
              </a:rPr>
              <a:t>Π</a:t>
            </a:r>
            <a:r>
              <a:rPr lang="el-GR" sz="3100" dirty="0" smtClean="0">
                <a:solidFill>
                  <a:srgbClr val="FFFFFF"/>
                </a:solidFill>
              </a:rPr>
              <a:t>ρόγραμμα Ψυχοκοινωνικής αποκατάσταση</a:t>
            </a:r>
            <a:br>
              <a:rPr lang="el-GR" sz="3100" dirty="0" smtClean="0">
                <a:solidFill>
                  <a:srgbClr val="FFFFFF"/>
                </a:solidFill>
              </a:rPr>
            </a:br>
            <a:r>
              <a:rPr lang="el-GR" sz="3100" dirty="0" smtClean="0">
                <a:solidFill>
                  <a:srgbClr val="FFFFFF"/>
                </a:solidFill>
              </a:rPr>
              <a:t/>
            </a:r>
            <a:br>
              <a:rPr lang="el-GR" sz="3100" dirty="0" smtClean="0">
                <a:solidFill>
                  <a:srgbClr val="FFFFFF"/>
                </a:solidFill>
              </a:rPr>
            </a:br>
            <a:r>
              <a:rPr lang="el-GR" sz="3100" dirty="0" smtClean="0">
                <a:solidFill>
                  <a:srgbClr val="FFFFFF"/>
                </a:solidFill>
              </a:rPr>
              <a:t>Ομάδες </a:t>
            </a:r>
            <a:endParaRPr lang="en-US" sz="3100" dirty="0">
              <a:solidFill>
                <a:srgbClr val="FFFFFF"/>
              </a:solidFill>
            </a:endParaRPr>
          </a:p>
        </p:txBody>
      </p:sp>
      <p:sp>
        <p:nvSpPr>
          <p:cNvPr id="3" name="Θέση περιεχομένου 2">
            <a:extLst>
              <a:ext uri="{FF2B5EF4-FFF2-40B4-BE49-F238E27FC236}">
                <a16:creationId xmlns="" xmlns:a16="http://schemas.microsoft.com/office/drawing/2014/main" id="{FB1E3705-D4D6-45B5-BD46-F4BAC6A9E7C7}"/>
              </a:ext>
            </a:extLst>
          </p:cNvPr>
          <p:cNvSpPr>
            <a:spLocks noGrp="1"/>
          </p:cNvSpPr>
          <p:nvPr>
            <p:ph sz="half" idx="1"/>
          </p:nvPr>
        </p:nvSpPr>
        <p:spPr>
          <a:xfrm>
            <a:off x="3899244" y="1412489"/>
            <a:ext cx="2194560" cy="4363844"/>
          </a:xfrm>
        </p:spPr>
        <p:txBody>
          <a:bodyPr>
            <a:normAutofit/>
          </a:bodyPr>
          <a:lstStyle/>
          <a:p>
            <a:endParaRPr lang="en-US" sz="1700" dirty="0"/>
          </a:p>
        </p:txBody>
      </p:sp>
      <p:sp>
        <p:nvSpPr>
          <p:cNvPr id="4" name="Θέση περιεχομένου 3">
            <a:extLst>
              <a:ext uri="{FF2B5EF4-FFF2-40B4-BE49-F238E27FC236}">
                <a16:creationId xmlns="" xmlns:a16="http://schemas.microsoft.com/office/drawing/2014/main" id="{1ECAE886-B358-47DA-8AB2-3763AF460A3D}"/>
              </a:ext>
            </a:extLst>
          </p:cNvPr>
          <p:cNvSpPr>
            <a:spLocks noGrp="1"/>
          </p:cNvSpPr>
          <p:nvPr>
            <p:ph sz="half" idx="2"/>
          </p:nvPr>
        </p:nvSpPr>
        <p:spPr>
          <a:xfrm>
            <a:off x="6338703" y="1412489"/>
            <a:ext cx="2194560" cy="4363844"/>
          </a:xfrm>
        </p:spPr>
        <p:txBody>
          <a:bodyPr>
            <a:normAutofit/>
          </a:bodyPr>
          <a:lstStyle/>
          <a:p>
            <a:pPr>
              <a:lnSpc>
                <a:spcPct val="90000"/>
              </a:lnSpc>
            </a:pPr>
            <a:endParaRPr lang="en-US" sz="1200" dirty="0"/>
          </a:p>
        </p:txBody>
      </p:sp>
      <p:graphicFrame>
        <p:nvGraphicFramePr>
          <p:cNvPr id="8" name="Content Placeholder 3"/>
          <p:cNvGraphicFramePr>
            <a:graphicFrameLocks/>
          </p:cNvGraphicFramePr>
          <p:nvPr>
            <p:extLst>
              <p:ext uri="{D42A27DB-BD31-4B8C-83A1-F6EECF244321}">
                <p14:modId xmlns:p14="http://schemas.microsoft.com/office/powerpoint/2010/main" xmlns="" val="2628842598"/>
              </p:ext>
            </p:extLst>
          </p:nvPr>
        </p:nvGraphicFramePr>
        <p:xfrm>
          <a:off x="3143240" y="0"/>
          <a:ext cx="61436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45615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srgbClr val="FFCC00"/>
                </a:solidFill>
              </a:rPr>
              <a:t>Ομάδες </a:t>
            </a:r>
            <a:r>
              <a:rPr lang="el-GR" sz="3200" b="1" dirty="0" smtClean="0">
                <a:solidFill>
                  <a:srgbClr val="FFCC00"/>
                </a:solidFill>
              </a:rPr>
              <a:t>ΚΗ - Παραδείγματα</a:t>
            </a:r>
            <a:endParaRPr lang="el-GR" sz="3200" dirty="0"/>
          </a:p>
        </p:txBody>
      </p:sp>
      <p:sp>
        <p:nvSpPr>
          <p:cNvPr id="3" name="Θέση περιεχομένου 2"/>
          <p:cNvSpPr>
            <a:spLocks noGrp="1"/>
          </p:cNvSpPr>
          <p:nvPr>
            <p:ph idx="1"/>
          </p:nvPr>
        </p:nvSpPr>
        <p:spPr/>
        <p:txBody>
          <a:bodyPr>
            <a:normAutofit/>
          </a:bodyPr>
          <a:lstStyle/>
          <a:p>
            <a:r>
              <a:rPr lang="el-GR" b="1" dirty="0" smtClean="0"/>
              <a:t>Συνάντηση μελών/ Αυτοοργάνωσης</a:t>
            </a:r>
            <a:endParaRPr lang="el-GR" b="1" dirty="0"/>
          </a:p>
          <a:p>
            <a:endParaRPr lang="el-GR" dirty="0" smtClean="0"/>
          </a:p>
          <a:p>
            <a:r>
              <a:rPr lang="el-GR" b="1" dirty="0" smtClean="0"/>
              <a:t>Γενικής συνέλευσης/Κοινότητας </a:t>
            </a:r>
          </a:p>
          <a:p>
            <a:pPr lvl="1"/>
            <a:r>
              <a:rPr lang="el-GR" dirty="0" smtClean="0"/>
              <a:t>προωθούν </a:t>
            </a:r>
            <a:r>
              <a:rPr lang="el-GR" dirty="0"/>
              <a:t>την ανάληψη ενήλικων ρόλων, την πρωτοβουλία, τη </a:t>
            </a:r>
            <a:r>
              <a:rPr lang="el-GR" dirty="0" smtClean="0"/>
              <a:t>συνεργασία </a:t>
            </a:r>
            <a:r>
              <a:rPr lang="el-GR" dirty="0"/>
              <a:t>και την </a:t>
            </a:r>
            <a:r>
              <a:rPr lang="el-GR" dirty="0" smtClean="0"/>
              <a:t>ενδυνάμωση</a:t>
            </a:r>
          </a:p>
          <a:p>
            <a:pPr lvl="1"/>
            <a:r>
              <a:rPr lang="el-GR" dirty="0" smtClean="0"/>
              <a:t>μοντέλο </a:t>
            </a:r>
            <a:r>
              <a:rPr lang="el-GR" dirty="0"/>
              <a:t>της ανάρρωσης, </a:t>
            </a:r>
            <a:r>
              <a:rPr lang="el-GR" dirty="0" smtClean="0"/>
              <a:t>θεραπευτικής κοινότητας και της κοινωνικής λέσχης. </a:t>
            </a:r>
          </a:p>
          <a:p>
            <a:endParaRPr lang="el-GR" dirty="0" smtClean="0"/>
          </a:p>
          <a:p>
            <a:r>
              <a:rPr lang="el-GR" dirty="0" smtClean="0"/>
              <a:t>Ενδυνάμωσης, Δικαιωμάτων και Διεκδίκησης</a:t>
            </a:r>
          </a:p>
          <a:p>
            <a:pPr lvl="1"/>
            <a:r>
              <a:rPr lang="el-GR" dirty="0" smtClean="0"/>
              <a:t>κοινωνικοί πόροι και δικαιώματα των μελών ως ισότιμων πολιτών ενταγμένων στο κοινωνικό σύνολο.</a:t>
            </a:r>
            <a:endParaRPr lang="el-GR" dirty="0"/>
          </a:p>
        </p:txBody>
      </p:sp>
    </p:spTree>
    <p:extLst>
      <p:ext uri="{BB962C8B-B14F-4D97-AF65-F5344CB8AC3E}">
        <p14:creationId xmlns="" xmlns:p14="http://schemas.microsoft.com/office/powerpoint/2010/main" val="4073693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Ομάδες </a:t>
            </a:r>
            <a:r>
              <a:rPr lang="el-GR" sz="3200" b="1" dirty="0" smtClean="0">
                <a:solidFill>
                  <a:srgbClr val="FFCC00"/>
                </a:solidFill>
              </a:rPr>
              <a:t>ΚΗ - Παραδείγματα</a:t>
            </a:r>
            <a:endParaRPr lang="el-GR" sz="3200" dirty="0"/>
          </a:p>
        </p:txBody>
      </p:sp>
      <p:sp>
        <p:nvSpPr>
          <p:cNvPr id="3" name="Θέση περιεχομένου 2"/>
          <p:cNvSpPr>
            <a:spLocks noGrp="1"/>
          </p:cNvSpPr>
          <p:nvPr>
            <p:ph idx="1"/>
          </p:nvPr>
        </p:nvSpPr>
        <p:spPr/>
        <p:txBody>
          <a:bodyPr>
            <a:normAutofit/>
          </a:bodyPr>
          <a:lstStyle/>
          <a:p>
            <a:pPr lvl="0">
              <a:buClr>
                <a:srgbClr val="DD8047"/>
              </a:buClr>
            </a:pPr>
            <a:r>
              <a:rPr lang="el-GR" b="1" dirty="0" smtClean="0"/>
              <a:t>Γυμναστικής</a:t>
            </a:r>
            <a:r>
              <a:rPr lang="el-GR" b="1" dirty="0"/>
              <a:t>, </a:t>
            </a:r>
            <a:r>
              <a:rPr lang="el-GR" b="1" dirty="0" err="1"/>
              <a:t>Αυτοφροντίδας</a:t>
            </a:r>
            <a:r>
              <a:rPr lang="el-GR" b="1" dirty="0"/>
              <a:t> και προαγωγής υγείας </a:t>
            </a:r>
            <a:endParaRPr lang="el-GR" b="1" dirty="0" smtClean="0"/>
          </a:p>
          <a:p>
            <a:pPr lvl="1"/>
            <a:r>
              <a:rPr lang="el-GR" dirty="0" smtClean="0"/>
              <a:t>συχνά παραμελημένη</a:t>
            </a:r>
            <a:r>
              <a:rPr lang="en-US" dirty="0" smtClean="0"/>
              <a:t> </a:t>
            </a:r>
            <a:r>
              <a:rPr lang="el-GR" dirty="0" smtClean="0"/>
              <a:t>σωματική</a:t>
            </a:r>
            <a:r>
              <a:rPr lang="en-US" dirty="0" smtClean="0"/>
              <a:t> </a:t>
            </a:r>
            <a:r>
              <a:rPr lang="el-GR" dirty="0" smtClean="0"/>
              <a:t>υγεία</a:t>
            </a:r>
            <a:r>
              <a:rPr lang="en-US" dirty="0" smtClean="0"/>
              <a:t> </a:t>
            </a:r>
            <a:r>
              <a:rPr lang="el-GR" dirty="0" smtClean="0"/>
              <a:t> </a:t>
            </a:r>
            <a:r>
              <a:rPr lang="el-GR" dirty="0"/>
              <a:t>των ατόμων </a:t>
            </a:r>
            <a:r>
              <a:rPr lang="el-GR" dirty="0" smtClean="0"/>
              <a:t>με σοβαρές </a:t>
            </a:r>
            <a:r>
              <a:rPr lang="el-GR" dirty="0"/>
              <a:t>ψυχικές διαταραχές </a:t>
            </a:r>
            <a:endParaRPr lang="el-GR" dirty="0" smtClean="0"/>
          </a:p>
          <a:p>
            <a:pPr lvl="1"/>
            <a:endParaRPr lang="el-GR" dirty="0" smtClean="0"/>
          </a:p>
          <a:p>
            <a:pPr lvl="1"/>
            <a:r>
              <a:rPr lang="el-GR" dirty="0" smtClean="0"/>
              <a:t>παχυσαρκία, κάπνισμα, απουσία </a:t>
            </a:r>
            <a:r>
              <a:rPr lang="el-GR" dirty="0"/>
              <a:t>φυσικής άσκησης και το μεταβολικό </a:t>
            </a:r>
            <a:r>
              <a:rPr lang="el-GR" dirty="0" smtClean="0"/>
              <a:t>σύνδρομο είναι  </a:t>
            </a:r>
            <a:r>
              <a:rPr lang="el-GR" dirty="0"/>
              <a:t>παράγοντες κινδύνου </a:t>
            </a:r>
            <a:r>
              <a:rPr lang="el-GR" dirty="0" smtClean="0"/>
              <a:t>καρδιαγγειακών </a:t>
            </a:r>
            <a:r>
              <a:rPr lang="el-GR" dirty="0"/>
              <a:t>νόσων </a:t>
            </a:r>
            <a:endParaRPr lang="el-GR" dirty="0" smtClean="0"/>
          </a:p>
          <a:p>
            <a:pPr lvl="1"/>
            <a:endParaRPr lang="el-GR" dirty="0" smtClean="0"/>
          </a:p>
          <a:p>
            <a:pPr lvl="1"/>
            <a:r>
              <a:rPr lang="el-GR" dirty="0" smtClean="0"/>
              <a:t>μείωση </a:t>
            </a:r>
            <a:r>
              <a:rPr lang="el-GR" dirty="0"/>
              <a:t>κατά 20-30% του προσδόκιμου ζωής μεταξύ των ατόμων με σοβαρές ψυχικές </a:t>
            </a:r>
            <a:r>
              <a:rPr lang="el-GR" dirty="0" smtClean="0"/>
              <a:t>διαταραχές</a:t>
            </a:r>
            <a:endParaRPr lang="el-GR" dirty="0"/>
          </a:p>
          <a:p>
            <a:pPr lvl="1"/>
            <a:endParaRPr lang="el-GR" dirty="0" smtClean="0"/>
          </a:p>
          <a:p>
            <a:pPr lvl="1"/>
            <a:r>
              <a:rPr lang="el-GR" dirty="0" smtClean="0"/>
              <a:t>στοχεύουν </a:t>
            </a:r>
            <a:r>
              <a:rPr lang="el-GR" dirty="0"/>
              <a:t>στην τροποποίηση </a:t>
            </a:r>
            <a:r>
              <a:rPr lang="el-GR" dirty="0" smtClean="0"/>
              <a:t>δυσλειτουργικών </a:t>
            </a:r>
            <a:r>
              <a:rPr lang="el-GR" dirty="0"/>
              <a:t>συμπεριφορών και στην υιοθέτηση ενός υγιεινού τρόπου </a:t>
            </a:r>
            <a:r>
              <a:rPr lang="el-GR" dirty="0" smtClean="0"/>
              <a:t>ζωής </a:t>
            </a:r>
          </a:p>
        </p:txBody>
      </p:sp>
    </p:spTree>
    <p:extLst>
      <p:ext uri="{BB962C8B-B14F-4D97-AF65-F5344CB8AC3E}">
        <p14:creationId xmlns="" xmlns:p14="http://schemas.microsoft.com/office/powerpoint/2010/main" val="173317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sz="2400" dirty="0" smtClean="0"/>
              <a:t>το </a:t>
            </a:r>
            <a:r>
              <a:rPr lang="el-GR" sz="2400" dirty="0"/>
              <a:t>90% των ατόμων που πάσχουν από ψυχική </a:t>
            </a:r>
            <a:r>
              <a:rPr lang="el-GR" sz="2400" dirty="0" smtClean="0"/>
              <a:t>διαταραχή</a:t>
            </a:r>
            <a:r>
              <a:rPr lang="en-US" sz="2400" dirty="0" smtClean="0"/>
              <a:t> </a:t>
            </a:r>
            <a:r>
              <a:rPr lang="el-GR" sz="2400" dirty="0" smtClean="0"/>
              <a:t>δεν </a:t>
            </a:r>
            <a:r>
              <a:rPr lang="el-GR" sz="2400" dirty="0"/>
              <a:t>λαμβάνουν καθόλου θεραπεία ή </a:t>
            </a:r>
            <a:r>
              <a:rPr lang="el-GR" dirty="0"/>
              <a:t>φροντίδα σε χώρες χαμηλού και μεσαίου </a:t>
            </a:r>
            <a:r>
              <a:rPr lang="el-GR" dirty="0" smtClean="0"/>
              <a:t>εισοδήματος</a:t>
            </a:r>
            <a:endParaRPr lang="el-GR" sz="2400" dirty="0" smtClean="0"/>
          </a:p>
          <a:p>
            <a:pPr algn="just"/>
            <a:r>
              <a:rPr lang="el-GR" sz="2400" dirty="0" smtClean="0"/>
              <a:t> παραβίαση των θεμελιωδών ανθρωπίνων δικαιωμάτων</a:t>
            </a:r>
          </a:p>
          <a:p>
            <a:pPr marL="0" indent="0" algn="just">
              <a:buNone/>
            </a:pPr>
            <a:r>
              <a:rPr lang="el-GR" sz="900" dirty="0" smtClean="0">
                <a:solidFill>
                  <a:srgbClr val="895D1D"/>
                </a:solidFill>
                <a:ea typeface="+mj-ea"/>
                <a:cs typeface="+mj-cs"/>
              </a:rPr>
              <a:t>							</a:t>
            </a:r>
            <a:r>
              <a:rPr lang="el-GR" sz="900" dirty="0" smtClean="0">
                <a:ea typeface="+mj-ea"/>
                <a:cs typeface="+mj-cs"/>
              </a:rPr>
              <a:t>(</a:t>
            </a:r>
            <a:r>
              <a:rPr lang="el-GR" sz="900" dirty="0">
                <a:ea typeface="+mj-ea"/>
                <a:cs typeface="+mj-cs"/>
              </a:rPr>
              <a:t>Στυλιανίδης 2015)</a:t>
            </a:r>
            <a:endParaRPr lang="el-GR" sz="2400" dirty="0"/>
          </a:p>
        </p:txBody>
      </p:sp>
      <p:sp>
        <p:nvSpPr>
          <p:cNvPr id="2" name="Title 1"/>
          <p:cNvSpPr>
            <a:spLocks noGrp="1"/>
          </p:cNvSpPr>
          <p:nvPr>
            <p:ph type="title"/>
          </p:nvPr>
        </p:nvSpPr>
        <p:spPr/>
        <p:txBody>
          <a:bodyPr/>
          <a:lstStyle/>
          <a:p>
            <a:r>
              <a:rPr lang="el-GR" sz="3200" dirty="0">
                <a:solidFill>
                  <a:srgbClr val="FFFF00"/>
                </a:solidFill>
              </a:rPr>
              <a:t>Θεραπευτικό Χάσμα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190" y="3500438"/>
            <a:ext cx="3020046" cy="277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1004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200" b="1" dirty="0">
                <a:solidFill>
                  <a:srgbClr val="FFCC00"/>
                </a:solidFill>
              </a:rPr>
              <a:t>Εξατομικευμένο Σχέδιο Φροντίδας </a:t>
            </a:r>
            <a:endParaRPr lang="en-US" sz="3200" dirty="0"/>
          </a:p>
        </p:txBody>
      </p:sp>
      <p:sp>
        <p:nvSpPr>
          <p:cNvPr id="40963" name="2 - Θέση περιεχομένου"/>
          <p:cNvSpPr>
            <a:spLocks noGrp="1"/>
          </p:cNvSpPr>
          <p:nvPr>
            <p:ph idx="1"/>
          </p:nvPr>
        </p:nvSpPr>
        <p:spPr/>
        <p:txBody>
          <a:bodyPr>
            <a:normAutofit lnSpcReduction="10000"/>
          </a:bodyPr>
          <a:lstStyle/>
          <a:p>
            <a:r>
              <a:rPr lang="el-GR" dirty="0" smtClean="0"/>
              <a:t>Βασικοί </a:t>
            </a:r>
            <a:r>
              <a:rPr lang="el-GR" dirty="0"/>
              <a:t>Άξονες</a:t>
            </a:r>
          </a:p>
          <a:p>
            <a:pPr lvl="1"/>
            <a:endParaRPr lang="el-GR" dirty="0" smtClean="0"/>
          </a:p>
          <a:p>
            <a:pPr lvl="1"/>
            <a:r>
              <a:rPr lang="el-GR" dirty="0" smtClean="0"/>
              <a:t>Αυτονομία – Αυτοφροντίδα</a:t>
            </a:r>
          </a:p>
          <a:p>
            <a:pPr lvl="1"/>
            <a:endParaRPr lang="el-GR" dirty="0" smtClean="0"/>
          </a:p>
          <a:p>
            <a:pPr lvl="1"/>
            <a:r>
              <a:rPr lang="el-GR" dirty="0" smtClean="0"/>
              <a:t>Εκπαίδευση </a:t>
            </a:r>
            <a:r>
              <a:rPr lang="el-GR" dirty="0"/>
              <a:t>– </a:t>
            </a:r>
            <a:r>
              <a:rPr lang="el-GR" dirty="0" smtClean="0"/>
              <a:t>Εργασία  </a:t>
            </a:r>
          </a:p>
          <a:p>
            <a:pPr lvl="1"/>
            <a:endParaRPr lang="el-GR" dirty="0" smtClean="0"/>
          </a:p>
          <a:p>
            <a:pPr lvl="1"/>
            <a:r>
              <a:rPr lang="el-GR" dirty="0" smtClean="0"/>
              <a:t>Κοινωνικές Σχέσεις</a:t>
            </a:r>
          </a:p>
          <a:p>
            <a:pPr lvl="1"/>
            <a:endParaRPr lang="el-GR" dirty="0" smtClean="0"/>
          </a:p>
          <a:p>
            <a:pPr lvl="1"/>
            <a:r>
              <a:rPr lang="el-GR" dirty="0" smtClean="0"/>
              <a:t>Ψυχαγωγία</a:t>
            </a:r>
          </a:p>
          <a:p>
            <a:pPr lvl="1"/>
            <a:endParaRPr lang="el-GR" dirty="0" smtClean="0"/>
          </a:p>
          <a:p>
            <a:pPr lvl="1"/>
            <a:r>
              <a:rPr lang="el-GR" dirty="0" smtClean="0"/>
              <a:t>Σχέση με την Οικογένεια</a:t>
            </a:r>
          </a:p>
          <a:p>
            <a:pPr lvl="1"/>
            <a:endParaRPr lang="el-GR" dirty="0" smtClean="0"/>
          </a:p>
          <a:p>
            <a:pPr lvl="1"/>
            <a:r>
              <a:rPr lang="el-GR" dirty="0" smtClean="0"/>
              <a:t>Υγεία – Αντιμετώπιση της Ψυχικής Διαταραχής</a:t>
            </a:r>
            <a:endParaRPr lang="en-US" dirty="0" smtClean="0"/>
          </a:p>
        </p:txBody>
      </p:sp>
    </p:spTree>
    <p:extLst>
      <p:ext uri="{BB962C8B-B14F-4D97-AF65-F5344CB8AC3E}">
        <p14:creationId xmlns="" xmlns:p14="http://schemas.microsoft.com/office/powerpoint/2010/main" val="935683927"/>
      </p:ext>
    </p:extLst>
  </p:cSld>
  <p:clrMapOvr>
    <a:masterClrMapping/>
  </p:clrMapOvr>
  <p:transition spd="slow" advClick="0">
    <p:cover dir="r"/>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fade">
                                      <p:cBhvr>
                                        <p:cTn id="17" dur="500"/>
                                        <p:tgtEl>
                                          <p:spTgt spid="409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6" end="6"/>
                                            </p:txEl>
                                          </p:spTgt>
                                        </p:tgtEl>
                                        <p:attrNameLst>
                                          <p:attrName>style.visibility</p:attrName>
                                        </p:attrNameLst>
                                      </p:cBhvr>
                                      <p:to>
                                        <p:strVal val="visible"/>
                                      </p:to>
                                    </p:set>
                                    <p:animEffect transition="in" filter="fade">
                                      <p:cBhvr>
                                        <p:cTn id="22" dur="500"/>
                                        <p:tgtEl>
                                          <p:spTgt spid="409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8" end="8"/>
                                            </p:txEl>
                                          </p:spTgt>
                                        </p:tgtEl>
                                        <p:attrNameLst>
                                          <p:attrName>style.visibility</p:attrName>
                                        </p:attrNameLst>
                                      </p:cBhvr>
                                      <p:to>
                                        <p:strVal val="visible"/>
                                      </p:to>
                                    </p:set>
                                    <p:animEffect transition="in" filter="fade">
                                      <p:cBhvr>
                                        <p:cTn id="27" dur="500"/>
                                        <p:tgtEl>
                                          <p:spTgt spid="4096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3">
                                            <p:txEl>
                                              <p:pRg st="10" end="10"/>
                                            </p:txEl>
                                          </p:spTgt>
                                        </p:tgtEl>
                                        <p:attrNameLst>
                                          <p:attrName>style.visibility</p:attrName>
                                        </p:attrNameLst>
                                      </p:cBhvr>
                                      <p:to>
                                        <p:strVal val="visible"/>
                                      </p:to>
                                    </p:set>
                                    <p:animEffect transition="in" filter="fade">
                                      <p:cBhvr>
                                        <p:cTn id="32" dur="500"/>
                                        <p:tgtEl>
                                          <p:spTgt spid="4096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3">
                                            <p:txEl>
                                              <p:pRg st="12" end="12"/>
                                            </p:txEl>
                                          </p:spTgt>
                                        </p:tgtEl>
                                        <p:attrNameLst>
                                          <p:attrName>style.visibility</p:attrName>
                                        </p:attrNameLst>
                                      </p:cBhvr>
                                      <p:to>
                                        <p:strVal val="visible"/>
                                      </p:to>
                                    </p:set>
                                    <p:animEffect transition="in" filter="fade">
                                      <p:cBhvr>
                                        <p:cTn id="37" dur="500"/>
                                        <p:tgtEl>
                                          <p:spTgt spid="409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7620000" cy="1143000"/>
          </a:xfrm>
        </p:spPr>
        <p:txBody>
          <a:bodyPr>
            <a:normAutofit/>
          </a:bodyPr>
          <a:lstStyle/>
          <a:p>
            <a:r>
              <a:rPr lang="el-GR" sz="3200" b="1" dirty="0">
                <a:solidFill>
                  <a:srgbClr val="FFCC00"/>
                </a:solidFill>
              </a:rPr>
              <a:t>Αποκατάσταση – Διαδικασία</a:t>
            </a:r>
            <a:r>
              <a:rPr lang="en-US" sz="3200" b="1" dirty="0">
                <a:solidFill>
                  <a:srgbClr val="FFCC00"/>
                </a:solidFill>
              </a:rPr>
              <a:t> </a:t>
            </a:r>
            <a:r>
              <a:rPr lang="el-GR" sz="3200" b="1" dirty="0" smtClean="0">
                <a:solidFill>
                  <a:srgbClr val="FFCC00"/>
                </a:solidFill>
              </a:rPr>
              <a:t> </a:t>
            </a:r>
            <a:endParaRPr lang="el-GR" sz="3200" dirty="0"/>
          </a:p>
        </p:txBody>
      </p:sp>
      <p:sp>
        <p:nvSpPr>
          <p:cNvPr id="3" name="2 - Θέση περιεχομένου"/>
          <p:cNvSpPr>
            <a:spLocks noGrp="1"/>
          </p:cNvSpPr>
          <p:nvPr>
            <p:ph sz="quarter" idx="4294967295"/>
          </p:nvPr>
        </p:nvSpPr>
        <p:spPr>
          <a:xfrm>
            <a:off x="539552" y="1556792"/>
            <a:ext cx="3959296" cy="4824536"/>
          </a:xfrm>
          <a:prstGeom prst="rect">
            <a:avLst/>
          </a:prstGeom>
        </p:spPr>
        <p:txBody>
          <a:bodyPr>
            <a:normAutofit fontScale="70000" lnSpcReduction="20000"/>
          </a:bodyPr>
          <a:lstStyle/>
          <a:p>
            <a:pPr>
              <a:buNone/>
            </a:pPr>
            <a:r>
              <a:rPr lang="el-GR" sz="3200" dirty="0" smtClean="0"/>
              <a:t>Η διαδικασία της αποκατάστασης βοηθά τα άτομα:</a:t>
            </a:r>
          </a:p>
          <a:p>
            <a:pPr>
              <a:buNone/>
            </a:pPr>
            <a:r>
              <a:rPr lang="el-GR" sz="3200" dirty="0" smtClean="0"/>
              <a:t> </a:t>
            </a:r>
          </a:p>
          <a:p>
            <a:r>
              <a:rPr lang="el-GR" sz="3200" dirty="0" smtClean="0"/>
              <a:t>να καθορίσουν τους ρόλους που θέλουν να κατακτήσουν </a:t>
            </a:r>
          </a:p>
          <a:p>
            <a:endParaRPr lang="en-US" sz="3200" dirty="0" smtClean="0"/>
          </a:p>
          <a:p>
            <a:r>
              <a:rPr lang="el-GR" sz="3200" dirty="0" smtClean="0"/>
              <a:t>να αναγνωρίσουν τι χρειάζεται να κάνουν και τι μπορούν να κάνουν καλά</a:t>
            </a:r>
          </a:p>
          <a:p>
            <a:endParaRPr lang="en-US" sz="3200" dirty="0" smtClean="0"/>
          </a:p>
          <a:p>
            <a:r>
              <a:rPr lang="el-GR" sz="3200" dirty="0" smtClean="0"/>
              <a:t>να προσδιορίσουν τι έχουν και τι είναι ανάγκη να έχουν για να πετύχουν τους στόχους τους</a:t>
            </a:r>
          </a:p>
          <a:p>
            <a:endParaRPr lang="el-GR" dirty="0"/>
          </a:p>
        </p:txBody>
      </p:sp>
      <p:sp>
        <p:nvSpPr>
          <p:cNvPr id="4" name="3 - Θέση περιεχομένου"/>
          <p:cNvSpPr>
            <a:spLocks noGrp="1"/>
          </p:cNvSpPr>
          <p:nvPr>
            <p:ph sz="quarter" idx="4294967295"/>
          </p:nvPr>
        </p:nvSpPr>
        <p:spPr>
          <a:xfrm>
            <a:off x="5796136" y="2276872"/>
            <a:ext cx="2520280" cy="4392488"/>
          </a:xfrm>
          <a:prstGeom prst="rect">
            <a:avLst/>
          </a:prstGeom>
          <a:solidFill>
            <a:srgbClr val="FF0000"/>
          </a:solidFill>
        </p:spPr>
        <p:txBody>
          <a:bodyPr>
            <a:normAutofit/>
          </a:bodyPr>
          <a:lstStyle/>
          <a:p>
            <a:endParaRPr lang="el-GR" sz="2800" dirty="0" smtClean="0"/>
          </a:p>
          <a:p>
            <a:r>
              <a:rPr lang="el-GR" sz="2800" dirty="0" smtClean="0"/>
              <a:t>Στόχοι</a:t>
            </a:r>
          </a:p>
          <a:p>
            <a:endParaRPr lang="el-GR" sz="2800" dirty="0" smtClean="0"/>
          </a:p>
          <a:p>
            <a:r>
              <a:rPr lang="el-GR" sz="2800" dirty="0" smtClean="0"/>
              <a:t>Δεξιότητες </a:t>
            </a:r>
          </a:p>
          <a:p>
            <a:endParaRPr lang="el-GR" sz="2800" dirty="0" smtClean="0"/>
          </a:p>
          <a:p>
            <a:r>
              <a:rPr lang="el-GR" sz="2800" dirty="0" smtClean="0"/>
              <a:t>Υποστήριξη και Πόροι</a:t>
            </a:r>
            <a:endParaRPr lang="el-GR" sz="2800" dirty="0"/>
          </a:p>
        </p:txBody>
      </p:sp>
      <p:sp>
        <p:nvSpPr>
          <p:cNvPr id="5" name="Right Arrow 4"/>
          <p:cNvSpPr/>
          <p:nvPr/>
        </p:nvSpPr>
        <p:spPr>
          <a:xfrm>
            <a:off x="4499992" y="282664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4499992" y="3928111"/>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4499992" y="506142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769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FFCC00"/>
                </a:solidFill>
              </a:rPr>
              <a:t>Στάδια </a:t>
            </a:r>
            <a:r>
              <a:rPr lang="el-GR" sz="3200" b="1" dirty="0" smtClean="0">
                <a:solidFill>
                  <a:srgbClr val="FFCC00"/>
                </a:solidFill>
              </a:rPr>
              <a:t>Αποκατάστασης</a:t>
            </a:r>
            <a:endParaRPr lang="el-GR" sz="3200" b="1" dirty="0">
              <a:solidFill>
                <a:srgbClr val="FFCC00"/>
              </a:solidFill>
            </a:endParaRPr>
          </a:p>
        </p:txBody>
      </p:sp>
      <p:sp>
        <p:nvSpPr>
          <p:cNvPr id="3" name="2 - Θέση περιεχομένου"/>
          <p:cNvSpPr>
            <a:spLocks noGrp="1"/>
          </p:cNvSpPr>
          <p:nvPr>
            <p:ph idx="1"/>
          </p:nvPr>
        </p:nvSpPr>
        <p:spPr>
          <a:xfrm>
            <a:off x="457200" y="1600200"/>
            <a:ext cx="7571184" cy="4565104"/>
          </a:xfrm>
        </p:spPr>
        <p:txBody>
          <a:bodyPr>
            <a:normAutofit/>
          </a:bodyPr>
          <a:lstStyle/>
          <a:p>
            <a:pPr marL="114300" indent="0">
              <a:buNone/>
            </a:pPr>
            <a:endParaRPr lang="en-US" dirty="0" smtClean="0"/>
          </a:p>
          <a:p>
            <a:r>
              <a:rPr lang="el-GR" dirty="0" smtClean="0"/>
              <a:t>Αξιολόγηση  -   Διάγνωση</a:t>
            </a:r>
          </a:p>
          <a:p>
            <a:pPr lvl="1"/>
            <a:r>
              <a:rPr lang="el-GR" dirty="0" smtClean="0"/>
              <a:t>Στόχος</a:t>
            </a:r>
          </a:p>
          <a:p>
            <a:pPr lvl="1"/>
            <a:r>
              <a:rPr lang="el-GR" dirty="0" smtClean="0"/>
              <a:t>Δεξιότητες</a:t>
            </a:r>
          </a:p>
          <a:p>
            <a:pPr lvl="1"/>
            <a:r>
              <a:rPr lang="el-GR" dirty="0" smtClean="0"/>
              <a:t>Πόροι</a:t>
            </a:r>
          </a:p>
          <a:p>
            <a:pPr marL="114300" indent="0">
              <a:buNone/>
            </a:pPr>
            <a:endParaRPr lang="el-GR" dirty="0" smtClean="0"/>
          </a:p>
          <a:p>
            <a:r>
              <a:rPr lang="el-GR" dirty="0" smtClean="0"/>
              <a:t>Σχεδιασμός</a:t>
            </a:r>
          </a:p>
          <a:p>
            <a:endParaRPr lang="el-GR" dirty="0" smtClean="0"/>
          </a:p>
          <a:p>
            <a:endParaRPr lang="el-GR" dirty="0" smtClean="0"/>
          </a:p>
          <a:p>
            <a:r>
              <a:rPr lang="el-GR" dirty="0" smtClean="0"/>
              <a:t>Παρέμβαση</a:t>
            </a:r>
            <a:endParaRPr lang="el-GR" dirty="0"/>
          </a:p>
        </p:txBody>
      </p:sp>
    </p:spTree>
    <p:extLst>
      <p:ext uri="{BB962C8B-B14F-4D97-AF65-F5344CB8AC3E}">
        <p14:creationId xmlns="" xmlns:p14="http://schemas.microsoft.com/office/powerpoint/2010/main" val="1824057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t> </a:t>
            </a:r>
            <a:r>
              <a:rPr lang="en-US" sz="3100" dirty="0" smtClean="0"/>
              <a:t/>
            </a:r>
            <a:br>
              <a:rPr lang="en-US" sz="3100" dirty="0" smtClean="0"/>
            </a:br>
            <a:r>
              <a:rPr lang="el-GR" sz="3600" b="1" dirty="0" smtClean="0">
                <a:solidFill>
                  <a:srgbClr val="FFCC00"/>
                </a:solidFill>
              </a:rPr>
              <a:t>Διάγνωση </a:t>
            </a:r>
            <a:r>
              <a:rPr lang="el-GR" sz="3600" b="1" dirty="0">
                <a:solidFill>
                  <a:srgbClr val="FFCC00"/>
                </a:solidFill>
              </a:rPr>
              <a:t>–Αξιολόγηση</a:t>
            </a:r>
            <a:r>
              <a:rPr lang="en-US" sz="3600" b="1" dirty="0">
                <a:solidFill>
                  <a:srgbClr val="FFCC00"/>
                </a:solidFill>
              </a:rPr>
              <a:t> </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buNone/>
            </a:pPr>
            <a:endParaRPr lang="el-GR" dirty="0" smtClean="0"/>
          </a:p>
          <a:p>
            <a:pPr>
              <a:buNone/>
            </a:pPr>
            <a:r>
              <a:rPr lang="el-GR" dirty="0" smtClean="0"/>
              <a:t>Βοηθά τον λήπτη:</a:t>
            </a:r>
          </a:p>
          <a:p>
            <a:endParaRPr lang="en-US" dirty="0"/>
          </a:p>
          <a:p>
            <a:r>
              <a:rPr lang="el-GR" dirty="0" smtClean="0"/>
              <a:t>να προσδιορίσει την </a:t>
            </a:r>
            <a:r>
              <a:rPr lang="el-GR" dirty="0"/>
              <a:t>ε</a:t>
            </a:r>
            <a:r>
              <a:rPr lang="el-GR" dirty="0" smtClean="0"/>
              <a:t>τοιμότητα του για αποκατάσταση  ή να την καλλιεργήσει</a:t>
            </a:r>
          </a:p>
          <a:p>
            <a:endParaRPr lang="en-US" dirty="0" smtClean="0"/>
          </a:p>
          <a:p>
            <a:r>
              <a:rPr lang="el-GR" dirty="0" smtClean="0"/>
              <a:t>να θέσει τους γενικούς στόχους </a:t>
            </a:r>
          </a:p>
          <a:p>
            <a:endParaRPr lang="en-US" dirty="0" smtClean="0"/>
          </a:p>
          <a:p>
            <a:r>
              <a:rPr lang="el-GR" dirty="0" smtClean="0"/>
              <a:t>να προσδιορίσει δεξιότητες , πόρους , ισχυρά και αδύνατα σημεία σχετικά με τους στόχους</a:t>
            </a:r>
          </a:p>
          <a:p>
            <a:pPr>
              <a:buFont typeface="Wingdings" pitchFamily="2" charset="2"/>
              <a:buChar char="Ø"/>
            </a:pPr>
            <a:endParaRPr lang="el-GR" dirty="0" smtClean="0"/>
          </a:p>
          <a:p>
            <a:pPr>
              <a:buNone/>
            </a:pPr>
            <a:endParaRPr lang="el-GR" dirty="0" smtClean="0"/>
          </a:p>
        </p:txBody>
      </p:sp>
    </p:spTree>
    <p:extLst>
      <p:ext uri="{BB962C8B-B14F-4D97-AF65-F5344CB8AC3E}">
        <p14:creationId xmlns="" xmlns:p14="http://schemas.microsoft.com/office/powerpoint/2010/main" val="2374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Ανάγκες –Προτεραιότητες </a:t>
            </a:r>
            <a:r>
              <a:rPr lang="el-GR" sz="3200" b="1" dirty="0" smtClean="0">
                <a:solidFill>
                  <a:srgbClr val="FFCC00"/>
                </a:solidFill>
              </a:rPr>
              <a:t>λήπτη</a:t>
            </a:r>
            <a:endParaRPr lang="el-GR" sz="3200" b="1" dirty="0">
              <a:solidFill>
                <a:srgbClr val="FFCC00"/>
              </a:solidFill>
            </a:endParaRPr>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3418272546"/>
              </p:ext>
            </p:extLst>
          </p:nvPr>
        </p:nvGraphicFramePr>
        <p:xfrm>
          <a:off x="251520" y="1600200"/>
          <a:ext cx="8514655"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9123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FFCC00"/>
                </a:solidFill>
              </a:rPr>
              <a:t>Διάγνωση – </a:t>
            </a:r>
            <a:r>
              <a:rPr lang="el-GR" sz="3200" b="1" dirty="0" smtClean="0">
                <a:solidFill>
                  <a:srgbClr val="FFCC00"/>
                </a:solidFill>
              </a:rPr>
              <a:t>Αξιολόγηση / </a:t>
            </a:r>
            <a:r>
              <a:rPr lang="el-GR" sz="3200" b="1" dirty="0">
                <a:solidFill>
                  <a:srgbClr val="FFCC00"/>
                </a:solidFill>
              </a:rPr>
              <a:t>Στόχος </a:t>
            </a:r>
            <a:endParaRPr lang="el-GR" sz="3200"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Προσδιορισμός ενός ειδικού στόχου σε συγκεκριμένο περιβάλλον και σε χρόνο 6 – 24 μηνών </a:t>
            </a:r>
          </a:p>
          <a:p>
            <a:endParaRPr lang="el-GR" dirty="0" smtClean="0"/>
          </a:p>
          <a:p>
            <a:r>
              <a:rPr lang="el-GR" dirty="0" smtClean="0"/>
              <a:t>Παραδείγματα</a:t>
            </a:r>
          </a:p>
          <a:p>
            <a:pPr lvl="1"/>
            <a:r>
              <a:rPr lang="el-GR" dirty="0" smtClean="0"/>
              <a:t>Ο Γιάννης σκοπεύει να ζει στο δικό του διαμέρισμα έως τον επόμενο Ιανουάριο</a:t>
            </a:r>
          </a:p>
          <a:p>
            <a:pPr lvl="1"/>
            <a:r>
              <a:rPr lang="el-GR" dirty="0" smtClean="0"/>
              <a:t>Η Μαρία σκοπεύει να εργάζεται ως μαγείρισσα σε Ταβέρνα έως τον επόμενο Μάιο </a:t>
            </a:r>
          </a:p>
          <a:p>
            <a:pPr>
              <a:buNone/>
            </a:pPr>
            <a:endParaRPr lang="el-GR" sz="1300" dirty="0" smtClean="0"/>
          </a:p>
          <a:p>
            <a:endParaRPr lang="el-GR" dirty="0"/>
          </a:p>
        </p:txBody>
      </p:sp>
    </p:spTree>
    <p:extLst>
      <p:ext uri="{BB962C8B-B14F-4D97-AF65-F5344CB8AC3E}">
        <p14:creationId xmlns="" xmlns:p14="http://schemas.microsoft.com/office/powerpoint/2010/main" val="366399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FFCC00"/>
                </a:solidFill>
              </a:rPr>
              <a:t>Διάγνωση – </a:t>
            </a:r>
            <a:r>
              <a:rPr lang="el-GR" sz="3200" b="1" dirty="0" smtClean="0">
                <a:solidFill>
                  <a:srgbClr val="FFCC00"/>
                </a:solidFill>
              </a:rPr>
              <a:t>Αξιολόγηση /  </a:t>
            </a:r>
            <a:r>
              <a:rPr lang="el-GR" sz="3200" b="1" dirty="0">
                <a:solidFill>
                  <a:srgbClr val="FFCC00"/>
                </a:solidFill>
              </a:rPr>
              <a:t>Δεξιότητες </a:t>
            </a:r>
            <a:endParaRPr lang="el-GR" sz="3200"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Προσδιορισμός και εστίαση σε δεξιότητες, που σχετίζονται με το γενικό στόχο</a:t>
            </a:r>
          </a:p>
          <a:p>
            <a:pPr marL="114300" indent="0">
              <a:buNone/>
            </a:pPr>
            <a:r>
              <a:rPr lang="el-GR" sz="1900" dirty="0"/>
              <a:t>	</a:t>
            </a:r>
            <a:r>
              <a:rPr lang="el-GR" sz="1900" dirty="0" smtClean="0"/>
              <a:t>(π.χ. να ζητά βοήθεια από το προσωπικό)</a:t>
            </a:r>
          </a:p>
          <a:p>
            <a:endParaRPr lang="el-GR" dirty="0" smtClean="0"/>
          </a:p>
          <a:p>
            <a:r>
              <a:rPr lang="el-GR" dirty="0" smtClean="0"/>
              <a:t>Οι δεξιότητες είναι παρατηρήσιμες και μετρήσιμες</a:t>
            </a:r>
          </a:p>
          <a:p>
            <a:pPr marL="114300" indent="0">
              <a:buNone/>
            </a:pPr>
            <a:r>
              <a:rPr lang="el-GR" sz="1900" dirty="0" smtClean="0"/>
              <a:t>	 (π.χ. ποσοστό ,φορές / εβδομάδα που η Μαρία τηλεφωνεί στο 	προσωπικό όταν ξεκινά να μιλάει στις φωνές στο εστιατόριο) </a:t>
            </a:r>
          </a:p>
          <a:p>
            <a:endParaRPr lang="el-GR" dirty="0" smtClean="0"/>
          </a:p>
          <a:p>
            <a:r>
              <a:rPr lang="el-GR" dirty="0" smtClean="0"/>
              <a:t>Ολιστική προσέγγιση δεξιοτήτων : σωματικές , ψυχικές, νοητικές </a:t>
            </a:r>
          </a:p>
          <a:p>
            <a:pPr marL="114300" indent="0">
              <a:buNone/>
            </a:pPr>
            <a:r>
              <a:rPr lang="el-GR" sz="1900" dirty="0" smtClean="0"/>
              <a:t>	(π.χ. πλύσιμο πιάτων, έκφραση συναισθημάτων, οργάνωση 	ελεύθερου χρόνου)</a:t>
            </a:r>
          </a:p>
          <a:p>
            <a:endParaRPr lang="el-GR" sz="1900" dirty="0" smtClean="0"/>
          </a:p>
          <a:p>
            <a:r>
              <a:rPr lang="el-GR" dirty="0" smtClean="0"/>
              <a:t>Προσδιορισμός δεξιοτήτων σχετιζόμενων με τον στόχο σε διαφορετικά περιβάλλοντα </a:t>
            </a:r>
            <a:r>
              <a:rPr lang="el-GR" dirty="0"/>
              <a:t>	</a:t>
            </a:r>
            <a:r>
              <a:rPr lang="el-GR" dirty="0" smtClean="0"/>
              <a:t>					(διαβίωση, σπουδές, εργασία, κοινωνικές σχέσεις)</a:t>
            </a:r>
          </a:p>
          <a:p>
            <a:pPr>
              <a:buFont typeface="Wingdings" pitchFamily="2" charset="2"/>
              <a:buChar char="Ø"/>
            </a:pPr>
            <a:endParaRPr lang="el-GR" dirty="0" smtClean="0"/>
          </a:p>
          <a:p>
            <a:pPr>
              <a:buNone/>
            </a:pPr>
            <a:endParaRPr lang="el-GR" dirty="0"/>
          </a:p>
        </p:txBody>
      </p:sp>
    </p:spTree>
    <p:extLst>
      <p:ext uri="{BB962C8B-B14F-4D97-AF65-F5344CB8AC3E}">
        <p14:creationId xmlns="" xmlns:p14="http://schemas.microsoft.com/office/powerpoint/2010/main" val="5600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FFCC00"/>
                </a:solidFill>
              </a:rPr>
              <a:t>Διάγνωση – </a:t>
            </a:r>
            <a:r>
              <a:rPr lang="el-GR" sz="3200" b="1" dirty="0" smtClean="0">
                <a:solidFill>
                  <a:srgbClr val="FFCC00"/>
                </a:solidFill>
              </a:rPr>
              <a:t>Αξιολόγηση /  </a:t>
            </a:r>
            <a:r>
              <a:rPr lang="el-GR" sz="3200" b="1" dirty="0">
                <a:solidFill>
                  <a:srgbClr val="FFCC00"/>
                </a:solidFill>
              </a:rPr>
              <a:t>Πόροι </a:t>
            </a:r>
            <a:endParaRPr lang="el-GR" sz="3200" dirty="0"/>
          </a:p>
        </p:txBody>
      </p:sp>
      <p:sp>
        <p:nvSpPr>
          <p:cNvPr id="3" name="2 - Θέση περιεχομένου"/>
          <p:cNvSpPr>
            <a:spLocks noGrp="1"/>
          </p:cNvSpPr>
          <p:nvPr>
            <p:ph idx="1"/>
          </p:nvPr>
        </p:nvSpPr>
        <p:spPr>
          <a:xfrm>
            <a:off x="539552" y="1700808"/>
            <a:ext cx="7704856" cy="4752528"/>
          </a:xfrm>
        </p:spPr>
        <p:txBody>
          <a:bodyPr>
            <a:normAutofit/>
          </a:bodyPr>
          <a:lstStyle/>
          <a:p>
            <a:r>
              <a:rPr lang="el-GR" dirty="0" smtClean="0"/>
              <a:t>Αξιολόγηση  πόρων , ισχυρών και αδύναμων σημείων </a:t>
            </a:r>
          </a:p>
          <a:p>
            <a:pPr>
              <a:buNone/>
            </a:pPr>
            <a:r>
              <a:rPr lang="el-GR" dirty="0" smtClean="0"/>
              <a:t>	Καταγραφή </a:t>
            </a:r>
          </a:p>
          <a:p>
            <a:pPr>
              <a:buNone/>
            </a:pPr>
            <a:r>
              <a:rPr lang="el-GR" sz="1800" dirty="0" smtClean="0"/>
              <a:t>	(π.χ. υποστηρικτική οικογένεια, κοντινό μανάβικο, δανεισμός χρημάτων)</a:t>
            </a:r>
          </a:p>
          <a:p>
            <a:endParaRPr lang="el-GR" dirty="0" smtClean="0"/>
          </a:p>
          <a:p>
            <a:r>
              <a:rPr lang="el-GR" dirty="0" smtClean="0"/>
              <a:t>Προσδιορισμός πόρων </a:t>
            </a:r>
          </a:p>
          <a:p>
            <a:pPr>
              <a:buNone/>
            </a:pPr>
            <a:r>
              <a:rPr lang="el-GR" dirty="0" smtClean="0"/>
              <a:t>	Δεδομένα για το τι παρέχεται </a:t>
            </a:r>
          </a:p>
          <a:p>
            <a:pPr>
              <a:buNone/>
            </a:pPr>
            <a:r>
              <a:rPr lang="el-GR" sz="1800" dirty="0" smtClean="0"/>
              <a:t>	( π.χ. ποσοστό εισοδήματος διαθέσιμου για αγορές)  </a:t>
            </a:r>
          </a:p>
          <a:p>
            <a:endParaRPr lang="el-GR" dirty="0" smtClean="0"/>
          </a:p>
          <a:p>
            <a:r>
              <a:rPr lang="el-GR" dirty="0" smtClean="0"/>
              <a:t>Ολοκληρωμένος προσδιορισμός, καταγραφή  όλων των διαθέσιμων τύπων πόρων </a:t>
            </a:r>
          </a:p>
          <a:p>
            <a:pPr>
              <a:buNone/>
            </a:pPr>
            <a:r>
              <a:rPr lang="el-GR" sz="1800" dirty="0" smtClean="0"/>
              <a:t>	(π.χ. υποστηρικτικά άτομα, μέρη , αντικείμενα , δραστηριότητες) </a:t>
            </a:r>
            <a:endParaRPr lang="el-GR" sz="1200" dirty="0" smtClean="0"/>
          </a:p>
          <a:p>
            <a:pPr>
              <a:buNone/>
            </a:pPr>
            <a:r>
              <a:rPr lang="el-GR" sz="1200" dirty="0" smtClean="0"/>
              <a:t>	</a:t>
            </a:r>
            <a:r>
              <a:rPr lang="en-US" sz="1200" dirty="0" smtClean="0"/>
              <a:t>Anthony, W. A., &amp; </a:t>
            </a:r>
            <a:r>
              <a:rPr lang="en-US" sz="1200" dirty="0" err="1" smtClean="0"/>
              <a:t>Farkas</a:t>
            </a:r>
            <a:r>
              <a:rPr lang="en-US" sz="1200" dirty="0" smtClean="0"/>
              <a:t>, M. D. (2009). </a:t>
            </a:r>
            <a:r>
              <a:rPr lang="en-US" sz="1200" i="1" dirty="0" smtClean="0"/>
              <a:t>Primer on the psychiatric rehabilitation process. Boston: Boston University</a:t>
            </a:r>
            <a:r>
              <a:rPr lang="el-GR" sz="1200" i="1" dirty="0" smtClean="0"/>
              <a:t> </a:t>
            </a:r>
            <a:r>
              <a:rPr lang="en-US" sz="1200" dirty="0" smtClean="0"/>
              <a:t>Center</a:t>
            </a:r>
            <a:r>
              <a:rPr lang="el-GR" sz="1200" dirty="0" smtClean="0"/>
              <a:t> </a:t>
            </a:r>
            <a:r>
              <a:rPr lang="en-US" sz="1200" dirty="0" smtClean="0"/>
              <a:t>for</a:t>
            </a:r>
            <a:r>
              <a:rPr lang="el-GR" sz="1200" dirty="0" smtClean="0"/>
              <a:t> </a:t>
            </a:r>
            <a:r>
              <a:rPr lang="en-US" sz="1200" dirty="0" smtClean="0"/>
              <a:t>Psychiatric Rehabilitation</a:t>
            </a:r>
            <a:r>
              <a:rPr lang="en-US" sz="1800" dirty="0" smtClean="0"/>
              <a:t>.</a:t>
            </a:r>
            <a:endParaRPr lang="el-GR" sz="1800" dirty="0" smtClean="0"/>
          </a:p>
          <a:p>
            <a:pPr>
              <a:buNone/>
            </a:pPr>
            <a:endParaRPr lang="el-GR" sz="1800" dirty="0" smtClean="0"/>
          </a:p>
          <a:p>
            <a:pPr>
              <a:buNone/>
            </a:pPr>
            <a:endParaRPr lang="el-GR" sz="2000" dirty="0"/>
          </a:p>
        </p:txBody>
      </p:sp>
    </p:spTree>
    <p:extLst>
      <p:ext uri="{BB962C8B-B14F-4D97-AF65-F5344CB8AC3E}">
        <p14:creationId xmlns="" xmlns:p14="http://schemas.microsoft.com/office/powerpoint/2010/main" val="42285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7609656" cy="1143000"/>
          </a:xfrm>
        </p:spPr>
        <p:txBody>
          <a:bodyPr/>
          <a:lstStyle/>
          <a:p>
            <a:r>
              <a:rPr lang="el-GR" sz="3200" b="1" dirty="0">
                <a:solidFill>
                  <a:srgbClr val="FFCC00"/>
                </a:solidFill>
              </a:rPr>
              <a:t>Σχεδιασμός</a:t>
            </a:r>
            <a:r>
              <a:rPr lang="el-GR" dirty="0" smtClean="0"/>
              <a:t> </a:t>
            </a: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endParaRPr lang="el-GR" dirty="0" smtClean="0"/>
          </a:p>
          <a:p>
            <a:r>
              <a:rPr lang="el-GR" dirty="0" smtClean="0"/>
              <a:t>Εξειδικεύει </a:t>
            </a:r>
            <a:r>
              <a:rPr lang="el-GR" b="1" dirty="0" smtClean="0"/>
              <a:t> Πως </a:t>
            </a:r>
          </a:p>
          <a:p>
            <a:pPr>
              <a:buFont typeface="Wingdings" pitchFamily="2" charset="2"/>
              <a:buChar char="Ø"/>
            </a:pPr>
            <a:endParaRPr lang="el-GR" dirty="0" smtClean="0"/>
          </a:p>
          <a:p>
            <a:pPr lvl="1"/>
            <a:r>
              <a:rPr lang="el-GR" dirty="0" smtClean="0"/>
              <a:t>θα καλλιεργηθούν δεξιότητες </a:t>
            </a:r>
          </a:p>
          <a:p>
            <a:pPr lvl="1"/>
            <a:r>
              <a:rPr lang="el-GR" dirty="0" smtClean="0"/>
              <a:t>θα αντληθεί υποστήριξη </a:t>
            </a:r>
          </a:p>
          <a:p>
            <a:pPr>
              <a:buNone/>
            </a:pPr>
            <a:r>
              <a:rPr lang="el-GR" dirty="0" smtClean="0"/>
              <a:t>	σχετικές με την επίτευξη του στόχου</a:t>
            </a:r>
          </a:p>
          <a:p>
            <a:pPr>
              <a:buNone/>
            </a:pPr>
            <a:endParaRPr lang="el-GR" dirty="0" smtClean="0"/>
          </a:p>
          <a:p>
            <a:r>
              <a:rPr lang="el-GR" dirty="0" smtClean="0"/>
              <a:t>Προσδιορίζεται η ειδική παρέμβαση για κάθε στόχο</a:t>
            </a:r>
          </a:p>
          <a:p>
            <a:pPr>
              <a:buFont typeface="Wingdings" pitchFamily="2" charset="2"/>
              <a:buChar char="Ø"/>
            </a:pPr>
            <a:endParaRPr lang="el-GR" b="1" dirty="0" smtClean="0"/>
          </a:p>
          <a:p>
            <a:pPr>
              <a:buFont typeface="Wingdings" pitchFamily="2" charset="2"/>
              <a:buChar char="Ø"/>
            </a:pPr>
            <a:endParaRPr lang="el-GR" dirty="0" smtClean="0"/>
          </a:p>
          <a:p>
            <a:pPr>
              <a:buNone/>
            </a:pPr>
            <a:endParaRPr lang="el-GR" dirty="0" smtClean="0"/>
          </a:p>
          <a:p>
            <a:endParaRPr lang="el-GR" dirty="0"/>
          </a:p>
        </p:txBody>
      </p:sp>
    </p:spTree>
    <p:extLst>
      <p:ext uri="{BB962C8B-B14F-4D97-AF65-F5344CB8AC3E}">
        <p14:creationId xmlns="" xmlns:p14="http://schemas.microsoft.com/office/powerpoint/2010/main" val="712050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FFCC00"/>
                </a:solidFill>
              </a:rPr>
              <a:t>Σχεδιασμός </a:t>
            </a:r>
            <a:r>
              <a:rPr lang="el-GR" sz="3200" b="1" dirty="0">
                <a:solidFill>
                  <a:srgbClr val="FFCC00"/>
                </a:solidFill>
              </a:rPr>
              <a:t>:  </a:t>
            </a:r>
            <a:r>
              <a:rPr lang="el-GR" sz="3200" b="1" dirty="0" smtClean="0">
                <a:solidFill>
                  <a:srgbClr val="FFCC00"/>
                </a:solidFill>
              </a:rPr>
              <a:t/>
            </a:r>
            <a:br>
              <a:rPr lang="el-GR" sz="3200" b="1" dirty="0" smtClean="0">
                <a:solidFill>
                  <a:srgbClr val="FFCC00"/>
                </a:solidFill>
              </a:rPr>
            </a:br>
            <a:r>
              <a:rPr lang="el-GR" sz="3200" b="1" dirty="0" smtClean="0">
                <a:solidFill>
                  <a:srgbClr val="FFCC00"/>
                </a:solidFill>
              </a:rPr>
              <a:t>οι ικανότητες </a:t>
            </a:r>
            <a:r>
              <a:rPr lang="el-GR" sz="3200" b="1" dirty="0">
                <a:solidFill>
                  <a:srgbClr val="FFCC00"/>
                </a:solidFill>
              </a:rPr>
              <a:t>του προσωπικού </a:t>
            </a:r>
          </a:p>
        </p:txBody>
      </p:sp>
      <p:sp>
        <p:nvSpPr>
          <p:cNvPr id="3" name="2 - Θέση περιεχομένου"/>
          <p:cNvSpPr>
            <a:spLocks noGrp="1"/>
          </p:cNvSpPr>
          <p:nvPr>
            <p:ph idx="1"/>
          </p:nvPr>
        </p:nvSpPr>
        <p:spPr/>
        <p:txBody>
          <a:bodyPr>
            <a:normAutofit/>
          </a:bodyPr>
          <a:lstStyle/>
          <a:p>
            <a:pPr>
              <a:buNone/>
            </a:pPr>
            <a:r>
              <a:rPr lang="en-US" dirty="0" smtClean="0"/>
              <a:t></a:t>
            </a:r>
            <a:endParaRPr lang="el-GR" dirty="0" smtClean="0"/>
          </a:p>
          <a:p>
            <a:r>
              <a:rPr lang="el-GR" dirty="0" smtClean="0"/>
              <a:t>Ικανότητα να καταστεί ο δρόμος βατός και κατανοητός στο άτομο</a:t>
            </a:r>
          </a:p>
          <a:p>
            <a:endParaRPr lang="el-GR" dirty="0" smtClean="0"/>
          </a:p>
          <a:p>
            <a:r>
              <a:rPr lang="el-GR" dirty="0" smtClean="0"/>
              <a:t>Κατάκτηση δεξιοτήτων:</a:t>
            </a:r>
          </a:p>
          <a:p>
            <a:pPr lvl="1"/>
            <a:r>
              <a:rPr lang="el-GR" dirty="0" smtClean="0"/>
              <a:t>Ομαδικά, ατομικά ,στην υπηρεσία και την κοινότητα</a:t>
            </a:r>
          </a:p>
          <a:p>
            <a:endParaRPr lang="el-GR" dirty="0" smtClean="0"/>
          </a:p>
          <a:p>
            <a:r>
              <a:rPr lang="el-GR" dirty="0" smtClean="0"/>
              <a:t>Υποστήριξη ανάπτυξης </a:t>
            </a:r>
          </a:p>
          <a:p>
            <a:endParaRPr lang="el-GR" dirty="0" smtClean="0"/>
          </a:p>
          <a:p>
            <a:r>
              <a:rPr lang="el-GR" dirty="0" smtClean="0"/>
              <a:t>«Αποφοίτηση»  έναντι </a:t>
            </a:r>
            <a:r>
              <a:rPr lang="en-US" dirty="0" smtClean="0"/>
              <a:t> </a:t>
            </a:r>
            <a:r>
              <a:rPr lang="el-GR" dirty="0" smtClean="0"/>
              <a:t>μακροχρόνιας υποστήριξης</a:t>
            </a:r>
          </a:p>
          <a:p>
            <a:endParaRPr lang="el-GR" dirty="0" smtClean="0"/>
          </a:p>
          <a:p>
            <a:pPr>
              <a:buNone/>
            </a:pPr>
            <a:r>
              <a:rPr lang="en-US" dirty="0" smtClean="0"/>
              <a:t> </a:t>
            </a:r>
            <a:endParaRPr lang="el-GR" dirty="0"/>
          </a:p>
        </p:txBody>
      </p:sp>
    </p:spTree>
    <p:extLst>
      <p:ext uri="{BB962C8B-B14F-4D97-AF65-F5344CB8AC3E}">
        <p14:creationId xmlns="" xmlns:p14="http://schemas.microsoft.com/office/powerpoint/2010/main" val="2611284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solidFill>
                  <a:srgbClr val="FFCC00"/>
                </a:solidFill>
              </a:rPr>
              <a:t>ψυχοκοινωνικής αποκατάστασης (ΨKΑ) </a:t>
            </a:r>
            <a:r>
              <a:rPr lang="el-GR" sz="1400" b="1" dirty="0" smtClean="0">
                <a:solidFill>
                  <a:srgbClr val="FFCC00"/>
                </a:solidFill>
              </a:rPr>
              <a:t>διακήρυξη</a:t>
            </a:r>
            <a:r>
              <a:rPr lang="en-US" sz="1400" b="1" dirty="0" smtClean="0">
                <a:solidFill>
                  <a:srgbClr val="FFCC00"/>
                </a:solidFill>
              </a:rPr>
              <a:t> </a:t>
            </a:r>
            <a:r>
              <a:rPr lang="el-GR" sz="1400" b="1" dirty="0">
                <a:solidFill>
                  <a:srgbClr val="FFCC00"/>
                </a:solidFill>
              </a:rPr>
              <a:t>της WARP</a:t>
            </a:r>
            <a:r>
              <a:rPr lang="en-US" sz="1400" b="1" dirty="0">
                <a:solidFill>
                  <a:srgbClr val="FFCC00"/>
                </a:solidFill>
              </a:rPr>
              <a:t> </a:t>
            </a:r>
            <a:endParaRPr lang="el-GR" sz="1400" dirty="0"/>
          </a:p>
        </p:txBody>
      </p:sp>
      <p:sp>
        <p:nvSpPr>
          <p:cNvPr id="3" name="Content Placeholder 2"/>
          <p:cNvSpPr>
            <a:spLocks noGrp="1"/>
          </p:cNvSpPr>
          <p:nvPr>
            <p:ph idx="1"/>
          </p:nvPr>
        </p:nvSpPr>
        <p:spPr/>
        <p:txBody>
          <a:bodyPr>
            <a:normAutofit fontScale="92500" lnSpcReduction="20000"/>
          </a:bodyPr>
          <a:lstStyle/>
          <a:p>
            <a:r>
              <a:rPr lang="el-GR" dirty="0" smtClean="0"/>
              <a:t>αποσκοπεί: </a:t>
            </a:r>
            <a:endParaRPr lang="en-US" dirty="0" smtClean="0"/>
          </a:p>
          <a:p>
            <a:pPr lvl="1"/>
            <a:endParaRPr lang="el-GR" dirty="0" smtClean="0"/>
          </a:p>
          <a:p>
            <a:pPr lvl="1"/>
            <a:r>
              <a:rPr lang="el-GR" dirty="0" smtClean="0"/>
              <a:t>στη </a:t>
            </a:r>
            <a:r>
              <a:rPr lang="el-GR" dirty="0"/>
              <a:t>συνέχεια της </a:t>
            </a:r>
            <a:r>
              <a:rPr lang="el-GR" dirty="0" smtClean="0"/>
              <a:t>φροντίδας </a:t>
            </a:r>
            <a:endParaRPr lang="en-US" dirty="0" smtClean="0"/>
          </a:p>
          <a:p>
            <a:pPr lvl="1"/>
            <a:endParaRPr lang="el-GR" dirty="0" smtClean="0"/>
          </a:p>
          <a:p>
            <a:pPr lvl="1"/>
            <a:r>
              <a:rPr lang="el-GR" dirty="0" smtClean="0"/>
              <a:t>στην ενισχύση των ικανοτήτων  </a:t>
            </a:r>
            <a:r>
              <a:rPr lang="el-GR" dirty="0"/>
              <a:t>των </a:t>
            </a:r>
            <a:r>
              <a:rPr lang="el-GR" dirty="0" smtClean="0"/>
              <a:t>ατόμων </a:t>
            </a:r>
            <a:endParaRPr lang="en-US" dirty="0"/>
          </a:p>
          <a:p>
            <a:pPr lvl="1"/>
            <a:endParaRPr lang="en-US" dirty="0" smtClean="0"/>
          </a:p>
          <a:p>
            <a:pPr lvl="1"/>
            <a:r>
              <a:rPr lang="el-GR" dirty="0" smtClean="0"/>
              <a:t>στην αμβλύνση της υπερβολικής πίεσης που δέχονται</a:t>
            </a:r>
            <a:endParaRPr lang="en-US" dirty="0" smtClean="0"/>
          </a:p>
          <a:p>
            <a:pPr lvl="1"/>
            <a:endParaRPr lang="el-GR" dirty="0" smtClean="0"/>
          </a:p>
          <a:p>
            <a:pPr lvl="1"/>
            <a:r>
              <a:rPr lang="el-GR" dirty="0" smtClean="0"/>
              <a:t>στην </a:t>
            </a:r>
            <a:r>
              <a:rPr lang="el-GR" dirty="0"/>
              <a:t>αποφυγή της υποτροπής </a:t>
            </a:r>
            <a:endParaRPr lang="en-US" dirty="0"/>
          </a:p>
          <a:p>
            <a:pPr marL="411480" lvl="1" indent="0">
              <a:buNone/>
            </a:pPr>
            <a:endParaRPr lang="el-GR" dirty="0" smtClean="0"/>
          </a:p>
          <a:p>
            <a:pPr lvl="1"/>
            <a:r>
              <a:rPr lang="el-GR" dirty="0" smtClean="0"/>
              <a:t>στον </a:t>
            </a:r>
            <a:r>
              <a:rPr lang="el-GR" dirty="0"/>
              <a:t>μετασχηματισμό των κοινωνικών ρόλων των </a:t>
            </a:r>
            <a:r>
              <a:rPr lang="el-GR" dirty="0" smtClean="0"/>
              <a:t>ληπτών </a:t>
            </a:r>
          </a:p>
          <a:p>
            <a:pPr lvl="1"/>
            <a:endParaRPr lang="el-GR" dirty="0" smtClean="0"/>
          </a:p>
          <a:p>
            <a:pPr lvl="1"/>
            <a:r>
              <a:rPr lang="el-GR" dirty="0" smtClean="0"/>
              <a:t>στη </a:t>
            </a:r>
            <a:r>
              <a:rPr lang="el-GR" dirty="0"/>
              <a:t>μείωση του στιγματισμού και της </a:t>
            </a:r>
            <a:r>
              <a:rPr lang="el-GR" dirty="0" smtClean="0"/>
              <a:t>αναπηρίας</a:t>
            </a:r>
            <a:endParaRPr lang="en-US" dirty="0" smtClean="0"/>
          </a:p>
          <a:p>
            <a:pPr lvl="1"/>
            <a:endParaRPr lang="el-GR" dirty="0" smtClean="0"/>
          </a:p>
          <a:p>
            <a:pPr lvl="1"/>
            <a:r>
              <a:rPr lang="el-GR" dirty="0" smtClean="0"/>
              <a:t>στην προωθησή των ίσων</a:t>
            </a:r>
            <a:r>
              <a:rPr lang="en-US" dirty="0" smtClean="0"/>
              <a:t> </a:t>
            </a:r>
            <a:r>
              <a:rPr lang="el-GR" dirty="0" smtClean="0"/>
              <a:t>ευκαιριών</a:t>
            </a:r>
            <a:r>
              <a:rPr lang="el-GR" dirty="0"/>
              <a:t> </a:t>
            </a:r>
            <a:r>
              <a:rPr lang="el-GR" dirty="0" smtClean="0"/>
              <a:t>και των  δικαιωμάτων   </a:t>
            </a:r>
            <a:r>
              <a:rPr lang="el-GR" sz="900" dirty="0"/>
              <a:t>(WHO, 1996</a:t>
            </a:r>
            <a:r>
              <a:rPr lang="el-GR" sz="900" dirty="0" smtClean="0"/>
              <a:t>)</a:t>
            </a:r>
            <a:endParaRPr lang="el-GR" sz="900" dirty="0"/>
          </a:p>
        </p:txBody>
      </p:sp>
    </p:spTree>
    <p:extLst>
      <p:ext uri="{BB962C8B-B14F-4D97-AF65-F5344CB8AC3E}">
        <p14:creationId xmlns="" xmlns:p14="http://schemas.microsoft.com/office/powerpoint/2010/main" val="2542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a:solidFill>
                  <a:srgbClr val="FFCC00"/>
                </a:solidFill>
              </a:rPr>
              <a:t>Σχεδιασμός</a:t>
            </a:r>
            <a:r>
              <a:rPr lang="el-GR" sz="4800" b="1" dirty="0" smtClean="0">
                <a:solidFill>
                  <a:srgbClr val="FFCC00"/>
                </a:solidFill>
              </a:rPr>
              <a:t> </a:t>
            </a:r>
            <a:endParaRPr lang="el-GR" dirty="0"/>
          </a:p>
        </p:txBody>
      </p:sp>
      <p:sp>
        <p:nvSpPr>
          <p:cNvPr id="3" name="2 - Θέση περιεχομένου"/>
          <p:cNvSpPr>
            <a:spLocks noGrp="1"/>
          </p:cNvSpPr>
          <p:nvPr>
            <p:ph idx="1"/>
          </p:nvPr>
        </p:nvSpPr>
        <p:spPr/>
        <p:txBody>
          <a:bodyPr>
            <a:normAutofit/>
          </a:bodyPr>
          <a:lstStyle/>
          <a:p>
            <a:r>
              <a:rPr lang="el-GR" dirty="0" smtClean="0"/>
              <a:t>Προσδιορισμός δεξιοτήτων  ή πόρων που αποτελούν  στόχους</a:t>
            </a:r>
          </a:p>
          <a:p>
            <a:r>
              <a:rPr lang="el-GR" dirty="0" smtClean="0"/>
              <a:t>Σύνδεση διάγνωσης και παρέμβασης με βάση τον σχεδιασμό</a:t>
            </a:r>
          </a:p>
          <a:p>
            <a:r>
              <a:rPr lang="el-GR" dirty="0" smtClean="0"/>
              <a:t>Προσδιορισμός δεξιοτήτων  ή πόρων υψηλής προτεραιότητας για την επίτευξη του στόχου</a:t>
            </a:r>
          </a:p>
          <a:p>
            <a:r>
              <a:rPr lang="el-GR" dirty="0" smtClean="0"/>
              <a:t>Προσδιορίζεται η ειδική παρέμβαση για κάθε στόχο</a:t>
            </a:r>
          </a:p>
          <a:p>
            <a:r>
              <a:rPr lang="el-GR" dirty="0" smtClean="0"/>
              <a:t>Χρονοδιάγραμμα έναρξης και λήξης της παρέμβασης</a:t>
            </a:r>
          </a:p>
          <a:p>
            <a:r>
              <a:rPr lang="el-GR" dirty="0" smtClean="0"/>
              <a:t>Προσδιορισμός Υπεύθυνου  για την ανάπτυξη, την εφαρμογή και την παρακολούθηση των παρεμβάσεων που περιγράφονται στο σχέδιο</a:t>
            </a:r>
          </a:p>
          <a:p>
            <a:pPr>
              <a:buFont typeface="Wingdings" pitchFamily="2" charset="2"/>
              <a:buChar char="Ø"/>
            </a:pPr>
            <a:endParaRPr lang="el-GR" dirty="0" smtClean="0"/>
          </a:p>
          <a:p>
            <a:pPr>
              <a:buFont typeface="Wingdings" pitchFamily="2" charset="2"/>
              <a:buChar char="Ø"/>
            </a:pPr>
            <a:endParaRPr lang="el-GR" dirty="0"/>
          </a:p>
        </p:txBody>
      </p:sp>
    </p:spTree>
    <p:extLst>
      <p:ext uri="{BB962C8B-B14F-4D97-AF65-F5344CB8AC3E}">
        <p14:creationId xmlns="" xmlns:p14="http://schemas.microsoft.com/office/powerpoint/2010/main" val="31024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800" b="1" dirty="0" smtClean="0">
                <a:solidFill>
                  <a:srgbClr val="FFCC00"/>
                </a:solidFill>
              </a:rPr>
              <a:t/>
            </a:r>
            <a:br>
              <a:rPr lang="el-GR" sz="4800" b="1" dirty="0" smtClean="0">
                <a:solidFill>
                  <a:srgbClr val="FFCC00"/>
                </a:solidFill>
              </a:rPr>
            </a:br>
            <a:r>
              <a:rPr lang="el-GR" sz="3600" b="1" dirty="0" smtClean="0">
                <a:solidFill>
                  <a:srgbClr val="FFCC00"/>
                </a:solidFill>
              </a:rPr>
              <a:t>Παρέμβαση</a:t>
            </a:r>
            <a:r>
              <a:rPr lang="el-GR" dirty="0" smtClean="0"/>
              <a:t> </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buFont typeface="Wingdings" pitchFamily="2" charset="2"/>
              <a:buChar char="Ø"/>
            </a:pPr>
            <a:endParaRPr lang="el-GR" dirty="0" smtClean="0"/>
          </a:p>
          <a:p>
            <a:r>
              <a:rPr lang="el-GR" dirty="0" smtClean="0"/>
              <a:t>Ανάπτυξη δεξιοτήτων </a:t>
            </a:r>
            <a:endParaRPr lang="en-US" dirty="0" smtClean="0"/>
          </a:p>
          <a:p>
            <a:pPr lvl="1"/>
            <a:r>
              <a:rPr lang="el-GR" dirty="0" smtClean="0"/>
              <a:t>Άμεση Διδασκαλία Δεξιοτήτων</a:t>
            </a:r>
          </a:p>
          <a:p>
            <a:pPr lvl="1"/>
            <a:r>
              <a:rPr lang="el-GR" dirty="0" smtClean="0"/>
              <a:t>Προγραμματισμός χρήσης δεξιοτήτων</a:t>
            </a:r>
          </a:p>
          <a:p>
            <a:endParaRPr lang="el-GR" dirty="0" smtClean="0"/>
          </a:p>
          <a:p>
            <a:r>
              <a:rPr lang="el-GR" dirty="0" smtClean="0"/>
              <a:t>Συντονισμό  και Τροποποίηση  περιβάλλοντος και  πόρων</a:t>
            </a:r>
          </a:p>
        </p:txBody>
      </p:sp>
    </p:spTree>
    <p:extLst>
      <p:ext uri="{BB962C8B-B14F-4D97-AF65-F5344CB8AC3E}">
        <p14:creationId xmlns="" xmlns:p14="http://schemas.microsoft.com/office/powerpoint/2010/main" val="32598280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solidFill>
                  <a:srgbClr val="FFCC00"/>
                </a:solidFill>
              </a:rPr>
              <a:t/>
            </a:r>
            <a:br>
              <a:rPr lang="el-GR" sz="3200" b="1" dirty="0" smtClean="0">
                <a:solidFill>
                  <a:srgbClr val="FFCC00"/>
                </a:solidFill>
              </a:rPr>
            </a:br>
            <a:r>
              <a:rPr lang="el-GR" sz="3200" b="1" dirty="0" smtClean="0">
                <a:solidFill>
                  <a:srgbClr val="FFCC00"/>
                </a:solidFill>
              </a:rPr>
              <a:t>Η  </a:t>
            </a:r>
            <a:r>
              <a:rPr lang="el-GR" sz="3200" b="1" dirty="0">
                <a:solidFill>
                  <a:srgbClr val="FFCC00"/>
                </a:solidFill>
              </a:rPr>
              <a:t>σχέση επαγγελματία – λήπτη </a:t>
            </a:r>
            <a:br>
              <a:rPr lang="el-GR" sz="3200" b="1" dirty="0">
                <a:solidFill>
                  <a:srgbClr val="FFCC00"/>
                </a:solidFill>
              </a:rPr>
            </a:br>
            <a:endParaRPr lang="el-GR" sz="3200" b="1" dirty="0">
              <a:solidFill>
                <a:srgbClr val="FFCC00"/>
              </a:solidFill>
            </a:endParaRPr>
          </a:p>
        </p:txBody>
      </p:sp>
      <p:sp>
        <p:nvSpPr>
          <p:cNvPr id="3" name="2 - Θέση περιεχομένου"/>
          <p:cNvSpPr>
            <a:spLocks noGrp="1"/>
          </p:cNvSpPr>
          <p:nvPr>
            <p:ph idx="1"/>
          </p:nvPr>
        </p:nvSpPr>
        <p:spPr/>
        <p:txBody>
          <a:bodyPr>
            <a:normAutofit lnSpcReduction="10000"/>
          </a:bodyPr>
          <a:lstStyle/>
          <a:p>
            <a:pPr>
              <a:buNone/>
            </a:pPr>
            <a:endParaRPr lang="el-GR" dirty="0" smtClean="0"/>
          </a:p>
          <a:p>
            <a:r>
              <a:rPr lang="el-GR" dirty="0" smtClean="0"/>
              <a:t>Η σχέση, βάση της επιτυχίας του προγράμματος</a:t>
            </a:r>
          </a:p>
          <a:p>
            <a:endParaRPr lang="el-GR" dirty="0" smtClean="0"/>
          </a:p>
          <a:p>
            <a:r>
              <a:rPr lang="el-GR" dirty="0" smtClean="0"/>
              <a:t>Στενή </a:t>
            </a:r>
            <a:r>
              <a:rPr lang="el-GR" dirty="0"/>
              <a:t>σχέση</a:t>
            </a:r>
            <a:r>
              <a:rPr lang="en-US" dirty="0"/>
              <a:t> </a:t>
            </a:r>
            <a:r>
              <a:rPr lang="el-GR" dirty="0"/>
              <a:t>, εμπλέκει και </a:t>
            </a:r>
            <a:r>
              <a:rPr lang="el-GR" dirty="0" smtClean="0"/>
              <a:t>δεσμεύει </a:t>
            </a:r>
          </a:p>
          <a:p>
            <a:endParaRPr lang="el-GR" dirty="0" smtClean="0"/>
          </a:p>
          <a:p>
            <a:r>
              <a:rPr lang="el-GR" dirty="0" smtClean="0"/>
              <a:t>Δεξιότητες </a:t>
            </a:r>
            <a:r>
              <a:rPr lang="en-US" dirty="0" smtClean="0"/>
              <a:t>CM</a:t>
            </a:r>
            <a:endParaRPr lang="el-GR" dirty="0"/>
          </a:p>
          <a:p>
            <a:pPr lvl="1"/>
            <a:r>
              <a:rPr lang="el-GR" dirty="0" smtClean="0"/>
              <a:t>Ικανότητα </a:t>
            </a:r>
            <a:r>
              <a:rPr lang="el-GR" dirty="0"/>
              <a:t>συμμαχίας με τον λήπτη</a:t>
            </a:r>
            <a:endParaRPr lang="en-US" dirty="0"/>
          </a:p>
          <a:p>
            <a:pPr lvl="1"/>
            <a:r>
              <a:rPr lang="el-GR" dirty="0" err="1"/>
              <a:t>Ενσυναίσθηση</a:t>
            </a:r>
            <a:endParaRPr lang="en-US" dirty="0"/>
          </a:p>
          <a:p>
            <a:pPr lvl="1"/>
            <a:r>
              <a:rPr lang="el-GR" dirty="0" smtClean="0"/>
              <a:t>Ζεστασιά, Γνησιότητα</a:t>
            </a:r>
          </a:p>
          <a:p>
            <a:pPr lvl="1"/>
            <a:r>
              <a:rPr lang="el-GR" dirty="0" smtClean="0"/>
              <a:t>Ικανότητα </a:t>
            </a:r>
            <a:r>
              <a:rPr lang="el-GR" dirty="0"/>
              <a:t>επίλυσης </a:t>
            </a:r>
            <a:r>
              <a:rPr lang="el-GR" dirty="0" smtClean="0"/>
              <a:t>συγκρούσεων</a:t>
            </a:r>
          </a:p>
          <a:p>
            <a:pPr lvl="1"/>
            <a:r>
              <a:rPr lang="el-GR" dirty="0" smtClean="0"/>
              <a:t>Ενδυνάμωση </a:t>
            </a:r>
            <a:r>
              <a:rPr lang="el-GR" dirty="0"/>
              <a:t>του </a:t>
            </a:r>
            <a:r>
              <a:rPr lang="el-GR" dirty="0" smtClean="0"/>
              <a:t>λήπτη</a:t>
            </a:r>
          </a:p>
          <a:p>
            <a:pPr lvl="1"/>
            <a:r>
              <a:rPr lang="el-GR" dirty="0"/>
              <a:t>Κ</a:t>
            </a:r>
            <a:r>
              <a:rPr lang="el-GR" dirty="0" smtClean="0"/>
              <a:t>αλός ακροατής</a:t>
            </a:r>
            <a:r>
              <a:rPr lang="el-GR" dirty="0"/>
              <a:t> </a:t>
            </a:r>
            <a:r>
              <a:rPr lang="el-GR" dirty="0" smtClean="0"/>
              <a:t>με σεβασμό </a:t>
            </a:r>
          </a:p>
          <a:p>
            <a:pPr marL="0" lvl="0" indent="0">
              <a:buClr>
                <a:srgbClr val="DD8047"/>
              </a:buClr>
              <a:buNone/>
            </a:pPr>
            <a:r>
              <a:rPr lang="en-US" sz="1000" dirty="0" smtClean="0"/>
              <a:t>TACE</a:t>
            </a:r>
            <a:r>
              <a:rPr lang="en-US" sz="1000" dirty="0"/>
              <a:t> Center: Region IV, a project of the Burton Blatt </a:t>
            </a:r>
            <a:r>
              <a:rPr lang="en-US" sz="1000" dirty="0" err="1"/>
              <a:t>Institute.Funded</a:t>
            </a:r>
            <a:r>
              <a:rPr lang="en-US" sz="1000" dirty="0"/>
              <a:t> by RSA Grant # H264A080021. © 2009 All Rights </a:t>
            </a:r>
            <a:r>
              <a:rPr lang="en-US" sz="1000" dirty="0" smtClean="0"/>
              <a:t>Reserved</a:t>
            </a:r>
            <a:endParaRPr lang="en-US" sz="1000" dirty="0"/>
          </a:p>
        </p:txBody>
      </p:sp>
    </p:spTree>
    <p:extLst>
      <p:ext uri="{BB962C8B-B14F-4D97-AF65-F5344CB8AC3E}">
        <p14:creationId xmlns="" xmlns:p14="http://schemas.microsoft.com/office/powerpoint/2010/main" val="29575889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FFFF00"/>
                </a:solidFill>
              </a:rPr>
              <a:t>Μεταρρύθμιση στην πράξη</a:t>
            </a:r>
            <a:br>
              <a:rPr lang="el-GR" sz="3200" dirty="0" smtClean="0">
                <a:solidFill>
                  <a:srgbClr val="FFFF00"/>
                </a:solidFill>
              </a:rPr>
            </a:br>
            <a:r>
              <a:rPr lang="el-GR" sz="3200" dirty="0" smtClean="0">
                <a:solidFill>
                  <a:srgbClr val="FFFF00"/>
                </a:solidFill>
              </a:rPr>
              <a:t>Καινοτόμες Πρακτικές  </a:t>
            </a:r>
            <a:r>
              <a:rPr lang="el-GR" sz="2200" dirty="0" smtClean="0">
                <a:solidFill>
                  <a:srgbClr val="FFFF00"/>
                </a:solidFill>
              </a:rPr>
              <a:t>στο πεδίο της ψυχικής υγείας</a:t>
            </a:r>
            <a:endParaRPr lang="el-GR" sz="2200" dirty="0">
              <a:solidFill>
                <a:srgbClr val="FFFF00"/>
              </a:solidFill>
            </a:endParaRPr>
          </a:p>
        </p:txBody>
      </p:sp>
      <p:sp>
        <p:nvSpPr>
          <p:cNvPr id="3" name="2 - Θέση περιεχομένου"/>
          <p:cNvSpPr>
            <a:spLocks noGrp="1"/>
          </p:cNvSpPr>
          <p:nvPr>
            <p:ph sz="half" idx="1"/>
          </p:nvPr>
        </p:nvSpPr>
        <p:spPr/>
        <p:txBody>
          <a:bodyPr>
            <a:normAutofit fontScale="70000" lnSpcReduction="20000"/>
          </a:bodyPr>
          <a:lstStyle/>
          <a:p>
            <a:pPr>
              <a:buFont typeface="Wingdings" pitchFamily="2" charset="2"/>
              <a:buChar char="Ø"/>
            </a:pPr>
            <a:r>
              <a:rPr lang="el-GR" sz="3200" dirty="0" smtClean="0"/>
              <a:t>σύνολο νέων δράσεων, στάσεων, συμπεριφορών και παρεμβάσεων που εφαρμόζονται σε περιορισμένη έκταση </a:t>
            </a:r>
          </a:p>
          <a:p>
            <a:pPr>
              <a:buFont typeface="Wingdings" pitchFamily="2" charset="2"/>
              <a:buChar char="Ø"/>
            </a:pPr>
            <a:endParaRPr lang="el-GR" sz="3200" dirty="0" smtClean="0"/>
          </a:p>
          <a:p>
            <a:pPr>
              <a:buFont typeface="Wingdings" pitchFamily="2" charset="2"/>
              <a:buChar char="Ø"/>
            </a:pPr>
            <a:r>
              <a:rPr lang="el-GR" sz="3200" dirty="0" smtClean="0"/>
              <a:t>προσδοκάται πως τα αναμενόμενα οφέλη θα είναι πιο ικανοποιητικά σε σύγκριση με τα αντίστοιχα που συνήθως προκύπτουν από την εφαρμογή της προηγούμενης, παραδοσιακής κατεστημένης πρακτικής</a:t>
            </a:r>
            <a:endParaRPr lang="en-US" sz="3200" dirty="0" smtClean="0"/>
          </a:p>
          <a:p>
            <a:pPr>
              <a:buNone/>
            </a:pPr>
            <a:endParaRPr lang="el-GR" sz="1200" dirty="0" smtClean="0"/>
          </a:p>
          <a:p>
            <a:pPr>
              <a:buNone/>
            </a:pPr>
            <a:r>
              <a:rPr lang="el-GR" sz="1200" dirty="0" smtClean="0"/>
              <a:t> ΟΔΗΓΟΣ</a:t>
            </a:r>
            <a:r>
              <a:rPr lang="en-US" sz="1200" dirty="0" smtClean="0"/>
              <a:t> </a:t>
            </a:r>
            <a:r>
              <a:rPr lang="el-GR" sz="1200" dirty="0" smtClean="0"/>
              <a:t>ΚΑΙΝΟΤΟΜΙΑΣ</a:t>
            </a:r>
            <a:r>
              <a:rPr lang="en-US" sz="1200" dirty="0" smtClean="0"/>
              <a:t> </a:t>
            </a:r>
            <a:r>
              <a:rPr lang="el-GR" sz="1200" dirty="0" smtClean="0"/>
              <a:t>ΚΑΛΩΝ</a:t>
            </a:r>
            <a:r>
              <a:rPr lang="en-US" sz="1200" dirty="0" smtClean="0"/>
              <a:t> </a:t>
            </a:r>
            <a:r>
              <a:rPr lang="el-GR" sz="1200" dirty="0" smtClean="0"/>
              <a:t>ΠΡΑΚΤΙΚΩΝ</a:t>
            </a:r>
            <a:r>
              <a:rPr lang="en-US" sz="1200" dirty="0" smtClean="0"/>
              <a:t> </a:t>
            </a:r>
            <a:r>
              <a:rPr lang="el-GR" sz="1200" dirty="0" smtClean="0"/>
              <a:t>ΜΥΠΕΠ</a:t>
            </a:r>
            <a:r>
              <a:rPr lang="en-US" sz="1200" dirty="0" smtClean="0"/>
              <a:t> </a:t>
            </a:r>
            <a:r>
              <a:rPr lang="el-GR" sz="1200" dirty="0" smtClean="0"/>
              <a:t>ΕΠΙΨΥ</a:t>
            </a:r>
            <a:r>
              <a:rPr lang="en-US" sz="1200" dirty="0" smtClean="0"/>
              <a:t> </a:t>
            </a:r>
            <a:r>
              <a:rPr lang="el-GR" sz="1200" dirty="0" smtClean="0"/>
              <a:t>2001 </a:t>
            </a:r>
            <a:endParaRPr lang="el-GR" sz="1300" dirty="0"/>
          </a:p>
        </p:txBody>
      </p:sp>
      <p:sp>
        <p:nvSpPr>
          <p:cNvPr id="5" name="4 - Θέση περιεχομένου"/>
          <p:cNvSpPr>
            <a:spLocks noGrp="1"/>
          </p:cNvSpPr>
          <p:nvPr>
            <p:ph sz="half" idx="2"/>
          </p:nvPr>
        </p:nvSpPr>
        <p:spPr/>
        <p:txBody>
          <a:bodyPr>
            <a:normAutofit fontScale="70000" lnSpcReduction="20000"/>
          </a:bodyPr>
          <a:lstStyle/>
          <a:p>
            <a:endParaRPr lang="el-GR"/>
          </a:p>
        </p:txBody>
      </p:sp>
      <p:pic>
        <p:nvPicPr>
          <p:cNvPr id="6" name="Picture 2"/>
          <p:cNvPicPr>
            <a:picLocks noChangeAspect="1" noChangeArrowheads="1"/>
          </p:cNvPicPr>
          <p:nvPr/>
        </p:nvPicPr>
        <p:blipFill>
          <a:blip r:embed="rId2" cstate="print"/>
          <a:srcRect/>
          <a:stretch>
            <a:fillRect/>
          </a:stretch>
        </p:blipFill>
        <p:spPr bwMode="auto">
          <a:xfrm>
            <a:off x="4429124" y="1571613"/>
            <a:ext cx="3643338" cy="4581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85720" y="0"/>
            <a:ext cx="7620000" cy="1143000"/>
          </a:xfrm>
        </p:spPr>
        <p:txBody>
          <a:bodyPr/>
          <a:lstStyle/>
          <a:p>
            <a:r>
              <a:rPr lang="el-GR" sz="3200" dirty="0" err="1" smtClean="0">
                <a:solidFill>
                  <a:srgbClr val="FFFF00"/>
                </a:solidFill>
              </a:rPr>
              <a:t>Πολυοικογενειακή</a:t>
            </a:r>
            <a:r>
              <a:rPr lang="el-GR" sz="3200" dirty="0" smtClean="0">
                <a:solidFill>
                  <a:srgbClr val="FFFF00"/>
                </a:solidFill>
              </a:rPr>
              <a:t> Ομαδική Θεραπεία</a:t>
            </a:r>
            <a:endParaRPr lang="el-GR" sz="3200" dirty="0">
              <a:solidFill>
                <a:srgbClr val="FFFF00"/>
              </a:solidFill>
            </a:endParaRPr>
          </a:p>
        </p:txBody>
      </p:sp>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1832493924"/>
              </p:ext>
            </p:extLst>
          </p:nvPr>
        </p:nvGraphicFramePr>
        <p:xfrm>
          <a:off x="457200" y="1214422"/>
          <a:ext cx="782957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C98E814-2224-46FB-AB30-94D05E7C1D9E}"/>
                                            </p:graphicEl>
                                          </p:spTgt>
                                        </p:tgtEl>
                                        <p:attrNameLst>
                                          <p:attrName>style.visibility</p:attrName>
                                        </p:attrNameLst>
                                      </p:cBhvr>
                                      <p:to>
                                        <p:strVal val="visible"/>
                                      </p:to>
                                    </p:set>
                                    <p:animEffect transition="in" filter="fade">
                                      <p:cBhvr>
                                        <p:cTn id="7" dur="2000"/>
                                        <p:tgtEl>
                                          <p:spTgt spid="4">
                                            <p:graphicEl>
                                              <a:dgm id="{9C98E814-2224-46FB-AB30-94D05E7C1D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C79EC7A-7B6A-4A73-9BFB-CFC1C18EB913}"/>
                                            </p:graphicEl>
                                          </p:spTgt>
                                        </p:tgtEl>
                                        <p:attrNameLst>
                                          <p:attrName>style.visibility</p:attrName>
                                        </p:attrNameLst>
                                      </p:cBhvr>
                                      <p:to>
                                        <p:strVal val="visible"/>
                                      </p:to>
                                    </p:set>
                                    <p:animEffect transition="in" filter="fade">
                                      <p:cBhvr>
                                        <p:cTn id="12" dur="2000"/>
                                        <p:tgtEl>
                                          <p:spTgt spid="4">
                                            <p:graphicEl>
                                              <a:dgm id="{2C79EC7A-7B6A-4A73-9BFB-CFC1C18EB9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795942F-9E2A-4C8E-B8EE-F64D61B82D3B}"/>
                                            </p:graphicEl>
                                          </p:spTgt>
                                        </p:tgtEl>
                                        <p:attrNameLst>
                                          <p:attrName>style.visibility</p:attrName>
                                        </p:attrNameLst>
                                      </p:cBhvr>
                                      <p:to>
                                        <p:strVal val="visible"/>
                                      </p:to>
                                    </p:set>
                                    <p:animEffect transition="in" filter="fade">
                                      <p:cBhvr>
                                        <p:cTn id="17" dur="2000"/>
                                        <p:tgtEl>
                                          <p:spTgt spid="4">
                                            <p:graphicEl>
                                              <a:dgm id="{A795942F-9E2A-4C8E-B8EE-F64D61B82D3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539F4B6E-C90E-4E84-A890-D3B4D5ED4291}"/>
                                            </p:graphicEl>
                                          </p:spTgt>
                                        </p:tgtEl>
                                        <p:attrNameLst>
                                          <p:attrName>style.visibility</p:attrName>
                                        </p:attrNameLst>
                                      </p:cBhvr>
                                      <p:to>
                                        <p:strVal val="visible"/>
                                      </p:to>
                                    </p:set>
                                    <p:animEffect transition="in" filter="fade">
                                      <p:cBhvr>
                                        <p:cTn id="22" dur="2000"/>
                                        <p:tgtEl>
                                          <p:spTgt spid="4">
                                            <p:graphicEl>
                                              <a:dgm id="{539F4B6E-C90E-4E84-A890-D3B4D5ED429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E780729-BA53-4C72-9DA3-40640CC323B5}"/>
                                            </p:graphicEl>
                                          </p:spTgt>
                                        </p:tgtEl>
                                        <p:attrNameLst>
                                          <p:attrName>style.visibility</p:attrName>
                                        </p:attrNameLst>
                                      </p:cBhvr>
                                      <p:to>
                                        <p:strVal val="visible"/>
                                      </p:to>
                                    </p:set>
                                    <p:animEffect transition="in" filter="fade">
                                      <p:cBhvr>
                                        <p:cTn id="27" dur="2000"/>
                                        <p:tgtEl>
                                          <p:spTgt spid="4">
                                            <p:graphicEl>
                                              <a:dgm id="{CE780729-BA53-4C72-9DA3-40640CC323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0FEA696-7DBB-49CA-B3E5-E0B009E1A826}"/>
              </a:ext>
            </a:extLst>
          </p:cNvPr>
          <p:cNvSpPr>
            <a:spLocks noGrp="1"/>
          </p:cNvSpPr>
          <p:nvPr>
            <p:ph type="title"/>
          </p:nvPr>
        </p:nvSpPr>
        <p:spPr>
          <a:xfrm>
            <a:off x="428596" y="0"/>
            <a:ext cx="8001003" cy="1113295"/>
          </a:xfrm>
        </p:spPr>
        <p:txBody>
          <a:bodyPr anchor="b">
            <a:normAutofit/>
          </a:bodyPr>
          <a:lstStyle/>
          <a:p>
            <a:pPr algn="ctr"/>
            <a:r>
              <a:rPr lang="el-GR" sz="3600" dirty="0">
                <a:solidFill>
                  <a:srgbClr val="FFFF00"/>
                </a:solidFill>
              </a:rPr>
              <a:t>τ</a:t>
            </a:r>
            <a:r>
              <a:rPr lang="el-GR" sz="3600" dirty="0" smtClean="0">
                <a:solidFill>
                  <a:srgbClr val="FFFF00"/>
                </a:solidFill>
              </a:rPr>
              <a:t>α πλεονεκτήματα </a:t>
            </a:r>
            <a:r>
              <a:rPr lang="el-GR" sz="3600" dirty="0">
                <a:solidFill>
                  <a:srgbClr val="FFFF00"/>
                </a:solidFill>
              </a:rPr>
              <a:t>της </a:t>
            </a:r>
            <a:r>
              <a:rPr lang="el-GR" sz="3600" dirty="0" err="1" smtClean="0">
                <a:solidFill>
                  <a:srgbClr val="FFFF00"/>
                </a:solidFill>
              </a:rPr>
              <a:t>πολυοικογενειακής</a:t>
            </a:r>
            <a:endParaRPr lang="en-US" sz="3600" dirty="0">
              <a:solidFill>
                <a:srgbClr val="FFFF00"/>
              </a:solidFill>
            </a:endParaRPr>
          </a:p>
        </p:txBody>
      </p:sp>
      <p:sp>
        <p:nvSpPr>
          <p:cNvPr id="3" name="Θέση περιεχομένου 2">
            <a:extLst>
              <a:ext uri="{FF2B5EF4-FFF2-40B4-BE49-F238E27FC236}">
                <a16:creationId xmlns="" xmlns:a16="http://schemas.microsoft.com/office/drawing/2014/main" id="{7EF664F3-D165-4FDA-A9BC-0045EA98C0F9}"/>
              </a:ext>
            </a:extLst>
          </p:cNvPr>
          <p:cNvSpPr>
            <a:spLocks noGrp="1"/>
          </p:cNvSpPr>
          <p:nvPr>
            <p:ph idx="1"/>
          </p:nvPr>
        </p:nvSpPr>
        <p:spPr>
          <a:xfrm>
            <a:off x="642910" y="1357298"/>
            <a:ext cx="8001003" cy="4933715"/>
          </a:xfrm>
        </p:spPr>
        <p:txBody>
          <a:bodyPr>
            <a:noAutofit/>
          </a:bodyPr>
          <a:lstStyle/>
          <a:p>
            <a:pPr fontAlgn="base"/>
            <a:r>
              <a:rPr lang="el-GR" sz="2400" dirty="0" smtClean="0"/>
              <a:t>Οι </a:t>
            </a:r>
            <a:r>
              <a:rPr lang="el-GR" sz="2400" dirty="0"/>
              <a:t>οικογένειες </a:t>
            </a:r>
            <a:endParaRPr lang="el-GR" sz="2400" dirty="0" smtClean="0"/>
          </a:p>
          <a:p>
            <a:pPr lvl="1" fontAlgn="base"/>
            <a:r>
              <a:rPr lang="el-GR" sz="2400" dirty="0" smtClean="0"/>
              <a:t>μαθαίνουν </a:t>
            </a:r>
            <a:r>
              <a:rPr lang="el-GR" sz="2400" dirty="0"/>
              <a:t>ότι δεν είναι </a:t>
            </a:r>
            <a:r>
              <a:rPr lang="el-GR" sz="2400" dirty="0" smtClean="0"/>
              <a:t>μόνες</a:t>
            </a:r>
          </a:p>
          <a:p>
            <a:pPr lvl="1" fontAlgn="base"/>
            <a:r>
              <a:rPr lang="el-GR" sz="2400" dirty="0" smtClean="0"/>
              <a:t>μαθαίνουν </a:t>
            </a:r>
            <a:r>
              <a:rPr lang="el-GR" sz="2400" dirty="0"/>
              <a:t>μέσα από τις εμπειρίες του </a:t>
            </a:r>
            <a:r>
              <a:rPr lang="el-GR" sz="2400" dirty="0" smtClean="0"/>
              <a:t>άλλου, νέες πολλαπλές προοπτικές ανοίγονται μέσα από την αφήγηση των ιστοριών και μέσα από τα σχόλια των άλλων οικογενειών</a:t>
            </a:r>
          </a:p>
          <a:p>
            <a:pPr fontAlgn="base">
              <a:lnSpc>
                <a:spcPct val="100000"/>
              </a:lnSpc>
            </a:pPr>
            <a:r>
              <a:rPr lang="el-GR" sz="2400" dirty="0" smtClean="0"/>
              <a:t>Διευρύνεται το </a:t>
            </a:r>
            <a:r>
              <a:rPr lang="el-GR" sz="2400" dirty="0"/>
              <a:t>κοινωνικό δίκτυο των μελών και των οικογενειών</a:t>
            </a:r>
          </a:p>
          <a:p>
            <a:pPr fontAlgn="base">
              <a:lnSpc>
                <a:spcPct val="100000"/>
              </a:lnSpc>
            </a:pPr>
            <a:r>
              <a:rPr lang="el-GR" sz="2400" dirty="0" smtClean="0"/>
              <a:t>Περιλαμβάνει </a:t>
            </a:r>
            <a:r>
              <a:rPr lang="el-GR" sz="2400" dirty="0"/>
              <a:t>ενεργά τους </a:t>
            </a:r>
            <a:r>
              <a:rPr lang="el-GR" sz="2400" dirty="0" smtClean="0"/>
              <a:t>φροντιστές</a:t>
            </a:r>
            <a:endParaRPr lang="el-GR" sz="2400" dirty="0"/>
          </a:p>
          <a:p>
            <a:pPr fontAlgn="base"/>
            <a:r>
              <a:rPr lang="el-GR" sz="2400" dirty="0" smtClean="0"/>
              <a:t>Η </a:t>
            </a:r>
            <a:r>
              <a:rPr lang="el-GR" sz="2400" dirty="0"/>
              <a:t>θεραπευτική δύναμη προέρχεται από όλους τους </a:t>
            </a:r>
            <a:r>
              <a:rPr lang="el-GR" sz="2400" dirty="0" smtClean="0"/>
              <a:t>συμμετέχοντες</a:t>
            </a:r>
            <a:endParaRPr lang="el-GR" sz="2400" dirty="0"/>
          </a:p>
          <a:p>
            <a:pPr fontAlgn="base">
              <a:lnSpc>
                <a:spcPct val="100000"/>
              </a:lnSpc>
            </a:pPr>
            <a:r>
              <a:rPr lang="el-GR" sz="2400" dirty="0" smtClean="0"/>
              <a:t>Πιο </a:t>
            </a:r>
            <a:r>
              <a:rPr lang="el-GR" sz="2400" dirty="0"/>
              <a:t>άμεση, </a:t>
            </a:r>
            <a:r>
              <a:rPr lang="el-GR" sz="2400" dirty="0" smtClean="0"/>
              <a:t>πιο </a:t>
            </a:r>
            <a:r>
              <a:rPr lang="el-GR" sz="2400" dirty="0"/>
              <a:t>δημοκρατική </a:t>
            </a:r>
            <a:r>
              <a:rPr lang="el-GR" sz="2400" dirty="0" smtClean="0"/>
              <a:t>θεραπεία</a:t>
            </a:r>
          </a:p>
          <a:p>
            <a:pPr fontAlgn="base">
              <a:lnSpc>
                <a:spcPct val="100000"/>
              </a:lnSpc>
            </a:pPr>
            <a:r>
              <a:rPr lang="el-GR" sz="2400" dirty="0" smtClean="0"/>
              <a:t>Εξοικονόμηση πόρων </a:t>
            </a:r>
            <a:endParaRPr lang="el-GR" sz="2400" dirty="0"/>
          </a:p>
        </p:txBody>
      </p:sp>
    </p:spTree>
    <p:extLst>
      <p:ext uri="{BB962C8B-B14F-4D97-AF65-F5344CB8AC3E}">
        <p14:creationId xmlns="" xmlns:p14="http://schemas.microsoft.com/office/powerpoint/2010/main" val="41510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normAutofit fontScale="90000"/>
          </a:bodyPr>
          <a:lstStyle/>
          <a:p>
            <a:r>
              <a:rPr lang="el-GR" sz="3600" dirty="0" smtClean="0">
                <a:solidFill>
                  <a:srgbClr val="FFFF00"/>
                </a:solidFill>
              </a:rPr>
              <a:t>«Ανοικτός Διάλογος»</a:t>
            </a:r>
            <a:r>
              <a:rPr lang="el-GR" dirty="0" smtClean="0"/>
              <a:t/>
            </a:r>
            <a:br>
              <a:rPr lang="el-GR" dirty="0" smtClean="0"/>
            </a:br>
            <a:r>
              <a:rPr lang="el-GR" sz="3600" dirty="0" smtClean="0"/>
              <a:t>12 </a:t>
            </a:r>
            <a:r>
              <a:rPr lang="el-GR" sz="3600" dirty="0"/>
              <a:t>αρχές αξιοπιστίας</a:t>
            </a:r>
          </a:p>
        </p:txBody>
      </p:sp>
      <p:sp>
        <p:nvSpPr>
          <p:cNvPr id="45059" name="Rectangle 3"/>
          <p:cNvSpPr>
            <a:spLocks noGrp="1" noChangeArrowheads="1"/>
          </p:cNvSpPr>
          <p:nvPr>
            <p:ph type="body" idx="1"/>
          </p:nvPr>
        </p:nvSpPr>
        <p:spPr/>
        <p:txBody>
          <a:bodyPr>
            <a:normAutofit fontScale="92500" lnSpcReduction="10000"/>
          </a:bodyPr>
          <a:lstStyle/>
          <a:p>
            <a:pPr marL="457200" indent="-457200">
              <a:lnSpc>
                <a:spcPct val="80000"/>
              </a:lnSpc>
              <a:buFont typeface="+mj-lt"/>
              <a:buAutoNum type="arabicPeriod"/>
            </a:pPr>
            <a:r>
              <a:rPr lang="el-GR" sz="2400" dirty="0"/>
              <a:t>Δύο ή περισσότεροι θεραπευτές στις συναντήσεις</a:t>
            </a:r>
          </a:p>
          <a:p>
            <a:pPr marL="457200" indent="-457200">
              <a:lnSpc>
                <a:spcPct val="80000"/>
              </a:lnSpc>
              <a:buFont typeface="+mj-lt"/>
              <a:buAutoNum type="arabicPeriod"/>
            </a:pPr>
            <a:r>
              <a:rPr lang="el-GR" sz="2400" dirty="0"/>
              <a:t>Συμμετοχή της οικογένειας και του κοινωνικού δικτύου</a:t>
            </a:r>
          </a:p>
          <a:p>
            <a:pPr marL="457200" indent="-457200">
              <a:lnSpc>
                <a:spcPct val="80000"/>
              </a:lnSpc>
              <a:buFont typeface="+mj-lt"/>
              <a:buAutoNum type="arabicPeriod"/>
            </a:pPr>
            <a:r>
              <a:rPr lang="el-GR" sz="2400" dirty="0"/>
              <a:t>Χρήση ανοικτών ερωτήσεων</a:t>
            </a:r>
          </a:p>
          <a:p>
            <a:pPr marL="457200" indent="-457200">
              <a:lnSpc>
                <a:spcPct val="80000"/>
              </a:lnSpc>
              <a:buFont typeface="+mj-lt"/>
              <a:buAutoNum type="arabicPeriod"/>
            </a:pPr>
            <a:r>
              <a:rPr lang="el-GR" sz="2400" dirty="0"/>
              <a:t>Απάντηση στην έκφραση/άρθρωση των χρηστών</a:t>
            </a:r>
          </a:p>
          <a:p>
            <a:pPr marL="457200" indent="-457200">
              <a:lnSpc>
                <a:spcPct val="80000"/>
              </a:lnSpc>
              <a:buFont typeface="+mj-lt"/>
              <a:buAutoNum type="arabicPeriod"/>
            </a:pPr>
            <a:r>
              <a:rPr lang="el-GR" sz="2400" dirty="0"/>
              <a:t>Έμφαση στο εδώ και τώρα</a:t>
            </a:r>
          </a:p>
          <a:p>
            <a:pPr marL="457200" indent="-457200">
              <a:lnSpc>
                <a:spcPct val="80000"/>
              </a:lnSpc>
              <a:buFont typeface="+mj-lt"/>
              <a:buAutoNum type="arabicPeriod"/>
            </a:pPr>
            <a:r>
              <a:rPr lang="el-GR" sz="2400" dirty="0"/>
              <a:t>Πρόκληση πολλαπλών απόψεων</a:t>
            </a:r>
          </a:p>
          <a:p>
            <a:pPr marL="457200" indent="-457200">
              <a:lnSpc>
                <a:spcPct val="80000"/>
              </a:lnSpc>
              <a:buFont typeface="+mj-lt"/>
              <a:buAutoNum type="arabicPeriod"/>
            </a:pPr>
            <a:r>
              <a:rPr lang="el-GR" sz="2400" dirty="0"/>
              <a:t>Χρήση της σχεσιακής εστίασης του διαλόγου</a:t>
            </a:r>
          </a:p>
          <a:p>
            <a:pPr marL="457200" indent="-457200">
              <a:lnSpc>
                <a:spcPct val="80000"/>
              </a:lnSpc>
              <a:buFont typeface="+mj-lt"/>
              <a:buAutoNum type="arabicPeriod"/>
            </a:pPr>
            <a:r>
              <a:rPr lang="el-GR" sz="2400" dirty="0"/>
              <a:t>Ανταπόκριση στην προβληματική ή την συμπεριφορά στο εδώ και τώρα και </a:t>
            </a:r>
            <a:r>
              <a:rPr lang="el-GR" sz="2400" dirty="0" smtClean="0"/>
              <a:t>εστίαση </a:t>
            </a:r>
            <a:r>
              <a:rPr lang="el-GR" sz="2400" dirty="0"/>
              <a:t>στην </a:t>
            </a:r>
            <a:r>
              <a:rPr lang="el-GR" sz="2400" dirty="0" err="1"/>
              <a:t>νοηματοδότηση</a:t>
            </a:r>
            <a:r>
              <a:rPr lang="el-GR" sz="2400" dirty="0"/>
              <a:t> 	</a:t>
            </a:r>
          </a:p>
          <a:p>
            <a:pPr marL="457200" indent="-457200">
              <a:lnSpc>
                <a:spcPct val="80000"/>
              </a:lnSpc>
              <a:buFont typeface="+mj-lt"/>
              <a:buAutoNum type="arabicPeriod"/>
            </a:pPr>
            <a:r>
              <a:rPr lang="el-GR" sz="2400" dirty="0"/>
              <a:t>Έμφαση στα ίδια τα λόγια του ασθενή και στις αφηγήσεις του, όχι στα συμπτώματα 	</a:t>
            </a:r>
          </a:p>
          <a:p>
            <a:pPr marL="457200" indent="-457200">
              <a:lnSpc>
                <a:spcPct val="80000"/>
              </a:lnSpc>
              <a:buFont typeface="+mj-lt"/>
              <a:buAutoNum type="arabicPeriod"/>
            </a:pPr>
            <a:r>
              <a:rPr lang="el-GR" sz="2400" dirty="0"/>
              <a:t>Συζήτηση μεταξύ των επαγγελματιών </a:t>
            </a:r>
            <a:r>
              <a:rPr lang="el-GR" sz="2400" dirty="0" smtClean="0"/>
              <a:t> </a:t>
            </a:r>
            <a:r>
              <a:rPr lang="el-GR" sz="2400" dirty="0"/>
              <a:t>στις θεραπευτικές συναντήσεις 	</a:t>
            </a:r>
          </a:p>
          <a:p>
            <a:pPr marL="457200" indent="-457200">
              <a:lnSpc>
                <a:spcPct val="80000"/>
              </a:lnSpc>
              <a:buFont typeface="+mj-lt"/>
              <a:buAutoNum type="arabicPeriod"/>
            </a:pPr>
            <a:r>
              <a:rPr lang="el-GR" sz="2400" dirty="0"/>
              <a:t>Διαφάνεια </a:t>
            </a:r>
          </a:p>
          <a:p>
            <a:pPr marL="457200" indent="-457200">
              <a:lnSpc>
                <a:spcPct val="80000"/>
              </a:lnSpc>
              <a:buFont typeface="+mj-lt"/>
              <a:buAutoNum type="arabicPeriod"/>
            </a:pPr>
            <a:r>
              <a:rPr lang="el-GR" sz="2400" dirty="0"/>
              <a:t>Ανοχή στην αβεβαιότητα</a:t>
            </a:r>
            <a:r>
              <a:rPr lang="el-GR" sz="1600" dirty="0"/>
              <a:t>	</a:t>
            </a:r>
          </a:p>
          <a:p>
            <a:pPr>
              <a:lnSpc>
                <a:spcPct val="80000"/>
              </a:lnSpc>
            </a:pPr>
            <a:endParaRPr lang="el-GR" sz="1600" dirty="0"/>
          </a:p>
          <a:p>
            <a:pPr>
              <a:lnSpc>
                <a:spcPct val="80000"/>
              </a:lnSpc>
            </a:pPr>
            <a:endParaRPr lang="el-GR" sz="16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normAutofit/>
          </a:bodyPr>
          <a:lstStyle/>
          <a:p>
            <a:r>
              <a:rPr lang="el-GR" sz="3600" dirty="0" smtClean="0">
                <a:solidFill>
                  <a:srgbClr val="FFFF00"/>
                </a:solidFill>
              </a:rPr>
              <a:t>«Ανοικτός Διάλογος» </a:t>
            </a:r>
            <a:r>
              <a:rPr lang="el-GR" dirty="0" smtClean="0"/>
              <a:t/>
            </a:r>
            <a:br>
              <a:rPr lang="el-GR" dirty="0" smtClean="0"/>
            </a:br>
            <a:r>
              <a:rPr lang="el-GR" sz="3100" dirty="0" smtClean="0"/>
              <a:t>4 </a:t>
            </a:r>
            <a:r>
              <a:rPr lang="el-GR" sz="3100" dirty="0"/>
              <a:t>δομικά χαρακτηριστικά</a:t>
            </a:r>
          </a:p>
        </p:txBody>
      </p:sp>
      <p:sp>
        <p:nvSpPr>
          <p:cNvPr id="54275" name="Rectangle 3"/>
          <p:cNvSpPr>
            <a:spLocks noGrp="1" noChangeArrowheads="1"/>
          </p:cNvSpPr>
          <p:nvPr>
            <p:ph type="body" idx="1"/>
          </p:nvPr>
        </p:nvSpPr>
        <p:spPr/>
        <p:txBody>
          <a:bodyPr>
            <a:normAutofit/>
          </a:bodyPr>
          <a:lstStyle/>
          <a:p>
            <a:pPr marL="514350" indent="-514350">
              <a:lnSpc>
                <a:spcPct val="80000"/>
              </a:lnSpc>
              <a:buFont typeface="+mj-lt"/>
              <a:buAutoNum type="arabicPeriod"/>
            </a:pPr>
            <a:r>
              <a:rPr lang="el-GR" sz="3200" dirty="0"/>
              <a:t>Η «</a:t>
            </a:r>
            <a:r>
              <a:rPr lang="el-GR" sz="3200" dirty="0" err="1"/>
              <a:t>ανοικτότητα</a:t>
            </a:r>
            <a:r>
              <a:rPr lang="el-GR" sz="3200" dirty="0"/>
              <a:t>» (</a:t>
            </a:r>
            <a:r>
              <a:rPr lang="en-US" sz="3200" dirty="0"/>
              <a:t>openness</a:t>
            </a:r>
            <a:r>
              <a:rPr lang="en-US" sz="3200" dirty="0" smtClean="0"/>
              <a:t>)</a:t>
            </a:r>
            <a:r>
              <a:rPr lang="el-GR" sz="3200" dirty="0" smtClean="0"/>
              <a:t>: </a:t>
            </a:r>
            <a:r>
              <a:rPr lang="el-GR" sz="3200" dirty="0"/>
              <a:t>αφορά </a:t>
            </a:r>
            <a:r>
              <a:rPr lang="el-GR" sz="3200" dirty="0" smtClean="0"/>
              <a:t>στον  θεραπευτικό σχεδιασμό </a:t>
            </a:r>
            <a:r>
              <a:rPr lang="el-GR" sz="3200" dirty="0"/>
              <a:t>και </a:t>
            </a:r>
            <a:r>
              <a:rPr lang="el-GR" sz="3200" dirty="0" smtClean="0"/>
              <a:t>την </a:t>
            </a:r>
            <a:r>
              <a:rPr lang="el-GR" sz="3200" dirty="0"/>
              <a:t>διαδικασιών λήψης απόφασης</a:t>
            </a:r>
          </a:p>
          <a:p>
            <a:pPr marL="514350" indent="-514350">
              <a:lnSpc>
                <a:spcPct val="80000"/>
              </a:lnSpc>
              <a:buFont typeface="+mj-lt"/>
              <a:buAutoNum type="arabicPeriod"/>
            </a:pPr>
            <a:r>
              <a:rPr lang="el-GR" sz="3200" dirty="0"/>
              <a:t>Κοινοτικό: προσανατολισμένο στην κοινότητα, με τις θεραπευτικές συναντήσεις να γίνονται κυρίως στο σπίτι του </a:t>
            </a:r>
            <a:r>
              <a:rPr lang="el-GR" sz="3200" dirty="0" smtClean="0"/>
              <a:t>ασθενή</a:t>
            </a:r>
          </a:p>
          <a:p>
            <a:pPr marL="514350" indent="-514350">
              <a:lnSpc>
                <a:spcPct val="80000"/>
              </a:lnSpc>
              <a:buFont typeface="+mj-lt"/>
              <a:buAutoNum type="arabicPeriod"/>
            </a:pPr>
            <a:r>
              <a:rPr lang="el-GR" dirty="0" smtClean="0"/>
              <a:t>Διαλογική πρακτική (</a:t>
            </a:r>
            <a:r>
              <a:rPr lang="en-US" dirty="0" smtClean="0"/>
              <a:t>dialogic Practice)</a:t>
            </a:r>
            <a:r>
              <a:rPr lang="el-GR" dirty="0" smtClean="0"/>
              <a:t>: αφορά σε μια θεραπευτική συζήτηση «μέσα» στα πλαίσια της «θεραπευτικής συνάντησης»</a:t>
            </a:r>
          </a:p>
          <a:p>
            <a:pPr marL="514350" indent="-514350">
              <a:lnSpc>
                <a:spcPct val="80000"/>
              </a:lnSpc>
              <a:buFont typeface="+mj-lt"/>
              <a:buAutoNum type="arabicPeriod"/>
            </a:pPr>
            <a:r>
              <a:rPr lang="el-GR" dirty="0" smtClean="0"/>
              <a:t>Συνθετικό: παίρνει τεχνικές από την </a:t>
            </a:r>
            <a:r>
              <a:rPr lang="el-GR" dirty="0" err="1" smtClean="0"/>
              <a:t>συστημική</a:t>
            </a:r>
            <a:r>
              <a:rPr lang="el-GR" dirty="0" smtClean="0"/>
              <a:t> προσέγγιση, την ψυχοδυναμική  και την αφηγηματική ψυχοθεραπεία </a:t>
            </a:r>
          </a:p>
          <a:p>
            <a:pPr>
              <a:lnSpc>
                <a:spcPct val="80000"/>
              </a:lnSpc>
            </a:pPr>
            <a:endParaRPr lang="el-GR" sz="3200" dirty="0"/>
          </a:p>
          <a:p>
            <a:pPr>
              <a:lnSpc>
                <a:spcPct val="80000"/>
              </a:lnSpc>
            </a:pPr>
            <a:endParaRPr lang="el-GR" sz="32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rgbClr val="FFCC00"/>
                </a:solidFill>
              </a:rPr>
              <a:t>Τεκμηρίωση -  </a:t>
            </a:r>
            <a:r>
              <a:rPr lang="el-GR" sz="3200" b="1" dirty="0">
                <a:solidFill>
                  <a:srgbClr val="FFCC00"/>
                </a:solidFill>
              </a:rPr>
              <a:t>έρευνα </a:t>
            </a:r>
            <a:r>
              <a:rPr lang="el-GR" sz="3200" b="1" dirty="0" smtClean="0">
                <a:solidFill>
                  <a:srgbClr val="FFCC00"/>
                </a:solidFill>
              </a:rPr>
              <a:t>&amp; αξιολόγηση </a:t>
            </a:r>
            <a:endParaRPr lang="el-GR" sz="3200" dirty="0"/>
          </a:p>
        </p:txBody>
      </p:sp>
      <p:sp>
        <p:nvSpPr>
          <p:cNvPr id="3" name="Θέση περιεχομένου 2"/>
          <p:cNvSpPr>
            <a:spLocks noGrp="1"/>
          </p:cNvSpPr>
          <p:nvPr>
            <p:ph idx="1"/>
          </p:nvPr>
        </p:nvSpPr>
        <p:spPr/>
        <p:txBody>
          <a:bodyPr>
            <a:normAutofit/>
          </a:bodyPr>
          <a:lstStyle/>
          <a:p>
            <a:r>
              <a:rPr lang="el-GR" dirty="0"/>
              <a:t>Η τεκμηρίωση της αποτελεσματικότητας του Κέντρου Ημέρας ως ενός </a:t>
            </a:r>
            <a:r>
              <a:rPr lang="el-GR" dirty="0" smtClean="0"/>
              <a:t>δομημένου </a:t>
            </a:r>
            <a:r>
              <a:rPr lang="el-GR" dirty="0"/>
              <a:t>συνόλου παρεμβάσεων ψυχοκοινωνικής αποκατάστασης δεν </a:t>
            </a:r>
            <a:r>
              <a:rPr lang="el-GR" dirty="0" smtClean="0"/>
              <a:t>είναι επαρκής</a:t>
            </a:r>
            <a:endParaRPr lang="el-GR" dirty="0"/>
          </a:p>
          <a:p>
            <a:endParaRPr lang="el-GR" dirty="0" smtClean="0"/>
          </a:p>
          <a:p>
            <a:r>
              <a:rPr lang="el-GR" dirty="0" smtClean="0"/>
              <a:t>έχουν </a:t>
            </a:r>
            <a:r>
              <a:rPr lang="el-GR" dirty="0"/>
              <a:t>τεκμηριωθεί επιμέρους </a:t>
            </a:r>
            <a:r>
              <a:rPr lang="el-GR" dirty="0" smtClean="0"/>
              <a:t>παρεμβάσεις</a:t>
            </a:r>
          </a:p>
          <a:p>
            <a:endParaRPr lang="el-GR" dirty="0" smtClean="0"/>
          </a:p>
          <a:p>
            <a:r>
              <a:rPr lang="el-GR" dirty="0" smtClean="0"/>
              <a:t>η έρευνα</a:t>
            </a:r>
            <a:r>
              <a:rPr lang="el-GR" dirty="0"/>
              <a:t>, η συνεχής αξιολόγηση και τεκμηρίωση </a:t>
            </a:r>
            <a:r>
              <a:rPr lang="el-GR" dirty="0" smtClean="0"/>
              <a:t>των υπηρεσιών </a:t>
            </a:r>
          </a:p>
          <a:p>
            <a:pPr lvl="1"/>
            <a:r>
              <a:rPr lang="el-GR" dirty="0" smtClean="0"/>
              <a:t>απαιτεί πόρους  </a:t>
            </a:r>
          </a:p>
          <a:p>
            <a:pPr lvl="1"/>
            <a:r>
              <a:rPr lang="el-GR" dirty="0" smtClean="0"/>
              <a:t>αποτελεί </a:t>
            </a:r>
            <a:r>
              <a:rPr lang="el-GR" dirty="0"/>
              <a:t>αναγκαιότητα και </a:t>
            </a:r>
            <a:r>
              <a:rPr lang="el-GR" dirty="0" smtClean="0"/>
              <a:t>προϋπόθεση για </a:t>
            </a:r>
            <a:r>
              <a:rPr lang="el-GR" dirty="0"/>
              <a:t>την εδραίωση, διάδοση και εξέλιξη των καλών πρακτικών</a:t>
            </a:r>
          </a:p>
        </p:txBody>
      </p:sp>
    </p:spTree>
    <p:extLst>
      <p:ext uri="{BB962C8B-B14F-4D97-AF65-F5344CB8AC3E}">
        <p14:creationId xmlns="" xmlns:p14="http://schemas.microsoft.com/office/powerpoint/2010/main" val="2078494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lgn="r">
              <a:buNone/>
            </a:pPr>
            <a:endParaRPr lang="en-US" sz="900" dirty="0" smtClean="0"/>
          </a:p>
          <a:p>
            <a:pPr marL="0" indent="0" algn="r">
              <a:buNone/>
            </a:pPr>
            <a:endParaRPr lang="en-US" sz="900" dirty="0"/>
          </a:p>
          <a:p>
            <a:pPr marL="0" indent="0" algn="r">
              <a:buNone/>
            </a:pPr>
            <a:endParaRPr lang="en-US" sz="900" dirty="0" smtClean="0"/>
          </a:p>
          <a:p>
            <a:pPr marL="0" indent="0" algn="r">
              <a:buNone/>
            </a:pPr>
            <a:endParaRPr lang="en-US" sz="900" dirty="0"/>
          </a:p>
          <a:p>
            <a:pPr marL="0" indent="0" algn="r">
              <a:buNone/>
            </a:pPr>
            <a:endParaRPr lang="en-US" sz="900" dirty="0" smtClean="0"/>
          </a:p>
          <a:p>
            <a:pPr marL="0" indent="0" algn="r">
              <a:buNone/>
            </a:pPr>
            <a:endParaRPr lang="en-US" sz="900" dirty="0" smtClean="0"/>
          </a:p>
          <a:p>
            <a:pPr marL="0" indent="0" algn="r">
              <a:buNone/>
            </a:pPr>
            <a:r>
              <a:rPr lang="en-US" sz="2000" dirty="0" err="1" smtClean="0"/>
              <a:t>Narrenturm</a:t>
            </a:r>
            <a:r>
              <a:rPr lang="en-US" sz="2000" dirty="0" smtClean="0"/>
              <a:t> </a:t>
            </a:r>
            <a:r>
              <a:rPr lang="en-US" sz="2000" dirty="0"/>
              <a:t>Vienna, Austria. </a:t>
            </a:r>
            <a:r>
              <a:rPr lang="en-US" sz="2000" dirty="0" smtClean="0"/>
              <a:t>1784</a:t>
            </a:r>
          </a:p>
          <a:p>
            <a:pPr marL="0" indent="0" algn="r">
              <a:buNone/>
            </a:pPr>
            <a:endParaRPr lang="en-US" sz="900" dirty="0" smtClean="0"/>
          </a:p>
          <a:p>
            <a:pPr marL="0" indent="0" algn="r">
              <a:buNone/>
            </a:pPr>
            <a:endParaRPr lang="el-GR" sz="900" dirty="0"/>
          </a:p>
        </p:txBody>
      </p:sp>
      <p:sp>
        <p:nvSpPr>
          <p:cNvPr id="3" name="Title 2"/>
          <p:cNvSpPr>
            <a:spLocks noGrp="1"/>
          </p:cNvSpPr>
          <p:nvPr>
            <p:ph type="title"/>
          </p:nvPr>
        </p:nvSpPr>
        <p:spPr/>
        <p:txBody>
          <a:bodyPr/>
          <a:lstStyle/>
          <a:p>
            <a:r>
              <a:rPr lang="el-GR" sz="3200" b="1" dirty="0">
                <a:solidFill>
                  <a:srgbClr val="FFCC00"/>
                </a:solidFill>
              </a:rPr>
              <a:t>τα τείχη του ασύλου </a:t>
            </a:r>
            <a:endParaRPr lang="el-GR" sz="3200"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1556792"/>
            <a:ext cx="5664629"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720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solidFill>
                  <a:srgbClr val="FFFF00"/>
                </a:solidFill>
              </a:rPr>
              <a:t>Ανάρρωση</a:t>
            </a:r>
            <a:r>
              <a:rPr lang="el-GR" sz="3600" b="1" dirty="0">
                <a:solidFill>
                  <a:srgbClr val="FFCC00"/>
                </a:solidFill>
              </a:rPr>
              <a:t> </a:t>
            </a:r>
            <a:r>
              <a:rPr lang="el-GR" sz="3200" b="1" dirty="0" smtClean="0">
                <a:solidFill>
                  <a:srgbClr val="FFCC00"/>
                </a:solidFill>
              </a:rPr>
              <a:t> </a:t>
            </a:r>
            <a:r>
              <a:rPr lang="el-GR" sz="3200" dirty="0" smtClean="0"/>
              <a:t> </a:t>
            </a:r>
            <a:endParaRPr lang="el-GR" sz="3200" dirty="0"/>
          </a:p>
        </p:txBody>
      </p:sp>
      <p:sp>
        <p:nvSpPr>
          <p:cNvPr id="3" name="2 - Θέση περιεχομένου"/>
          <p:cNvSpPr>
            <a:spLocks noGrp="1"/>
          </p:cNvSpPr>
          <p:nvPr>
            <p:ph sz="half" idx="1"/>
          </p:nvPr>
        </p:nvSpPr>
        <p:spPr>
          <a:xfrm>
            <a:off x="571472" y="4500570"/>
            <a:ext cx="7490792" cy="2136585"/>
          </a:xfrm>
          <a:prstGeom prst="rect">
            <a:avLst/>
          </a:prstGeom>
        </p:spPr>
        <p:txBody>
          <a:bodyPr>
            <a:normAutofit fontScale="85000" lnSpcReduction="20000"/>
          </a:bodyPr>
          <a:lstStyle/>
          <a:p>
            <a:pPr>
              <a:buNone/>
            </a:pPr>
            <a:endParaRPr lang="el-GR" dirty="0" smtClean="0"/>
          </a:p>
          <a:p>
            <a:r>
              <a:rPr lang="el-GR" dirty="0" smtClean="0"/>
              <a:t>μια προσωπική διαδικασία </a:t>
            </a:r>
            <a:endParaRPr lang="en-US" dirty="0" smtClean="0"/>
          </a:p>
          <a:p>
            <a:r>
              <a:rPr lang="el-GR" dirty="0" smtClean="0"/>
              <a:t>υπέρβαση των αρνητικών επιπτώσεων της ψυχικής νόσου  παρά την συνέχιση της παρουσίας της</a:t>
            </a:r>
          </a:p>
          <a:p>
            <a:r>
              <a:rPr lang="el-GR" dirty="0" smtClean="0"/>
              <a:t>επένδυση στην ελπίδα  και αναζήτηση ενός ανανεωμένου νοήματος, μιας διαφορετικής ταυτότητας</a:t>
            </a:r>
          </a:p>
          <a:p>
            <a:endParaRPr lang="el-GR" dirty="0" smtClean="0"/>
          </a:p>
          <a:p>
            <a:endParaRPr lang="el-GR" dirty="0" smtClean="0"/>
          </a:p>
          <a:p>
            <a:endParaRPr lang="el-GR" dirty="0" smtClean="0"/>
          </a:p>
          <a:p>
            <a:pPr marL="114300" indent="0">
              <a:buNone/>
            </a:pPr>
            <a:endParaRPr lang="en-US" dirty="0" smtClean="0"/>
          </a:p>
          <a:p>
            <a:endParaRPr lang="el-GR" dirty="0"/>
          </a:p>
        </p:txBody>
      </p:sp>
      <p:pic>
        <p:nvPicPr>
          <p:cNvPr id="2051" name="Picture 3"/>
          <p:cNvPicPr>
            <a:picLocks noGrp="1" noChangeAspect="1" noChangeArrowheads="1"/>
          </p:cNvPicPr>
          <p:nvPr>
            <p:ph sz="half" idx="2"/>
          </p:nvPr>
        </p:nvPicPr>
        <p:blipFill>
          <a:blip r:embed="rId2" cstate="print"/>
          <a:stretch>
            <a:fillRect/>
          </a:stretch>
        </p:blipFill>
        <p:spPr bwMode="auto">
          <a:xfrm>
            <a:off x="3000364" y="357166"/>
            <a:ext cx="3048315" cy="1142984"/>
          </a:xfrm>
          <a:prstGeom prst="rect">
            <a:avLst/>
          </a:prstGeom>
          <a:noFill/>
          <a:ln w="9525">
            <a:noFill/>
            <a:miter lim="800000"/>
            <a:headEnd/>
            <a:tailEnd/>
          </a:ln>
          <a:effectLst/>
        </p:spPr>
      </p:pic>
      <p:pic>
        <p:nvPicPr>
          <p:cNvPr id="5" name="Picture 2" descr="C:\Users\dtriv\Desktop\IMG_20180617_121311.jpg"/>
          <p:cNvPicPr>
            <a:picLocks noChangeAspect="1" noChangeArrowheads="1"/>
          </p:cNvPicPr>
          <p:nvPr/>
        </p:nvPicPr>
        <p:blipFill>
          <a:blip r:embed="rId3" cstate="print"/>
          <a:srcRect/>
          <a:stretch>
            <a:fillRect/>
          </a:stretch>
        </p:blipFill>
        <p:spPr bwMode="auto">
          <a:xfrm>
            <a:off x="857224" y="1857364"/>
            <a:ext cx="2143140" cy="2857501"/>
          </a:xfrm>
          <a:prstGeom prst="rect">
            <a:avLst/>
          </a:prstGeom>
          <a:noFill/>
        </p:spPr>
      </p:pic>
      <p:pic>
        <p:nvPicPr>
          <p:cNvPr id="7" name="Picture 2" descr="http://toddlohenry.files.wordpress.com/2012/09/used-2012-09-15-recovery.jpg?w=610"/>
          <p:cNvPicPr>
            <a:picLocks noChangeAspect="1" noChangeArrowheads="1"/>
          </p:cNvPicPr>
          <p:nvPr/>
        </p:nvPicPr>
        <p:blipFill>
          <a:blip r:embed="rId4" cstate="print"/>
          <a:srcRect/>
          <a:stretch>
            <a:fillRect/>
          </a:stretch>
        </p:blipFill>
        <p:spPr bwMode="auto">
          <a:xfrm>
            <a:off x="5929322" y="2571744"/>
            <a:ext cx="2225592" cy="2645746"/>
          </a:xfrm>
          <a:prstGeom prst="rect">
            <a:avLst/>
          </a:prstGeom>
          <a:noFill/>
        </p:spPr>
      </p:pic>
    </p:spTree>
    <p:extLst>
      <p:ext uri="{BB962C8B-B14F-4D97-AF65-F5344CB8AC3E}">
        <p14:creationId xmlns:p14="http://schemas.microsoft.com/office/powerpoint/2010/main" xmlns="" val="954525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solidFill>
                  <a:srgbClr val="FFFF00"/>
                </a:solidFill>
              </a:rPr>
              <a:t>το δίκτυο στην Ψυχική Υγεία</a:t>
            </a:r>
            <a:endParaRPr lang="el-GR" sz="3200" dirty="0">
              <a:solidFill>
                <a:srgbClr val="FFFF00"/>
              </a:solidFill>
            </a:endParaRPr>
          </a:p>
        </p:txBody>
      </p:sp>
      <p:sp>
        <p:nvSpPr>
          <p:cNvPr id="3" name="Content Placeholder 2"/>
          <p:cNvSpPr>
            <a:spLocks noGrp="1"/>
          </p:cNvSpPr>
          <p:nvPr>
            <p:ph sz="half" idx="1"/>
          </p:nvPr>
        </p:nvSpPr>
        <p:spPr>
          <a:xfrm>
            <a:off x="457200" y="1600200"/>
            <a:ext cx="2185974" cy="2328865"/>
          </a:xfrm>
        </p:spPr>
        <p:txBody>
          <a:bodyPr>
            <a:normAutofit fontScale="92500"/>
          </a:bodyPr>
          <a:lstStyle/>
          <a:p>
            <a:r>
              <a:rPr lang="el-GR" b="1" dirty="0" smtClean="0"/>
              <a:t>η </a:t>
            </a:r>
            <a:r>
              <a:rPr lang="el-GR" b="1" dirty="0"/>
              <a:t>δικτύωση αποτελεί τρόπο </a:t>
            </a:r>
            <a:r>
              <a:rPr lang="el-GR" b="1" dirty="0" smtClean="0"/>
              <a:t>σκέψης και </a:t>
            </a:r>
            <a:r>
              <a:rPr lang="el-GR" b="1" dirty="0"/>
              <a:t>δράσης </a:t>
            </a:r>
          </a:p>
        </p:txBody>
      </p:sp>
      <p:graphicFrame>
        <p:nvGraphicFramePr>
          <p:cNvPr id="5" name="Θέση περιεχομένου 3"/>
          <p:cNvGraphicFramePr>
            <a:graphicFrameLocks noGrp="1"/>
          </p:cNvGraphicFramePr>
          <p:nvPr>
            <p:ph sz="half" idx="2"/>
            <p:extLst>
              <p:ext uri="{D42A27DB-BD31-4B8C-83A1-F6EECF244321}">
                <p14:modId xmlns:p14="http://schemas.microsoft.com/office/powerpoint/2010/main" xmlns="" val="99377045"/>
              </p:ext>
            </p:extLst>
          </p:nvPr>
        </p:nvGraphicFramePr>
        <p:xfrm>
          <a:off x="2428860" y="1285860"/>
          <a:ext cx="600079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05896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solidFill>
                  <a:srgbClr val="FFCC00"/>
                </a:solidFill>
              </a:rPr>
              <a:t>τα τείχη </a:t>
            </a:r>
            <a:r>
              <a:rPr lang="el-GR" sz="3200" b="1" dirty="0" smtClean="0">
                <a:solidFill>
                  <a:srgbClr val="FFCC00"/>
                </a:solidFill>
              </a:rPr>
              <a:t>στην κοινότητα </a:t>
            </a:r>
            <a:endParaRPr lang="el-GR" sz="3200"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15616" y="1844824"/>
            <a:ext cx="6408711" cy="3865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04248" y="6093296"/>
            <a:ext cx="1023037" cy="230832"/>
          </a:xfrm>
          <a:prstGeom prst="rect">
            <a:avLst/>
          </a:prstGeom>
        </p:spPr>
        <p:txBody>
          <a:bodyPr wrap="none">
            <a:spAutoFit/>
          </a:bodyPr>
          <a:lstStyle/>
          <a:p>
            <a:r>
              <a:rPr lang="el-GR" sz="900" dirty="0" smtClean="0"/>
              <a:t>Κουντούρης 2015</a:t>
            </a:r>
            <a:endParaRPr lang="el-GR" sz="900" dirty="0"/>
          </a:p>
        </p:txBody>
      </p:sp>
    </p:spTree>
    <p:extLst>
      <p:ext uri="{BB962C8B-B14F-4D97-AF65-F5344CB8AC3E}">
        <p14:creationId xmlns="" xmlns:p14="http://schemas.microsoft.com/office/powerpoint/2010/main" val="15418803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rgbClr val="FFCC00"/>
                </a:solidFill>
              </a:rPr>
              <a:t>Χρονιοποίηση και  νεοιδρυματισμός </a:t>
            </a:r>
            <a:endParaRPr lang="el-GR" sz="3200" dirty="0"/>
          </a:p>
        </p:txBody>
      </p:sp>
      <p:sp>
        <p:nvSpPr>
          <p:cNvPr id="5" name="Θέση κειμένου 4"/>
          <p:cNvSpPr>
            <a:spLocks noGrp="1"/>
          </p:cNvSpPr>
          <p:nvPr>
            <p:ph type="body" idx="1"/>
          </p:nvPr>
        </p:nvSpPr>
        <p:spPr>
          <a:xfrm>
            <a:off x="683568" y="1700808"/>
            <a:ext cx="3886200" cy="640080"/>
          </a:xfrm>
        </p:spPr>
        <p:txBody>
          <a:bodyPr/>
          <a:lstStyle/>
          <a:p>
            <a:r>
              <a:rPr lang="el-GR" dirty="0" smtClean="0">
                <a:solidFill>
                  <a:srgbClr val="FFFF00"/>
                </a:solidFill>
              </a:rPr>
              <a:t>Κίνδυνοι </a:t>
            </a:r>
            <a:endParaRPr lang="el-GR" dirty="0">
              <a:solidFill>
                <a:srgbClr val="FFFF00"/>
              </a:solidFill>
            </a:endParaRPr>
          </a:p>
        </p:txBody>
      </p:sp>
      <p:sp>
        <p:nvSpPr>
          <p:cNvPr id="6" name="Θέση κειμένου 5"/>
          <p:cNvSpPr>
            <a:spLocks noGrp="1"/>
          </p:cNvSpPr>
          <p:nvPr>
            <p:ph type="body" sz="quarter" idx="3"/>
          </p:nvPr>
        </p:nvSpPr>
        <p:spPr>
          <a:xfrm>
            <a:off x="4427984" y="1700808"/>
            <a:ext cx="3657600" cy="639762"/>
          </a:xfrm>
        </p:spPr>
        <p:txBody>
          <a:bodyPr>
            <a:normAutofit/>
          </a:bodyPr>
          <a:lstStyle/>
          <a:p>
            <a:r>
              <a:rPr lang="el-GR" dirty="0">
                <a:solidFill>
                  <a:srgbClr val="FFFF00"/>
                </a:solidFill>
              </a:rPr>
              <a:t>Απόπειρες υπέρβασης</a:t>
            </a:r>
          </a:p>
        </p:txBody>
      </p:sp>
      <p:sp>
        <p:nvSpPr>
          <p:cNvPr id="3" name="Θέση περιεχομένου 2"/>
          <p:cNvSpPr>
            <a:spLocks noGrp="1"/>
          </p:cNvSpPr>
          <p:nvPr>
            <p:ph sz="quarter" idx="4294967295"/>
          </p:nvPr>
        </p:nvSpPr>
        <p:spPr>
          <a:xfrm>
            <a:off x="611560" y="2564904"/>
            <a:ext cx="3528392" cy="3888432"/>
          </a:xfrm>
          <a:prstGeom prst="rect">
            <a:avLst/>
          </a:prstGeom>
        </p:spPr>
        <p:txBody>
          <a:bodyPr>
            <a:normAutofit/>
          </a:bodyPr>
          <a:lstStyle/>
          <a:p>
            <a:r>
              <a:rPr lang="el-GR" dirty="0"/>
              <a:t>η μεταφορά των λειτουργιών του ασύλου στις κοινοτικές δομές</a:t>
            </a:r>
          </a:p>
          <a:p>
            <a:endParaRPr lang="el-GR" dirty="0" smtClean="0"/>
          </a:p>
          <a:p>
            <a:r>
              <a:rPr lang="el-GR" dirty="0" smtClean="0"/>
              <a:t>κάθε </a:t>
            </a:r>
            <a:r>
              <a:rPr lang="el-GR" dirty="0"/>
              <a:t>θεσμός ψυχιατρικής φροντίδας </a:t>
            </a:r>
            <a:r>
              <a:rPr lang="el-GR" dirty="0" smtClean="0"/>
              <a:t>θεωρείται </a:t>
            </a:r>
            <a:r>
              <a:rPr lang="en-US" dirty="0"/>
              <a:t>a priori </a:t>
            </a:r>
            <a:r>
              <a:rPr lang="el-GR" dirty="0"/>
              <a:t>θεραπευτικός</a:t>
            </a:r>
          </a:p>
          <a:p>
            <a:endParaRPr lang="el-GR" dirty="0" smtClean="0"/>
          </a:p>
          <a:p>
            <a:r>
              <a:rPr lang="el-GR" dirty="0" smtClean="0"/>
              <a:t>χρονιότητα </a:t>
            </a:r>
            <a:r>
              <a:rPr lang="el-GR" dirty="0"/>
              <a:t>που εκκρίνεται από τη νόσο</a:t>
            </a:r>
          </a:p>
          <a:p>
            <a:endParaRPr lang="el-GR" dirty="0"/>
          </a:p>
        </p:txBody>
      </p:sp>
      <p:sp>
        <p:nvSpPr>
          <p:cNvPr id="4" name="Θέση περιεχομένου 3"/>
          <p:cNvSpPr>
            <a:spLocks noGrp="1"/>
          </p:cNvSpPr>
          <p:nvPr>
            <p:ph sz="quarter" idx="4294967295"/>
          </p:nvPr>
        </p:nvSpPr>
        <p:spPr>
          <a:xfrm>
            <a:off x="4499992" y="2420888"/>
            <a:ext cx="3384376" cy="4248472"/>
          </a:xfrm>
          <a:prstGeom prst="rect">
            <a:avLst/>
          </a:prstGeom>
        </p:spPr>
        <p:txBody>
          <a:bodyPr>
            <a:normAutofit fontScale="92500"/>
          </a:bodyPr>
          <a:lstStyle/>
          <a:p>
            <a:r>
              <a:rPr lang="el-GR" dirty="0"/>
              <a:t>η</a:t>
            </a:r>
            <a:r>
              <a:rPr lang="el-GR" dirty="0" smtClean="0"/>
              <a:t> </a:t>
            </a:r>
            <a:r>
              <a:rPr lang="el-GR" dirty="0"/>
              <a:t>«εξάρτηση-αυτονομία» </a:t>
            </a:r>
            <a:r>
              <a:rPr lang="el-GR" dirty="0" smtClean="0"/>
              <a:t>άξονας </a:t>
            </a:r>
            <a:r>
              <a:rPr lang="el-GR" dirty="0"/>
              <a:t>του εξατομικευμένου σχεδίου φροντίδας</a:t>
            </a:r>
          </a:p>
          <a:p>
            <a:r>
              <a:rPr lang="el-GR" dirty="0"/>
              <a:t>η λειτουργία της διακλαδικής </a:t>
            </a:r>
            <a:r>
              <a:rPr lang="el-GR" dirty="0" smtClean="0"/>
              <a:t>ομάδας</a:t>
            </a:r>
          </a:p>
          <a:p>
            <a:r>
              <a:rPr lang="el-GR" dirty="0" smtClean="0"/>
              <a:t>η </a:t>
            </a:r>
            <a:r>
              <a:rPr lang="el-GR" dirty="0"/>
              <a:t>εξωτερική </a:t>
            </a:r>
            <a:r>
              <a:rPr lang="el-GR" dirty="0" smtClean="0"/>
              <a:t>εποπτεία </a:t>
            </a:r>
          </a:p>
          <a:p>
            <a:r>
              <a:rPr lang="el-GR" dirty="0" smtClean="0"/>
              <a:t>τα </a:t>
            </a:r>
            <a:r>
              <a:rPr lang="el-GR" dirty="0"/>
              <a:t>θεραπευτικά συμβόλαια με αρχή, μέση και </a:t>
            </a:r>
            <a:r>
              <a:rPr lang="el-GR" dirty="0" smtClean="0"/>
              <a:t>τέλος</a:t>
            </a:r>
          </a:p>
          <a:p>
            <a:r>
              <a:rPr lang="el-GR" dirty="0" smtClean="0"/>
              <a:t>το </a:t>
            </a:r>
            <a:r>
              <a:rPr lang="el-GR" dirty="0"/>
              <a:t>Case </a:t>
            </a:r>
            <a:r>
              <a:rPr lang="el-GR" dirty="0" smtClean="0"/>
              <a:t>management,  η </a:t>
            </a:r>
            <a:r>
              <a:rPr lang="el-GR" dirty="0"/>
              <a:t>καταγραφή και </a:t>
            </a:r>
            <a:r>
              <a:rPr lang="el-GR" dirty="0" smtClean="0"/>
              <a:t>επαναξιολόγηση</a:t>
            </a:r>
            <a:endParaRPr lang="el-GR" dirty="0"/>
          </a:p>
        </p:txBody>
      </p:sp>
    </p:spTree>
    <p:extLst>
      <p:ext uri="{BB962C8B-B14F-4D97-AF65-F5344CB8AC3E}">
        <p14:creationId xmlns="" xmlns:p14="http://schemas.microsoft.com/office/powerpoint/2010/main" val="19278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solidFill>
                  <a:srgbClr val="FFCC00"/>
                </a:solidFill>
              </a:rPr>
              <a:t>Αλλαγή του </a:t>
            </a:r>
            <a:r>
              <a:rPr lang="el-GR" sz="3200" b="1" dirty="0" smtClean="0">
                <a:solidFill>
                  <a:srgbClr val="FFCC00"/>
                </a:solidFill>
              </a:rPr>
              <a:t>παραδείγματος</a:t>
            </a:r>
            <a:endParaRPr lang="el-GR" sz="3200" b="1" dirty="0">
              <a:solidFill>
                <a:srgbClr val="FFCC00"/>
              </a:solidFill>
            </a:endParaRPr>
          </a:p>
        </p:txBody>
      </p:sp>
      <p:sp>
        <p:nvSpPr>
          <p:cNvPr id="3" name="Θέση περιεχομένου 2"/>
          <p:cNvSpPr>
            <a:spLocks noGrp="1"/>
          </p:cNvSpPr>
          <p:nvPr>
            <p:ph idx="1"/>
          </p:nvPr>
        </p:nvSpPr>
        <p:spPr/>
        <p:txBody>
          <a:bodyPr>
            <a:normAutofit/>
          </a:bodyPr>
          <a:lstStyle/>
          <a:p>
            <a:pPr lvl="0">
              <a:buClr>
                <a:srgbClr val="DD8047"/>
              </a:buClr>
            </a:pPr>
            <a:r>
              <a:rPr lang="el-GR" sz="2800" dirty="0"/>
              <a:t>Το Κέντρο Ημέρας </a:t>
            </a:r>
            <a:endParaRPr lang="el-GR" sz="1900" dirty="0" smtClean="0"/>
          </a:p>
          <a:p>
            <a:pPr lvl="1"/>
            <a:r>
              <a:rPr lang="el-GR" sz="1900" dirty="0" smtClean="0"/>
              <a:t>ένα σημείο του ευρύτερου κοινωνικού δικτύου</a:t>
            </a:r>
          </a:p>
          <a:p>
            <a:pPr lvl="1"/>
            <a:endParaRPr lang="el-GR" sz="1900" dirty="0" smtClean="0"/>
          </a:p>
          <a:p>
            <a:pPr lvl="1"/>
            <a:r>
              <a:rPr lang="el-GR" sz="1900" dirty="0" smtClean="0"/>
              <a:t>οργανικά ενταγμένο  </a:t>
            </a:r>
            <a:r>
              <a:rPr lang="el-GR" sz="1900" dirty="0"/>
              <a:t>σε ένα τομεοποιημένο δίκτυο κοινοτικών υπηρεσιών ψυχικής </a:t>
            </a:r>
            <a:r>
              <a:rPr lang="el-GR" sz="1900" dirty="0" smtClean="0"/>
              <a:t>υγείας</a:t>
            </a:r>
          </a:p>
          <a:p>
            <a:pPr marL="411480" lvl="1" indent="0">
              <a:buNone/>
            </a:pPr>
            <a:r>
              <a:rPr lang="el-GR" sz="1900" dirty="0" smtClean="0"/>
              <a:t> </a:t>
            </a:r>
          </a:p>
          <a:p>
            <a:pPr lvl="1"/>
            <a:r>
              <a:rPr lang="el-GR" sz="1900" dirty="0" smtClean="0"/>
              <a:t>δίνει μορφή και δομή στη φροντίδα </a:t>
            </a:r>
            <a:r>
              <a:rPr lang="en-US" sz="1900" dirty="0" smtClean="0"/>
              <a:t>(Case Management)</a:t>
            </a:r>
            <a:endParaRPr lang="el-GR" sz="1900" dirty="0" smtClean="0"/>
          </a:p>
          <a:p>
            <a:pPr lvl="1"/>
            <a:endParaRPr lang="el-GR" sz="1900" dirty="0" smtClean="0"/>
          </a:p>
          <a:p>
            <a:pPr lvl="1"/>
            <a:r>
              <a:rPr lang="el-GR" sz="1900" dirty="0" smtClean="0"/>
              <a:t>συνδυάζει διαφορετικές υπηρεσίες στην προσπάθεια να ανταποκριθεί σε πολύπλοκες ανάγκες</a:t>
            </a:r>
          </a:p>
          <a:p>
            <a:pPr lvl="1"/>
            <a:endParaRPr lang="el-GR" sz="1900" dirty="0" smtClean="0"/>
          </a:p>
          <a:p>
            <a:pPr lvl="1"/>
            <a:r>
              <a:rPr lang="el-GR" sz="1900" dirty="0" smtClean="0"/>
              <a:t>η αέναη </a:t>
            </a:r>
            <a:r>
              <a:rPr lang="el-GR" sz="1900" dirty="0"/>
              <a:t>διαδικασία ανανέωσης, αποδόμησης και </a:t>
            </a:r>
            <a:r>
              <a:rPr lang="el-GR" sz="1900" dirty="0" smtClean="0"/>
              <a:t>αναδόμησης λειτουργεί ως  πλαίσιο περιορισμού </a:t>
            </a:r>
            <a:r>
              <a:rPr lang="el-GR" sz="1900" dirty="0"/>
              <a:t>της </a:t>
            </a:r>
            <a:r>
              <a:rPr lang="el-GR" sz="1900" dirty="0" smtClean="0"/>
              <a:t>νεοιδρυματικής κουλτούρας</a:t>
            </a:r>
            <a:endParaRPr lang="el-GR" sz="1900" dirty="0"/>
          </a:p>
        </p:txBody>
      </p:sp>
    </p:spTree>
    <p:extLst>
      <p:ext uri="{BB962C8B-B14F-4D97-AF65-F5344CB8AC3E}">
        <p14:creationId xmlns="" xmlns:p14="http://schemas.microsoft.com/office/powerpoint/2010/main" val="420588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marL="114300" indent="0">
              <a:buNone/>
            </a:pPr>
            <a:endParaRPr lang="el-GR" dirty="0" smtClean="0"/>
          </a:p>
          <a:p>
            <a:r>
              <a:rPr lang="en-US" i="1" dirty="0" smtClean="0"/>
              <a:t>Recovery </a:t>
            </a:r>
            <a:r>
              <a:rPr lang="en-US" i="1" dirty="0"/>
              <a:t>from disability: Manual of Psychiatric Rehabilitation</a:t>
            </a:r>
            <a:r>
              <a:rPr lang="en-US" dirty="0"/>
              <a:t>. Liberman, R. (2008</a:t>
            </a:r>
            <a:r>
              <a:rPr lang="en-US" dirty="0" smtClean="0"/>
              <a:t>) Washington:American </a:t>
            </a:r>
            <a:r>
              <a:rPr lang="en-US" dirty="0"/>
              <a:t>Psychiatric Publishing </a:t>
            </a:r>
            <a:r>
              <a:rPr lang="en-US" dirty="0" smtClean="0"/>
              <a:t>Incorporated</a:t>
            </a:r>
            <a:endParaRPr lang="el-GR" dirty="0"/>
          </a:p>
          <a:p>
            <a:endParaRPr lang="el-GR" i="1" dirty="0" smtClean="0"/>
          </a:p>
          <a:p>
            <a:r>
              <a:rPr lang="el-GR" i="1" dirty="0" smtClean="0"/>
              <a:t>Σχιζοφρένεια</a:t>
            </a:r>
            <a:r>
              <a:rPr lang="el-GR" i="1" dirty="0"/>
              <a:t>: Φαινομελογική και ψυχαναλυτική προσέγγιση. </a:t>
            </a:r>
            <a:r>
              <a:rPr lang="el-GR" dirty="0"/>
              <a:t>Ν. Τζαβάρας, Δ. Πλουμπίδης, Σ. Στυλιανίδης (Επιμ.) </a:t>
            </a:r>
            <a:r>
              <a:rPr lang="el-GR" dirty="0" smtClean="0"/>
              <a:t>Εκδόσεις Καστανιώτη</a:t>
            </a:r>
            <a:r>
              <a:rPr lang="el-GR" dirty="0"/>
              <a:t> </a:t>
            </a:r>
            <a:r>
              <a:rPr lang="el-GR" dirty="0" smtClean="0"/>
              <a:t>2002</a:t>
            </a:r>
          </a:p>
          <a:p>
            <a:endParaRPr lang="el-GR" dirty="0"/>
          </a:p>
          <a:p>
            <a:r>
              <a:rPr lang="el-GR" dirty="0"/>
              <a:t>Αποασυλοποίηση και η σχέση της με την πρωτοβάθμια περίθαλψη Δ. Δαμίγος (Επιμ</a:t>
            </a:r>
            <a:r>
              <a:rPr lang="el-GR" dirty="0" smtClean="0"/>
              <a:t>.)</a:t>
            </a:r>
            <a:r>
              <a:rPr lang="el-GR" dirty="0"/>
              <a:t> </a:t>
            </a:r>
            <a:r>
              <a:rPr lang="el-GR" dirty="0" smtClean="0"/>
              <a:t>Εκδόσεις Παπαζήση</a:t>
            </a:r>
            <a:r>
              <a:rPr lang="el-GR" dirty="0"/>
              <a:t> 2003</a:t>
            </a:r>
          </a:p>
        </p:txBody>
      </p:sp>
    </p:spTree>
    <p:extLst>
      <p:ext uri="{BB962C8B-B14F-4D97-AF65-F5344CB8AC3E}">
        <p14:creationId xmlns="" xmlns:p14="http://schemas.microsoft.com/office/powerpoint/2010/main" val="20054972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sp>
        <p:nvSpPr>
          <p:cNvPr id="3" name="Θέση περιεχομένου 2"/>
          <p:cNvSpPr>
            <a:spLocks noGrp="1"/>
          </p:cNvSpPr>
          <p:nvPr>
            <p:ph idx="1"/>
          </p:nvPr>
        </p:nvSpPr>
        <p:spPr/>
        <p:txBody>
          <a:bodyPr>
            <a:normAutofit/>
          </a:bodyPr>
          <a:lstStyle/>
          <a:p>
            <a:r>
              <a:rPr lang="el-GR" dirty="0" smtClean="0"/>
              <a:t>38 ετών</a:t>
            </a:r>
          </a:p>
          <a:p>
            <a:r>
              <a:rPr lang="el-GR" dirty="0"/>
              <a:t>Παραπομπή </a:t>
            </a:r>
            <a:r>
              <a:rPr lang="el-GR" dirty="0" smtClean="0"/>
              <a:t> στο Κέντρο Ημέρας από </a:t>
            </a:r>
            <a:r>
              <a:rPr lang="el-GR" dirty="0"/>
              <a:t>ψυχολόγο  εθελοντή </a:t>
            </a:r>
            <a:r>
              <a:rPr lang="el-GR" dirty="0" smtClean="0"/>
              <a:t>στην εκκλησία</a:t>
            </a:r>
          </a:p>
          <a:p>
            <a:r>
              <a:rPr lang="el-GR" dirty="0" smtClean="0"/>
              <a:t>Ανασφάλιστος με  περιορισμένους  οικονομικούς πόρους που δεν επαρκούν για τις βασικές του ανάγκες</a:t>
            </a:r>
          </a:p>
          <a:p>
            <a:r>
              <a:rPr lang="el-GR" dirty="0" smtClean="0"/>
              <a:t>Παραμελημένη εμφάνιση, ντύσιμο  και ατομική υγιεινή / Εμφανής </a:t>
            </a:r>
            <a:r>
              <a:rPr lang="el-GR" dirty="0"/>
              <a:t>ανάγκη οδοντιατρικής </a:t>
            </a:r>
            <a:r>
              <a:rPr lang="el-GR" dirty="0" smtClean="0"/>
              <a:t>περίθαλψης</a:t>
            </a:r>
          </a:p>
          <a:p>
            <a:r>
              <a:rPr lang="el-GR" dirty="0"/>
              <a:t>Δεν </a:t>
            </a:r>
            <a:r>
              <a:rPr lang="el-GR" dirty="0" smtClean="0"/>
              <a:t>εργάζεται  </a:t>
            </a:r>
          </a:p>
          <a:p>
            <a:endParaRPr lang="el-GR" dirty="0"/>
          </a:p>
          <a:p>
            <a:endParaRPr lang="el-GR" dirty="0" smtClean="0"/>
          </a:p>
        </p:txBody>
      </p:sp>
    </p:spTree>
    <p:extLst>
      <p:ext uri="{BB962C8B-B14F-4D97-AF65-F5344CB8AC3E}">
        <p14:creationId xmlns="" xmlns:p14="http://schemas.microsoft.com/office/powerpoint/2010/main" val="12310035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sp>
        <p:nvSpPr>
          <p:cNvPr id="3" name="Θέση περιεχομένου 2"/>
          <p:cNvSpPr>
            <a:spLocks noGrp="1"/>
          </p:cNvSpPr>
          <p:nvPr>
            <p:ph idx="1"/>
          </p:nvPr>
        </p:nvSpPr>
        <p:spPr/>
        <p:txBody>
          <a:bodyPr>
            <a:normAutofit/>
          </a:bodyPr>
          <a:lstStyle/>
          <a:p>
            <a:r>
              <a:rPr lang="el-GR" dirty="0"/>
              <a:t>Πάσχει από σχιζοφρένεια με προεξάρχουσες ακουστικές ψευδαισθήσεις, γνωστικά ελλείμματα </a:t>
            </a:r>
          </a:p>
          <a:p>
            <a:endParaRPr lang="el-GR" dirty="0" smtClean="0"/>
          </a:p>
          <a:p>
            <a:r>
              <a:rPr lang="el-GR" dirty="0" smtClean="0"/>
              <a:t>Δεν έχει συστηματική ψυχιατρική παρακολούθηση</a:t>
            </a:r>
          </a:p>
          <a:p>
            <a:endParaRPr lang="el-GR" dirty="0" smtClean="0"/>
          </a:p>
          <a:p>
            <a:r>
              <a:rPr lang="el-GR" dirty="0" smtClean="0"/>
              <a:t>Λαμβάνει </a:t>
            </a:r>
            <a:r>
              <a:rPr lang="el-GR" dirty="0"/>
              <a:t>αντιψυχωτικά φάρμακα πρώτης γενιά, σε υψηλές δόσεις, άτακτα (άλλοτε πολλαπλάσια δόση και άλλοτε καθόλου</a:t>
            </a:r>
            <a:r>
              <a:rPr lang="el-GR" dirty="0" smtClean="0"/>
              <a:t>)</a:t>
            </a:r>
          </a:p>
          <a:p>
            <a:endParaRPr lang="el-GR" dirty="0" smtClean="0"/>
          </a:p>
          <a:p>
            <a:r>
              <a:rPr lang="el-GR" dirty="0" smtClean="0"/>
              <a:t>Έναρξη </a:t>
            </a:r>
            <a:r>
              <a:rPr lang="el-GR" dirty="0"/>
              <a:t>της Νόσου σε ηλικία 22 ετών </a:t>
            </a:r>
          </a:p>
          <a:p>
            <a:endParaRPr lang="el-GR" dirty="0" smtClean="0"/>
          </a:p>
          <a:p>
            <a:r>
              <a:rPr lang="el-GR" dirty="0" smtClean="0"/>
              <a:t>Μία </a:t>
            </a:r>
            <a:r>
              <a:rPr lang="el-GR" dirty="0"/>
              <a:t>νοσηλεία κατά την στρατιωτική του θητεία </a:t>
            </a:r>
          </a:p>
          <a:p>
            <a:endParaRPr lang="el-GR" dirty="0"/>
          </a:p>
          <a:p>
            <a:endParaRPr lang="el-GR" dirty="0"/>
          </a:p>
          <a:p>
            <a:endParaRPr lang="el-GR" dirty="0"/>
          </a:p>
        </p:txBody>
      </p:sp>
    </p:spTree>
    <p:extLst>
      <p:ext uri="{BB962C8B-B14F-4D97-AF65-F5344CB8AC3E}">
        <p14:creationId xmlns="" xmlns:p14="http://schemas.microsoft.com/office/powerpoint/2010/main" val="28954925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sp>
        <p:nvSpPr>
          <p:cNvPr id="3" name="Θέση περιεχομένου 2"/>
          <p:cNvSpPr>
            <a:spLocks noGrp="1"/>
          </p:cNvSpPr>
          <p:nvPr>
            <p:ph idx="1"/>
          </p:nvPr>
        </p:nvSpPr>
        <p:spPr/>
        <p:txBody>
          <a:bodyPr/>
          <a:lstStyle/>
          <a:p>
            <a:r>
              <a:rPr lang="el-GR" dirty="0" smtClean="0"/>
              <a:t>Ζει μόνος του </a:t>
            </a:r>
          </a:p>
          <a:p>
            <a:endParaRPr lang="el-GR" dirty="0" smtClean="0"/>
          </a:p>
          <a:p>
            <a:r>
              <a:rPr lang="el-GR" dirty="0" smtClean="0"/>
              <a:t>Σε ιδιόκτητο </a:t>
            </a:r>
            <a:r>
              <a:rPr lang="el-GR" dirty="0"/>
              <a:t>διαμέρισμα πολυκατοικίας με βασικές ελλείψεις σε έπιπλα, </a:t>
            </a:r>
            <a:r>
              <a:rPr lang="el-GR" dirty="0" smtClean="0"/>
              <a:t>εξοπλισμό</a:t>
            </a:r>
          </a:p>
          <a:p>
            <a:endParaRPr lang="el-GR" dirty="0" smtClean="0"/>
          </a:p>
          <a:p>
            <a:r>
              <a:rPr lang="el-GR" dirty="0" smtClean="0"/>
              <a:t>Χρησιμοποιεί τα ΜΜΜ</a:t>
            </a:r>
          </a:p>
          <a:p>
            <a:endParaRPr lang="el-GR" dirty="0" smtClean="0"/>
          </a:p>
          <a:p>
            <a:r>
              <a:rPr lang="el-GR" dirty="0" smtClean="0"/>
              <a:t>Ξοδεύει τα χρήματα του κυρίως σε καφέδες, έτοιμο φαγητό, εισιτήρια </a:t>
            </a:r>
            <a:endParaRPr lang="el-GR" dirty="0"/>
          </a:p>
          <a:p>
            <a:endParaRPr lang="el-GR" dirty="0"/>
          </a:p>
        </p:txBody>
      </p:sp>
    </p:spTree>
    <p:extLst>
      <p:ext uri="{BB962C8B-B14F-4D97-AF65-F5344CB8AC3E}">
        <p14:creationId xmlns="" xmlns:p14="http://schemas.microsoft.com/office/powerpoint/2010/main" val="913544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smtClean="0"/>
              <a:t>Ο πατέρας του ζει </a:t>
            </a:r>
            <a:r>
              <a:rPr lang="el-GR" dirty="0"/>
              <a:t>σε </a:t>
            </a:r>
            <a:r>
              <a:rPr lang="el-GR" dirty="0" smtClean="0"/>
              <a:t>γηροκομείο, </a:t>
            </a:r>
            <a:r>
              <a:rPr lang="el-GR" dirty="0"/>
              <a:t>πάσχει από άνοια και σακχαρώδη </a:t>
            </a:r>
            <a:r>
              <a:rPr lang="el-GR" dirty="0" smtClean="0"/>
              <a:t>διαβήτη</a:t>
            </a:r>
            <a:endParaRPr lang="en-US" dirty="0" smtClean="0"/>
          </a:p>
          <a:p>
            <a:endParaRPr lang="el-GR" dirty="0" smtClean="0"/>
          </a:p>
          <a:p>
            <a:r>
              <a:rPr lang="el-GR" dirty="0" smtClean="0"/>
              <a:t>Η </a:t>
            </a:r>
            <a:r>
              <a:rPr lang="el-GR" dirty="0"/>
              <a:t>μητέρα του απεβίωσε πριν 25 χρόνια</a:t>
            </a:r>
          </a:p>
          <a:p>
            <a:endParaRPr lang="el-GR" dirty="0" smtClean="0"/>
          </a:p>
          <a:p>
            <a:r>
              <a:rPr lang="el-GR" dirty="0" smtClean="0"/>
              <a:t>Έχει </a:t>
            </a:r>
            <a:r>
              <a:rPr lang="el-GR" dirty="0"/>
              <a:t>έναν </a:t>
            </a:r>
            <a:r>
              <a:rPr lang="el-GR" dirty="0" smtClean="0"/>
              <a:t>αδελφό 4χρόνια μεγαλύτερό , </a:t>
            </a:r>
            <a:r>
              <a:rPr lang="el-GR" dirty="0"/>
              <a:t>έγγαμο με δύο παιδιά που διαμένει σε κοντινή </a:t>
            </a:r>
            <a:r>
              <a:rPr lang="el-GR" dirty="0" smtClean="0"/>
              <a:t>περιοχή</a:t>
            </a:r>
          </a:p>
          <a:p>
            <a:endParaRPr lang="el-GR" dirty="0"/>
          </a:p>
          <a:p>
            <a:r>
              <a:rPr lang="el-GR" dirty="0" smtClean="0"/>
              <a:t>Ο </a:t>
            </a:r>
            <a:r>
              <a:rPr lang="el-GR" dirty="0"/>
              <a:t>αδελφός του τον επισκέπτεται </a:t>
            </a:r>
            <a:r>
              <a:rPr lang="el-GR" dirty="0" smtClean="0"/>
              <a:t>περιστασιακά </a:t>
            </a:r>
            <a:endParaRPr lang="el-GR" dirty="0"/>
          </a:p>
          <a:p>
            <a:endParaRPr lang="el-GR" dirty="0"/>
          </a:p>
        </p:txBody>
      </p:sp>
    </p:spTree>
    <p:extLst>
      <p:ext uri="{BB962C8B-B14F-4D97-AF65-F5344CB8AC3E}">
        <p14:creationId xmlns="" xmlns:p14="http://schemas.microsoft.com/office/powerpoint/2010/main" val="30288537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Απόφοιτος Λυκείου </a:t>
            </a:r>
          </a:p>
          <a:p>
            <a:endParaRPr lang="el-GR" dirty="0" smtClean="0"/>
          </a:p>
          <a:p>
            <a:r>
              <a:rPr lang="el-GR" dirty="0" smtClean="0"/>
              <a:t>Θρησκευόμενος </a:t>
            </a:r>
            <a:endParaRPr lang="el-GR" dirty="0"/>
          </a:p>
          <a:p>
            <a:pPr marL="114300" indent="0">
              <a:buNone/>
            </a:pPr>
            <a:r>
              <a:rPr lang="el-GR" dirty="0" smtClean="0"/>
              <a:t>Ι</a:t>
            </a:r>
          </a:p>
          <a:p>
            <a:r>
              <a:rPr lang="el-GR" dirty="0" smtClean="0"/>
              <a:t>ιδιαίτερα </a:t>
            </a:r>
            <a:r>
              <a:rPr lang="el-GR" dirty="0"/>
              <a:t>ενδιαφέροντα : Διάβασμα, Ιστορία , Μουσική </a:t>
            </a:r>
          </a:p>
          <a:p>
            <a:endParaRPr lang="el-GR" dirty="0"/>
          </a:p>
        </p:txBody>
      </p:sp>
    </p:spTree>
    <p:extLst>
      <p:ext uri="{BB962C8B-B14F-4D97-AF65-F5344CB8AC3E}">
        <p14:creationId xmlns="" xmlns:p14="http://schemas.microsoft.com/office/powerpoint/2010/main" val="335429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861916" y="1691313"/>
            <a:ext cx="2623951" cy="2642986"/>
          </a:xfrm>
          <a:prstGeom prst="ellipse">
            <a:avLst/>
          </a:prstGeom>
          <a:solidFill>
            <a:schemeClr val="tx2">
              <a:lumMod val="75000"/>
            </a:schemeClr>
          </a:solidFill>
          <a:ln>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l-GR" b="1" dirty="0" smtClean="0">
                <a:solidFill>
                  <a:schemeClr val="bg1"/>
                </a:solidFill>
                <a:latin typeface="Verdana" pitchFamily="34" charset="0"/>
              </a:rPr>
              <a:t>Διαταραχή</a:t>
            </a:r>
            <a:r>
              <a:rPr lang="el-GR" dirty="0" smtClean="0">
                <a:solidFill>
                  <a:prstClr val="white"/>
                </a:solidFill>
                <a:latin typeface="Verdana" pitchFamily="34" charset="0"/>
              </a:rPr>
              <a:t> </a:t>
            </a:r>
            <a:endParaRPr lang="el-GR" dirty="0">
              <a:solidFill>
                <a:prstClr val="white"/>
              </a:solidFill>
              <a:latin typeface="Verdana" pitchFamily="34" charset="0"/>
            </a:endParaRPr>
          </a:p>
        </p:txBody>
      </p:sp>
      <p:sp>
        <p:nvSpPr>
          <p:cNvPr id="68611" name="Oval 3"/>
          <p:cNvSpPr>
            <a:spLocks noChangeArrowheads="1"/>
          </p:cNvSpPr>
          <p:nvPr/>
        </p:nvSpPr>
        <p:spPr bwMode="auto">
          <a:xfrm>
            <a:off x="1725057" y="1777709"/>
            <a:ext cx="897667" cy="640724"/>
          </a:xfrm>
          <a:prstGeom prst="ellipse">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dirty="0" smtClean="0">
                <a:solidFill>
                  <a:prstClr val="black"/>
                </a:solidFill>
                <a:latin typeface="Verdana" pitchFamily="34" charset="0"/>
              </a:rPr>
              <a:t>Εαυτός</a:t>
            </a:r>
            <a:endParaRPr lang="el-GR" dirty="0">
              <a:solidFill>
                <a:prstClr val="black"/>
              </a:solidFill>
              <a:latin typeface="Verdana" pitchFamily="34" charset="0"/>
            </a:endParaRPr>
          </a:p>
        </p:txBody>
      </p:sp>
      <p:sp>
        <p:nvSpPr>
          <p:cNvPr id="68613" name="Oval 5"/>
          <p:cNvSpPr>
            <a:spLocks noChangeArrowheads="1"/>
          </p:cNvSpPr>
          <p:nvPr/>
        </p:nvSpPr>
        <p:spPr bwMode="auto">
          <a:xfrm>
            <a:off x="6323495" y="1659373"/>
            <a:ext cx="1795335" cy="1922172"/>
          </a:xfrm>
          <a:prstGeom prst="ellipse">
            <a:avLst/>
          </a:prstGeom>
          <a:solidFill>
            <a:schemeClr val="tx2">
              <a:lumMod val="75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a:defRPr/>
            </a:pPr>
            <a:r>
              <a:rPr lang="el-GR" b="1" dirty="0" smtClean="0">
                <a:solidFill>
                  <a:schemeClr val="bg1"/>
                </a:solidFill>
                <a:latin typeface="Verdana" pitchFamily="34" charset="0"/>
              </a:rPr>
              <a:t>Διαταραχή</a:t>
            </a:r>
            <a:endParaRPr lang="el-GR" b="1" dirty="0">
              <a:solidFill>
                <a:schemeClr val="bg1"/>
              </a:solidFill>
              <a:latin typeface="Verdana" pitchFamily="34" charset="0"/>
            </a:endParaRPr>
          </a:p>
        </p:txBody>
      </p:sp>
      <p:sp>
        <p:nvSpPr>
          <p:cNvPr id="45062" name="Line 6"/>
          <p:cNvSpPr>
            <a:spLocks noChangeShapeType="1"/>
          </p:cNvSpPr>
          <p:nvPr/>
        </p:nvSpPr>
        <p:spPr bwMode="auto">
          <a:xfrm>
            <a:off x="4211960" y="2422987"/>
            <a:ext cx="963690" cy="2"/>
          </a:xfrm>
          <a:prstGeom prst="line">
            <a:avLst/>
          </a:prstGeom>
          <a:noFill/>
          <a:ln w="76200">
            <a:solidFill>
              <a:schemeClr val="tx1"/>
            </a:solidFill>
            <a:round/>
            <a:headEnd/>
            <a:tailEnd type="triangle" w="med" len="med"/>
          </a:ln>
        </p:spPr>
        <p:txBody>
          <a:bodyPr/>
          <a:lstStyle/>
          <a:p>
            <a:endParaRPr lang="en-US" sz="2400" dirty="0">
              <a:solidFill>
                <a:prstClr val="black"/>
              </a:solidFill>
            </a:endParaRPr>
          </a:p>
        </p:txBody>
      </p:sp>
      <p:sp>
        <p:nvSpPr>
          <p:cNvPr id="45063" name="Line 7"/>
          <p:cNvSpPr>
            <a:spLocks noChangeShapeType="1"/>
          </p:cNvSpPr>
          <p:nvPr/>
        </p:nvSpPr>
        <p:spPr bwMode="auto">
          <a:xfrm flipH="1">
            <a:off x="5868144" y="3432242"/>
            <a:ext cx="455351" cy="581695"/>
          </a:xfrm>
          <a:prstGeom prst="line">
            <a:avLst/>
          </a:prstGeom>
          <a:noFill/>
          <a:ln w="76200">
            <a:solidFill>
              <a:schemeClr val="tx1"/>
            </a:solidFill>
            <a:round/>
            <a:headEnd/>
            <a:tailEnd type="triangle" w="med" len="med"/>
          </a:ln>
        </p:spPr>
        <p:txBody>
          <a:bodyPr/>
          <a:lstStyle/>
          <a:p>
            <a:endParaRPr lang="en-US">
              <a:solidFill>
                <a:prstClr val="black"/>
              </a:solidFill>
            </a:endParaRPr>
          </a:p>
        </p:txBody>
      </p:sp>
      <p:sp>
        <p:nvSpPr>
          <p:cNvPr id="68616" name="Oval 8"/>
          <p:cNvSpPr>
            <a:spLocks noChangeArrowheads="1"/>
          </p:cNvSpPr>
          <p:nvPr/>
        </p:nvSpPr>
        <p:spPr bwMode="auto">
          <a:xfrm>
            <a:off x="3183836" y="3775000"/>
            <a:ext cx="2753423" cy="2843212"/>
          </a:xfrm>
          <a:prstGeom prst="ellipse">
            <a:avLst/>
          </a:prstGeom>
          <a:solidFill>
            <a:srgbClr val="FFC000"/>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b="1" dirty="0" smtClean="0">
                <a:solidFill>
                  <a:schemeClr val="bg1"/>
                </a:solidFill>
                <a:latin typeface="Verdana" pitchFamily="34" charset="0"/>
              </a:rPr>
              <a:t>Εαυτός</a:t>
            </a:r>
            <a:endParaRPr lang="el-GR" b="1" dirty="0">
              <a:solidFill>
                <a:schemeClr val="bg1"/>
              </a:solidFill>
              <a:latin typeface="Verdana" pitchFamily="34" charset="0"/>
            </a:endParaRPr>
          </a:p>
        </p:txBody>
      </p:sp>
      <p:sp>
        <p:nvSpPr>
          <p:cNvPr id="68617" name="Oval 9"/>
          <p:cNvSpPr>
            <a:spLocks noChangeArrowheads="1"/>
          </p:cNvSpPr>
          <p:nvPr/>
        </p:nvSpPr>
        <p:spPr bwMode="auto">
          <a:xfrm>
            <a:off x="3930159" y="4013937"/>
            <a:ext cx="971036" cy="640724"/>
          </a:xfrm>
          <a:prstGeom prst="ellipse">
            <a:avLst/>
          </a:prstGeom>
          <a:solidFill>
            <a:schemeClr val="tx2">
              <a:lumMod val="50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a:defRPr/>
            </a:pPr>
            <a:r>
              <a:rPr lang="el-GR" sz="1200" b="1" dirty="0" smtClean="0">
                <a:solidFill>
                  <a:schemeClr val="bg1"/>
                </a:solidFill>
                <a:latin typeface="Verdana" pitchFamily="34" charset="0"/>
              </a:rPr>
              <a:t>Διαταραχή</a:t>
            </a:r>
            <a:endParaRPr lang="el-GR" sz="1200" b="1" dirty="0">
              <a:solidFill>
                <a:schemeClr val="bg1"/>
              </a:solidFill>
              <a:latin typeface="Verdana" pitchFamily="34" charset="0"/>
            </a:endParaRPr>
          </a:p>
        </p:txBody>
      </p:sp>
      <p:sp>
        <p:nvSpPr>
          <p:cNvPr id="45066" name="Rectangle 10"/>
          <p:cNvSpPr>
            <a:spLocks noGrp="1" noChangeArrowheads="1"/>
          </p:cNvSpPr>
          <p:nvPr>
            <p:ph type="title"/>
          </p:nvPr>
        </p:nvSpPr>
        <p:spPr>
          <a:xfrm>
            <a:off x="323528" y="332655"/>
            <a:ext cx="6815982" cy="896091"/>
          </a:xfrm>
        </p:spPr>
        <p:txBody>
          <a:bodyPr/>
          <a:lstStyle/>
          <a:p>
            <a:r>
              <a:rPr lang="en-US" dirty="0" smtClean="0"/>
              <a:t> </a:t>
            </a:r>
            <a:r>
              <a:rPr lang="el-GR" sz="3200" b="1" dirty="0">
                <a:solidFill>
                  <a:srgbClr val="FFCC00"/>
                </a:solidFill>
              </a:rPr>
              <a:t>Ανάρρωση </a:t>
            </a:r>
            <a:endParaRPr lang="el-GR" sz="3200" dirty="0" smtClean="0"/>
          </a:p>
        </p:txBody>
      </p:sp>
      <p:sp>
        <p:nvSpPr>
          <p:cNvPr id="68620" name="Oval 12"/>
          <p:cNvSpPr>
            <a:spLocks noChangeArrowheads="1"/>
          </p:cNvSpPr>
          <p:nvPr/>
        </p:nvSpPr>
        <p:spPr bwMode="auto">
          <a:xfrm>
            <a:off x="6668752" y="1722109"/>
            <a:ext cx="1104820" cy="800904"/>
          </a:xfrm>
          <a:prstGeom prst="ellipse">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l-GR" dirty="0" smtClean="0">
                <a:solidFill>
                  <a:prstClr val="black"/>
                </a:solidFill>
                <a:latin typeface="Verdana" pitchFamily="34" charset="0"/>
              </a:rPr>
              <a:t>Εαυτός</a:t>
            </a:r>
            <a:endParaRPr lang="el-GR" dirty="0">
              <a:solidFill>
                <a:prstClr val="black"/>
              </a:solidFill>
              <a:latin typeface="Verdana" pitchFamily="34" charset="0"/>
            </a:endParaRPr>
          </a:p>
        </p:txBody>
      </p:sp>
    </p:spTree>
    <p:extLst>
      <p:ext uri="{BB962C8B-B14F-4D97-AF65-F5344CB8AC3E}">
        <p14:creationId xmlns="" xmlns:p14="http://schemas.microsoft.com/office/powerpoint/2010/main" val="9257865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Περιορισμένες κοινωνικές σχέσεις με μια γειτόνισσα </a:t>
            </a:r>
            <a:endParaRPr lang="el-GR" dirty="0" smtClean="0"/>
          </a:p>
          <a:p>
            <a:endParaRPr lang="el-GR" dirty="0"/>
          </a:p>
          <a:p>
            <a:r>
              <a:rPr lang="el-GR" dirty="0" smtClean="0"/>
              <a:t>Προβλήματα </a:t>
            </a:r>
            <a:r>
              <a:rPr lang="el-GR" dirty="0"/>
              <a:t>και συγκρούσεις με άλλους ενοίκους της πολυκατοικίας κυρίως για θέματα </a:t>
            </a:r>
            <a:r>
              <a:rPr lang="el-GR" dirty="0" smtClean="0"/>
              <a:t>καθαριότητας</a:t>
            </a:r>
          </a:p>
          <a:p>
            <a:endParaRPr lang="el-GR" dirty="0" smtClean="0"/>
          </a:p>
          <a:p>
            <a:r>
              <a:rPr lang="el-GR" dirty="0" smtClean="0"/>
              <a:t>Επισκέπτεται την δημοτική βιβλιοθήκη </a:t>
            </a:r>
          </a:p>
          <a:p>
            <a:endParaRPr lang="el-GR" dirty="0"/>
          </a:p>
          <a:p>
            <a:endParaRPr lang="el-GR" dirty="0"/>
          </a:p>
        </p:txBody>
      </p:sp>
    </p:spTree>
    <p:extLst>
      <p:ext uri="{BB962C8B-B14F-4D97-AF65-F5344CB8AC3E}">
        <p14:creationId xmlns="" xmlns:p14="http://schemas.microsoft.com/office/powerpoint/2010/main" val="33053133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990600" y="228600"/>
            <a:ext cx="8153400" cy="990600"/>
          </a:xfrm>
        </p:spPr>
        <p:txBody>
          <a:bodyPr/>
          <a:lstStyle/>
          <a:p>
            <a:r>
              <a:rPr lang="el-GR" dirty="0" smtClean="0"/>
              <a:t> </a:t>
            </a:r>
            <a:endParaRPr lang="el-GR" dirty="0"/>
          </a:p>
        </p:txBody>
      </p:sp>
      <p:sp>
        <p:nvSpPr>
          <p:cNvPr id="3" name="Θέση περιεχομένου 2"/>
          <p:cNvSpPr>
            <a:spLocks noGrp="1"/>
          </p:cNvSpPr>
          <p:nvPr>
            <p:ph sz="quarter" idx="4294967295"/>
          </p:nvPr>
        </p:nvSpPr>
        <p:spPr>
          <a:xfrm>
            <a:off x="1" y="116632"/>
            <a:ext cx="4067944" cy="6624736"/>
          </a:xfrm>
        </p:spPr>
        <p:txBody>
          <a:bodyPr>
            <a:normAutofit fontScale="32500" lnSpcReduction="20000"/>
          </a:bodyPr>
          <a:lstStyle/>
          <a:p>
            <a:r>
              <a:rPr lang="el-GR" sz="5500" dirty="0"/>
              <a:t>38 ετών</a:t>
            </a:r>
          </a:p>
          <a:p>
            <a:r>
              <a:rPr lang="el-GR" sz="5500" dirty="0"/>
              <a:t>Παραπομπή  στο Κέντρο Ημέρας από ψυχολόγο  εθελοντή στην εκκλησία</a:t>
            </a:r>
          </a:p>
          <a:p>
            <a:r>
              <a:rPr lang="el-GR" sz="5500" dirty="0"/>
              <a:t>Ανασφάλιστος με  περιορισμένους  οικονομικούς πόρους που δεν επαρκούν για τις βασικές του ανάγκες</a:t>
            </a:r>
          </a:p>
          <a:p>
            <a:r>
              <a:rPr lang="el-GR" sz="5500" dirty="0"/>
              <a:t>Παραμελημένη εμφάνιση, ντύσιμο  και ατομική υγιεινή / Εμφανής ανάγκη οδοντιατρικής περίθαλψης</a:t>
            </a:r>
          </a:p>
          <a:p>
            <a:r>
              <a:rPr lang="el-GR" sz="5500" dirty="0"/>
              <a:t>Δεν εργάζεται  Πάσχει από σχιζοφρένεια με προεξάρχουσες ακουστικές ψευδαισθήσεις, γνωστικά ελλείμματα </a:t>
            </a:r>
          </a:p>
          <a:p>
            <a:r>
              <a:rPr lang="el-GR" sz="5500" dirty="0"/>
              <a:t>Δεν έχει συστηματική ψυχιατρική παρακολούθηση</a:t>
            </a:r>
          </a:p>
          <a:p>
            <a:r>
              <a:rPr lang="el-GR" sz="5500" dirty="0"/>
              <a:t>Λαμβάνει </a:t>
            </a:r>
            <a:r>
              <a:rPr lang="el-GR" sz="5500" dirty="0" err="1"/>
              <a:t>αντιψυχωτικά</a:t>
            </a:r>
            <a:r>
              <a:rPr lang="el-GR" sz="5500" dirty="0"/>
              <a:t> φάρμακα πρώτης γενιά, σε υψηλές δόσεις, άτακτα (άλλοτε πολλαπλάσια δόση και άλλοτε καθόλου)</a:t>
            </a:r>
          </a:p>
          <a:p>
            <a:r>
              <a:rPr lang="el-GR" sz="5500" dirty="0"/>
              <a:t>Έναρξη της Νόσου σε ηλικία 22 ετών </a:t>
            </a:r>
          </a:p>
          <a:p>
            <a:r>
              <a:rPr lang="el-GR" sz="5500" dirty="0"/>
              <a:t>Μία νοσηλεία κατά την στρατιωτική του θητεία </a:t>
            </a:r>
            <a:endParaRPr lang="el-GR" sz="5500" dirty="0" smtClean="0"/>
          </a:p>
          <a:p>
            <a:r>
              <a:rPr lang="el-GR" sz="5500" dirty="0" smtClean="0"/>
              <a:t>Ζει </a:t>
            </a:r>
            <a:r>
              <a:rPr lang="el-GR" sz="5500" dirty="0"/>
              <a:t>μόνος του </a:t>
            </a:r>
          </a:p>
          <a:p>
            <a:r>
              <a:rPr lang="el-GR" sz="5500" dirty="0"/>
              <a:t>Σε ιδιόκτητο διαμέρισμα πολυκατοικίας με βασικές ελλείψεις σε έπιπλα, </a:t>
            </a:r>
            <a:r>
              <a:rPr lang="el-GR" sz="5500" dirty="0" smtClean="0"/>
              <a:t>εξοπλισμ</a:t>
            </a:r>
            <a:r>
              <a:rPr lang="el-GR" sz="4900" dirty="0" smtClean="0"/>
              <a:t>ό</a:t>
            </a:r>
            <a:endParaRPr lang="el-GR" sz="4900" dirty="0"/>
          </a:p>
        </p:txBody>
      </p:sp>
      <p:sp>
        <p:nvSpPr>
          <p:cNvPr id="4" name="Θέση περιεχομένου 3"/>
          <p:cNvSpPr>
            <a:spLocks noGrp="1"/>
          </p:cNvSpPr>
          <p:nvPr>
            <p:ph sz="quarter" idx="4294967295"/>
          </p:nvPr>
        </p:nvSpPr>
        <p:spPr>
          <a:xfrm>
            <a:off x="4067944" y="188641"/>
            <a:ext cx="4320480" cy="6336703"/>
          </a:xfrm>
        </p:spPr>
        <p:txBody>
          <a:bodyPr>
            <a:noAutofit/>
          </a:bodyPr>
          <a:lstStyle/>
          <a:p>
            <a:r>
              <a:rPr lang="el-GR" sz="1800" dirty="0"/>
              <a:t>Χρησιμοποιεί τα ΜΜΜ</a:t>
            </a:r>
          </a:p>
          <a:p>
            <a:r>
              <a:rPr lang="el-GR" sz="1800" dirty="0"/>
              <a:t>Ξοδεύει τα χρήματα του κυρίως σε καφέδες, έτοιμο φαγητό, εισιτήρια </a:t>
            </a:r>
          </a:p>
          <a:p>
            <a:r>
              <a:rPr lang="el-GR" sz="1800" dirty="0" smtClean="0"/>
              <a:t>Ο </a:t>
            </a:r>
            <a:r>
              <a:rPr lang="el-GR" sz="1800" dirty="0"/>
              <a:t>πατέρας του ζει σε γηροκομείο, πάσχει από άνοια και σακχαρώδη διαβήτη</a:t>
            </a:r>
            <a:endParaRPr lang="en-US" sz="1800" dirty="0"/>
          </a:p>
          <a:p>
            <a:r>
              <a:rPr lang="el-GR" sz="1800" dirty="0"/>
              <a:t>Η μητέρα του απεβίωσε πριν 25 χρόνια</a:t>
            </a:r>
          </a:p>
          <a:p>
            <a:r>
              <a:rPr lang="el-GR" sz="1800" dirty="0"/>
              <a:t>Έχει έναν αδελφό 4χρόνια μεγαλύτερό , έγγαμο με δύο παιδιά που διαμένει σε κοντινή </a:t>
            </a:r>
            <a:r>
              <a:rPr lang="el-GR" sz="1800" dirty="0" smtClean="0"/>
              <a:t>περιοχή /  τον </a:t>
            </a:r>
            <a:r>
              <a:rPr lang="el-GR" sz="1800" dirty="0"/>
              <a:t>επισκέπτεται περιστασιακά </a:t>
            </a:r>
          </a:p>
          <a:p>
            <a:r>
              <a:rPr lang="el-GR" sz="1800" dirty="0"/>
              <a:t>Απόφοιτος Λυκείου </a:t>
            </a:r>
          </a:p>
          <a:p>
            <a:r>
              <a:rPr lang="el-GR" sz="1800" dirty="0"/>
              <a:t>Θρησκευόμενος </a:t>
            </a:r>
            <a:r>
              <a:rPr lang="el-GR" sz="1800" dirty="0" smtClean="0"/>
              <a:t>- Ιδιαίτερα </a:t>
            </a:r>
            <a:r>
              <a:rPr lang="el-GR" sz="1800" dirty="0"/>
              <a:t>ενδιαφέροντα : Διάβασμα, </a:t>
            </a:r>
            <a:r>
              <a:rPr lang="el-GR" sz="1800" dirty="0" smtClean="0"/>
              <a:t>Ιστορία, </a:t>
            </a:r>
            <a:r>
              <a:rPr lang="el-GR" sz="1800" dirty="0"/>
              <a:t>Μουσική </a:t>
            </a:r>
          </a:p>
          <a:p>
            <a:r>
              <a:rPr lang="el-GR" sz="1800" dirty="0"/>
              <a:t>Περιορισμένες κοινωνικές σχέσεις με μια γειτόνισσα </a:t>
            </a:r>
          </a:p>
          <a:p>
            <a:r>
              <a:rPr lang="el-GR" sz="1800" dirty="0" smtClean="0"/>
              <a:t>Προβλήματα </a:t>
            </a:r>
            <a:r>
              <a:rPr lang="el-GR" sz="1800" dirty="0"/>
              <a:t>και συγκρούσεις με άλλους ενοίκους της πολυκατοικίας κυρίως για θέματα καθαριότητας</a:t>
            </a:r>
          </a:p>
          <a:p>
            <a:r>
              <a:rPr lang="el-GR" sz="1800" dirty="0"/>
              <a:t>Επισκέπτεται την δημοτική βιβλιοθήκη </a:t>
            </a:r>
          </a:p>
        </p:txBody>
      </p:sp>
    </p:spTree>
    <p:extLst>
      <p:ext uri="{BB962C8B-B14F-4D97-AF65-F5344CB8AC3E}">
        <p14:creationId xmlns="" xmlns:p14="http://schemas.microsoft.com/office/powerpoint/2010/main" val="4330456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a:solidFill>
                  <a:srgbClr val="FFCC00"/>
                </a:solidFill>
              </a:rPr>
              <a:t>Άσκηση Χαρτογράφησης του </a:t>
            </a:r>
            <a:r>
              <a:rPr lang="el-GR" sz="3600" b="1" dirty="0" smtClean="0">
                <a:solidFill>
                  <a:srgbClr val="FFCC00"/>
                </a:solidFill>
              </a:rPr>
              <a:t>δικτύου -  </a:t>
            </a:r>
            <a:r>
              <a:rPr lang="el-GR" sz="3600" b="1" dirty="0">
                <a:solidFill>
                  <a:srgbClr val="FFCC00"/>
                </a:solidFill>
              </a:rPr>
              <a:t>Παρέμβαση του </a:t>
            </a:r>
            <a:r>
              <a:rPr lang="en-US" sz="3600" b="1" dirty="0">
                <a:solidFill>
                  <a:srgbClr val="FFCC00"/>
                </a:solidFill>
              </a:rPr>
              <a:t>CM </a:t>
            </a:r>
            <a:r>
              <a:rPr lang="el-GR" sz="3600" b="1" dirty="0">
                <a:solidFill>
                  <a:srgbClr val="FFCC00"/>
                </a:solidFill>
              </a:rPr>
              <a:t>για τον Νίκο </a:t>
            </a:r>
            <a:endParaRPr lang="el-GR" dirty="0"/>
          </a:p>
        </p:txBody>
      </p:sp>
      <p:sp>
        <p:nvSpPr>
          <p:cNvPr id="3" name="Θέση περιεχομένου 2"/>
          <p:cNvSpPr>
            <a:spLocks noGrp="1"/>
          </p:cNvSpPr>
          <p:nvPr>
            <p:ph sz="quarter" idx="4294967295"/>
          </p:nvPr>
        </p:nvSpPr>
        <p:spPr>
          <a:xfrm>
            <a:off x="467544" y="1988840"/>
            <a:ext cx="2736304" cy="3923928"/>
          </a:xfrm>
          <a:prstGeom prst="rect">
            <a:avLst/>
          </a:prstGeom>
        </p:spPr>
        <p:txBody>
          <a:bodyPr/>
          <a:lstStyle/>
          <a:p>
            <a:pPr marL="114300" indent="0">
              <a:buNone/>
            </a:pPr>
            <a:endParaRPr lang="el-GR" dirty="0"/>
          </a:p>
          <a:p>
            <a:r>
              <a:rPr lang="el-GR" dirty="0" smtClean="0"/>
              <a:t>Αρχική φάση </a:t>
            </a:r>
            <a:endParaRPr lang="el-GR" dirty="0"/>
          </a:p>
        </p:txBody>
      </p:sp>
      <p:sp>
        <p:nvSpPr>
          <p:cNvPr id="4" name="Θέση περιεχομένου 3"/>
          <p:cNvSpPr>
            <a:spLocks noGrp="1"/>
          </p:cNvSpPr>
          <p:nvPr>
            <p:ph sz="quarter" idx="4294967295"/>
          </p:nvPr>
        </p:nvSpPr>
        <p:spPr>
          <a:xfrm>
            <a:off x="4663440" y="2348879"/>
            <a:ext cx="2860888" cy="3375645"/>
          </a:xfrm>
          <a:prstGeom prst="rect">
            <a:avLst/>
          </a:prstGeom>
        </p:spPr>
        <p:txBody>
          <a:bodyPr/>
          <a:lstStyle/>
          <a:p>
            <a:r>
              <a:rPr lang="el-GR" dirty="0" smtClean="0"/>
              <a:t>Σε 6μήνες – 1έτος </a:t>
            </a:r>
            <a:endParaRPr lang="el-GR" dirty="0"/>
          </a:p>
        </p:txBody>
      </p:sp>
    </p:spTree>
    <p:extLst>
      <p:ext uri="{BB962C8B-B14F-4D97-AF65-F5344CB8AC3E}">
        <p14:creationId xmlns="" xmlns:p14="http://schemas.microsoft.com/office/powerpoint/2010/main" val="16084538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dirty="0" smtClean="0"/>
              <a:t>			 </a:t>
            </a:r>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4272857090"/>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590452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4117336086"/>
              </p:ext>
            </p:extLst>
          </p:nvPr>
        </p:nvGraphicFramePr>
        <p:xfrm>
          <a:off x="612775" y="1600200"/>
          <a:ext cx="4103241"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Ομάδα 4"/>
          <p:cNvGrpSpPr/>
          <p:nvPr/>
        </p:nvGrpSpPr>
        <p:grpSpPr>
          <a:xfrm>
            <a:off x="3563888" y="1440433"/>
            <a:ext cx="2452924" cy="2444810"/>
            <a:chOff x="1140389" y="1820235"/>
            <a:chExt cx="2452924" cy="2444810"/>
          </a:xfrm>
        </p:grpSpPr>
        <p:sp>
          <p:nvSpPr>
            <p:cNvPr id="6" name="Shape 5"/>
            <p:cNvSpPr/>
            <p:nvPr/>
          </p:nvSpPr>
          <p:spPr>
            <a:xfrm>
              <a:off x="1140389" y="1820235"/>
              <a:ext cx="2452924" cy="244481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p:cNvSpPr/>
            <p:nvPr/>
          </p:nvSpPr>
          <p:spPr>
            <a:xfrm>
              <a:off x="1632929" y="2392920"/>
              <a:ext cx="1467844" cy="1256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2000" b="1" dirty="0" smtClean="0"/>
                <a:t>Case manager</a:t>
              </a:r>
              <a:endParaRPr lang="el-GR" sz="2000" b="1" kern="1200" dirty="0"/>
            </a:p>
          </p:txBody>
        </p:sp>
      </p:grpSp>
    </p:spTree>
    <p:extLst>
      <p:ext uri="{BB962C8B-B14F-4D97-AF65-F5344CB8AC3E}">
        <p14:creationId xmlns="" xmlns:p14="http://schemas.microsoft.com/office/powerpoint/2010/main" val="23213876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3513606043"/>
              </p:ext>
            </p:extLst>
          </p:nvPr>
        </p:nvGraphicFramePr>
        <p:xfrm>
          <a:off x="612775" y="1600200"/>
          <a:ext cx="3599185"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p:cNvGraphicFramePr/>
          <p:nvPr>
            <p:extLst>
              <p:ext uri="{D42A27DB-BD31-4B8C-83A1-F6EECF244321}">
                <p14:modId xmlns="" xmlns:p14="http://schemas.microsoft.com/office/powerpoint/2010/main" val="4282425009"/>
              </p:ext>
            </p:extLst>
          </p:nvPr>
        </p:nvGraphicFramePr>
        <p:xfrm>
          <a:off x="4283968" y="1916832"/>
          <a:ext cx="4032448" cy="39919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6" name="Ομάδα 5"/>
          <p:cNvGrpSpPr/>
          <p:nvPr/>
        </p:nvGrpSpPr>
        <p:grpSpPr>
          <a:xfrm>
            <a:off x="3203848" y="1461812"/>
            <a:ext cx="2452924" cy="2444810"/>
            <a:chOff x="1140389" y="1820235"/>
            <a:chExt cx="2452924" cy="2444810"/>
          </a:xfrm>
        </p:grpSpPr>
        <p:sp>
          <p:nvSpPr>
            <p:cNvPr id="7" name="Shape 6"/>
            <p:cNvSpPr/>
            <p:nvPr/>
          </p:nvSpPr>
          <p:spPr>
            <a:xfrm>
              <a:off x="1140389" y="1820235"/>
              <a:ext cx="2452924" cy="244481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4"/>
            <p:cNvSpPr/>
            <p:nvPr/>
          </p:nvSpPr>
          <p:spPr>
            <a:xfrm>
              <a:off x="1632929" y="2392920"/>
              <a:ext cx="1467844" cy="1256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2000" b="1" dirty="0" smtClean="0"/>
                <a:t>Case manager</a:t>
              </a:r>
              <a:endParaRPr lang="el-GR" sz="2000" b="1" kern="1200" dirty="0"/>
            </a:p>
          </p:txBody>
        </p:sp>
      </p:grpSp>
    </p:spTree>
    <p:extLst>
      <p:ext uri="{BB962C8B-B14F-4D97-AF65-F5344CB8AC3E}">
        <p14:creationId xmlns="" xmlns:p14="http://schemas.microsoft.com/office/powerpoint/2010/main" val="1176036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dirty="0" smtClean="0"/>
              <a:t> </a:t>
            </a:r>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2610195797"/>
              </p:ext>
            </p:extLst>
          </p:nvPr>
        </p:nvGraphicFramePr>
        <p:xfrm>
          <a:off x="107504" y="1484784"/>
          <a:ext cx="3815209" cy="4671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Θέση περιεχομένου 3"/>
          <p:cNvGraphicFramePr>
            <a:graphicFrameLocks/>
          </p:cNvGraphicFramePr>
          <p:nvPr>
            <p:extLst>
              <p:ext uri="{D42A27DB-BD31-4B8C-83A1-F6EECF244321}">
                <p14:modId xmlns="" xmlns:p14="http://schemas.microsoft.com/office/powerpoint/2010/main" val="4200749892"/>
              </p:ext>
            </p:extLst>
          </p:nvPr>
        </p:nvGraphicFramePr>
        <p:xfrm>
          <a:off x="4499992" y="1628800"/>
          <a:ext cx="3816424" cy="4680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6" name="Ομάδα 5"/>
          <p:cNvGrpSpPr/>
          <p:nvPr/>
        </p:nvGrpSpPr>
        <p:grpSpPr>
          <a:xfrm>
            <a:off x="3762738" y="5151872"/>
            <a:ext cx="1750018" cy="1740003"/>
            <a:chOff x="887188" y="496882"/>
            <a:chExt cx="1750018" cy="1740003"/>
          </a:xfrm>
        </p:grpSpPr>
        <p:sp>
          <p:nvSpPr>
            <p:cNvPr id="7" name="Shape 6"/>
            <p:cNvSpPr/>
            <p:nvPr/>
          </p:nvSpPr>
          <p:spPr>
            <a:xfrm rot="20700000">
              <a:off x="887188" y="496882"/>
              <a:ext cx="1750018" cy="1740003"/>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4"/>
            <p:cNvSpPr/>
            <p:nvPr/>
          </p:nvSpPr>
          <p:spPr>
            <a:xfrm>
              <a:off x="1229244" y="851602"/>
              <a:ext cx="981169" cy="977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dirty="0" smtClean="0"/>
                <a:t>ΕΙ Ψυχιατρικής Κλινικής </a:t>
              </a:r>
              <a:r>
                <a:rPr lang="el-GR" sz="1600" b="1" kern="1200" dirty="0" smtClean="0"/>
                <a:t> </a:t>
              </a:r>
              <a:endParaRPr lang="el-GR" sz="1600" b="1" kern="1200" dirty="0"/>
            </a:p>
          </p:txBody>
        </p:sp>
      </p:grpSp>
      <p:grpSp>
        <p:nvGrpSpPr>
          <p:cNvPr id="9" name="Ομάδα 8"/>
          <p:cNvGrpSpPr/>
          <p:nvPr/>
        </p:nvGrpSpPr>
        <p:grpSpPr>
          <a:xfrm>
            <a:off x="3059832" y="1484784"/>
            <a:ext cx="2452924" cy="2444810"/>
            <a:chOff x="1140389" y="1820235"/>
            <a:chExt cx="2452924" cy="2444810"/>
          </a:xfrm>
        </p:grpSpPr>
        <p:sp>
          <p:nvSpPr>
            <p:cNvPr id="10" name="Shape 9"/>
            <p:cNvSpPr/>
            <p:nvPr/>
          </p:nvSpPr>
          <p:spPr>
            <a:xfrm>
              <a:off x="1140389" y="1820235"/>
              <a:ext cx="2452924" cy="244481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a:off x="1632929" y="2392920"/>
              <a:ext cx="1467844" cy="1256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2000" b="1" dirty="0" smtClean="0"/>
                <a:t>Case manager</a:t>
              </a:r>
              <a:endParaRPr lang="el-GR" sz="2000" b="1" kern="1200" dirty="0"/>
            </a:p>
          </p:txBody>
        </p:sp>
      </p:grpSp>
      <p:graphicFrame>
        <p:nvGraphicFramePr>
          <p:cNvPr id="3" name="Διάγραμμα 2"/>
          <p:cNvGraphicFramePr/>
          <p:nvPr>
            <p:extLst>
              <p:ext uri="{D42A27DB-BD31-4B8C-83A1-F6EECF244321}">
                <p14:modId xmlns="" xmlns:p14="http://schemas.microsoft.com/office/powerpoint/2010/main" val="3343236009"/>
              </p:ext>
            </p:extLst>
          </p:nvPr>
        </p:nvGraphicFramePr>
        <p:xfrm>
          <a:off x="6660232" y="1052736"/>
          <a:ext cx="1584176" cy="13973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Διάγραμμα 12"/>
          <p:cNvGraphicFramePr/>
          <p:nvPr>
            <p:extLst>
              <p:ext uri="{D42A27DB-BD31-4B8C-83A1-F6EECF244321}">
                <p14:modId xmlns="" xmlns:p14="http://schemas.microsoft.com/office/powerpoint/2010/main" val="255226503"/>
              </p:ext>
            </p:extLst>
          </p:nvPr>
        </p:nvGraphicFramePr>
        <p:xfrm>
          <a:off x="4788024" y="577449"/>
          <a:ext cx="2160240" cy="14903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 xmlns:p14="http://schemas.microsoft.com/office/powerpoint/2010/main" val="23361754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sp>
        <p:nvSpPr>
          <p:cNvPr id="3" name="Θέση περιεχομένου 2"/>
          <p:cNvSpPr>
            <a:spLocks noGrp="1"/>
          </p:cNvSpPr>
          <p:nvPr>
            <p:ph idx="1"/>
          </p:nvPr>
        </p:nvSpPr>
        <p:spPr>
          <a:xfrm>
            <a:off x="1403648" y="1628800"/>
            <a:ext cx="6552728" cy="4680520"/>
          </a:xfrm>
          <a:gradFill>
            <a:gsLst>
              <a:gs pos="0">
                <a:srgbClr val="FF0000"/>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l-GR" dirty="0">
                <a:solidFill>
                  <a:schemeClr val="bg1"/>
                </a:solidFill>
              </a:rPr>
              <a:t>π</a:t>
            </a:r>
            <a:r>
              <a:rPr lang="el-GR" dirty="0" smtClean="0">
                <a:solidFill>
                  <a:schemeClr val="bg1"/>
                </a:solidFill>
              </a:rPr>
              <a:t>ρόνοια: διαδικασίες έκδοσης βιβλιαρίου/ επίδομα</a:t>
            </a:r>
          </a:p>
          <a:p>
            <a:r>
              <a:rPr lang="el-GR" dirty="0" smtClean="0">
                <a:solidFill>
                  <a:schemeClr val="bg1"/>
                </a:solidFill>
              </a:rPr>
              <a:t>επίσκεψη στο σπίτι ακριβής εκτίμηση</a:t>
            </a:r>
          </a:p>
          <a:p>
            <a:r>
              <a:rPr lang="el-GR" dirty="0" smtClean="0">
                <a:solidFill>
                  <a:schemeClr val="bg1"/>
                </a:solidFill>
              </a:rPr>
              <a:t>κοινωνική υπηρεσία δήμου   / κοινωνικό παντοπωλείο/ δωρεάν σίτιση </a:t>
            </a:r>
          </a:p>
          <a:p>
            <a:r>
              <a:rPr lang="el-GR" dirty="0">
                <a:solidFill>
                  <a:schemeClr val="bg1"/>
                </a:solidFill>
              </a:rPr>
              <a:t>Κέντρο ημέρας : ένταξη στο ημερήσιο θεραπευτικό πρόγραμμα</a:t>
            </a:r>
          </a:p>
          <a:p>
            <a:pPr lvl="1"/>
            <a:r>
              <a:rPr lang="el-GR" dirty="0">
                <a:solidFill>
                  <a:schemeClr val="bg1"/>
                </a:solidFill>
              </a:rPr>
              <a:t>Λήψη φαρμακευτικής αγωγής εβδομαδιαία κυψέλη στο </a:t>
            </a:r>
            <a:r>
              <a:rPr lang="el-GR" dirty="0" smtClean="0">
                <a:solidFill>
                  <a:schemeClr val="bg1"/>
                </a:solidFill>
              </a:rPr>
              <a:t>ΚΗ, </a:t>
            </a:r>
            <a:r>
              <a:rPr lang="el-GR" dirty="0">
                <a:solidFill>
                  <a:schemeClr val="bg1"/>
                </a:solidFill>
              </a:rPr>
              <a:t>τώρα στο σπίτι  </a:t>
            </a:r>
          </a:p>
          <a:p>
            <a:pPr lvl="1"/>
            <a:r>
              <a:rPr lang="el-GR" dirty="0">
                <a:solidFill>
                  <a:schemeClr val="bg1"/>
                </a:solidFill>
              </a:rPr>
              <a:t>Ομάδα μαγειρικής  </a:t>
            </a:r>
          </a:p>
          <a:p>
            <a:pPr lvl="1"/>
            <a:r>
              <a:rPr lang="el-GR" dirty="0">
                <a:solidFill>
                  <a:schemeClr val="bg1"/>
                </a:solidFill>
              </a:rPr>
              <a:t>Ομάδα εκμάθησης καθημερινών δεξιοτήτων</a:t>
            </a:r>
          </a:p>
          <a:p>
            <a:pPr lvl="1"/>
            <a:r>
              <a:rPr lang="el-GR" dirty="0">
                <a:solidFill>
                  <a:schemeClr val="bg1"/>
                </a:solidFill>
              </a:rPr>
              <a:t>Ομάδα διαχείρισης φωνών </a:t>
            </a:r>
            <a:endParaRPr lang="el-GR" dirty="0" smtClean="0">
              <a:solidFill>
                <a:schemeClr val="bg1"/>
              </a:solidFill>
            </a:endParaRPr>
          </a:p>
          <a:p>
            <a:pPr lvl="1"/>
            <a:r>
              <a:rPr lang="el-GR" dirty="0" smtClean="0">
                <a:solidFill>
                  <a:schemeClr val="bg1"/>
                </a:solidFill>
              </a:rPr>
              <a:t>Έξοδος</a:t>
            </a:r>
            <a:endParaRPr lang="el-GR" dirty="0">
              <a:solidFill>
                <a:schemeClr val="bg1"/>
              </a:solidFill>
            </a:endParaRPr>
          </a:p>
          <a:p>
            <a:endParaRPr lang="el-GR" dirty="0"/>
          </a:p>
        </p:txBody>
      </p:sp>
      <p:sp>
        <p:nvSpPr>
          <p:cNvPr id="4" name="Βέλος προς τα κάτω 3"/>
          <p:cNvSpPr/>
          <p:nvPr/>
        </p:nvSpPr>
        <p:spPr>
          <a:xfrm>
            <a:off x="0" y="2060848"/>
            <a:ext cx="1331640" cy="3816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7653745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r>
              <a:rPr lang="el-GR" sz="4800" b="1" dirty="0" smtClean="0">
                <a:solidFill>
                  <a:srgbClr val="FFCC00"/>
                </a:solidFill>
              </a:rPr>
              <a:t>  </a:t>
            </a:r>
            <a:endParaRPr lang="el-GR" dirty="0"/>
          </a:p>
        </p:txBody>
      </p:sp>
      <p:sp>
        <p:nvSpPr>
          <p:cNvPr id="3" name="Θέση περιεχομένου 2"/>
          <p:cNvSpPr>
            <a:spLocks noGrp="1"/>
          </p:cNvSpPr>
          <p:nvPr>
            <p:ph idx="1"/>
          </p:nvPr>
        </p:nvSpPr>
        <p:spPr>
          <a:xfrm>
            <a:off x="1619672" y="1700808"/>
            <a:ext cx="6480720" cy="4968552"/>
          </a:xfrm>
          <a:gradFill>
            <a:gsLst>
              <a:gs pos="60000">
                <a:schemeClr val="accent1">
                  <a:lumMod val="75000"/>
                </a:schemeClr>
              </a:gs>
              <a:gs pos="43000">
                <a:srgbClr val="C52F3F"/>
              </a:gs>
              <a:gs pos="0">
                <a:srgbClr val="FF0000"/>
              </a:gs>
            </a:gsLst>
            <a:lin ang="5400000" scaled="0"/>
          </a:gradFill>
        </p:spPr>
        <p:txBody>
          <a:bodyPr>
            <a:normAutofit/>
          </a:bodyPr>
          <a:lstStyle/>
          <a:p>
            <a:r>
              <a:rPr lang="el-GR" dirty="0">
                <a:solidFill>
                  <a:schemeClr val="bg1"/>
                </a:solidFill>
              </a:rPr>
              <a:t>δημοτικό ιατρείο: οδοντιατρική περίθαλψη</a:t>
            </a:r>
          </a:p>
          <a:p>
            <a:r>
              <a:rPr lang="el-GR" dirty="0">
                <a:solidFill>
                  <a:schemeClr val="bg1"/>
                </a:solidFill>
              </a:rPr>
              <a:t>εκκλησία </a:t>
            </a:r>
          </a:p>
          <a:p>
            <a:r>
              <a:rPr lang="el-GR" dirty="0">
                <a:solidFill>
                  <a:schemeClr val="bg1"/>
                </a:solidFill>
              </a:rPr>
              <a:t>ε</a:t>
            </a:r>
            <a:r>
              <a:rPr lang="el-GR" dirty="0" smtClean="0">
                <a:solidFill>
                  <a:schemeClr val="bg1"/>
                </a:solidFill>
              </a:rPr>
              <a:t>ξωτερικά </a:t>
            </a:r>
            <a:r>
              <a:rPr lang="el-GR" dirty="0">
                <a:solidFill>
                  <a:schemeClr val="bg1"/>
                </a:solidFill>
              </a:rPr>
              <a:t>ι</a:t>
            </a:r>
            <a:r>
              <a:rPr lang="el-GR" dirty="0" smtClean="0">
                <a:solidFill>
                  <a:schemeClr val="bg1"/>
                </a:solidFill>
              </a:rPr>
              <a:t>ατρεία </a:t>
            </a:r>
            <a:r>
              <a:rPr lang="el-GR" dirty="0">
                <a:solidFill>
                  <a:schemeClr val="bg1"/>
                </a:solidFill>
              </a:rPr>
              <a:t>Ψυχιατρικής Κλινικής</a:t>
            </a:r>
          </a:p>
          <a:p>
            <a:r>
              <a:rPr lang="el-GR" dirty="0">
                <a:solidFill>
                  <a:schemeClr val="bg1"/>
                </a:solidFill>
              </a:rPr>
              <a:t>ομάδες αλληλεγγύης : δωρεάν εξοπλισμός (</a:t>
            </a:r>
            <a:r>
              <a:rPr lang="el-GR" dirty="0" smtClean="0">
                <a:solidFill>
                  <a:schemeClr val="bg1"/>
                </a:solidFill>
              </a:rPr>
              <a:t>ψυγείο, </a:t>
            </a:r>
            <a:r>
              <a:rPr lang="el-GR" dirty="0">
                <a:solidFill>
                  <a:schemeClr val="bg1"/>
                </a:solidFill>
              </a:rPr>
              <a:t>πλυντήριο) συνεργείο καθαριότητας</a:t>
            </a:r>
          </a:p>
          <a:p>
            <a:r>
              <a:rPr lang="el-GR" dirty="0">
                <a:solidFill>
                  <a:schemeClr val="bg1"/>
                </a:solidFill>
              </a:rPr>
              <a:t>επαφή με την γειτόνισσα </a:t>
            </a:r>
            <a:r>
              <a:rPr lang="el-GR" dirty="0" smtClean="0">
                <a:solidFill>
                  <a:schemeClr val="bg1"/>
                </a:solidFill>
              </a:rPr>
              <a:t>, στήριξη ενημέρωση , ενίσχυση σχέσεων με άλλους ενοίκους πολυκατοικίας </a:t>
            </a:r>
            <a:endParaRPr lang="el-GR" dirty="0">
              <a:solidFill>
                <a:schemeClr val="bg1"/>
              </a:solidFill>
            </a:endParaRPr>
          </a:p>
          <a:p>
            <a:endParaRPr lang="el-GR" dirty="0"/>
          </a:p>
        </p:txBody>
      </p:sp>
      <p:sp>
        <p:nvSpPr>
          <p:cNvPr id="4" name="Βέλος προς τα κάτω 3"/>
          <p:cNvSpPr/>
          <p:nvPr/>
        </p:nvSpPr>
        <p:spPr>
          <a:xfrm>
            <a:off x="0" y="2060848"/>
            <a:ext cx="1331640" cy="3816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120279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b="1" dirty="0">
                <a:solidFill>
                  <a:srgbClr val="FFCC00"/>
                </a:solidFill>
              </a:rPr>
              <a:t>Ο Νίκος </a:t>
            </a:r>
            <a:endParaRPr lang="el-GR" dirty="0"/>
          </a:p>
        </p:txBody>
      </p:sp>
      <p:sp>
        <p:nvSpPr>
          <p:cNvPr id="3" name="Θέση περιεχομένου 2"/>
          <p:cNvSpPr>
            <a:spLocks noGrp="1"/>
          </p:cNvSpPr>
          <p:nvPr>
            <p:ph idx="1"/>
          </p:nvPr>
        </p:nvSpPr>
        <p:spPr>
          <a:xfrm>
            <a:off x="1331640" y="1556792"/>
            <a:ext cx="6480720" cy="4320480"/>
          </a:xfrm>
          <a:gradFill>
            <a:gsLst>
              <a:gs pos="0">
                <a:srgbClr val="FF0000"/>
              </a:gs>
              <a:gs pos="57000">
                <a:schemeClr val="accent1">
                  <a:tint val="44500"/>
                  <a:satMod val="160000"/>
                </a:schemeClr>
              </a:gs>
              <a:gs pos="100000">
                <a:schemeClr val="accent1">
                  <a:tint val="23500"/>
                  <a:satMod val="160000"/>
                </a:schemeClr>
              </a:gs>
            </a:gsLst>
            <a:lin ang="5400000" scaled="0"/>
          </a:gradFill>
        </p:spPr>
        <p:txBody>
          <a:bodyPr/>
          <a:lstStyle/>
          <a:p>
            <a:r>
              <a:rPr lang="el-GR" dirty="0">
                <a:solidFill>
                  <a:schemeClr val="bg1"/>
                </a:solidFill>
              </a:rPr>
              <a:t>ψυχοεκπαιδευτική παρέμβαση στον αδελφό και την σύζυγο του αδελφού με στόχο καθορισμένες επισκέψεις</a:t>
            </a:r>
          </a:p>
          <a:p>
            <a:r>
              <a:rPr lang="el-GR" dirty="0">
                <a:solidFill>
                  <a:schemeClr val="bg1"/>
                </a:solidFill>
              </a:rPr>
              <a:t>εθελοντής: οργάνωση βιβλιοθήκης κέντρου ημέρας</a:t>
            </a:r>
          </a:p>
          <a:p>
            <a:r>
              <a:rPr lang="el-GR" dirty="0">
                <a:solidFill>
                  <a:schemeClr val="bg1"/>
                </a:solidFill>
              </a:rPr>
              <a:t>εργασία τον </a:t>
            </a:r>
            <a:r>
              <a:rPr lang="el-GR" dirty="0" err="1" smtClean="0">
                <a:solidFill>
                  <a:schemeClr val="bg1"/>
                </a:solidFill>
              </a:rPr>
              <a:t>ΚοιΣπε</a:t>
            </a:r>
            <a:r>
              <a:rPr lang="el-GR" dirty="0" smtClean="0">
                <a:solidFill>
                  <a:schemeClr val="bg1"/>
                </a:solidFill>
              </a:rPr>
              <a:t> </a:t>
            </a:r>
            <a:r>
              <a:rPr lang="el-GR" dirty="0">
                <a:solidFill>
                  <a:schemeClr val="bg1"/>
                </a:solidFill>
              </a:rPr>
              <a:t>/ συνεργείο καθαριότητας για 1 μήνα σε αντικατάσταση εργαζόμενου</a:t>
            </a:r>
          </a:p>
          <a:p>
            <a:r>
              <a:rPr lang="el-GR" dirty="0">
                <a:solidFill>
                  <a:schemeClr val="bg1"/>
                </a:solidFill>
              </a:rPr>
              <a:t>εθελοντής στην δημοτική βιβλιοθήκη </a:t>
            </a:r>
          </a:p>
          <a:p>
            <a:endParaRPr lang="el-GR" dirty="0"/>
          </a:p>
        </p:txBody>
      </p:sp>
      <p:sp>
        <p:nvSpPr>
          <p:cNvPr id="4" name="Βέλος προς τα κάτω 3"/>
          <p:cNvSpPr/>
          <p:nvPr/>
        </p:nvSpPr>
        <p:spPr>
          <a:xfrm>
            <a:off x="0" y="2060848"/>
            <a:ext cx="1331640" cy="3816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118409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TotalTime>
  <Words>5405</Words>
  <Application>Microsoft Office PowerPoint</Application>
  <PresentationFormat>Προβολή στην οθόνη (4:3)</PresentationFormat>
  <Paragraphs>1060</Paragraphs>
  <Slides>112</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112</vt:i4>
      </vt:variant>
    </vt:vector>
  </HeadingPairs>
  <TitlesOfParts>
    <vt:vector size="113" baseType="lpstr">
      <vt:lpstr>Adjacency</vt:lpstr>
      <vt:lpstr>Κέντρο Ημέρας &amp;  Ψυχοκοινωνική Αποκατάστασης </vt:lpstr>
      <vt:lpstr>τα τείχη του ασύλου </vt:lpstr>
      <vt:lpstr>ασυλικό μοντέλο </vt:lpstr>
      <vt:lpstr>Σοβαρές &amp; επίμονες  ψυχικές διαταραχές </vt:lpstr>
      <vt:lpstr>Ευρύτερη θεώρηση της ψυχικής διαταραχής  </vt:lpstr>
      <vt:lpstr>Θεραπευτικό Χάσμα </vt:lpstr>
      <vt:lpstr>ψυχοκοινωνικής αποκατάστασης (ΨKΑ) διακήρυξη της WARP </vt:lpstr>
      <vt:lpstr>Ανάρρωση   </vt:lpstr>
      <vt:lpstr> Ανάρρωση </vt:lpstr>
      <vt:lpstr>6 αρχές  ενδυνάμωσης :</vt:lpstr>
      <vt:lpstr>Ιστορικά ρεύματα</vt:lpstr>
      <vt:lpstr>Ιστορική διαδρομή - Μερική Νοσηλεία </vt:lpstr>
      <vt:lpstr>Ιστορική διαδρομή - Κοινωνική Λέσχη </vt:lpstr>
      <vt:lpstr>Νοσοκομείο Ημέρας / Κέντρο Ημέρας </vt:lpstr>
      <vt:lpstr>Νοσοκομείο Ημέρας / Κέντρο Ημέρας </vt:lpstr>
      <vt:lpstr>Τα Κέντρα Ημέρας  (ΚΗ) διακρίνονται: </vt:lpstr>
      <vt:lpstr>οι υπηρεσίες ΚΗ </vt:lpstr>
      <vt:lpstr>Θεωρητικό μοντέλο απαρτίωσης</vt:lpstr>
      <vt:lpstr>Θεραπευτικό περιβάλλον </vt:lpstr>
      <vt:lpstr>Στοιχεία του Θεραπευτικού περιβάλλοντος</vt:lpstr>
      <vt:lpstr>Θεραπευτική Κοινότητα </vt:lpstr>
      <vt:lpstr>Συν- αποφασίζουμε </vt:lpstr>
      <vt:lpstr>Αρχές Θεραπευτικής Κοινότητα ς</vt:lpstr>
      <vt:lpstr>Θεραπευτική Κοινότητα </vt:lpstr>
      <vt:lpstr>Ψυχαναλυτική οπτική </vt:lpstr>
      <vt:lpstr>ψυχονοητικός θεσμός Hochmann </vt:lpstr>
      <vt:lpstr>ψυχο-νοητικός θεσμός </vt:lpstr>
      <vt:lpstr>θεωρία της κοινωνικής μάθησης και η μελέτη της συμπεριφοράς </vt:lpstr>
      <vt:lpstr>Case management / personal support services </vt:lpstr>
      <vt:lpstr> case management</vt:lpstr>
      <vt:lpstr>Ορισμοί  Case management </vt:lpstr>
      <vt:lpstr>Αξίες  Case management </vt:lpstr>
      <vt:lpstr>Case management συγγενείς εννοιολογικές διατυπώσεις </vt:lpstr>
      <vt:lpstr>Case manager </vt:lpstr>
      <vt:lpstr>4 στοιχεία  απαραίτητα  για να επιτύχει ο CM τους στόχους του</vt:lpstr>
      <vt:lpstr>Πεδία-Στόχοι της παρέμβασης </vt:lpstr>
      <vt:lpstr> Συντονισμός του συστήματος της φροντίδας  </vt:lpstr>
      <vt:lpstr>Δέσμευση  στο  σχέδιο φροντίδας </vt:lpstr>
      <vt:lpstr> Δέσμευση και συναίνεση για τη Φαρμακευτική αγωγή </vt:lpstr>
      <vt:lpstr> Υποστήριξη και εμπλοκή του περιβάλλοντος του ασθενούς  </vt:lpstr>
      <vt:lpstr> Υποστήριξη της επαγγελματικής ένταξης </vt:lpstr>
      <vt:lpstr> Καθημερινές δεξιότητες  </vt:lpstr>
      <vt:lpstr>Δεσμοί με την κοινότητα </vt:lpstr>
      <vt:lpstr> Υποστήριξη και επίβλεψη της καθημερινής φροντίδας  </vt:lpstr>
      <vt:lpstr> Πρόληψη υποτροπής  </vt:lpstr>
      <vt:lpstr> Μεταφορά της πληροφορίας – Επικοινωνία  </vt:lpstr>
      <vt:lpstr>Χαρτογράφηση του Δικτύου </vt:lpstr>
      <vt:lpstr>Διαφάνεια 48</vt:lpstr>
      <vt:lpstr>Κέντρο ημέρας Ψυχοκοινωνικών παρεμβάσεων “Franco Basaglia”</vt:lpstr>
      <vt:lpstr>Ε.Π.Α.Ψ.Υ.</vt:lpstr>
      <vt:lpstr>Υπηρεσίες Κέντρου Ημέρας Franco Basaglia</vt:lpstr>
      <vt:lpstr>Διαφάνεια 52</vt:lpstr>
      <vt:lpstr>Διακλαδική ομάδα </vt:lpstr>
      <vt:lpstr>Διακλαδική ομάδα </vt:lpstr>
      <vt:lpstr>Διακλαδική ομάδα </vt:lpstr>
      <vt:lpstr>Διακλαδική Ομάδα +</vt:lpstr>
      <vt:lpstr>Πρόγραμμα Ψυχοκοινωνικής αποκατάσταση  Ομάδες </vt:lpstr>
      <vt:lpstr>Ομάδες ΚΗ - Παραδείγματα</vt:lpstr>
      <vt:lpstr>Ομάδες ΚΗ - Παραδείγματα</vt:lpstr>
      <vt:lpstr>Εξατομικευμένο Σχέδιο Φροντίδας </vt:lpstr>
      <vt:lpstr>Αποκατάσταση – Διαδικασία  </vt:lpstr>
      <vt:lpstr>Στάδια Αποκατάστασης</vt:lpstr>
      <vt:lpstr>  Διάγνωση –Αξιολόγηση  </vt:lpstr>
      <vt:lpstr>Ανάγκες –Προτεραιότητες λήπτη</vt:lpstr>
      <vt:lpstr>Διάγνωση – Αξιολόγηση / Στόχος </vt:lpstr>
      <vt:lpstr>Διάγνωση – Αξιολόγηση /  Δεξιότητες </vt:lpstr>
      <vt:lpstr>Διάγνωση – Αξιολόγηση /  Πόροι </vt:lpstr>
      <vt:lpstr>Σχεδιασμός </vt:lpstr>
      <vt:lpstr>Σχεδιασμός :   οι ικανότητες του προσωπικού </vt:lpstr>
      <vt:lpstr>Σχεδιασμός </vt:lpstr>
      <vt:lpstr> Παρέμβαση  </vt:lpstr>
      <vt:lpstr> Η  σχέση επαγγελματία – λήπτη  </vt:lpstr>
      <vt:lpstr>Μεταρρύθμιση στην πράξη Καινοτόμες Πρακτικές  στο πεδίο της ψυχικής υγείας</vt:lpstr>
      <vt:lpstr>Πολυοικογενειακή Ομαδική Θεραπεία</vt:lpstr>
      <vt:lpstr>τα πλεονεκτήματα της πολυοικογενειακής</vt:lpstr>
      <vt:lpstr>«Ανοικτός Διάλογος» 12 αρχές αξιοπιστίας</vt:lpstr>
      <vt:lpstr>«Ανοικτός Διάλογος»  4 δομικά χαρακτηριστικά</vt:lpstr>
      <vt:lpstr>Τεκμηρίωση -  έρευνα &amp; αξιολόγηση </vt:lpstr>
      <vt:lpstr>τα τείχη του ασύλου </vt:lpstr>
      <vt:lpstr>το δίκτυο στην Ψυχική Υγεία</vt:lpstr>
      <vt:lpstr>τα τείχη στην κοινότητα </vt:lpstr>
      <vt:lpstr>Χρονιοποίηση και  νεοιδρυματισμός </vt:lpstr>
      <vt:lpstr>Αλλαγή του παραδείγματος</vt:lpstr>
      <vt:lpstr>Διαφάνεια 84</vt:lpstr>
      <vt:lpstr>Ο Νίκος </vt:lpstr>
      <vt:lpstr>Ο Νίκος </vt:lpstr>
      <vt:lpstr>Ο Νίκος </vt:lpstr>
      <vt:lpstr>Ο Νίκος  </vt:lpstr>
      <vt:lpstr>Ο Νίκος  </vt:lpstr>
      <vt:lpstr>Ο Νίκος  </vt:lpstr>
      <vt:lpstr> </vt:lpstr>
      <vt:lpstr>Άσκηση Χαρτογράφησης του δικτύου -  Παρέμβαση του CM για τον Νίκο </vt:lpstr>
      <vt:lpstr>Ο Νίκος     </vt:lpstr>
      <vt:lpstr>Ο Νίκος  </vt:lpstr>
      <vt:lpstr>Ο Νίκος  </vt:lpstr>
      <vt:lpstr>Ο Νίκος  </vt:lpstr>
      <vt:lpstr>Ο Νίκος </vt:lpstr>
      <vt:lpstr>Ο Νίκος   </vt:lpstr>
      <vt:lpstr>Ο Νίκος </vt:lpstr>
      <vt:lpstr>Κατ’ οίκον Παρέμβαση  Assertive Community Treatment  (A.C.T. ) </vt:lpstr>
      <vt:lpstr>Ομάδα Κατ΄οίκον παρέμβασης  ACT – Assertive Community Treatment</vt:lpstr>
      <vt:lpstr>Ομάδα Κατ΄οίκον παρέμβασης  ACT – Assertive Community Treatment</vt:lpstr>
      <vt:lpstr>Στόχοι παρέμβασης  </vt:lpstr>
      <vt:lpstr>Δομικά χαρακτηριστικά μιας ομάδας act</vt:lpstr>
      <vt:lpstr>Το μοντέλο της κατ’ οίκον παρέμβασης στην Ελλάδα</vt:lpstr>
      <vt:lpstr>Ομάδα κατ’ οίκον παρέμβασης  Κέντρο Ημέρας ΕΠΑΨΥ</vt:lpstr>
      <vt:lpstr>Παρεχόμενες υπηρεσίες</vt:lpstr>
      <vt:lpstr>Στόχοι ομάδας</vt:lpstr>
      <vt:lpstr>Διαχείριση κρίσης</vt:lpstr>
      <vt:lpstr> www.facebook.com/daycentrefranco </vt:lpstr>
      <vt:lpstr>Κέντρο Ημέρας Franco Basaglia/ ΕΠΑΨΥ </vt:lpstr>
      <vt:lpstr>Σας ευχαριστώ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Κέντρο Ημέρας &amp; Ψυχοκοινωνι</dc:title>
  <dc:creator>Δημήτρης Τριβέλλας</dc:creator>
  <cp:lastModifiedBy>Δημήτρης Τριβέλλας</cp:lastModifiedBy>
  <cp:revision>196</cp:revision>
  <dcterms:created xsi:type="dcterms:W3CDTF">2016-03-06T11:30:48Z</dcterms:created>
  <dcterms:modified xsi:type="dcterms:W3CDTF">2020-01-06T18:02:08Z</dcterms:modified>
</cp:coreProperties>
</file>