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Lst>
  <p:notesMasterIdLst>
    <p:notesMasterId r:id="rId46"/>
  </p:notesMasterIdLst>
  <p:handoutMasterIdLst>
    <p:handoutMasterId r:id="rId47"/>
  </p:handoutMasterIdLst>
  <p:sldIdLst>
    <p:sldId id="256" r:id="rId2"/>
    <p:sldId id="260" r:id="rId3"/>
    <p:sldId id="261" r:id="rId4"/>
    <p:sldId id="269" r:id="rId5"/>
    <p:sldId id="341" r:id="rId6"/>
    <p:sldId id="343" r:id="rId7"/>
    <p:sldId id="342" r:id="rId8"/>
    <p:sldId id="273" r:id="rId9"/>
    <p:sldId id="335" r:id="rId10"/>
    <p:sldId id="278" r:id="rId11"/>
    <p:sldId id="317" r:id="rId12"/>
    <p:sldId id="326" r:id="rId13"/>
    <p:sldId id="329" r:id="rId14"/>
    <p:sldId id="332" r:id="rId15"/>
    <p:sldId id="333" r:id="rId16"/>
    <p:sldId id="315" r:id="rId17"/>
    <p:sldId id="296" r:id="rId18"/>
    <p:sldId id="336" r:id="rId19"/>
    <p:sldId id="307" r:id="rId20"/>
    <p:sldId id="308" r:id="rId21"/>
    <p:sldId id="345" r:id="rId22"/>
    <p:sldId id="346" r:id="rId23"/>
    <p:sldId id="347" r:id="rId24"/>
    <p:sldId id="348" r:id="rId25"/>
    <p:sldId id="282" r:id="rId26"/>
    <p:sldId id="338" r:id="rId27"/>
    <p:sldId id="291" r:id="rId28"/>
    <p:sldId id="263" r:id="rId29"/>
    <p:sldId id="286" r:id="rId30"/>
    <p:sldId id="293" r:id="rId31"/>
    <p:sldId id="267" r:id="rId32"/>
    <p:sldId id="287" r:id="rId33"/>
    <p:sldId id="292" r:id="rId34"/>
    <p:sldId id="314" r:id="rId35"/>
    <p:sldId id="288" r:id="rId36"/>
    <p:sldId id="294" r:id="rId37"/>
    <p:sldId id="344" r:id="rId38"/>
    <p:sldId id="305" r:id="rId39"/>
    <p:sldId id="319" r:id="rId40"/>
    <p:sldId id="321" r:id="rId41"/>
    <p:sldId id="259" r:id="rId42"/>
    <p:sldId id="262" r:id="rId43"/>
    <p:sldId id="301" r:id="rId44"/>
    <p:sldId id="30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Μεσαίο στυλ 4 - Έμφαση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0A1B5D5-9B99-4C35-A422-299274C87663}" styleName="Μεσαίο στυλ 1 - Έμφαση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Μεσαίο στυλ 1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Μεσαίο στυλ 1 - Έμφαση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10" autoAdjust="0"/>
    <p:restoredTop sz="73940" autoAdjust="0"/>
  </p:normalViewPr>
  <p:slideViewPr>
    <p:cSldViewPr>
      <p:cViewPr varScale="1">
        <p:scale>
          <a:sx n="78" d="100"/>
          <a:sy n="78" d="100"/>
        </p:scale>
        <p:origin x="59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9B908-FC37-8D4A-BB96-54932844A796}"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49E22338-7AA0-344C-B960-4A17AA145C05}">
      <dgm:prSet phldrT="[Text]"/>
      <dgm:spPr/>
      <dgm:t>
        <a:bodyPr/>
        <a:lstStyle/>
        <a:p>
          <a:r>
            <a:rPr lang="el-GR" dirty="0"/>
            <a:t>Άτομο</a:t>
          </a:r>
          <a:endParaRPr lang="en-US" dirty="0"/>
        </a:p>
      </dgm:t>
    </dgm:pt>
    <dgm:pt modelId="{42BAA452-573C-C14C-B470-ACD6301C536A}" type="parTrans" cxnId="{2BE52F76-D2ED-8D4F-8E98-3559FC1189B2}">
      <dgm:prSet/>
      <dgm:spPr/>
      <dgm:t>
        <a:bodyPr/>
        <a:lstStyle/>
        <a:p>
          <a:endParaRPr lang="en-US"/>
        </a:p>
      </dgm:t>
    </dgm:pt>
    <dgm:pt modelId="{20AE543A-7BAD-D040-A6B0-11D1873555A7}" type="sibTrans" cxnId="{2BE52F76-D2ED-8D4F-8E98-3559FC1189B2}">
      <dgm:prSet/>
      <dgm:spPr/>
      <dgm:t>
        <a:bodyPr/>
        <a:lstStyle/>
        <a:p>
          <a:endParaRPr lang="en-US"/>
        </a:p>
      </dgm:t>
    </dgm:pt>
    <dgm:pt modelId="{6C91D815-61C2-D545-87B8-BB4B140F97D3}">
      <dgm:prSet phldrT="[Text]"/>
      <dgm:spPr/>
      <dgm:t>
        <a:bodyPr/>
        <a:lstStyle/>
        <a:p>
          <a:r>
            <a:rPr lang="el-GR" dirty="0"/>
            <a:t>Πριν το ταξίδι</a:t>
          </a:r>
          <a:endParaRPr lang="en-US" dirty="0"/>
        </a:p>
      </dgm:t>
    </dgm:pt>
    <dgm:pt modelId="{97779C75-6151-4B47-AE48-8A858AD3FF0B}" type="parTrans" cxnId="{F0FC97FC-DF79-AB43-A90A-14C9F1ADB716}">
      <dgm:prSet/>
      <dgm:spPr/>
      <dgm:t>
        <a:bodyPr/>
        <a:lstStyle/>
        <a:p>
          <a:endParaRPr lang="en-US"/>
        </a:p>
      </dgm:t>
    </dgm:pt>
    <dgm:pt modelId="{C5B7B281-3CB2-AD4A-9605-52171DB3E4AA}" type="sibTrans" cxnId="{F0FC97FC-DF79-AB43-A90A-14C9F1ADB716}">
      <dgm:prSet/>
      <dgm:spPr/>
      <dgm:t>
        <a:bodyPr/>
        <a:lstStyle/>
        <a:p>
          <a:endParaRPr lang="en-US"/>
        </a:p>
      </dgm:t>
    </dgm:pt>
    <dgm:pt modelId="{787A06D4-4C13-7D4C-A28E-6988B07AC1F6}">
      <dgm:prSet phldrT="[Text]"/>
      <dgm:spPr/>
      <dgm:t>
        <a:bodyPr/>
        <a:lstStyle/>
        <a:p>
          <a:r>
            <a:rPr lang="el-GR" dirty="0"/>
            <a:t>Κατά τη διάρκεια</a:t>
          </a:r>
          <a:endParaRPr lang="en-US" dirty="0"/>
        </a:p>
      </dgm:t>
    </dgm:pt>
    <dgm:pt modelId="{516D4A5A-383C-EA4E-A560-3F08E84310B1}" type="parTrans" cxnId="{CB9B14DF-C6FE-D245-AC3A-B57E81858C8D}">
      <dgm:prSet/>
      <dgm:spPr/>
      <dgm:t>
        <a:bodyPr/>
        <a:lstStyle/>
        <a:p>
          <a:endParaRPr lang="en-US"/>
        </a:p>
      </dgm:t>
    </dgm:pt>
    <dgm:pt modelId="{B28A84E5-89B3-7144-A5D3-AAC75A48A51F}" type="sibTrans" cxnId="{CB9B14DF-C6FE-D245-AC3A-B57E81858C8D}">
      <dgm:prSet/>
      <dgm:spPr/>
      <dgm:t>
        <a:bodyPr/>
        <a:lstStyle/>
        <a:p>
          <a:endParaRPr lang="en-US"/>
        </a:p>
      </dgm:t>
    </dgm:pt>
    <dgm:pt modelId="{7A9E8560-AAAD-BB42-82B1-D3E332720ECB}">
      <dgm:prSet phldrT="[Text]"/>
      <dgm:spPr/>
      <dgm:t>
        <a:bodyPr/>
        <a:lstStyle/>
        <a:p>
          <a:r>
            <a:rPr lang="el-GR" dirty="0"/>
            <a:t>Στη χώρα υποδοχής</a:t>
          </a:r>
          <a:endParaRPr lang="en-US" dirty="0"/>
        </a:p>
      </dgm:t>
    </dgm:pt>
    <dgm:pt modelId="{78AF0F37-CA14-2C40-A671-9404D34BB721}" type="parTrans" cxnId="{E5EC55C3-3317-E642-963F-BB9715DD4EDA}">
      <dgm:prSet/>
      <dgm:spPr/>
      <dgm:t>
        <a:bodyPr/>
        <a:lstStyle/>
        <a:p>
          <a:endParaRPr lang="en-US"/>
        </a:p>
      </dgm:t>
    </dgm:pt>
    <dgm:pt modelId="{77139218-9A95-794B-9FFA-975EDFD805BF}" type="sibTrans" cxnId="{E5EC55C3-3317-E642-963F-BB9715DD4EDA}">
      <dgm:prSet/>
      <dgm:spPr/>
      <dgm:t>
        <a:bodyPr/>
        <a:lstStyle/>
        <a:p>
          <a:endParaRPr lang="en-US"/>
        </a:p>
      </dgm:t>
    </dgm:pt>
    <dgm:pt modelId="{F3D4568C-ED14-0747-8E3F-1C1B284996A0}">
      <dgm:prSet phldrT="[Text]"/>
      <dgm:spPr/>
      <dgm:t>
        <a:bodyPr/>
        <a:lstStyle/>
        <a:p>
          <a:r>
            <a:rPr lang="el-GR" dirty="0"/>
            <a:t>Συνεντευκτής</a:t>
          </a:r>
          <a:endParaRPr lang="en-US" dirty="0"/>
        </a:p>
      </dgm:t>
    </dgm:pt>
    <dgm:pt modelId="{F1E17EC0-D62A-3248-A347-1BB19422CB88}" type="parTrans" cxnId="{7689312A-1B4B-944C-9B60-90E25A20712B}">
      <dgm:prSet/>
      <dgm:spPr/>
      <dgm:t>
        <a:bodyPr/>
        <a:lstStyle/>
        <a:p>
          <a:endParaRPr lang="en-US"/>
        </a:p>
      </dgm:t>
    </dgm:pt>
    <dgm:pt modelId="{8A9FE682-A741-9940-B7E9-52AF2F1C7827}" type="sibTrans" cxnId="{7689312A-1B4B-944C-9B60-90E25A20712B}">
      <dgm:prSet/>
      <dgm:spPr/>
      <dgm:t>
        <a:bodyPr/>
        <a:lstStyle/>
        <a:p>
          <a:endParaRPr lang="en-US"/>
        </a:p>
      </dgm:t>
    </dgm:pt>
    <dgm:pt modelId="{8CB55FB9-73CB-454B-A16B-8C2B38CC630B}" type="pres">
      <dgm:prSet presAssocID="{CE69B908-FC37-8D4A-BB96-54932844A796}" presName="composite" presStyleCnt="0">
        <dgm:presLayoutVars>
          <dgm:chMax val="1"/>
          <dgm:dir/>
          <dgm:resizeHandles val="exact"/>
        </dgm:presLayoutVars>
      </dgm:prSet>
      <dgm:spPr/>
    </dgm:pt>
    <dgm:pt modelId="{ADABF35C-F7D3-D242-931B-812ECEC7FEBF}" type="pres">
      <dgm:prSet presAssocID="{CE69B908-FC37-8D4A-BB96-54932844A796}" presName="radial" presStyleCnt="0">
        <dgm:presLayoutVars>
          <dgm:animLvl val="ctr"/>
        </dgm:presLayoutVars>
      </dgm:prSet>
      <dgm:spPr/>
    </dgm:pt>
    <dgm:pt modelId="{79A3AEFA-E851-6841-8B9D-66C792E0C73A}" type="pres">
      <dgm:prSet presAssocID="{49E22338-7AA0-344C-B960-4A17AA145C05}" presName="centerShape" presStyleLbl="vennNode1" presStyleIdx="0" presStyleCnt="5" custScaleY="50311"/>
      <dgm:spPr/>
    </dgm:pt>
    <dgm:pt modelId="{20F339B1-0AA3-4042-BDC0-E52A08FE7990}" type="pres">
      <dgm:prSet presAssocID="{6C91D815-61C2-D545-87B8-BB4B140F97D3}" presName="node" presStyleLbl="vennNode1" presStyleIdx="1" presStyleCnt="5" custScaleX="200385" custScaleY="78612" custRadScaleRad="93195" custRadScaleInc="-65513">
        <dgm:presLayoutVars>
          <dgm:bulletEnabled val="1"/>
        </dgm:presLayoutVars>
      </dgm:prSet>
      <dgm:spPr/>
    </dgm:pt>
    <dgm:pt modelId="{E09FE42D-E16B-A44A-8BDA-A5C88118A41C}" type="pres">
      <dgm:prSet presAssocID="{787A06D4-4C13-7D4C-A28E-6988B07AC1F6}" presName="node" presStyleLbl="vennNode1" presStyleIdx="2" presStyleCnt="5" custScaleX="210401" custScaleY="78187" custRadScaleRad="99301" custRadScaleInc="-34662">
        <dgm:presLayoutVars>
          <dgm:bulletEnabled val="1"/>
        </dgm:presLayoutVars>
      </dgm:prSet>
      <dgm:spPr/>
    </dgm:pt>
    <dgm:pt modelId="{EF501C10-D4A9-564E-9DA5-F1DDE945038B}" type="pres">
      <dgm:prSet presAssocID="{7A9E8560-AAAD-BB42-82B1-D3E332720ECB}" presName="node" presStyleLbl="vennNode1" presStyleIdx="3" presStyleCnt="5" custScaleX="220284" custScaleY="93238" custRadScaleRad="102138" custRadScaleInc="-71127">
        <dgm:presLayoutVars>
          <dgm:bulletEnabled val="1"/>
        </dgm:presLayoutVars>
      </dgm:prSet>
      <dgm:spPr/>
    </dgm:pt>
    <dgm:pt modelId="{393890F3-FF35-ED4F-8FD1-30EF89A34AB6}" type="pres">
      <dgm:prSet presAssocID="{F3D4568C-ED14-0747-8E3F-1C1B284996A0}" presName="node" presStyleLbl="vennNode1" presStyleIdx="4" presStyleCnt="5" custScaleX="188667" custScaleY="73004" custRadScaleRad="91890" custRadScaleInc="-31116">
        <dgm:presLayoutVars>
          <dgm:bulletEnabled val="1"/>
        </dgm:presLayoutVars>
      </dgm:prSet>
      <dgm:spPr/>
    </dgm:pt>
  </dgm:ptLst>
  <dgm:cxnLst>
    <dgm:cxn modelId="{B375F213-9D28-5343-8D4C-3958E3249EC9}" type="presOf" srcId="{787A06D4-4C13-7D4C-A28E-6988B07AC1F6}" destId="{E09FE42D-E16B-A44A-8BDA-A5C88118A41C}" srcOrd="0" destOrd="0" presId="urn:microsoft.com/office/officeart/2005/8/layout/radial3"/>
    <dgm:cxn modelId="{80189118-7D08-FC48-91AE-E6910884DDF9}" type="presOf" srcId="{7A9E8560-AAAD-BB42-82B1-D3E332720ECB}" destId="{EF501C10-D4A9-564E-9DA5-F1DDE945038B}" srcOrd="0" destOrd="0" presId="urn:microsoft.com/office/officeart/2005/8/layout/radial3"/>
    <dgm:cxn modelId="{7689312A-1B4B-944C-9B60-90E25A20712B}" srcId="{49E22338-7AA0-344C-B960-4A17AA145C05}" destId="{F3D4568C-ED14-0747-8E3F-1C1B284996A0}" srcOrd="3" destOrd="0" parTransId="{F1E17EC0-D62A-3248-A347-1BB19422CB88}" sibTransId="{8A9FE682-A741-9940-B7E9-52AF2F1C7827}"/>
    <dgm:cxn modelId="{B1763C5B-0213-F947-A9CB-F9C7C599CF85}" type="presOf" srcId="{6C91D815-61C2-D545-87B8-BB4B140F97D3}" destId="{20F339B1-0AA3-4042-BDC0-E52A08FE7990}" srcOrd="0" destOrd="0" presId="urn:microsoft.com/office/officeart/2005/8/layout/radial3"/>
    <dgm:cxn modelId="{2BE52F76-D2ED-8D4F-8E98-3559FC1189B2}" srcId="{CE69B908-FC37-8D4A-BB96-54932844A796}" destId="{49E22338-7AA0-344C-B960-4A17AA145C05}" srcOrd="0" destOrd="0" parTransId="{42BAA452-573C-C14C-B470-ACD6301C536A}" sibTransId="{20AE543A-7BAD-D040-A6B0-11D1873555A7}"/>
    <dgm:cxn modelId="{E5EC55C3-3317-E642-963F-BB9715DD4EDA}" srcId="{49E22338-7AA0-344C-B960-4A17AA145C05}" destId="{7A9E8560-AAAD-BB42-82B1-D3E332720ECB}" srcOrd="2" destOrd="0" parTransId="{78AF0F37-CA14-2C40-A671-9404D34BB721}" sibTransId="{77139218-9A95-794B-9FFA-975EDFD805BF}"/>
    <dgm:cxn modelId="{565ECBC9-59E3-BD42-9214-02EBD0A78C63}" type="presOf" srcId="{F3D4568C-ED14-0747-8E3F-1C1B284996A0}" destId="{393890F3-FF35-ED4F-8FD1-30EF89A34AB6}" srcOrd="0" destOrd="0" presId="urn:microsoft.com/office/officeart/2005/8/layout/radial3"/>
    <dgm:cxn modelId="{C4EA04CB-B871-634D-AD59-D336082BB6C1}" type="presOf" srcId="{CE69B908-FC37-8D4A-BB96-54932844A796}" destId="{8CB55FB9-73CB-454B-A16B-8C2B38CC630B}" srcOrd="0" destOrd="0" presId="urn:microsoft.com/office/officeart/2005/8/layout/radial3"/>
    <dgm:cxn modelId="{CB9B14DF-C6FE-D245-AC3A-B57E81858C8D}" srcId="{49E22338-7AA0-344C-B960-4A17AA145C05}" destId="{787A06D4-4C13-7D4C-A28E-6988B07AC1F6}" srcOrd="1" destOrd="0" parTransId="{516D4A5A-383C-EA4E-A560-3F08E84310B1}" sibTransId="{B28A84E5-89B3-7144-A5D3-AAC75A48A51F}"/>
    <dgm:cxn modelId="{A4FF94E8-895A-2141-956B-273BE98BBDC8}" type="presOf" srcId="{49E22338-7AA0-344C-B960-4A17AA145C05}" destId="{79A3AEFA-E851-6841-8B9D-66C792E0C73A}" srcOrd="0" destOrd="0" presId="urn:microsoft.com/office/officeart/2005/8/layout/radial3"/>
    <dgm:cxn modelId="{F0FC97FC-DF79-AB43-A90A-14C9F1ADB716}" srcId="{49E22338-7AA0-344C-B960-4A17AA145C05}" destId="{6C91D815-61C2-D545-87B8-BB4B140F97D3}" srcOrd="0" destOrd="0" parTransId="{97779C75-6151-4B47-AE48-8A858AD3FF0B}" sibTransId="{C5B7B281-3CB2-AD4A-9605-52171DB3E4AA}"/>
    <dgm:cxn modelId="{F0E89A96-8245-4748-946F-694C60632C8B}" type="presParOf" srcId="{8CB55FB9-73CB-454B-A16B-8C2B38CC630B}" destId="{ADABF35C-F7D3-D242-931B-812ECEC7FEBF}" srcOrd="0" destOrd="0" presId="urn:microsoft.com/office/officeart/2005/8/layout/radial3"/>
    <dgm:cxn modelId="{86DAFA07-BE32-F648-99F0-19D7A6367819}" type="presParOf" srcId="{ADABF35C-F7D3-D242-931B-812ECEC7FEBF}" destId="{79A3AEFA-E851-6841-8B9D-66C792E0C73A}" srcOrd="0" destOrd="0" presId="urn:microsoft.com/office/officeart/2005/8/layout/radial3"/>
    <dgm:cxn modelId="{4F7BDB3D-602A-F44E-86BD-E23602D60B8F}" type="presParOf" srcId="{ADABF35C-F7D3-D242-931B-812ECEC7FEBF}" destId="{20F339B1-0AA3-4042-BDC0-E52A08FE7990}" srcOrd="1" destOrd="0" presId="urn:microsoft.com/office/officeart/2005/8/layout/radial3"/>
    <dgm:cxn modelId="{A331DF5E-DF51-5B4D-8B99-250E3BA3E84D}" type="presParOf" srcId="{ADABF35C-F7D3-D242-931B-812ECEC7FEBF}" destId="{E09FE42D-E16B-A44A-8BDA-A5C88118A41C}" srcOrd="2" destOrd="0" presId="urn:microsoft.com/office/officeart/2005/8/layout/radial3"/>
    <dgm:cxn modelId="{B890AC28-64CE-7D48-B7B2-6CAA93717171}" type="presParOf" srcId="{ADABF35C-F7D3-D242-931B-812ECEC7FEBF}" destId="{EF501C10-D4A9-564E-9DA5-F1DDE945038B}" srcOrd="3" destOrd="0" presId="urn:microsoft.com/office/officeart/2005/8/layout/radial3"/>
    <dgm:cxn modelId="{CA0313CA-CD08-2444-97F1-0E5B8DD6F2E8}" type="presParOf" srcId="{ADABF35C-F7D3-D242-931B-812ECEC7FEBF}" destId="{393890F3-FF35-ED4F-8FD1-30EF89A34AB6}"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E5CD05-37B5-4969-88B4-F6E2B1D8910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46D40FB-5E71-487B-AC7D-8F01078ABE09}">
      <dgm:prSet/>
      <dgm:spPr/>
      <dgm:t>
        <a:bodyPr/>
        <a:lstStyle/>
        <a:p>
          <a:r>
            <a:rPr lang="el-GR" dirty="0"/>
            <a:t>Η Φ. είναι ηλικίας 25 ετών μητέρα 2 ανήλικων αγοριών ηλικίας 3 &amp; 4 ετών και έγκυος στο 3ο παιδί. Κατάγεται από το </a:t>
          </a:r>
          <a:r>
            <a:rPr lang="el-GR" dirty="0" err="1"/>
            <a:t>Idlib</a:t>
          </a:r>
          <a:r>
            <a:rPr lang="el-GR" dirty="0"/>
            <a:t> της Συρίας, πόλη που από την αρχή του πολέμου αποτελούσε επίκεντρο πολεμικών συγκρούσεων. Στην Ελλάδα ήρθαν διότι ο άνδρας της είναι καταζητούμενος στη Συρία.</a:t>
          </a:r>
          <a:endParaRPr lang="en-US" dirty="0"/>
        </a:p>
      </dgm:t>
    </dgm:pt>
    <dgm:pt modelId="{9D32F187-B0A4-4B0B-B77F-C7AF736AA5D3}" type="parTrans" cxnId="{FD9B04AB-58BC-4460-9D17-BCD6A993754F}">
      <dgm:prSet/>
      <dgm:spPr/>
      <dgm:t>
        <a:bodyPr/>
        <a:lstStyle/>
        <a:p>
          <a:endParaRPr lang="en-US"/>
        </a:p>
      </dgm:t>
    </dgm:pt>
    <dgm:pt modelId="{04364BCC-B6DF-4D78-88F4-FCA5F396D44A}" type="sibTrans" cxnId="{FD9B04AB-58BC-4460-9D17-BCD6A993754F}">
      <dgm:prSet/>
      <dgm:spPr/>
      <dgm:t>
        <a:bodyPr/>
        <a:lstStyle/>
        <a:p>
          <a:endParaRPr lang="en-US"/>
        </a:p>
      </dgm:t>
    </dgm:pt>
    <dgm:pt modelId="{F388BBB0-63C3-4712-AE96-FD258C4BE8BD}">
      <dgm:prSet/>
      <dgm:spPr/>
      <dgm:t>
        <a:bodyPr/>
        <a:lstStyle/>
        <a:p>
          <a:r>
            <a:rPr lang="el-GR" dirty="0"/>
            <a:t>Η πατρική της οικογένεια έχει 8 παιδιά και η ίδια είναι το τέταρτο παιδί σε σειρά. Από μικρή ηλικία εργαζόταν ως οικιακή βοηθός για να βοηθήσει οικονομικά της οικογένειά της. Η μητέρα της περιγράφεται ως αυστηρή, σκληρή και η αρχηγός της οικογένειας ενώ ο πατέρας ως αδιάφορος, εξαρτημένος από τον τζόγο και κακοποιητικός προς τη μητέρα.  Η μητέρα της απεβίωσε όσο η ίδια ήταν στην Τουρκία το 2014 καθώς αντιμετώπιζε πολλά προβλήματα υγείας αλλά η ίδια η Φ. πιστεύει ότι «πέθανε από τον καημό της για μένα».  </a:t>
          </a:r>
          <a:endParaRPr lang="en-US" dirty="0"/>
        </a:p>
      </dgm:t>
    </dgm:pt>
    <dgm:pt modelId="{35F1196E-8AE3-461F-B75A-1035DD3C4E15}" type="parTrans" cxnId="{A4E9A296-F8A2-48CE-9676-D7BBCB8831D0}">
      <dgm:prSet/>
      <dgm:spPr/>
      <dgm:t>
        <a:bodyPr/>
        <a:lstStyle/>
        <a:p>
          <a:endParaRPr lang="en-US"/>
        </a:p>
      </dgm:t>
    </dgm:pt>
    <dgm:pt modelId="{757975FC-A352-466E-B16E-CAE457A34B85}" type="sibTrans" cxnId="{A4E9A296-F8A2-48CE-9676-D7BBCB8831D0}">
      <dgm:prSet/>
      <dgm:spPr/>
      <dgm:t>
        <a:bodyPr/>
        <a:lstStyle/>
        <a:p>
          <a:endParaRPr lang="en-US"/>
        </a:p>
      </dgm:t>
    </dgm:pt>
    <dgm:pt modelId="{AFF00E25-FAF6-4566-99D8-6CB05D08F521}">
      <dgm:prSet/>
      <dgm:spPr/>
      <dgm:t>
        <a:bodyPr/>
        <a:lstStyle/>
        <a:p>
          <a:r>
            <a:rPr lang="el-GR" dirty="0"/>
            <a:t>Σε ηλικία 12- 13 ετών, αναφέρει χαρακτηριστικά «δεν μου είχε έρθει ακόμα περίοδος» έπεσε θύμα ομαδικού βιασμού. Ο τελευταίος που τη βίασε ήταν αυτός που μετά του ζήτησε και τον παντρεύτηκε σε μια προσπάθεια της Φ. να γλιτώσει από τη ντροπή του βιασμού. «Αναγκάστηκα να τον παντρευτώ. Και να γυρνούσα στην οικογένειά μου επειδή δεν ήμουν πλέον παρθένα δε θα με παντρευόταν κανείς. Δε θα γλίτωνα ούτε έτσι ούτε αλλιώς.»</a:t>
          </a:r>
          <a:endParaRPr lang="en-US" dirty="0"/>
        </a:p>
      </dgm:t>
    </dgm:pt>
    <dgm:pt modelId="{F7A81E43-46DC-4B3F-A6AA-9B912FC6D28D}" type="parTrans" cxnId="{0342FA2C-EB1D-41FC-BC77-4CF92BCE9919}">
      <dgm:prSet/>
      <dgm:spPr/>
      <dgm:t>
        <a:bodyPr/>
        <a:lstStyle/>
        <a:p>
          <a:endParaRPr lang="en-US"/>
        </a:p>
      </dgm:t>
    </dgm:pt>
    <dgm:pt modelId="{1819B45D-7442-404E-B156-847EB372AD2B}" type="sibTrans" cxnId="{0342FA2C-EB1D-41FC-BC77-4CF92BCE9919}">
      <dgm:prSet/>
      <dgm:spPr/>
      <dgm:t>
        <a:bodyPr/>
        <a:lstStyle/>
        <a:p>
          <a:endParaRPr lang="en-US"/>
        </a:p>
      </dgm:t>
    </dgm:pt>
    <dgm:pt modelId="{6D44B2ED-33B5-974D-AA3D-C339E95131C9}" type="pres">
      <dgm:prSet presAssocID="{DEE5CD05-37B5-4969-88B4-F6E2B1D89101}" presName="vert0" presStyleCnt="0">
        <dgm:presLayoutVars>
          <dgm:dir/>
          <dgm:animOne val="branch"/>
          <dgm:animLvl val="lvl"/>
        </dgm:presLayoutVars>
      </dgm:prSet>
      <dgm:spPr/>
    </dgm:pt>
    <dgm:pt modelId="{888A315C-FDDD-A640-8568-1CAB3F3DD5CD}" type="pres">
      <dgm:prSet presAssocID="{546D40FB-5E71-487B-AC7D-8F01078ABE09}" presName="thickLine" presStyleLbl="alignNode1" presStyleIdx="0" presStyleCnt="3"/>
      <dgm:spPr/>
    </dgm:pt>
    <dgm:pt modelId="{5260468D-A39B-924D-96FE-BB16BF537ABF}" type="pres">
      <dgm:prSet presAssocID="{546D40FB-5E71-487B-AC7D-8F01078ABE09}" presName="horz1" presStyleCnt="0"/>
      <dgm:spPr/>
    </dgm:pt>
    <dgm:pt modelId="{3AFEEF4F-9081-3242-B427-4899085FEDC9}" type="pres">
      <dgm:prSet presAssocID="{546D40FB-5E71-487B-AC7D-8F01078ABE09}" presName="tx1" presStyleLbl="revTx" presStyleIdx="0" presStyleCnt="3"/>
      <dgm:spPr/>
    </dgm:pt>
    <dgm:pt modelId="{81ADB9E4-3DCE-1948-A4A7-6A19B86381FE}" type="pres">
      <dgm:prSet presAssocID="{546D40FB-5E71-487B-AC7D-8F01078ABE09}" presName="vert1" presStyleCnt="0"/>
      <dgm:spPr/>
    </dgm:pt>
    <dgm:pt modelId="{B56A8EDE-955F-9B42-B699-10AA34D24469}" type="pres">
      <dgm:prSet presAssocID="{F388BBB0-63C3-4712-AE96-FD258C4BE8BD}" presName="thickLine" presStyleLbl="alignNode1" presStyleIdx="1" presStyleCnt="3"/>
      <dgm:spPr/>
    </dgm:pt>
    <dgm:pt modelId="{D9459BAF-7617-C447-BBCF-EEB8FEF4A7B3}" type="pres">
      <dgm:prSet presAssocID="{F388BBB0-63C3-4712-AE96-FD258C4BE8BD}" presName="horz1" presStyleCnt="0"/>
      <dgm:spPr/>
    </dgm:pt>
    <dgm:pt modelId="{536DF0A6-8105-024C-A486-1AA82A8B4616}" type="pres">
      <dgm:prSet presAssocID="{F388BBB0-63C3-4712-AE96-FD258C4BE8BD}" presName="tx1" presStyleLbl="revTx" presStyleIdx="1" presStyleCnt="3"/>
      <dgm:spPr/>
    </dgm:pt>
    <dgm:pt modelId="{12CA9A33-0B4C-354B-8D74-34A60762DD7D}" type="pres">
      <dgm:prSet presAssocID="{F388BBB0-63C3-4712-AE96-FD258C4BE8BD}" presName="vert1" presStyleCnt="0"/>
      <dgm:spPr/>
    </dgm:pt>
    <dgm:pt modelId="{FE14751F-6E3C-9745-BB66-86C9FAF38F2F}" type="pres">
      <dgm:prSet presAssocID="{AFF00E25-FAF6-4566-99D8-6CB05D08F521}" presName="thickLine" presStyleLbl="alignNode1" presStyleIdx="2" presStyleCnt="3"/>
      <dgm:spPr/>
    </dgm:pt>
    <dgm:pt modelId="{D4F2B234-B4A0-D947-A01E-ABBF13BB2664}" type="pres">
      <dgm:prSet presAssocID="{AFF00E25-FAF6-4566-99D8-6CB05D08F521}" presName="horz1" presStyleCnt="0"/>
      <dgm:spPr/>
    </dgm:pt>
    <dgm:pt modelId="{447EB84A-56BD-B449-BC75-DCC148D03889}" type="pres">
      <dgm:prSet presAssocID="{AFF00E25-FAF6-4566-99D8-6CB05D08F521}" presName="tx1" presStyleLbl="revTx" presStyleIdx="2" presStyleCnt="3"/>
      <dgm:spPr/>
    </dgm:pt>
    <dgm:pt modelId="{7C026B25-4681-664B-B066-B0477C0ADBE3}" type="pres">
      <dgm:prSet presAssocID="{AFF00E25-FAF6-4566-99D8-6CB05D08F521}" presName="vert1" presStyleCnt="0"/>
      <dgm:spPr/>
    </dgm:pt>
  </dgm:ptLst>
  <dgm:cxnLst>
    <dgm:cxn modelId="{0DC81406-C816-EB4C-BC23-69F4B95879D2}" type="presOf" srcId="{AFF00E25-FAF6-4566-99D8-6CB05D08F521}" destId="{447EB84A-56BD-B449-BC75-DCC148D03889}" srcOrd="0" destOrd="0" presId="urn:microsoft.com/office/officeart/2008/layout/LinedList"/>
    <dgm:cxn modelId="{0342FA2C-EB1D-41FC-BC77-4CF92BCE9919}" srcId="{DEE5CD05-37B5-4969-88B4-F6E2B1D89101}" destId="{AFF00E25-FAF6-4566-99D8-6CB05D08F521}" srcOrd="2" destOrd="0" parTransId="{F7A81E43-46DC-4B3F-A6AA-9B912FC6D28D}" sibTransId="{1819B45D-7442-404E-B156-847EB372AD2B}"/>
    <dgm:cxn modelId="{AADA2478-17FA-4746-AFFF-5D803F108873}" type="presOf" srcId="{546D40FB-5E71-487B-AC7D-8F01078ABE09}" destId="{3AFEEF4F-9081-3242-B427-4899085FEDC9}" srcOrd="0" destOrd="0" presId="urn:microsoft.com/office/officeart/2008/layout/LinedList"/>
    <dgm:cxn modelId="{A86C3B7C-9F29-0645-9B66-B7E8659C46F6}" type="presOf" srcId="{DEE5CD05-37B5-4969-88B4-F6E2B1D89101}" destId="{6D44B2ED-33B5-974D-AA3D-C339E95131C9}" srcOrd="0" destOrd="0" presId="urn:microsoft.com/office/officeart/2008/layout/LinedList"/>
    <dgm:cxn modelId="{A4E9A296-F8A2-48CE-9676-D7BBCB8831D0}" srcId="{DEE5CD05-37B5-4969-88B4-F6E2B1D89101}" destId="{F388BBB0-63C3-4712-AE96-FD258C4BE8BD}" srcOrd="1" destOrd="0" parTransId="{35F1196E-8AE3-461F-B75A-1035DD3C4E15}" sibTransId="{757975FC-A352-466E-B16E-CAE457A34B85}"/>
    <dgm:cxn modelId="{7D6265A5-9304-7947-8AC6-6DB0B5872EBF}" type="presOf" srcId="{F388BBB0-63C3-4712-AE96-FD258C4BE8BD}" destId="{536DF0A6-8105-024C-A486-1AA82A8B4616}" srcOrd="0" destOrd="0" presId="urn:microsoft.com/office/officeart/2008/layout/LinedList"/>
    <dgm:cxn modelId="{FD9B04AB-58BC-4460-9D17-BCD6A993754F}" srcId="{DEE5CD05-37B5-4969-88B4-F6E2B1D89101}" destId="{546D40FB-5E71-487B-AC7D-8F01078ABE09}" srcOrd="0" destOrd="0" parTransId="{9D32F187-B0A4-4B0B-B77F-C7AF736AA5D3}" sibTransId="{04364BCC-B6DF-4D78-88F4-FCA5F396D44A}"/>
    <dgm:cxn modelId="{92FCD818-815F-6A47-854D-6FD68B64B699}" type="presParOf" srcId="{6D44B2ED-33B5-974D-AA3D-C339E95131C9}" destId="{888A315C-FDDD-A640-8568-1CAB3F3DD5CD}" srcOrd="0" destOrd="0" presId="urn:microsoft.com/office/officeart/2008/layout/LinedList"/>
    <dgm:cxn modelId="{CB77160E-0685-F143-B7BC-E9993CD2B479}" type="presParOf" srcId="{6D44B2ED-33B5-974D-AA3D-C339E95131C9}" destId="{5260468D-A39B-924D-96FE-BB16BF537ABF}" srcOrd="1" destOrd="0" presId="urn:microsoft.com/office/officeart/2008/layout/LinedList"/>
    <dgm:cxn modelId="{CD206346-CB3A-4346-BA97-6E5BFFED5FF3}" type="presParOf" srcId="{5260468D-A39B-924D-96FE-BB16BF537ABF}" destId="{3AFEEF4F-9081-3242-B427-4899085FEDC9}" srcOrd="0" destOrd="0" presId="urn:microsoft.com/office/officeart/2008/layout/LinedList"/>
    <dgm:cxn modelId="{493B0A57-CAAF-614A-85A6-C119ECAB0329}" type="presParOf" srcId="{5260468D-A39B-924D-96FE-BB16BF537ABF}" destId="{81ADB9E4-3DCE-1948-A4A7-6A19B86381FE}" srcOrd="1" destOrd="0" presId="urn:microsoft.com/office/officeart/2008/layout/LinedList"/>
    <dgm:cxn modelId="{AD28DCD5-8B9A-E74A-B83A-2DC164073CA9}" type="presParOf" srcId="{6D44B2ED-33B5-974D-AA3D-C339E95131C9}" destId="{B56A8EDE-955F-9B42-B699-10AA34D24469}" srcOrd="2" destOrd="0" presId="urn:microsoft.com/office/officeart/2008/layout/LinedList"/>
    <dgm:cxn modelId="{CD69CA3E-A73F-6A44-91E8-8C33351A039C}" type="presParOf" srcId="{6D44B2ED-33B5-974D-AA3D-C339E95131C9}" destId="{D9459BAF-7617-C447-BBCF-EEB8FEF4A7B3}" srcOrd="3" destOrd="0" presId="urn:microsoft.com/office/officeart/2008/layout/LinedList"/>
    <dgm:cxn modelId="{274FC5C6-ABBF-4B4A-A953-04E138187039}" type="presParOf" srcId="{D9459BAF-7617-C447-BBCF-EEB8FEF4A7B3}" destId="{536DF0A6-8105-024C-A486-1AA82A8B4616}" srcOrd="0" destOrd="0" presId="urn:microsoft.com/office/officeart/2008/layout/LinedList"/>
    <dgm:cxn modelId="{4B6BE59D-AD6A-D948-B3EA-63D9BDB0D09C}" type="presParOf" srcId="{D9459BAF-7617-C447-BBCF-EEB8FEF4A7B3}" destId="{12CA9A33-0B4C-354B-8D74-34A60762DD7D}" srcOrd="1" destOrd="0" presId="urn:microsoft.com/office/officeart/2008/layout/LinedList"/>
    <dgm:cxn modelId="{8F3E9699-A6FB-0E48-AF55-FEF871584DD1}" type="presParOf" srcId="{6D44B2ED-33B5-974D-AA3D-C339E95131C9}" destId="{FE14751F-6E3C-9745-BB66-86C9FAF38F2F}" srcOrd="4" destOrd="0" presId="urn:microsoft.com/office/officeart/2008/layout/LinedList"/>
    <dgm:cxn modelId="{957E2D00-3662-2E47-9B26-F65D4A191C78}" type="presParOf" srcId="{6D44B2ED-33B5-974D-AA3D-C339E95131C9}" destId="{D4F2B234-B4A0-D947-A01E-ABBF13BB2664}" srcOrd="5" destOrd="0" presId="urn:microsoft.com/office/officeart/2008/layout/LinedList"/>
    <dgm:cxn modelId="{9F6CF2CD-D1D2-3149-BA9B-1B4F7E5EB04A}" type="presParOf" srcId="{D4F2B234-B4A0-D947-A01E-ABBF13BB2664}" destId="{447EB84A-56BD-B449-BC75-DCC148D03889}" srcOrd="0" destOrd="0" presId="urn:microsoft.com/office/officeart/2008/layout/LinedList"/>
    <dgm:cxn modelId="{B66BA78B-46B4-394D-BBCD-AADE941CFA9A}" type="presParOf" srcId="{D4F2B234-B4A0-D947-A01E-ABBF13BB2664}" destId="{7C026B25-4681-664B-B066-B0477C0ADBE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C56304-36E6-4DCB-92F9-36076F21B80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2F3B211-64CD-4D24-9461-0D59B453266F}">
      <dgm:prSet/>
      <dgm:spPr/>
      <dgm:t>
        <a:bodyPr/>
        <a:lstStyle/>
        <a:p>
          <a:r>
            <a:rPr lang="el-GR"/>
            <a:t>Στην Ελλάδα ήρθε το 2015 μαζί με τον άνδρα της ο οποίος ήταν κακοποιητικός  μαζί της και είχε παραβατική συμπεριφορά. Συλλαμβάνεται από την ελληνική αστυνομία το 2017 όπου κατηγορείται για διακίνηση ναρκωτικών. Το 2017 η Φ. Εντάχθηκε στο πρόγραμμα στέγασης του Δήμου Αθηναίων που λειτουργεί υπό την Αιγίδα της Ύπατης Αρμοστείας του Ο.Η.Ε. και ζει τα τελευταία 3 χρόνια στο  διαμέρισμα που την επισκεπτόμαστε.</a:t>
          </a:r>
          <a:endParaRPr lang="en-US"/>
        </a:p>
      </dgm:t>
    </dgm:pt>
    <dgm:pt modelId="{C858054D-0C81-4AAC-A84D-9C874A82AD06}" type="parTrans" cxnId="{ED497816-D46A-4EB0-B677-B1593F26AD20}">
      <dgm:prSet/>
      <dgm:spPr/>
      <dgm:t>
        <a:bodyPr/>
        <a:lstStyle/>
        <a:p>
          <a:endParaRPr lang="en-US"/>
        </a:p>
      </dgm:t>
    </dgm:pt>
    <dgm:pt modelId="{9B90438B-0FFE-45E8-88B1-77400324A325}" type="sibTrans" cxnId="{ED497816-D46A-4EB0-B677-B1593F26AD20}">
      <dgm:prSet/>
      <dgm:spPr/>
      <dgm:t>
        <a:bodyPr/>
        <a:lstStyle/>
        <a:p>
          <a:endParaRPr lang="en-US"/>
        </a:p>
      </dgm:t>
    </dgm:pt>
    <dgm:pt modelId="{6F0BAA0C-1F8B-4452-87E8-F71AB961DF20}">
      <dgm:prSet/>
      <dgm:spPr/>
      <dgm:t>
        <a:bodyPr/>
        <a:lstStyle/>
        <a:p>
          <a:r>
            <a:rPr lang="el-GR"/>
            <a:t>Ο άνδρας της αποφυλακίστηκε το 2019, η Φ. μένει έγκυος στο 3ο τους παιδί. Συλλαμβάνεται σε σύντομο χρονικό διάστημα και κατηγορείται για διακίνηση ανθρώπων και ναρκωτικών. Τώρα βρίσκεται ξανά στη φυλακή.</a:t>
          </a:r>
          <a:endParaRPr lang="en-US"/>
        </a:p>
      </dgm:t>
    </dgm:pt>
    <dgm:pt modelId="{5869EEB5-53F5-441A-AB8E-8FBD2872A15E}" type="parTrans" cxnId="{D1CA4C6E-B19D-4DA3-AFCE-550BA20891A6}">
      <dgm:prSet/>
      <dgm:spPr/>
      <dgm:t>
        <a:bodyPr/>
        <a:lstStyle/>
        <a:p>
          <a:endParaRPr lang="en-US"/>
        </a:p>
      </dgm:t>
    </dgm:pt>
    <dgm:pt modelId="{DDF5BA8D-F1D0-4034-9EDC-83A8E3C36813}" type="sibTrans" cxnId="{D1CA4C6E-B19D-4DA3-AFCE-550BA20891A6}">
      <dgm:prSet/>
      <dgm:spPr/>
      <dgm:t>
        <a:bodyPr/>
        <a:lstStyle/>
        <a:p>
          <a:endParaRPr lang="en-US"/>
        </a:p>
      </dgm:t>
    </dgm:pt>
    <dgm:pt modelId="{12F817EC-E130-2B4F-9C40-D6E463B28194}" type="pres">
      <dgm:prSet presAssocID="{78C56304-36E6-4DCB-92F9-36076F21B80C}" presName="vert0" presStyleCnt="0">
        <dgm:presLayoutVars>
          <dgm:dir/>
          <dgm:animOne val="branch"/>
          <dgm:animLvl val="lvl"/>
        </dgm:presLayoutVars>
      </dgm:prSet>
      <dgm:spPr/>
    </dgm:pt>
    <dgm:pt modelId="{0F0BD35A-32E0-6F4E-A667-D7BEFB2B6C83}" type="pres">
      <dgm:prSet presAssocID="{42F3B211-64CD-4D24-9461-0D59B453266F}" presName="thickLine" presStyleLbl="alignNode1" presStyleIdx="0" presStyleCnt="2"/>
      <dgm:spPr/>
    </dgm:pt>
    <dgm:pt modelId="{ED34820D-8ACC-9E49-9177-507D4F966991}" type="pres">
      <dgm:prSet presAssocID="{42F3B211-64CD-4D24-9461-0D59B453266F}" presName="horz1" presStyleCnt="0"/>
      <dgm:spPr/>
    </dgm:pt>
    <dgm:pt modelId="{7C1A7A92-0F86-3849-A6AD-7763DFABD723}" type="pres">
      <dgm:prSet presAssocID="{42F3B211-64CD-4D24-9461-0D59B453266F}" presName="tx1" presStyleLbl="revTx" presStyleIdx="0" presStyleCnt="2"/>
      <dgm:spPr/>
    </dgm:pt>
    <dgm:pt modelId="{C88BA094-3ACA-0647-8E1D-F27F8EC6900F}" type="pres">
      <dgm:prSet presAssocID="{42F3B211-64CD-4D24-9461-0D59B453266F}" presName="vert1" presStyleCnt="0"/>
      <dgm:spPr/>
    </dgm:pt>
    <dgm:pt modelId="{932BABB7-4078-7C4F-BD4C-6099379BD348}" type="pres">
      <dgm:prSet presAssocID="{6F0BAA0C-1F8B-4452-87E8-F71AB961DF20}" presName="thickLine" presStyleLbl="alignNode1" presStyleIdx="1" presStyleCnt="2"/>
      <dgm:spPr/>
    </dgm:pt>
    <dgm:pt modelId="{80C5F13D-7ED0-AB40-8256-C2354BA3A9F1}" type="pres">
      <dgm:prSet presAssocID="{6F0BAA0C-1F8B-4452-87E8-F71AB961DF20}" presName="horz1" presStyleCnt="0"/>
      <dgm:spPr/>
    </dgm:pt>
    <dgm:pt modelId="{655BDBF7-A716-DA48-A722-8CEAA75A1CF7}" type="pres">
      <dgm:prSet presAssocID="{6F0BAA0C-1F8B-4452-87E8-F71AB961DF20}" presName="tx1" presStyleLbl="revTx" presStyleIdx="1" presStyleCnt="2"/>
      <dgm:spPr/>
    </dgm:pt>
    <dgm:pt modelId="{3CA405E4-6C73-DD46-AB7A-50943C98E38F}" type="pres">
      <dgm:prSet presAssocID="{6F0BAA0C-1F8B-4452-87E8-F71AB961DF20}" presName="vert1" presStyleCnt="0"/>
      <dgm:spPr/>
    </dgm:pt>
  </dgm:ptLst>
  <dgm:cxnLst>
    <dgm:cxn modelId="{ED497816-D46A-4EB0-B677-B1593F26AD20}" srcId="{78C56304-36E6-4DCB-92F9-36076F21B80C}" destId="{42F3B211-64CD-4D24-9461-0D59B453266F}" srcOrd="0" destOrd="0" parTransId="{C858054D-0C81-4AAC-A84D-9C874A82AD06}" sibTransId="{9B90438B-0FFE-45E8-88B1-77400324A325}"/>
    <dgm:cxn modelId="{461B0547-8717-264C-8F67-42CB267E54FB}" type="presOf" srcId="{78C56304-36E6-4DCB-92F9-36076F21B80C}" destId="{12F817EC-E130-2B4F-9C40-D6E463B28194}" srcOrd="0" destOrd="0" presId="urn:microsoft.com/office/officeart/2008/layout/LinedList"/>
    <dgm:cxn modelId="{3B47594C-68A9-374A-A0DC-315730925512}" type="presOf" srcId="{42F3B211-64CD-4D24-9461-0D59B453266F}" destId="{7C1A7A92-0F86-3849-A6AD-7763DFABD723}" srcOrd="0" destOrd="0" presId="urn:microsoft.com/office/officeart/2008/layout/LinedList"/>
    <dgm:cxn modelId="{B03BDD52-F045-8346-89A3-6939A23AC4A8}" type="presOf" srcId="{6F0BAA0C-1F8B-4452-87E8-F71AB961DF20}" destId="{655BDBF7-A716-DA48-A722-8CEAA75A1CF7}" srcOrd="0" destOrd="0" presId="urn:microsoft.com/office/officeart/2008/layout/LinedList"/>
    <dgm:cxn modelId="{D1CA4C6E-B19D-4DA3-AFCE-550BA20891A6}" srcId="{78C56304-36E6-4DCB-92F9-36076F21B80C}" destId="{6F0BAA0C-1F8B-4452-87E8-F71AB961DF20}" srcOrd="1" destOrd="0" parTransId="{5869EEB5-53F5-441A-AB8E-8FBD2872A15E}" sibTransId="{DDF5BA8D-F1D0-4034-9EDC-83A8E3C36813}"/>
    <dgm:cxn modelId="{7CE07332-725E-4442-B552-D379FB261D82}" type="presParOf" srcId="{12F817EC-E130-2B4F-9C40-D6E463B28194}" destId="{0F0BD35A-32E0-6F4E-A667-D7BEFB2B6C83}" srcOrd="0" destOrd="0" presId="urn:microsoft.com/office/officeart/2008/layout/LinedList"/>
    <dgm:cxn modelId="{CC2CCBE8-E75F-2046-BF94-69A0624E5FBF}" type="presParOf" srcId="{12F817EC-E130-2B4F-9C40-D6E463B28194}" destId="{ED34820D-8ACC-9E49-9177-507D4F966991}" srcOrd="1" destOrd="0" presId="urn:microsoft.com/office/officeart/2008/layout/LinedList"/>
    <dgm:cxn modelId="{7196BAAD-19AF-D44D-9D49-0F85449699A4}" type="presParOf" srcId="{ED34820D-8ACC-9E49-9177-507D4F966991}" destId="{7C1A7A92-0F86-3849-A6AD-7763DFABD723}" srcOrd="0" destOrd="0" presId="urn:microsoft.com/office/officeart/2008/layout/LinedList"/>
    <dgm:cxn modelId="{63E12012-9C14-184F-8656-33A64BF5CFBD}" type="presParOf" srcId="{ED34820D-8ACC-9E49-9177-507D4F966991}" destId="{C88BA094-3ACA-0647-8E1D-F27F8EC6900F}" srcOrd="1" destOrd="0" presId="urn:microsoft.com/office/officeart/2008/layout/LinedList"/>
    <dgm:cxn modelId="{13873573-DED7-C745-998C-DCCA3CA55923}" type="presParOf" srcId="{12F817EC-E130-2B4F-9C40-D6E463B28194}" destId="{932BABB7-4078-7C4F-BD4C-6099379BD348}" srcOrd="2" destOrd="0" presId="urn:microsoft.com/office/officeart/2008/layout/LinedList"/>
    <dgm:cxn modelId="{22AA3BD9-A7CF-0A40-B182-A568F45E32D7}" type="presParOf" srcId="{12F817EC-E130-2B4F-9C40-D6E463B28194}" destId="{80C5F13D-7ED0-AB40-8256-C2354BA3A9F1}" srcOrd="3" destOrd="0" presId="urn:microsoft.com/office/officeart/2008/layout/LinedList"/>
    <dgm:cxn modelId="{E47662DA-9CED-9841-8DD5-25C2990998CF}" type="presParOf" srcId="{80C5F13D-7ED0-AB40-8256-C2354BA3A9F1}" destId="{655BDBF7-A716-DA48-A722-8CEAA75A1CF7}" srcOrd="0" destOrd="0" presId="urn:microsoft.com/office/officeart/2008/layout/LinedList"/>
    <dgm:cxn modelId="{EE467FEF-B3F6-9042-84CF-E3AE2AFC8760}" type="presParOf" srcId="{80C5F13D-7ED0-AB40-8256-C2354BA3A9F1}" destId="{3CA405E4-6C73-DD46-AB7A-50943C98E38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7101CE-5658-4EC3-B416-2A1064080EAB}"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65B1BFCE-7137-4901-A8E9-A93991429068}">
      <dgm:prSet/>
      <dgm:spPr/>
      <dgm:t>
        <a:bodyPr/>
        <a:lstStyle/>
        <a:p>
          <a:r>
            <a:rPr lang="el-GR" dirty="0"/>
            <a:t>Η </a:t>
          </a:r>
          <a:r>
            <a:rPr lang="el-GR" dirty="0" err="1"/>
            <a:t>Τάκουα</a:t>
          </a:r>
          <a:r>
            <a:rPr lang="el-GR" dirty="0"/>
            <a:t>  είναι 16 ετών </a:t>
          </a:r>
          <a:endParaRPr lang="en-US" dirty="0"/>
        </a:p>
      </dgm:t>
    </dgm:pt>
    <dgm:pt modelId="{EAE4C9F2-CF18-4070-A560-F9C3BA204EAC}" type="parTrans" cxnId="{8DD6D27E-3FB6-4714-B828-E1402E3E6F6C}">
      <dgm:prSet/>
      <dgm:spPr/>
      <dgm:t>
        <a:bodyPr/>
        <a:lstStyle/>
        <a:p>
          <a:endParaRPr lang="en-US"/>
        </a:p>
      </dgm:t>
    </dgm:pt>
    <dgm:pt modelId="{1C0EA4B3-50A1-45AC-99FD-4C6EEAD1BE3E}" type="sibTrans" cxnId="{8DD6D27E-3FB6-4714-B828-E1402E3E6F6C}">
      <dgm:prSet/>
      <dgm:spPr/>
      <dgm:t>
        <a:bodyPr/>
        <a:lstStyle/>
        <a:p>
          <a:endParaRPr lang="en-US"/>
        </a:p>
      </dgm:t>
    </dgm:pt>
    <dgm:pt modelId="{983D393C-2A84-4E0D-A0D8-E721A9EAEA9C}">
      <dgm:prSet/>
      <dgm:spPr/>
      <dgm:t>
        <a:bodyPr/>
        <a:lstStyle/>
        <a:p>
          <a:r>
            <a:rPr lang="el-GR" dirty="0"/>
            <a:t>Είναι από το Αφγανιστάν αλλά μεγάλωσε στο Ιράν. </a:t>
          </a:r>
        </a:p>
        <a:p>
          <a:r>
            <a:rPr lang="en-US" dirty="0" err="1"/>
            <a:t>Έ</a:t>
          </a:r>
          <a:r>
            <a:rPr lang="el-GR" dirty="0" err="1"/>
            <a:t>φτασε</a:t>
          </a:r>
          <a:r>
            <a:rPr lang="el-GR" dirty="0"/>
            <a:t> στην Ελλάδα 3 εβδομάδες πριν την παραπομπή.</a:t>
          </a:r>
          <a:endParaRPr lang="en-US" dirty="0"/>
        </a:p>
      </dgm:t>
    </dgm:pt>
    <dgm:pt modelId="{FE316994-760C-4029-872A-80B39FE25298}" type="parTrans" cxnId="{49654D91-6604-4A1F-84FC-715B5B3B350E}">
      <dgm:prSet/>
      <dgm:spPr/>
      <dgm:t>
        <a:bodyPr/>
        <a:lstStyle/>
        <a:p>
          <a:endParaRPr lang="en-US"/>
        </a:p>
      </dgm:t>
    </dgm:pt>
    <dgm:pt modelId="{37568EE7-530B-46FB-95BC-E0959DC1BAED}" type="sibTrans" cxnId="{49654D91-6604-4A1F-84FC-715B5B3B350E}">
      <dgm:prSet/>
      <dgm:spPr/>
      <dgm:t>
        <a:bodyPr/>
        <a:lstStyle/>
        <a:p>
          <a:endParaRPr lang="en-US"/>
        </a:p>
      </dgm:t>
    </dgm:pt>
    <dgm:pt modelId="{EE68B5C3-8DE9-4ED6-8708-E64EAD40B613}">
      <dgm:prSet/>
      <dgm:spPr/>
      <dgm:t>
        <a:bodyPr/>
        <a:lstStyle/>
        <a:p>
          <a:r>
            <a:rPr lang="el-GR" dirty="0"/>
            <a:t>Στο </a:t>
          </a:r>
          <a:r>
            <a:rPr lang="en-US" dirty="0"/>
            <a:t>camp </a:t>
          </a:r>
          <a:r>
            <a:rPr lang="el-GR" dirty="0"/>
            <a:t>έκανε απόπειρα αυτοκτονίας καταναλώνοντας χάπια για αυτό νοσηλεύτηκε στην κλινική του νοσοκομείου. Μεταφέρθηκε στην Αθήνα προκειμένου να λάβει ιατρική φροντίδα. </a:t>
          </a:r>
          <a:endParaRPr lang="en-US" dirty="0"/>
        </a:p>
      </dgm:t>
    </dgm:pt>
    <dgm:pt modelId="{B8EA74F6-47F2-4834-97BA-C9B3C2D90953}" type="parTrans" cxnId="{B98EC334-352D-47CF-A54D-183F5370C4EA}">
      <dgm:prSet/>
      <dgm:spPr/>
      <dgm:t>
        <a:bodyPr/>
        <a:lstStyle/>
        <a:p>
          <a:endParaRPr lang="en-US"/>
        </a:p>
      </dgm:t>
    </dgm:pt>
    <dgm:pt modelId="{2092500E-3D0F-4588-9EC8-7E36F41A5664}" type="sibTrans" cxnId="{B98EC334-352D-47CF-A54D-183F5370C4EA}">
      <dgm:prSet/>
      <dgm:spPr/>
      <dgm:t>
        <a:bodyPr/>
        <a:lstStyle/>
        <a:p>
          <a:endParaRPr lang="en-US"/>
        </a:p>
      </dgm:t>
    </dgm:pt>
    <dgm:pt modelId="{BDFDECA2-940F-466D-9B3E-695BC5F48FBE}">
      <dgm:prSet/>
      <dgm:spPr/>
      <dgm:t>
        <a:bodyPr/>
        <a:lstStyle/>
        <a:p>
          <a:r>
            <a:rPr lang="el-GR" dirty="0"/>
            <a:t>Ζει μαζί με την οικογένεια της σε διαμέρισμα του προγράμματος Εστία και τα άλλα 3 μεγαλύτερα αδέλφια της ζουν ακόμα στο νησί. </a:t>
          </a:r>
          <a:endParaRPr lang="en-US" dirty="0"/>
        </a:p>
      </dgm:t>
    </dgm:pt>
    <dgm:pt modelId="{713C4F57-1658-4A4F-9763-A49056218D67}" type="parTrans" cxnId="{6F2A5028-4013-40B5-8E97-7B76F4F953DF}">
      <dgm:prSet/>
      <dgm:spPr/>
      <dgm:t>
        <a:bodyPr/>
        <a:lstStyle/>
        <a:p>
          <a:endParaRPr lang="en-US"/>
        </a:p>
      </dgm:t>
    </dgm:pt>
    <dgm:pt modelId="{3849F517-4575-4083-8DD7-7183A3104C22}" type="sibTrans" cxnId="{6F2A5028-4013-40B5-8E97-7B76F4F953DF}">
      <dgm:prSet/>
      <dgm:spPr/>
      <dgm:t>
        <a:bodyPr/>
        <a:lstStyle/>
        <a:p>
          <a:endParaRPr lang="en-US"/>
        </a:p>
      </dgm:t>
    </dgm:pt>
    <dgm:pt modelId="{307CCD56-BADA-43E1-A162-990C94424179}">
      <dgm:prSet/>
      <dgm:spPr/>
      <dgm:t>
        <a:bodyPr/>
        <a:lstStyle/>
        <a:p>
          <a:r>
            <a:rPr lang="el-GR" dirty="0"/>
            <a:t>Χρησιμοποιεί αναπηρικό αμάξι Έχει διαταραγμένο ύπνο, νυχτερινούς εφιάλτες κακή διάθεση, ενεργό αυτοκτονικό ιδεασμό.</a:t>
          </a:r>
          <a:endParaRPr lang="en-US" dirty="0"/>
        </a:p>
      </dgm:t>
    </dgm:pt>
    <dgm:pt modelId="{4760A7CD-6A9A-4BCC-BD64-C247AD419316}" type="parTrans" cxnId="{A3A726A7-7BBB-42DB-8C76-7AC089EA8259}">
      <dgm:prSet/>
      <dgm:spPr/>
      <dgm:t>
        <a:bodyPr/>
        <a:lstStyle/>
        <a:p>
          <a:endParaRPr lang="en-US"/>
        </a:p>
      </dgm:t>
    </dgm:pt>
    <dgm:pt modelId="{5D49420E-FBB9-42D8-B900-3B0AAF19CB4A}" type="sibTrans" cxnId="{A3A726A7-7BBB-42DB-8C76-7AC089EA8259}">
      <dgm:prSet/>
      <dgm:spPr/>
      <dgm:t>
        <a:bodyPr/>
        <a:lstStyle/>
        <a:p>
          <a:endParaRPr lang="en-US"/>
        </a:p>
      </dgm:t>
    </dgm:pt>
    <dgm:pt modelId="{3219FE90-F309-3A47-9025-DF629FB42EFD}">
      <dgm:prSet/>
      <dgm:spPr/>
      <dgm:t>
        <a:bodyPr/>
        <a:lstStyle/>
        <a:p>
          <a:r>
            <a:rPr lang="el-GR"/>
            <a:t>Στο </a:t>
          </a:r>
          <a:r>
            <a:rPr lang="en-US"/>
            <a:t>camp </a:t>
          </a:r>
          <a:r>
            <a:rPr lang="el-GR"/>
            <a:t>έγινε συμπλοκή μεταξύ δύο ομάδων προσφύγων ταρακουνήθηκε η σκηνή και ενώ εκείνη μαγείρευε έπεσε το καυτό νερό στα πόδια της δημιουργώντας σοβαρό έγκαυμα. </a:t>
          </a:r>
          <a:endParaRPr lang="en-US" dirty="0"/>
        </a:p>
      </dgm:t>
    </dgm:pt>
    <dgm:pt modelId="{1A82F8F8-B5F3-404F-852A-0EAA6DEE3D98}" type="parTrans" cxnId="{24F64F0D-0257-5148-B72A-1B8AFC6C9832}">
      <dgm:prSet/>
      <dgm:spPr/>
      <dgm:t>
        <a:bodyPr/>
        <a:lstStyle/>
        <a:p>
          <a:endParaRPr lang="el-GR"/>
        </a:p>
      </dgm:t>
    </dgm:pt>
    <dgm:pt modelId="{891B3E2E-2272-B84C-B0C1-05D3BE603CAD}" type="sibTrans" cxnId="{24F64F0D-0257-5148-B72A-1B8AFC6C9832}">
      <dgm:prSet/>
      <dgm:spPr/>
      <dgm:t>
        <a:bodyPr/>
        <a:lstStyle/>
        <a:p>
          <a:endParaRPr lang="el-GR"/>
        </a:p>
      </dgm:t>
    </dgm:pt>
    <dgm:pt modelId="{8902A2E9-927B-F742-BE4F-B081285D03E3}" type="pres">
      <dgm:prSet presAssocID="{FE7101CE-5658-4EC3-B416-2A1064080EAB}" presName="diagram" presStyleCnt="0">
        <dgm:presLayoutVars>
          <dgm:dir/>
          <dgm:resizeHandles val="exact"/>
        </dgm:presLayoutVars>
      </dgm:prSet>
      <dgm:spPr/>
    </dgm:pt>
    <dgm:pt modelId="{0C90C59A-AD09-9242-9243-3DB0C186E1B2}" type="pres">
      <dgm:prSet presAssocID="{65B1BFCE-7137-4901-A8E9-A93991429068}" presName="node" presStyleLbl="node1" presStyleIdx="0" presStyleCnt="6">
        <dgm:presLayoutVars>
          <dgm:bulletEnabled val="1"/>
        </dgm:presLayoutVars>
      </dgm:prSet>
      <dgm:spPr/>
    </dgm:pt>
    <dgm:pt modelId="{0C7E36DA-B6C6-364A-AB5D-DCD598E0D17C}" type="pres">
      <dgm:prSet presAssocID="{1C0EA4B3-50A1-45AC-99FD-4C6EEAD1BE3E}" presName="sibTrans" presStyleCnt="0"/>
      <dgm:spPr/>
    </dgm:pt>
    <dgm:pt modelId="{AC79B318-BD13-7344-8BD1-38E7EC2BF169}" type="pres">
      <dgm:prSet presAssocID="{983D393C-2A84-4E0D-A0D8-E721A9EAEA9C}" presName="node" presStyleLbl="node1" presStyleIdx="1" presStyleCnt="6">
        <dgm:presLayoutVars>
          <dgm:bulletEnabled val="1"/>
        </dgm:presLayoutVars>
      </dgm:prSet>
      <dgm:spPr/>
    </dgm:pt>
    <dgm:pt modelId="{B0D05A28-7ABB-264A-9693-6F81CBE4BFBE}" type="pres">
      <dgm:prSet presAssocID="{37568EE7-530B-46FB-95BC-E0959DC1BAED}" presName="sibTrans" presStyleCnt="0"/>
      <dgm:spPr/>
    </dgm:pt>
    <dgm:pt modelId="{6F7EA548-B81B-0A48-B3E5-87841355ABC6}" type="pres">
      <dgm:prSet presAssocID="{3219FE90-F309-3A47-9025-DF629FB42EFD}" presName="node" presStyleLbl="node1" presStyleIdx="2" presStyleCnt="6">
        <dgm:presLayoutVars>
          <dgm:bulletEnabled val="1"/>
        </dgm:presLayoutVars>
      </dgm:prSet>
      <dgm:spPr/>
    </dgm:pt>
    <dgm:pt modelId="{98064458-CD32-9B44-B65F-AFB33550669D}" type="pres">
      <dgm:prSet presAssocID="{891B3E2E-2272-B84C-B0C1-05D3BE603CAD}" presName="sibTrans" presStyleCnt="0"/>
      <dgm:spPr/>
    </dgm:pt>
    <dgm:pt modelId="{F8838C34-DE78-DB40-BE02-D8C61412C2F9}" type="pres">
      <dgm:prSet presAssocID="{EE68B5C3-8DE9-4ED6-8708-E64EAD40B613}" presName="node" presStyleLbl="node1" presStyleIdx="3" presStyleCnt="6">
        <dgm:presLayoutVars>
          <dgm:bulletEnabled val="1"/>
        </dgm:presLayoutVars>
      </dgm:prSet>
      <dgm:spPr/>
    </dgm:pt>
    <dgm:pt modelId="{A2F80079-55F7-D449-A6E9-4605A0B1DA96}" type="pres">
      <dgm:prSet presAssocID="{2092500E-3D0F-4588-9EC8-7E36F41A5664}" presName="sibTrans" presStyleCnt="0"/>
      <dgm:spPr/>
    </dgm:pt>
    <dgm:pt modelId="{B0692A9B-6803-D84D-8040-9CE4D216B96F}" type="pres">
      <dgm:prSet presAssocID="{BDFDECA2-940F-466D-9B3E-695BC5F48FBE}" presName="node" presStyleLbl="node1" presStyleIdx="4" presStyleCnt="6">
        <dgm:presLayoutVars>
          <dgm:bulletEnabled val="1"/>
        </dgm:presLayoutVars>
      </dgm:prSet>
      <dgm:spPr/>
    </dgm:pt>
    <dgm:pt modelId="{88A7DDAE-C84A-8C48-9162-043162ECE74A}" type="pres">
      <dgm:prSet presAssocID="{3849F517-4575-4083-8DD7-7183A3104C22}" presName="sibTrans" presStyleCnt="0"/>
      <dgm:spPr/>
    </dgm:pt>
    <dgm:pt modelId="{E4C734DA-55A0-884A-BE73-C8863220EFBC}" type="pres">
      <dgm:prSet presAssocID="{307CCD56-BADA-43E1-A162-990C94424179}" presName="node" presStyleLbl="node1" presStyleIdx="5" presStyleCnt="6">
        <dgm:presLayoutVars>
          <dgm:bulletEnabled val="1"/>
        </dgm:presLayoutVars>
      </dgm:prSet>
      <dgm:spPr/>
    </dgm:pt>
  </dgm:ptLst>
  <dgm:cxnLst>
    <dgm:cxn modelId="{24F64F0D-0257-5148-B72A-1B8AFC6C9832}" srcId="{FE7101CE-5658-4EC3-B416-2A1064080EAB}" destId="{3219FE90-F309-3A47-9025-DF629FB42EFD}" srcOrd="2" destOrd="0" parTransId="{1A82F8F8-B5F3-404F-852A-0EAA6DEE3D98}" sibTransId="{891B3E2E-2272-B84C-B0C1-05D3BE603CAD}"/>
    <dgm:cxn modelId="{6F2A5028-4013-40B5-8E97-7B76F4F953DF}" srcId="{FE7101CE-5658-4EC3-B416-2A1064080EAB}" destId="{BDFDECA2-940F-466D-9B3E-695BC5F48FBE}" srcOrd="4" destOrd="0" parTransId="{713C4F57-1658-4A4F-9763-A49056218D67}" sibTransId="{3849F517-4575-4083-8DD7-7183A3104C22}"/>
    <dgm:cxn modelId="{B98EC334-352D-47CF-A54D-183F5370C4EA}" srcId="{FE7101CE-5658-4EC3-B416-2A1064080EAB}" destId="{EE68B5C3-8DE9-4ED6-8708-E64EAD40B613}" srcOrd="3" destOrd="0" parTransId="{B8EA74F6-47F2-4834-97BA-C9B3C2D90953}" sibTransId="{2092500E-3D0F-4588-9EC8-7E36F41A5664}"/>
    <dgm:cxn modelId="{77A7C936-E2C3-FA49-BF7F-2089D52D1058}" type="presOf" srcId="{3219FE90-F309-3A47-9025-DF629FB42EFD}" destId="{6F7EA548-B81B-0A48-B3E5-87841355ABC6}" srcOrd="0" destOrd="0" presId="urn:microsoft.com/office/officeart/2005/8/layout/default"/>
    <dgm:cxn modelId="{CC4AAF56-B7C6-FA4F-B1F2-C102EC33A4DB}" type="presOf" srcId="{65B1BFCE-7137-4901-A8E9-A93991429068}" destId="{0C90C59A-AD09-9242-9243-3DB0C186E1B2}" srcOrd="0" destOrd="0" presId="urn:microsoft.com/office/officeart/2005/8/layout/default"/>
    <dgm:cxn modelId="{8983C762-FBF8-3E47-8832-1EB649B41F05}" type="presOf" srcId="{BDFDECA2-940F-466D-9B3E-695BC5F48FBE}" destId="{B0692A9B-6803-D84D-8040-9CE4D216B96F}" srcOrd="0" destOrd="0" presId="urn:microsoft.com/office/officeart/2005/8/layout/default"/>
    <dgm:cxn modelId="{8FCDE76C-D236-BD49-BC53-30A7D70B6D09}" type="presOf" srcId="{983D393C-2A84-4E0D-A0D8-E721A9EAEA9C}" destId="{AC79B318-BD13-7344-8BD1-38E7EC2BF169}" srcOrd="0" destOrd="0" presId="urn:microsoft.com/office/officeart/2005/8/layout/default"/>
    <dgm:cxn modelId="{C99CF674-7541-5043-9821-5F4E4F5C99DB}" type="presOf" srcId="{EE68B5C3-8DE9-4ED6-8708-E64EAD40B613}" destId="{F8838C34-DE78-DB40-BE02-D8C61412C2F9}" srcOrd="0" destOrd="0" presId="urn:microsoft.com/office/officeart/2005/8/layout/default"/>
    <dgm:cxn modelId="{8DD6D27E-3FB6-4714-B828-E1402E3E6F6C}" srcId="{FE7101CE-5658-4EC3-B416-2A1064080EAB}" destId="{65B1BFCE-7137-4901-A8E9-A93991429068}" srcOrd="0" destOrd="0" parTransId="{EAE4C9F2-CF18-4070-A560-F9C3BA204EAC}" sibTransId="{1C0EA4B3-50A1-45AC-99FD-4C6EEAD1BE3E}"/>
    <dgm:cxn modelId="{58A8158B-9174-6045-A0B4-1DB65C3C3735}" type="presOf" srcId="{FE7101CE-5658-4EC3-B416-2A1064080EAB}" destId="{8902A2E9-927B-F742-BE4F-B081285D03E3}" srcOrd="0" destOrd="0" presId="urn:microsoft.com/office/officeart/2005/8/layout/default"/>
    <dgm:cxn modelId="{49654D91-6604-4A1F-84FC-715B5B3B350E}" srcId="{FE7101CE-5658-4EC3-B416-2A1064080EAB}" destId="{983D393C-2A84-4E0D-A0D8-E721A9EAEA9C}" srcOrd="1" destOrd="0" parTransId="{FE316994-760C-4029-872A-80B39FE25298}" sibTransId="{37568EE7-530B-46FB-95BC-E0959DC1BAED}"/>
    <dgm:cxn modelId="{A3A726A7-7BBB-42DB-8C76-7AC089EA8259}" srcId="{FE7101CE-5658-4EC3-B416-2A1064080EAB}" destId="{307CCD56-BADA-43E1-A162-990C94424179}" srcOrd="5" destOrd="0" parTransId="{4760A7CD-6A9A-4BCC-BD64-C247AD419316}" sibTransId="{5D49420E-FBB9-42D8-B900-3B0AAF19CB4A}"/>
    <dgm:cxn modelId="{823889E7-A06C-334A-926B-C763243CF563}" type="presOf" srcId="{307CCD56-BADA-43E1-A162-990C94424179}" destId="{E4C734DA-55A0-884A-BE73-C8863220EFBC}" srcOrd="0" destOrd="0" presId="urn:microsoft.com/office/officeart/2005/8/layout/default"/>
    <dgm:cxn modelId="{5F4A9D09-59AF-8342-99A1-4DCCDE6CD1ED}" type="presParOf" srcId="{8902A2E9-927B-F742-BE4F-B081285D03E3}" destId="{0C90C59A-AD09-9242-9243-3DB0C186E1B2}" srcOrd="0" destOrd="0" presId="urn:microsoft.com/office/officeart/2005/8/layout/default"/>
    <dgm:cxn modelId="{A4601E67-3DB0-D147-BD2E-0A55CB4F5CE7}" type="presParOf" srcId="{8902A2E9-927B-F742-BE4F-B081285D03E3}" destId="{0C7E36DA-B6C6-364A-AB5D-DCD598E0D17C}" srcOrd="1" destOrd="0" presId="urn:microsoft.com/office/officeart/2005/8/layout/default"/>
    <dgm:cxn modelId="{FCDD7624-B496-A448-8BB8-ACE508ED24CF}" type="presParOf" srcId="{8902A2E9-927B-F742-BE4F-B081285D03E3}" destId="{AC79B318-BD13-7344-8BD1-38E7EC2BF169}" srcOrd="2" destOrd="0" presId="urn:microsoft.com/office/officeart/2005/8/layout/default"/>
    <dgm:cxn modelId="{7D416EF4-F310-7740-9EE2-9498A5492347}" type="presParOf" srcId="{8902A2E9-927B-F742-BE4F-B081285D03E3}" destId="{B0D05A28-7ABB-264A-9693-6F81CBE4BFBE}" srcOrd="3" destOrd="0" presId="urn:microsoft.com/office/officeart/2005/8/layout/default"/>
    <dgm:cxn modelId="{81A9E879-AA39-384A-B316-80469E30E649}" type="presParOf" srcId="{8902A2E9-927B-F742-BE4F-B081285D03E3}" destId="{6F7EA548-B81B-0A48-B3E5-87841355ABC6}" srcOrd="4" destOrd="0" presId="urn:microsoft.com/office/officeart/2005/8/layout/default"/>
    <dgm:cxn modelId="{DAAACA62-BB0A-B241-8F44-4562983314F6}" type="presParOf" srcId="{8902A2E9-927B-F742-BE4F-B081285D03E3}" destId="{98064458-CD32-9B44-B65F-AFB33550669D}" srcOrd="5" destOrd="0" presId="urn:microsoft.com/office/officeart/2005/8/layout/default"/>
    <dgm:cxn modelId="{28C3466A-9C30-7D43-8206-FF55407EE303}" type="presParOf" srcId="{8902A2E9-927B-F742-BE4F-B081285D03E3}" destId="{F8838C34-DE78-DB40-BE02-D8C61412C2F9}" srcOrd="6" destOrd="0" presId="urn:microsoft.com/office/officeart/2005/8/layout/default"/>
    <dgm:cxn modelId="{E1989C97-F3D3-3344-92C1-5501222998A6}" type="presParOf" srcId="{8902A2E9-927B-F742-BE4F-B081285D03E3}" destId="{A2F80079-55F7-D449-A6E9-4605A0B1DA96}" srcOrd="7" destOrd="0" presId="urn:microsoft.com/office/officeart/2005/8/layout/default"/>
    <dgm:cxn modelId="{3E6DE84F-4770-5C40-9F1F-9C2BCB75073F}" type="presParOf" srcId="{8902A2E9-927B-F742-BE4F-B081285D03E3}" destId="{B0692A9B-6803-D84D-8040-9CE4D216B96F}" srcOrd="8" destOrd="0" presId="urn:microsoft.com/office/officeart/2005/8/layout/default"/>
    <dgm:cxn modelId="{8C65B77D-0533-6548-8DB8-DB508661AD8B}" type="presParOf" srcId="{8902A2E9-927B-F742-BE4F-B081285D03E3}" destId="{88A7DDAE-C84A-8C48-9162-043162ECE74A}" srcOrd="9" destOrd="0" presId="urn:microsoft.com/office/officeart/2005/8/layout/default"/>
    <dgm:cxn modelId="{11B46FDE-6066-4843-95B5-1F3C3BFEDDD4}" type="presParOf" srcId="{8902A2E9-927B-F742-BE4F-B081285D03E3}" destId="{E4C734DA-55A0-884A-BE73-C8863220EFBC}"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3AEFA-E851-6841-8B9D-66C792E0C73A}">
      <dsp:nvSpPr>
        <dsp:cNvPr id="0" name=""/>
        <dsp:cNvSpPr/>
      </dsp:nvSpPr>
      <dsp:spPr>
        <a:xfrm>
          <a:off x="2744885" y="2188967"/>
          <a:ext cx="3465909" cy="1743733"/>
        </a:xfrm>
        <a:prstGeom prst="ellipse">
          <a:avLst/>
        </a:prstGeom>
        <a:blipFill rotWithShape="1">
          <a:blip xmlns:r="http://schemas.openxmlformats.org/officeDocument/2006/relationships" r:embed="rId1">
            <a:duotone>
              <a:schemeClr val="accent1">
                <a:alpha val="50000"/>
                <a:hueOff val="0"/>
                <a:satOff val="0"/>
                <a:lumOff val="0"/>
                <a:alphaOff val="0"/>
                <a:shade val="36000"/>
                <a:satMod val="120000"/>
              </a:schemeClr>
              <a:schemeClr val="accent1">
                <a:alpha val="50000"/>
                <a:hueOff val="0"/>
                <a:satOff val="0"/>
                <a:lumOff val="0"/>
                <a:alphaOff val="0"/>
                <a:tint val="40000"/>
              </a:schemeClr>
            </a:duotone>
          </a:blip>
          <a:tile tx="0" ty="0" sx="60000" sy="59000" flip="none" algn="tl"/>
        </a:blip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l-GR" sz="6500" kern="1200" dirty="0"/>
            <a:t>Άτομο</a:t>
          </a:r>
          <a:endParaRPr lang="en-US" sz="6500" kern="1200" dirty="0"/>
        </a:p>
      </dsp:txBody>
      <dsp:txXfrm>
        <a:off x="3252456" y="2444331"/>
        <a:ext cx="2450767" cy="1233005"/>
      </dsp:txXfrm>
    </dsp:sp>
    <dsp:sp modelId="{20F339B1-0AA3-4042-BDC0-E52A08FE7990}">
      <dsp:nvSpPr>
        <dsp:cNvPr id="0" name=""/>
        <dsp:cNvSpPr/>
      </dsp:nvSpPr>
      <dsp:spPr>
        <a:xfrm>
          <a:off x="939215" y="1295087"/>
          <a:ext cx="3472581" cy="1362310"/>
        </a:xfrm>
        <a:prstGeom prst="ellipse">
          <a:avLst/>
        </a:prstGeom>
        <a:blipFill rotWithShape="1">
          <a:blip xmlns:r="http://schemas.openxmlformats.org/officeDocument/2006/relationships" r:embed="rId1">
            <a:duotone>
              <a:schemeClr val="accent1">
                <a:alpha val="50000"/>
                <a:hueOff val="0"/>
                <a:satOff val="0"/>
                <a:lumOff val="0"/>
                <a:alphaOff val="0"/>
                <a:shade val="36000"/>
                <a:satMod val="120000"/>
              </a:schemeClr>
              <a:schemeClr val="accent1">
                <a:alpha val="50000"/>
                <a:hueOff val="0"/>
                <a:satOff val="0"/>
                <a:lumOff val="0"/>
                <a:alphaOff val="0"/>
                <a:tint val="40000"/>
              </a:schemeClr>
            </a:duotone>
          </a:blip>
          <a:tile tx="0" ty="0" sx="60000" sy="59000" flip="none" algn="tl"/>
        </a:blip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l-GR" sz="2900" kern="1200" dirty="0"/>
            <a:t>Πριν το ταξίδι</a:t>
          </a:r>
          <a:endParaRPr lang="en-US" sz="2900" kern="1200" dirty="0"/>
        </a:p>
      </dsp:txBody>
      <dsp:txXfrm>
        <a:off x="1447763" y="1494593"/>
        <a:ext cx="2455485" cy="963298"/>
      </dsp:txXfrm>
    </dsp:sp>
    <dsp:sp modelId="{E09FE42D-E16B-A44A-8BDA-A5C88118A41C}">
      <dsp:nvSpPr>
        <dsp:cNvPr id="0" name=""/>
        <dsp:cNvSpPr/>
      </dsp:nvSpPr>
      <dsp:spPr>
        <a:xfrm>
          <a:off x="4571998" y="1222434"/>
          <a:ext cx="3646153" cy="1354945"/>
        </a:xfrm>
        <a:prstGeom prst="ellipse">
          <a:avLst/>
        </a:prstGeom>
        <a:blipFill rotWithShape="1">
          <a:blip xmlns:r="http://schemas.openxmlformats.org/officeDocument/2006/relationships" r:embed="rId1">
            <a:duotone>
              <a:schemeClr val="accent1">
                <a:alpha val="50000"/>
                <a:hueOff val="0"/>
                <a:satOff val="0"/>
                <a:lumOff val="0"/>
                <a:alphaOff val="0"/>
                <a:shade val="36000"/>
                <a:satMod val="120000"/>
              </a:schemeClr>
              <a:schemeClr val="accent1">
                <a:alpha val="50000"/>
                <a:hueOff val="0"/>
                <a:satOff val="0"/>
                <a:lumOff val="0"/>
                <a:alphaOff val="0"/>
                <a:tint val="40000"/>
              </a:schemeClr>
            </a:duotone>
          </a:blip>
          <a:tile tx="0" ty="0" sx="60000" sy="59000" flip="none" algn="tl"/>
        </a:blip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l-GR" sz="2900" kern="1200" dirty="0"/>
            <a:t>Κατά τη διάρκεια</a:t>
          </a:r>
          <a:endParaRPr lang="en-US" sz="2900" kern="1200" dirty="0"/>
        </a:p>
      </dsp:txBody>
      <dsp:txXfrm>
        <a:off x="5105965" y="1420861"/>
        <a:ext cx="2578219" cy="958091"/>
      </dsp:txXfrm>
    </dsp:sp>
    <dsp:sp modelId="{EF501C10-D4A9-564E-9DA5-F1DDE945038B}">
      <dsp:nvSpPr>
        <dsp:cNvPr id="0" name=""/>
        <dsp:cNvSpPr/>
      </dsp:nvSpPr>
      <dsp:spPr>
        <a:xfrm>
          <a:off x="4641425" y="3263034"/>
          <a:ext cx="3817421" cy="1615772"/>
        </a:xfrm>
        <a:prstGeom prst="ellipse">
          <a:avLst/>
        </a:prstGeom>
        <a:blipFill rotWithShape="1">
          <a:blip xmlns:r="http://schemas.openxmlformats.org/officeDocument/2006/relationships" r:embed="rId1">
            <a:duotone>
              <a:schemeClr val="accent1">
                <a:alpha val="50000"/>
                <a:hueOff val="0"/>
                <a:satOff val="0"/>
                <a:lumOff val="0"/>
                <a:alphaOff val="0"/>
                <a:shade val="36000"/>
                <a:satMod val="120000"/>
              </a:schemeClr>
              <a:schemeClr val="accent1">
                <a:alpha val="50000"/>
                <a:hueOff val="0"/>
                <a:satOff val="0"/>
                <a:lumOff val="0"/>
                <a:alphaOff val="0"/>
                <a:tint val="40000"/>
              </a:schemeClr>
            </a:duotone>
          </a:blip>
          <a:tile tx="0" ty="0" sx="60000" sy="59000" flip="none" algn="tl"/>
        </a:blip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l-GR" sz="2900" kern="1200" dirty="0"/>
            <a:t>Στη χώρα υποδοχής</a:t>
          </a:r>
          <a:endParaRPr lang="en-US" sz="2900" kern="1200" dirty="0"/>
        </a:p>
      </dsp:txBody>
      <dsp:txXfrm>
        <a:off x="5200473" y="3499658"/>
        <a:ext cx="2699325" cy="1142524"/>
      </dsp:txXfrm>
    </dsp:sp>
    <dsp:sp modelId="{393890F3-FF35-ED4F-8FD1-30EF89A34AB6}">
      <dsp:nvSpPr>
        <dsp:cNvPr id="0" name=""/>
        <dsp:cNvSpPr/>
      </dsp:nvSpPr>
      <dsp:spPr>
        <a:xfrm>
          <a:off x="1011877" y="3402120"/>
          <a:ext cx="3269513" cy="1265126"/>
        </a:xfrm>
        <a:prstGeom prst="ellipse">
          <a:avLst/>
        </a:prstGeom>
        <a:blipFill rotWithShape="1">
          <a:blip xmlns:r="http://schemas.openxmlformats.org/officeDocument/2006/relationships" r:embed="rId1">
            <a:duotone>
              <a:schemeClr val="accent1">
                <a:alpha val="50000"/>
                <a:hueOff val="0"/>
                <a:satOff val="0"/>
                <a:lumOff val="0"/>
                <a:alphaOff val="0"/>
                <a:shade val="36000"/>
                <a:satMod val="120000"/>
              </a:schemeClr>
              <a:schemeClr val="accent1">
                <a:alpha val="50000"/>
                <a:hueOff val="0"/>
                <a:satOff val="0"/>
                <a:lumOff val="0"/>
                <a:alphaOff val="0"/>
                <a:tint val="40000"/>
              </a:schemeClr>
            </a:duotone>
          </a:blip>
          <a:tile tx="0" ty="0" sx="60000" sy="59000" flip="none" algn="tl"/>
        </a:blip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l-GR" sz="2900" kern="1200" dirty="0"/>
            <a:t>Συνεντευκτής</a:t>
          </a:r>
          <a:endParaRPr lang="en-US" sz="2900" kern="1200" dirty="0"/>
        </a:p>
      </dsp:txBody>
      <dsp:txXfrm>
        <a:off x="1490686" y="3587393"/>
        <a:ext cx="2311895" cy="894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A315C-FDDD-A640-8568-1CAB3F3DD5CD}">
      <dsp:nvSpPr>
        <dsp:cNvPr id="0" name=""/>
        <dsp:cNvSpPr/>
      </dsp:nvSpPr>
      <dsp:spPr>
        <a:xfrm>
          <a:off x="0" y="1766"/>
          <a:ext cx="75438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FEEF4F-9081-3242-B427-4899085FEDC9}">
      <dsp:nvSpPr>
        <dsp:cNvPr id="0" name=""/>
        <dsp:cNvSpPr/>
      </dsp:nvSpPr>
      <dsp:spPr>
        <a:xfrm>
          <a:off x="0" y="1766"/>
          <a:ext cx="7543800"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kern="1200" dirty="0"/>
            <a:t>Η Φ. είναι ηλικίας 25 ετών μητέρα 2 ανήλικων αγοριών ηλικίας 3 &amp; 4 ετών και έγκυος στο 3ο παιδί. Κατάγεται από το </a:t>
          </a:r>
          <a:r>
            <a:rPr lang="el-GR" sz="1300" kern="1200" dirty="0" err="1"/>
            <a:t>Idlib</a:t>
          </a:r>
          <a:r>
            <a:rPr lang="el-GR" sz="1300" kern="1200" dirty="0"/>
            <a:t> της Συρίας, πόλη που από την αρχή του πολέμου αποτελούσε επίκεντρο πολεμικών συγκρούσεων. Στην Ελλάδα ήρθαν διότι ο άνδρας της είναι καταζητούμενος στη Συρία.</a:t>
          </a:r>
          <a:endParaRPr lang="en-US" sz="1300" kern="1200" dirty="0"/>
        </a:p>
      </dsp:txBody>
      <dsp:txXfrm>
        <a:off x="0" y="1766"/>
        <a:ext cx="7543800" cy="1204770"/>
      </dsp:txXfrm>
    </dsp:sp>
    <dsp:sp modelId="{B56A8EDE-955F-9B42-B699-10AA34D24469}">
      <dsp:nvSpPr>
        <dsp:cNvPr id="0" name=""/>
        <dsp:cNvSpPr/>
      </dsp:nvSpPr>
      <dsp:spPr>
        <a:xfrm>
          <a:off x="0" y="1206537"/>
          <a:ext cx="7543800" cy="0"/>
        </a:xfrm>
        <a:prstGeom prst="line">
          <a:avLst/>
        </a:prstGeom>
        <a:solidFill>
          <a:schemeClr val="accent2">
            <a:hueOff val="953895"/>
            <a:satOff val="-21764"/>
            <a:lumOff val="8039"/>
            <a:alphaOff val="0"/>
          </a:schemeClr>
        </a:solidFill>
        <a:ln w="12700" cap="flat" cmpd="sng" algn="ctr">
          <a:solidFill>
            <a:schemeClr val="accent2">
              <a:hueOff val="953895"/>
              <a:satOff val="-21764"/>
              <a:lumOff val="80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6DF0A6-8105-024C-A486-1AA82A8B4616}">
      <dsp:nvSpPr>
        <dsp:cNvPr id="0" name=""/>
        <dsp:cNvSpPr/>
      </dsp:nvSpPr>
      <dsp:spPr>
        <a:xfrm>
          <a:off x="0" y="1206537"/>
          <a:ext cx="7543800"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kern="1200" dirty="0"/>
            <a:t>Η πατρική της οικογένεια έχει 8 παιδιά και η ίδια είναι το τέταρτο παιδί σε σειρά. Από μικρή ηλικία εργαζόταν ως οικιακή βοηθός για να βοηθήσει οικονομικά της οικογένειά της. Η μητέρα της περιγράφεται ως αυστηρή, σκληρή και η αρχηγός της οικογένειας ενώ ο πατέρας ως αδιάφορος, εξαρτημένος από τον τζόγο και κακοποιητικός προς τη μητέρα.  Η μητέρα της απεβίωσε όσο η ίδια ήταν στην Τουρκία το 2014 καθώς αντιμετώπιζε πολλά προβλήματα υγείας αλλά η ίδια η Φ. πιστεύει ότι «πέθανε από τον καημό της για μένα».  </a:t>
          </a:r>
          <a:endParaRPr lang="en-US" sz="1300" kern="1200" dirty="0"/>
        </a:p>
      </dsp:txBody>
      <dsp:txXfrm>
        <a:off x="0" y="1206537"/>
        <a:ext cx="7543800" cy="1204770"/>
      </dsp:txXfrm>
    </dsp:sp>
    <dsp:sp modelId="{FE14751F-6E3C-9745-BB66-86C9FAF38F2F}">
      <dsp:nvSpPr>
        <dsp:cNvPr id="0" name=""/>
        <dsp:cNvSpPr/>
      </dsp:nvSpPr>
      <dsp:spPr>
        <a:xfrm>
          <a:off x="0" y="2411307"/>
          <a:ext cx="7543800" cy="0"/>
        </a:xfrm>
        <a:prstGeom prst="line">
          <a:avLst/>
        </a:prstGeom>
        <a:solidFill>
          <a:schemeClr val="accent2">
            <a:hueOff val="1907789"/>
            <a:satOff val="-43528"/>
            <a:lumOff val="16079"/>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7EB84A-56BD-B449-BC75-DCC148D03889}">
      <dsp:nvSpPr>
        <dsp:cNvPr id="0" name=""/>
        <dsp:cNvSpPr/>
      </dsp:nvSpPr>
      <dsp:spPr>
        <a:xfrm>
          <a:off x="0" y="2411307"/>
          <a:ext cx="7543800"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kern="1200" dirty="0"/>
            <a:t>Σε ηλικία 12- 13 ετών, αναφέρει χαρακτηριστικά «δεν μου είχε έρθει ακόμα περίοδος» έπεσε θύμα ομαδικού βιασμού. Ο τελευταίος που τη βίασε ήταν αυτός που μετά του ζήτησε και τον παντρεύτηκε σε μια προσπάθεια της Φ. να γλιτώσει από τη ντροπή του βιασμού. «Αναγκάστηκα να τον παντρευτώ. Και να γυρνούσα στην οικογένειά μου επειδή δεν ήμουν πλέον παρθένα δε θα με παντρευόταν κανείς. Δε θα γλίτωνα ούτε έτσι ούτε αλλιώς.»</a:t>
          </a:r>
          <a:endParaRPr lang="en-US" sz="1300" kern="1200" dirty="0"/>
        </a:p>
      </dsp:txBody>
      <dsp:txXfrm>
        <a:off x="0" y="2411307"/>
        <a:ext cx="7543800" cy="1204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BD35A-32E0-6F4E-A667-D7BEFB2B6C83}">
      <dsp:nvSpPr>
        <dsp:cNvPr id="0" name=""/>
        <dsp:cNvSpPr/>
      </dsp:nvSpPr>
      <dsp:spPr>
        <a:xfrm>
          <a:off x="0" y="0"/>
          <a:ext cx="75438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A7A92-0F86-3849-A6AD-7763DFABD723}">
      <dsp:nvSpPr>
        <dsp:cNvPr id="0" name=""/>
        <dsp:cNvSpPr/>
      </dsp:nvSpPr>
      <dsp:spPr>
        <a:xfrm>
          <a:off x="0" y="0"/>
          <a:ext cx="7543800" cy="1808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l-GR" sz="1700" kern="1200"/>
            <a:t>Στην Ελλάδα ήρθε το 2015 μαζί με τον άνδρα της ο οποίος ήταν κακοποιητικός  μαζί της και είχε παραβατική συμπεριφορά. Συλλαμβάνεται από την ελληνική αστυνομία το 2017 όπου κατηγορείται για διακίνηση ναρκωτικών. Το 2017 η Φ. Εντάχθηκε στο πρόγραμμα στέγασης του Δήμου Αθηναίων που λειτουργεί υπό την Αιγίδα της Ύπατης Αρμοστείας του Ο.Η.Ε. και ζει τα τελευταία 3 χρόνια στο  διαμέρισμα που την επισκεπτόμαστε.</a:t>
          </a:r>
          <a:endParaRPr lang="en-US" sz="1700" kern="1200"/>
        </a:p>
      </dsp:txBody>
      <dsp:txXfrm>
        <a:off x="0" y="0"/>
        <a:ext cx="7543800" cy="1808922"/>
      </dsp:txXfrm>
    </dsp:sp>
    <dsp:sp modelId="{932BABB7-4078-7C4F-BD4C-6099379BD348}">
      <dsp:nvSpPr>
        <dsp:cNvPr id="0" name=""/>
        <dsp:cNvSpPr/>
      </dsp:nvSpPr>
      <dsp:spPr>
        <a:xfrm>
          <a:off x="0" y="1808922"/>
          <a:ext cx="7543800" cy="0"/>
        </a:xfrm>
        <a:prstGeom prst="line">
          <a:avLst/>
        </a:prstGeom>
        <a:solidFill>
          <a:schemeClr val="accent2">
            <a:hueOff val="1907789"/>
            <a:satOff val="-43528"/>
            <a:lumOff val="16079"/>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5BDBF7-A716-DA48-A722-8CEAA75A1CF7}">
      <dsp:nvSpPr>
        <dsp:cNvPr id="0" name=""/>
        <dsp:cNvSpPr/>
      </dsp:nvSpPr>
      <dsp:spPr>
        <a:xfrm>
          <a:off x="0" y="1808922"/>
          <a:ext cx="7543800" cy="1808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l-GR" sz="1700" kern="1200"/>
            <a:t>Ο άνδρας της αποφυλακίστηκε το 2019, η Φ. μένει έγκυος στο 3ο τους παιδί. Συλλαμβάνεται σε σύντομο χρονικό διάστημα και κατηγορείται για διακίνηση ανθρώπων και ναρκωτικών. Τώρα βρίσκεται ξανά στη φυλακή.</a:t>
          </a:r>
          <a:endParaRPr lang="en-US" sz="1700" kern="1200"/>
        </a:p>
      </dsp:txBody>
      <dsp:txXfrm>
        <a:off x="0" y="1808922"/>
        <a:ext cx="7543800" cy="18089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0C59A-AD09-9242-9243-3DB0C186E1B2}">
      <dsp:nvSpPr>
        <dsp:cNvPr id="0" name=""/>
        <dsp:cNvSpPr/>
      </dsp:nvSpPr>
      <dsp:spPr>
        <a:xfrm>
          <a:off x="0" y="276588"/>
          <a:ext cx="2357437" cy="141446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Η </a:t>
          </a:r>
          <a:r>
            <a:rPr lang="el-GR" sz="1300" kern="1200" dirty="0" err="1"/>
            <a:t>Τάκουα</a:t>
          </a:r>
          <a:r>
            <a:rPr lang="el-GR" sz="1300" kern="1200" dirty="0"/>
            <a:t>  είναι 16 ετών </a:t>
          </a:r>
          <a:endParaRPr lang="en-US" sz="1300" kern="1200" dirty="0"/>
        </a:p>
      </dsp:txBody>
      <dsp:txXfrm>
        <a:off x="0" y="276588"/>
        <a:ext cx="2357437" cy="1414462"/>
      </dsp:txXfrm>
    </dsp:sp>
    <dsp:sp modelId="{AC79B318-BD13-7344-8BD1-38E7EC2BF169}">
      <dsp:nvSpPr>
        <dsp:cNvPr id="0" name=""/>
        <dsp:cNvSpPr/>
      </dsp:nvSpPr>
      <dsp:spPr>
        <a:xfrm>
          <a:off x="2593181" y="276588"/>
          <a:ext cx="2357437" cy="141446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Είναι από το Αφγανιστάν αλλά μεγάλωσε στο Ιράν. </a:t>
          </a:r>
        </a:p>
        <a:p>
          <a:pPr marL="0" lvl="0" indent="0" algn="ctr" defTabSz="577850">
            <a:lnSpc>
              <a:spcPct val="90000"/>
            </a:lnSpc>
            <a:spcBef>
              <a:spcPct val="0"/>
            </a:spcBef>
            <a:spcAft>
              <a:spcPct val="35000"/>
            </a:spcAft>
            <a:buNone/>
          </a:pPr>
          <a:r>
            <a:rPr lang="en-US" sz="1300" kern="1200" dirty="0" err="1"/>
            <a:t>Έ</a:t>
          </a:r>
          <a:r>
            <a:rPr lang="el-GR" sz="1300" kern="1200" dirty="0" err="1"/>
            <a:t>φτασε</a:t>
          </a:r>
          <a:r>
            <a:rPr lang="el-GR" sz="1300" kern="1200" dirty="0"/>
            <a:t> στην Ελλάδα 3 εβδομάδες πριν την παραπομπή.</a:t>
          </a:r>
          <a:endParaRPr lang="en-US" sz="1300" kern="1200" dirty="0"/>
        </a:p>
      </dsp:txBody>
      <dsp:txXfrm>
        <a:off x="2593181" y="276588"/>
        <a:ext cx="2357437" cy="1414462"/>
      </dsp:txXfrm>
    </dsp:sp>
    <dsp:sp modelId="{6F7EA548-B81B-0A48-B3E5-87841355ABC6}">
      <dsp:nvSpPr>
        <dsp:cNvPr id="0" name=""/>
        <dsp:cNvSpPr/>
      </dsp:nvSpPr>
      <dsp:spPr>
        <a:xfrm>
          <a:off x="5186362" y="276588"/>
          <a:ext cx="2357437" cy="141446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a:t>Στο </a:t>
          </a:r>
          <a:r>
            <a:rPr lang="en-US" sz="1300" kern="1200"/>
            <a:t>camp </a:t>
          </a:r>
          <a:r>
            <a:rPr lang="el-GR" sz="1300" kern="1200"/>
            <a:t>έγινε συμπλοκή μεταξύ δύο ομάδων προσφύγων ταρακουνήθηκε η σκηνή και ενώ εκείνη μαγείρευε έπεσε το καυτό νερό στα πόδια της δημιουργώντας σοβαρό έγκαυμα. </a:t>
          </a:r>
          <a:endParaRPr lang="en-US" sz="1300" kern="1200" dirty="0"/>
        </a:p>
      </dsp:txBody>
      <dsp:txXfrm>
        <a:off x="5186362" y="276588"/>
        <a:ext cx="2357437" cy="1414462"/>
      </dsp:txXfrm>
    </dsp:sp>
    <dsp:sp modelId="{F8838C34-DE78-DB40-BE02-D8C61412C2F9}">
      <dsp:nvSpPr>
        <dsp:cNvPr id="0" name=""/>
        <dsp:cNvSpPr/>
      </dsp:nvSpPr>
      <dsp:spPr>
        <a:xfrm>
          <a:off x="0" y="1926794"/>
          <a:ext cx="2357437" cy="141446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Στο </a:t>
          </a:r>
          <a:r>
            <a:rPr lang="en-US" sz="1300" kern="1200" dirty="0"/>
            <a:t>camp </a:t>
          </a:r>
          <a:r>
            <a:rPr lang="el-GR" sz="1300" kern="1200" dirty="0"/>
            <a:t>έκανε απόπειρα αυτοκτονίας καταναλώνοντας χάπια για αυτό νοσηλεύτηκε στην κλινική του νοσοκομείου. Μεταφέρθηκε στην Αθήνα προκειμένου να λάβει ιατρική φροντίδα. </a:t>
          </a:r>
          <a:endParaRPr lang="en-US" sz="1300" kern="1200" dirty="0"/>
        </a:p>
      </dsp:txBody>
      <dsp:txXfrm>
        <a:off x="0" y="1926794"/>
        <a:ext cx="2357437" cy="1414462"/>
      </dsp:txXfrm>
    </dsp:sp>
    <dsp:sp modelId="{B0692A9B-6803-D84D-8040-9CE4D216B96F}">
      <dsp:nvSpPr>
        <dsp:cNvPr id="0" name=""/>
        <dsp:cNvSpPr/>
      </dsp:nvSpPr>
      <dsp:spPr>
        <a:xfrm>
          <a:off x="2593181" y="1926794"/>
          <a:ext cx="2357437" cy="141446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Ζει μαζί με την οικογένεια της σε διαμέρισμα του προγράμματος Εστία και τα άλλα 3 μεγαλύτερα αδέλφια της ζουν ακόμα στο νησί. </a:t>
          </a:r>
          <a:endParaRPr lang="en-US" sz="1300" kern="1200" dirty="0"/>
        </a:p>
      </dsp:txBody>
      <dsp:txXfrm>
        <a:off x="2593181" y="1926794"/>
        <a:ext cx="2357437" cy="1414462"/>
      </dsp:txXfrm>
    </dsp:sp>
    <dsp:sp modelId="{E4C734DA-55A0-884A-BE73-C8863220EFBC}">
      <dsp:nvSpPr>
        <dsp:cNvPr id="0" name=""/>
        <dsp:cNvSpPr/>
      </dsp:nvSpPr>
      <dsp:spPr>
        <a:xfrm>
          <a:off x="5186362" y="1926794"/>
          <a:ext cx="2357437" cy="141446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Χρησιμοποιεί αναπηρικό αμάξι Έχει διαταραγμένο ύπνο, νυχτερινούς εφιάλτες κακή διάθεση, ενεργό αυτοκτονικό ιδεασμό.</a:t>
          </a:r>
          <a:endParaRPr lang="en-US" sz="1300" kern="1200" dirty="0"/>
        </a:p>
      </dsp:txBody>
      <dsp:txXfrm>
        <a:off x="5186362" y="1926794"/>
        <a:ext cx="2357437" cy="141446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53A901-010B-2E43-A708-CC6C46DAFAA3}" type="datetimeFigureOut">
              <a:rPr lang="en-US" smtClean="0"/>
              <a:pPr/>
              <a:t>1/19/20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6199A7-48CB-BF45-9986-0E300AC6ADD6}"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A919B9-C9F5-DA46-BFDD-CBEB54B1D725}" type="datetimeFigureOut">
              <a:rPr lang="en-US" smtClean="0"/>
              <a:pPr/>
              <a:t>1/19/20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B4DD5E-196F-024A-8C42-A4FCAEF7FE88}"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4B4DD5E-196F-024A-8C42-A4FCAEF7FE88}" type="slidenum">
              <a:rPr lang="en-US" smtClean="0"/>
              <a:pPr/>
              <a:t>1</a:t>
            </a:fld>
            <a:endParaRPr lang="en-US"/>
          </a:p>
        </p:txBody>
      </p:sp>
    </p:spTree>
    <p:extLst>
      <p:ext uri="{BB962C8B-B14F-4D97-AF65-F5344CB8AC3E}">
        <p14:creationId xmlns:p14="http://schemas.microsoft.com/office/powerpoint/2010/main" val="3507692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l-GR" dirty="0"/>
              <a:t>Υπάρχουν</a:t>
            </a:r>
            <a:r>
              <a:rPr dirty="0"/>
              <a:t> τρεις μεγάλες κατηγορίες των αποκρίσεων σε μια τραυματική εμπειρία</a:t>
            </a:r>
            <a:endParaRPr lang="el-GR" dirty="0"/>
          </a:p>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31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dirty="0"/>
              <a:t>Η Αντιξοότητα επιτρέπει σε κάποιον να πάει παρα πέρα</a:t>
            </a:r>
          </a:p>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l-GR" dirty="0"/>
              <a:t>Υπάρχουν</a:t>
            </a:r>
            <a:r>
              <a:rPr dirty="0"/>
              <a:t> τρεις μεγάλες κατηγορίες των αποκρίσεων σε μια τραυματική εμπειρία</a:t>
            </a:r>
            <a:endParaRPr lang="el-GR" dirty="0"/>
          </a:p>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34</a:t>
            </a:fld>
            <a:endParaRPr lang="en-US"/>
          </a:p>
        </p:txBody>
      </p:sp>
    </p:spTree>
    <p:extLst>
      <p:ext uri="{BB962C8B-B14F-4D97-AF65-F5344CB8AC3E}">
        <p14:creationId xmlns:p14="http://schemas.microsoft.com/office/powerpoint/2010/main" val="167014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a:t>Ποια είναι τα αρνητικά; </a:t>
            </a:r>
          </a:p>
          <a:p>
            <a:r>
              <a:rPr lang="el-GR" dirty="0"/>
              <a:t>Ποια είναι</a:t>
            </a:r>
            <a:r>
              <a:rPr lang="el-GR" baseline="0" dirty="0"/>
              <a:t> τα αμετάβλητα;</a:t>
            </a:r>
          </a:p>
          <a:p>
            <a:r>
              <a:rPr lang="el-GR" baseline="0" dirty="0"/>
              <a:t>Τι έχει κερδίσει από αυτό ;</a:t>
            </a:r>
          </a:p>
          <a:p>
            <a:r>
              <a:rPr lang="el-GR" baseline="0" dirty="0"/>
              <a:t>Τι τον έχει βοηθήσει;</a:t>
            </a:r>
          </a:p>
          <a:p>
            <a:r>
              <a:rPr lang="el-GR" baseline="0" dirty="0"/>
              <a:t>Διττη εικόνα τραύματος – παράλυση- ανθεκτικότητα</a:t>
            </a:r>
            <a:endParaRPr lang="en-US" dirty="0"/>
          </a:p>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4B4DD5E-196F-024A-8C42-A4FCAEF7FE88}" type="slidenum">
              <a:rPr lang="en-US" smtClean="0"/>
              <a:pPr/>
              <a:t>39</a:t>
            </a:fld>
            <a:endParaRPr lang="en-US"/>
          </a:p>
        </p:txBody>
      </p:sp>
    </p:spTree>
    <p:extLst>
      <p:ext uri="{BB962C8B-B14F-4D97-AF65-F5344CB8AC3E}">
        <p14:creationId xmlns:p14="http://schemas.microsoft.com/office/powerpoint/2010/main" val="341237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Τις πρώτες συνεδρίες της αφιερώσαμε στο σωματικό τραύμα. Σε αυτό που έχει. Τη βοήθησα να επικοινωνήσει με το γιατρό της , να ζητήσει βοήθεια, έδωσα σημασία σε αυτό που περνούσε και υπέφερε. Τη διευκόλυνα να μάθει και να ζητήσει βοήθεια.</a:t>
            </a:r>
          </a:p>
          <a:p>
            <a:pPr marL="0" marR="0" lvl="0" indent="0" algn="l" defTabSz="4572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Αυτοκτονικός Ιδεασμός: δεν τον υποτιμώ, τον αξιολογώ (συνθήκες, αν είναι ενεργός). Συμφωνία μαζί της.</a:t>
            </a:r>
          </a:p>
          <a:p>
            <a:pPr marL="0" marR="0" lvl="0" indent="0" algn="l" defTabSz="4572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Επιστροφή στη Μόρια. Τι συμβαίνει εκεί; Εκεί ζει μαζί με τις αδελφές της οι οποίες είχε πολύ στενή σχέση, είχε φίλες εκεί και τις θύμιζε πολύ το χωριό της. Ήταν συνηθισμένη με τις φασαρίες εκεί και δεν την ενοχλούσαν. Τώρα στην Αθήνα, είναι σε ένα διαμέρισμα, χωρίς εύκολη πρόσβαση έξω και άμεσα εξαρτημένη από τον αδελφό της.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Ημερήσιο πρόγραμμα (Τι θα έκανες αν ήσουν στο Ιράν). Μια κοπέλα 16 ετών τι θα έκανε; Θα πήγαινε σχολείο, θα έκανε γάμο; Θα πήγαινε σχολείο και θα σπούδαζε να γίνει κομμώτρια. Πρόταση: Να παρακολουθεί μαθήματα ελληνικών, αγγλικών και να γραφτεί σε σχολείο.</a:t>
            </a:r>
          </a:p>
          <a:p>
            <a:pPr marL="0" marR="0" lvl="0" indent="0" algn="l" defTabSz="4572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Δυνατά σημεία: έξυπνη, φροντισμένη, περιποιημένη, μοντέρνα ρούχα παρόλο τη δυσκολία της.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Υπάρχει αντίθεση στην οικογένεια της όπου λόγω κουλτούρας είναι πολύ πιθανό να μην την εκφράζει, να μην την λέει.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l-GR" dirty="0"/>
          </a:p>
          <a:p>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Οικογένεια:  «όφελος από το τραύμα». Ήρθαν στην Αθήνα, σε διαμέρισμα ίσως φύγουν πιο γρήγορα στην Ευρώπη. Μπορεί να μην το εκφράζουν, να μην το λένε αλλά υπάρχει η ανακούφιση.</a:t>
            </a:r>
          </a:p>
          <a:p>
            <a:endParaRPr lang="el-GR" dirty="0"/>
          </a:p>
          <a:p>
            <a:r>
              <a:rPr lang="el-GR" dirty="0"/>
              <a:t>Οικογένεια : Υποστηρικτικό δίκτυο κυρίως από τον αδελφό της ο οποίος είναι 2 </a:t>
            </a:r>
            <a:r>
              <a:rPr lang="el-GR" dirty="0" err="1"/>
              <a:t>χρόνα</a:t>
            </a:r>
            <a:r>
              <a:rPr lang="el-GR" dirty="0"/>
              <a:t> μικρότερος, αρκετά χαμογελαστός, πρόθυμος και την πηγαινοφέρνει. Ζήτησα να την υποστηρίζει αν θέλει να βγει έξω.</a:t>
            </a:r>
          </a:p>
          <a:p>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Το τραύμα επιτρέπει σε κάποιον άλλον να μιλήσει, να συζητήσει και να έρθει σε επαφή με ψυχικά τραύματα που δε θα το έκανε πριν </a:t>
            </a:r>
          </a:p>
          <a:p>
            <a:endParaRPr lang="el-GR" dirty="0"/>
          </a:p>
        </p:txBody>
      </p:sp>
      <p:sp>
        <p:nvSpPr>
          <p:cNvPr id="4" name="Θέση αριθμού διαφάνειας 3"/>
          <p:cNvSpPr>
            <a:spLocks noGrp="1"/>
          </p:cNvSpPr>
          <p:nvPr>
            <p:ph type="sldNum" sz="quarter" idx="5"/>
          </p:nvPr>
        </p:nvSpPr>
        <p:spPr/>
        <p:txBody>
          <a:bodyPr/>
          <a:lstStyle/>
          <a:p>
            <a:fld id="{04B4DD5E-196F-024A-8C42-A4FCAEF7FE88}" type="slidenum">
              <a:rPr lang="en-US" smtClean="0"/>
              <a:pPr/>
              <a:t>40</a:t>
            </a:fld>
            <a:endParaRPr lang="en-US"/>
          </a:p>
        </p:txBody>
      </p:sp>
    </p:spTree>
    <p:extLst>
      <p:ext uri="{BB962C8B-B14F-4D97-AF65-F5344CB8AC3E}">
        <p14:creationId xmlns:p14="http://schemas.microsoft.com/office/powerpoint/2010/main" val="1658243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a:p>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4B4DD5E-196F-024A-8C42-A4FCAEF7FE88}" type="slidenum">
              <a:rPr lang="en-US" smtClean="0"/>
              <a:pPr/>
              <a:t>12</a:t>
            </a:fld>
            <a:endParaRPr lang="en-US"/>
          </a:p>
        </p:txBody>
      </p:sp>
    </p:spTree>
    <p:extLst>
      <p:ext uri="{BB962C8B-B14F-4D97-AF65-F5344CB8AC3E}">
        <p14:creationId xmlns:p14="http://schemas.microsoft.com/office/powerpoint/2010/main" val="602581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sz="1200" dirty="0"/>
              <a:t>μπορεί να διαφέρουν σημαντικά από άτομο σε άτομο, ανάλογα με μια ποικιλία διαφορετικών μεταβλητών.</a:t>
            </a:r>
          </a:p>
          <a:p>
            <a:r>
              <a:rPr lang="el-GR" sz="1200" dirty="0"/>
              <a:t>2: πηγαίνοντας σε σπίτια βλέπουμε </a:t>
            </a:r>
            <a:r>
              <a:rPr lang="el-GR" sz="1200" dirty="0" err="1"/>
              <a:t>αλλους</a:t>
            </a:r>
            <a:r>
              <a:rPr lang="el-GR" sz="1200" dirty="0"/>
              <a:t> συγγενείς και ενθαρρύνουμε τη συνάντηση </a:t>
            </a:r>
            <a:r>
              <a:rPr lang="el-GR" sz="1200" dirty="0" err="1"/>
              <a:t>μαζι</a:t>
            </a:r>
            <a:r>
              <a:rPr lang="el-GR" sz="1200" dirty="0"/>
              <a:t> τους.</a:t>
            </a:r>
          </a:p>
          <a:p>
            <a:endParaRPr lang="el-GR" sz="1200" dirty="0"/>
          </a:p>
          <a:p>
            <a:r>
              <a:rPr lang="el-GR" sz="1200" dirty="0"/>
              <a:t>5: Παράδειγμα με τον </a:t>
            </a:r>
            <a:r>
              <a:rPr lang="el-GR" sz="1200" dirty="0" err="1"/>
              <a:t>Σαφι</a:t>
            </a:r>
            <a:endParaRPr lang="el-GR" sz="1200" dirty="0"/>
          </a:p>
          <a:p>
            <a:r>
              <a:rPr lang="el-GR" sz="1200" dirty="0"/>
              <a:t>6: θρησκευτικό νόημα.</a:t>
            </a:r>
          </a:p>
          <a:p>
            <a:r>
              <a:rPr lang="el-GR" sz="1200" dirty="0"/>
              <a:t>7: τώρα; </a:t>
            </a:r>
            <a:r>
              <a:rPr lang="el-GR" sz="1200"/>
              <a:t>Απορριπτική </a:t>
            </a:r>
            <a:endParaRPr lang="en-US" dirty="0"/>
          </a:p>
        </p:txBody>
      </p:sp>
      <p:sp>
        <p:nvSpPr>
          <p:cNvPr id="4" name="Slide Number Placeholder 3"/>
          <p:cNvSpPr>
            <a:spLocks noGrp="1"/>
          </p:cNvSpPr>
          <p:nvPr>
            <p:ph type="sldNum" sz="quarter" idx="10"/>
          </p:nvPr>
        </p:nvSpPr>
        <p:spPr/>
        <p:txBody>
          <a:bodyPr/>
          <a:lstStyle/>
          <a:p>
            <a:fld id="{04B4DD5E-196F-024A-8C42-A4FCAEF7FE88}"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7CF0DE64-8A78-4346-9E99-821D1EA952FD}" type="datetime1">
              <a:rPr lang="el-GR" smtClean="0"/>
              <a:t>19/1/20</a:t>
            </a:fld>
            <a:endParaRPr lang="el-GR"/>
          </a:p>
        </p:txBody>
      </p:sp>
      <p:sp>
        <p:nvSpPr>
          <p:cNvPr id="5" name="Footer Placeholder 4"/>
          <p:cNvSpPr>
            <a:spLocks noGrp="1"/>
          </p:cNvSpPr>
          <p:nvPr>
            <p:ph type="ftr" sz="quarter" idx="11"/>
          </p:nvPr>
        </p:nvSpPr>
        <p:spPr>
          <a:xfrm>
            <a:off x="812805" y="6272785"/>
            <a:ext cx="4745736" cy="365125"/>
          </a:xfrm>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D6CAC0C8-44BA-48DD-B855-B18D5874B668}" type="slidenum">
              <a:rPr lang="el-GR" smtClean="0"/>
              <a:pPr/>
              <a:t>‹#›</a:t>
            </a:fld>
            <a:endParaRPr lang="el-GR"/>
          </a:p>
        </p:txBody>
      </p:sp>
    </p:spTree>
    <p:extLst>
      <p:ext uri="{BB962C8B-B14F-4D97-AF65-F5344CB8AC3E}">
        <p14:creationId xmlns:p14="http://schemas.microsoft.com/office/powerpoint/2010/main" val="2199379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7" name="Date Placeholder 6"/>
          <p:cNvSpPr>
            <a:spLocks noGrp="1"/>
          </p:cNvSpPr>
          <p:nvPr>
            <p:ph type="dt" sz="half" idx="10"/>
          </p:nvPr>
        </p:nvSpPr>
        <p:spPr/>
        <p:txBody>
          <a:bodyPr/>
          <a:lstStyle/>
          <a:p>
            <a:fld id="{AD86415D-AF91-DD4F-B2C6-EEDC836162BE}" type="datetime1">
              <a:rPr lang="el-GR" smtClean="0"/>
              <a:t>19/1/20</a:t>
            </a:fld>
            <a:endParaRPr lang="el-GR"/>
          </a:p>
        </p:txBody>
      </p:sp>
      <p:sp>
        <p:nvSpPr>
          <p:cNvPr id="8" name="Footer Placeholder 7"/>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9" name="Slide Number Placeholder 8"/>
          <p:cNvSpPr>
            <a:spLocks noGrp="1"/>
          </p:cNvSpPr>
          <p:nvPr>
            <p:ph type="sldNum" sz="quarter" idx="12"/>
          </p:nvPr>
        </p:nvSpPr>
        <p:spPr/>
        <p:txBody>
          <a:bodyPr/>
          <a:lstStyle/>
          <a:p>
            <a:fld id="{D6CAC0C8-44BA-48DD-B855-B18D5874B668}" type="slidenum">
              <a:rPr lang="el-GR" smtClean="0"/>
              <a:pPr/>
              <a:t>‹#›</a:t>
            </a:fld>
            <a:endParaRPr lang="el-GR"/>
          </a:p>
        </p:txBody>
      </p:sp>
    </p:spTree>
    <p:extLst>
      <p:ext uri="{BB962C8B-B14F-4D97-AF65-F5344CB8AC3E}">
        <p14:creationId xmlns:p14="http://schemas.microsoft.com/office/powerpoint/2010/main" val="942466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7" name="Date Placeholder 6"/>
          <p:cNvSpPr>
            <a:spLocks noGrp="1"/>
          </p:cNvSpPr>
          <p:nvPr>
            <p:ph type="dt" sz="half" idx="10"/>
          </p:nvPr>
        </p:nvSpPr>
        <p:spPr/>
        <p:txBody>
          <a:bodyPr/>
          <a:lstStyle/>
          <a:p>
            <a:fld id="{1FDB2F85-232C-114B-BA26-10B4773A0D5F}" type="datetime1">
              <a:rPr lang="el-GR" smtClean="0"/>
              <a:t>19/1/20</a:t>
            </a:fld>
            <a:endParaRPr lang="el-GR"/>
          </a:p>
        </p:txBody>
      </p:sp>
      <p:sp>
        <p:nvSpPr>
          <p:cNvPr id="8" name="Footer Placeholder 7"/>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9" name="Slide Number Placeholder 8"/>
          <p:cNvSpPr>
            <a:spLocks noGrp="1"/>
          </p:cNvSpPr>
          <p:nvPr>
            <p:ph type="sldNum" sz="quarter" idx="12"/>
          </p:nvPr>
        </p:nvSpPr>
        <p:spPr/>
        <p:txBody>
          <a:bodyPr/>
          <a:lstStyle/>
          <a:p>
            <a:fld id="{D6CAC0C8-44BA-48DD-B855-B18D5874B668}" type="slidenum">
              <a:rPr lang="el-GR" smtClean="0"/>
              <a:pPr/>
              <a:t>‹#›</a:t>
            </a:fld>
            <a:endParaRPr lang="el-GR"/>
          </a:p>
        </p:txBody>
      </p:sp>
    </p:spTree>
    <p:extLst>
      <p:ext uri="{BB962C8B-B14F-4D97-AF65-F5344CB8AC3E}">
        <p14:creationId xmlns:p14="http://schemas.microsoft.com/office/powerpoint/2010/main" val="219327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7" name="Date Placeholder 6"/>
          <p:cNvSpPr>
            <a:spLocks noGrp="1"/>
          </p:cNvSpPr>
          <p:nvPr>
            <p:ph type="dt" sz="half" idx="10"/>
          </p:nvPr>
        </p:nvSpPr>
        <p:spPr/>
        <p:txBody>
          <a:bodyPr/>
          <a:lstStyle/>
          <a:p>
            <a:fld id="{6086FEE2-5EB3-2C4D-96EF-264A315C06CE}" type="datetime1">
              <a:rPr lang="el-GR" smtClean="0"/>
              <a:t>19/1/20</a:t>
            </a:fld>
            <a:endParaRPr lang="el-GR"/>
          </a:p>
        </p:txBody>
      </p:sp>
      <p:sp>
        <p:nvSpPr>
          <p:cNvPr id="8" name="Footer Placeholder 7"/>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9" name="Slide Number Placeholder 8"/>
          <p:cNvSpPr>
            <a:spLocks noGrp="1"/>
          </p:cNvSpPr>
          <p:nvPr>
            <p:ph type="sldNum" sz="quarter" idx="12"/>
          </p:nvPr>
        </p:nvSpPr>
        <p:spPr/>
        <p:txBody>
          <a:bodyPr/>
          <a:lstStyle/>
          <a:p>
            <a:fld id="{D6CAC0C8-44BA-48DD-B855-B18D5874B668}" type="slidenum">
              <a:rPr lang="el-GR" smtClean="0"/>
              <a:pPr/>
              <a:t>‹#›</a:t>
            </a:fld>
            <a:endParaRPr lang="el-GR"/>
          </a:p>
        </p:txBody>
      </p:sp>
    </p:spTree>
    <p:extLst>
      <p:ext uri="{BB962C8B-B14F-4D97-AF65-F5344CB8AC3E}">
        <p14:creationId xmlns:p14="http://schemas.microsoft.com/office/powerpoint/2010/main" val="59085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F68D9DFE-EC61-A249-B475-6CD676316DE9}" type="datetime1">
              <a:rPr lang="el-GR" smtClean="0"/>
              <a:t>19/1/20</a:t>
            </a:fld>
            <a:endParaRPr lang="el-GR"/>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r>
              <a:rPr lang="el-GR"/>
              <a:t>Εισαγωγή στην Κοινωνική Ψυχιατρική και Κοινοτική Ψυχολογία: «Ψυχοκοινωνική Παρέμβαση σε Πρόσφυγες – Μετανάστες ». </a:t>
            </a:r>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D6CAC0C8-44BA-48DD-B855-B18D5874B668}" type="slidenum">
              <a:rPr lang="el-GR" smtClean="0"/>
              <a:pPr/>
              <a:t>‹#›</a:t>
            </a:fld>
            <a:endParaRPr lang="el-GR"/>
          </a:p>
        </p:txBody>
      </p:sp>
    </p:spTree>
    <p:extLst>
      <p:ext uri="{BB962C8B-B14F-4D97-AF65-F5344CB8AC3E}">
        <p14:creationId xmlns:p14="http://schemas.microsoft.com/office/powerpoint/2010/main" val="334936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p:txBody>
          <a:bodyPr/>
          <a:lstStyle/>
          <a:p>
            <a:fld id="{D0C2F758-39A5-0840-817B-B44EC1CBAD05}" type="datetime1">
              <a:rPr lang="el-GR" smtClean="0"/>
              <a:t>19/1/20</a:t>
            </a:fld>
            <a:endParaRPr lang="el-GR"/>
          </a:p>
        </p:txBody>
      </p:sp>
      <p:sp>
        <p:nvSpPr>
          <p:cNvPr id="6" name="Footer Placeholder 5"/>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7" name="Slide Number Placeholder 6"/>
          <p:cNvSpPr>
            <a:spLocks noGrp="1"/>
          </p:cNvSpPr>
          <p:nvPr>
            <p:ph type="sldNum" sz="quarter" idx="12"/>
          </p:nvPr>
        </p:nvSpPr>
        <p:spPr/>
        <p:txBody>
          <a:bodyPr/>
          <a:lstStyle/>
          <a:p>
            <a:fld id="{D6CAC0C8-44BA-48DD-B855-B18D5874B668}" type="slidenum">
              <a:rPr lang="el-GR" smtClean="0"/>
              <a:pPr/>
              <a:t>‹#›</a:t>
            </a:fld>
            <a:endParaRPr lang="el-GR"/>
          </a:p>
        </p:txBody>
      </p:sp>
    </p:spTree>
    <p:extLst>
      <p:ext uri="{BB962C8B-B14F-4D97-AF65-F5344CB8AC3E}">
        <p14:creationId xmlns:p14="http://schemas.microsoft.com/office/powerpoint/2010/main" val="9284988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7" name="Date Placeholder 6"/>
          <p:cNvSpPr>
            <a:spLocks noGrp="1"/>
          </p:cNvSpPr>
          <p:nvPr>
            <p:ph type="dt" sz="half" idx="10"/>
          </p:nvPr>
        </p:nvSpPr>
        <p:spPr/>
        <p:txBody>
          <a:bodyPr/>
          <a:lstStyle/>
          <a:p>
            <a:fld id="{C9A00053-5D34-8346-9BAA-49253D2999DA}" type="datetime1">
              <a:rPr lang="el-GR" smtClean="0"/>
              <a:t>19/1/20</a:t>
            </a:fld>
            <a:endParaRPr lang="el-GR"/>
          </a:p>
        </p:txBody>
      </p:sp>
      <p:sp>
        <p:nvSpPr>
          <p:cNvPr id="8" name="Footer Placeholder 7"/>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9" name="Slide Number Placeholder 8"/>
          <p:cNvSpPr>
            <a:spLocks noGrp="1"/>
          </p:cNvSpPr>
          <p:nvPr>
            <p:ph type="sldNum" sz="quarter" idx="12"/>
          </p:nvPr>
        </p:nvSpPr>
        <p:spPr/>
        <p:txBody>
          <a:bodyPr/>
          <a:lstStyle/>
          <a:p>
            <a:fld id="{D6CAC0C8-44BA-48DD-B855-B18D5874B668}" type="slidenum">
              <a:rPr lang="el-GR" smtClean="0"/>
              <a:pPr/>
              <a:t>‹#›</a:t>
            </a:fld>
            <a:endParaRPr lang="el-GR"/>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301711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F7D2C0B8-3E77-2948-A728-245CA1F634F0}" type="datetime1">
              <a:rPr lang="el-GR" smtClean="0"/>
              <a:t>19/1/20</a:t>
            </a:fld>
            <a:endParaRPr lang="el-GR"/>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5" name="Slide Number Placeholder 4"/>
          <p:cNvSpPr>
            <a:spLocks noGrp="1"/>
          </p:cNvSpPr>
          <p:nvPr>
            <p:ph type="sldNum" sz="quarter" idx="12"/>
          </p:nvPr>
        </p:nvSpPr>
        <p:spPr/>
        <p:txBody>
          <a:bodyPr/>
          <a:lstStyle/>
          <a:p>
            <a:fld id="{D6CAC0C8-44BA-48DD-B855-B18D5874B668}" type="slidenum">
              <a:rPr lang="el-GR" smtClean="0"/>
              <a:pPr/>
              <a:t>‹#›</a:t>
            </a:fld>
            <a:endParaRPr lang="el-GR"/>
          </a:p>
        </p:txBody>
      </p:sp>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a:p>
        </p:txBody>
      </p:sp>
    </p:spTree>
    <p:extLst>
      <p:ext uri="{BB962C8B-B14F-4D97-AF65-F5344CB8AC3E}">
        <p14:creationId xmlns:p14="http://schemas.microsoft.com/office/powerpoint/2010/main" val="1276195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F6C2F9-A968-0845-9F18-7F76398DCA49}" type="datetime1">
              <a:rPr lang="el-GR" smtClean="0"/>
              <a:t>19/1/20</a:t>
            </a:fld>
            <a:endParaRPr lang="el-GR"/>
          </a:p>
        </p:txBody>
      </p:sp>
      <p:sp>
        <p:nvSpPr>
          <p:cNvPr id="3" name="Footer Placeholder 2"/>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4" name="Slide Number Placeholder 3"/>
          <p:cNvSpPr>
            <a:spLocks noGrp="1"/>
          </p:cNvSpPr>
          <p:nvPr>
            <p:ph type="sldNum" sz="quarter" idx="12"/>
          </p:nvPr>
        </p:nvSpPr>
        <p:spPr/>
        <p:txBody>
          <a:bodyPr/>
          <a:lstStyle/>
          <a:p>
            <a:fld id="{D6CAC0C8-44BA-48DD-B855-B18D5874B668}" type="slidenum">
              <a:rPr lang="el-GR" smtClean="0"/>
              <a:pPr/>
              <a:t>‹#›</a:t>
            </a:fld>
            <a:endParaRPr lang="el-GR"/>
          </a:p>
        </p:txBody>
      </p:sp>
    </p:spTree>
    <p:extLst>
      <p:ext uri="{BB962C8B-B14F-4D97-AF65-F5344CB8AC3E}">
        <p14:creationId xmlns:p14="http://schemas.microsoft.com/office/powerpoint/2010/main" val="119196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3C70018C-B5D1-E743-B34C-FC594E42E1B3}" type="datetime1">
              <a:rPr lang="el-GR" smtClean="0"/>
              <a:t>19/1/20</a:t>
            </a:fld>
            <a:endParaRPr lang="el-GR"/>
          </a:p>
        </p:txBody>
      </p:sp>
      <p:sp>
        <p:nvSpPr>
          <p:cNvPr id="10" name="Footer Placeholder 9"/>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11" name="Slide Number Placeholder 10"/>
          <p:cNvSpPr>
            <a:spLocks noGrp="1"/>
          </p:cNvSpPr>
          <p:nvPr>
            <p:ph type="sldNum" sz="quarter" idx="12"/>
          </p:nvPr>
        </p:nvSpPr>
        <p:spPr/>
        <p:txBody>
          <a:bodyPr/>
          <a:lstStyle/>
          <a:p>
            <a:fld id="{D6CAC0C8-44BA-48DD-B855-B18D5874B668}" type="slidenum">
              <a:rPr lang="el-GR" smtClean="0"/>
              <a:pPr/>
              <a:t>‹#›</a:t>
            </a:fld>
            <a:endParaRPr lang="el-GR"/>
          </a:p>
        </p:txBody>
      </p:sp>
    </p:spTree>
    <p:extLst>
      <p:ext uri="{BB962C8B-B14F-4D97-AF65-F5344CB8AC3E}">
        <p14:creationId xmlns:p14="http://schemas.microsoft.com/office/powerpoint/2010/main" val="153989020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l-GR"/>
              <a:t>Κάντε κλικ για να επεξεργαστείτε τον τίτλο υποδείγματος</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5105B9B5-79B0-4341-A1A5-D08E1A394CFD}" type="datetime1">
              <a:rPr lang="el-GR" smtClean="0"/>
              <a:t>19/1/20</a:t>
            </a:fld>
            <a:endParaRPr lang="el-GR"/>
          </a:p>
        </p:txBody>
      </p:sp>
      <p:sp>
        <p:nvSpPr>
          <p:cNvPr id="10" name="Slide Number Placeholder 9"/>
          <p:cNvSpPr>
            <a:spLocks noGrp="1"/>
          </p:cNvSpPr>
          <p:nvPr>
            <p:ph type="sldNum" sz="quarter" idx="12"/>
          </p:nvPr>
        </p:nvSpPr>
        <p:spPr/>
        <p:txBody>
          <a:bodyPr/>
          <a:lstStyle/>
          <a:p>
            <a:fld id="{D6CAC0C8-44BA-48DD-B855-B18D5874B668}" type="slidenum">
              <a:rPr lang="el-GR" smtClean="0"/>
              <a:pPr/>
              <a:t>‹#›</a:t>
            </a:fld>
            <a:endParaRPr lang="el-GR"/>
          </a:p>
        </p:txBody>
      </p:sp>
    </p:spTree>
    <p:extLst>
      <p:ext uri="{BB962C8B-B14F-4D97-AF65-F5344CB8AC3E}">
        <p14:creationId xmlns:p14="http://schemas.microsoft.com/office/powerpoint/2010/main" val="3125683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11752850-F934-284F-8476-931718B4B052}" type="datetime1">
              <a:rPr lang="el-GR" smtClean="0"/>
              <a:t>19/1/20</a:t>
            </a:fld>
            <a:endParaRPr lang="el-GR"/>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r>
              <a:rPr lang="el-GR"/>
              <a:t>Εισαγωγή στην Κοινωνική Ψυχιατρική και Κοινοτική Ψυχολογία: «Ψυχοκοινωνική Παρέμβαση σε Πρόσφυγες – Μετανάστες ». </a:t>
            </a:r>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D6CAC0C8-44BA-48DD-B855-B18D5874B668}" type="slidenum">
              <a:rPr lang="el-GR" smtClean="0"/>
              <a:pPr/>
              <a:t>‹#›</a:t>
            </a:fld>
            <a:endParaRPr lang="el-GR"/>
          </a:p>
        </p:txBody>
      </p:sp>
    </p:spTree>
    <p:extLst>
      <p:ext uri="{BB962C8B-B14F-4D97-AF65-F5344CB8AC3E}">
        <p14:creationId xmlns:p14="http://schemas.microsoft.com/office/powerpoint/2010/main" val="272995399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sldNum="0" hd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2.wdp"/><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microsoft.com/office/2007/relationships/hdphoto" Target="../media/hdphoto1.wdp"/><Relationship Id="rId7" Type="http://schemas.openxmlformats.org/officeDocument/2006/relationships/diagramLayout" Target="../diagrams/layout4.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Data" Target="../diagrams/data4.xml"/><Relationship Id="rId5" Type="http://schemas.microsoft.com/office/2007/relationships/hdphoto" Target="../media/hdphoto2.wdp"/><Relationship Id="rId10" Type="http://schemas.microsoft.com/office/2007/relationships/diagramDrawing" Target="../diagrams/drawing4.xml"/><Relationship Id="rId4" Type="http://schemas.openxmlformats.org/officeDocument/2006/relationships/image" Target="../media/image4.png"/><Relationship Id="rId9" Type="http://schemas.openxmlformats.org/officeDocument/2006/relationships/diagramColors" Target="../diagrams/colors4.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04800" y="1399032"/>
            <a:ext cx="8515672" cy="3068999"/>
          </a:xfrm>
        </p:spPr>
        <p:txBody>
          <a:bodyPr/>
          <a:lstStyle/>
          <a:p>
            <a:pPr algn="ctr"/>
            <a:r>
              <a:rPr lang="el-GR" sz="6600" dirty="0"/>
              <a:t>ΨΥΧΟΚΟΙΝΩΝΙΚΗ ΠΑΡΕΜΒΑΣΗ ΣΕ ΠΡΟΣΦΥΓΕΣ</a:t>
            </a:r>
            <a:endParaRPr lang="el-GR" dirty="0"/>
          </a:p>
        </p:txBody>
      </p:sp>
      <p:sp>
        <p:nvSpPr>
          <p:cNvPr id="3" name="2 - Υπότιτλος"/>
          <p:cNvSpPr>
            <a:spLocks noGrp="1"/>
          </p:cNvSpPr>
          <p:nvPr>
            <p:ph type="subTitle" idx="1"/>
          </p:nvPr>
        </p:nvSpPr>
        <p:spPr>
          <a:xfrm>
            <a:off x="802386" y="4389120"/>
            <a:ext cx="6361902" cy="1069848"/>
          </a:xfrm>
        </p:spPr>
        <p:txBody>
          <a:bodyPr>
            <a:normAutofit fontScale="62500" lnSpcReduction="20000"/>
          </a:bodyPr>
          <a:lstStyle/>
          <a:p>
            <a:endParaRPr lang="en-US" dirty="0"/>
          </a:p>
          <a:p>
            <a:endParaRPr lang="en-US" dirty="0"/>
          </a:p>
          <a:p>
            <a:pPr algn="r"/>
            <a:r>
              <a:rPr lang="el-GR" dirty="0"/>
              <a:t>Χατζή Ίλια, Κλινική Ψυχολόγος</a:t>
            </a:r>
            <a:r>
              <a:rPr lang="en-US" dirty="0"/>
              <a:t> </a:t>
            </a:r>
            <a:r>
              <a:rPr lang="en-US" dirty="0">
                <a:latin typeface="Cambria" panose="02040503050406030204" pitchFamily="18" charset="0"/>
              </a:rPr>
              <a:t>MSc</a:t>
            </a:r>
            <a:r>
              <a:rPr lang="en" dirty="0">
                <a:latin typeface="Cambria" panose="02040503050406030204" pitchFamily="18" charset="0"/>
              </a:rPr>
              <a:t>,</a:t>
            </a:r>
            <a:r>
              <a:rPr lang="el-GR" dirty="0">
                <a:latin typeface="Cambria" panose="02040503050406030204" pitchFamily="18" charset="0"/>
              </a:rPr>
              <a:t>/ </a:t>
            </a:r>
            <a:r>
              <a:rPr lang="el-GR" dirty="0" err="1">
                <a:latin typeface="Cambria" panose="02040503050406030204" pitchFamily="18" charset="0"/>
              </a:rPr>
              <a:t>Ψυχοθεραπέυτρια</a:t>
            </a:r>
            <a:endParaRPr lang="en" dirty="0">
              <a:latin typeface="Cambria" panose="02040503050406030204" pitchFamily="18" charset="0"/>
            </a:endParaRPr>
          </a:p>
          <a:p>
            <a:pPr algn="r"/>
            <a:r>
              <a:rPr lang="el-GR" dirty="0"/>
              <a:t>Πρόγραμμα Παρέμβασης για την Ψυχική Υγεία Αιτούντων Άσυλο &amp; Προσφύγων, Ε.Π.Α.Ψ.Υ.</a:t>
            </a:r>
            <a:endParaRPr lang="en" dirty="0">
              <a:latin typeface="Cambria" panose="02040503050406030204" pitchFamily="18" charset="0"/>
            </a:endParaRPr>
          </a:p>
          <a:p>
            <a:endParaRPr lang="el-GR" dirty="0"/>
          </a:p>
        </p:txBody>
      </p:sp>
      <p:sp>
        <p:nvSpPr>
          <p:cNvPr id="4" name="Footer Placeholder 3"/>
          <p:cNvSpPr>
            <a:spLocks noGrp="1"/>
          </p:cNvSpPr>
          <p:nvPr>
            <p:ph type="ftr" sz="quarter" idx="11"/>
          </p:nvPr>
        </p:nvSpPr>
        <p:spPr>
          <a:xfrm>
            <a:off x="304800" y="6400800"/>
            <a:ext cx="8839200" cy="375808"/>
          </a:xfrm>
        </p:spPr>
        <p:txBody>
          <a:bodyPr/>
          <a:lstStyle/>
          <a:p>
            <a:r>
              <a:rPr lang="el-GR"/>
              <a:t>Εισαγωγή στην Κοινωνική Ψυχιατρική και Κοινοτική Ψυχολογία: «Ψυχοκοινωνική Παρέμβαση σε Πρόσφυγες – Μετανάστες ».</a:t>
            </a:r>
          </a:p>
          <a:p>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41" name="Oval 40">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2" name="Oval 41">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928117"/>
            <a:ext cx="7763256"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2" y="1110053"/>
            <a:ext cx="2539778"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50076" y="1432223"/>
            <a:ext cx="2113813" cy="3357976"/>
          </a:xfrm>
        </p:spPr>
        <p:txBody>
          <a:bodyPr vert="horz" lIns="91440" tIns="45720" rIns="91440" bIns="45720" rtlCol="0" anchor="ctr">
            <a:normAutofit/>
          </a:bodyPr>
          <a:lstStyle/>
          <a:p>
            <a:r>
              <a:rPr lang="en-US" sz="4000">
                <a:blipFill dpi="0" rotWithShape="1">
                  <a:blip r:embed="rId5"/>
                  <a:srcRect/>
                  <a:tile tx="6350" ty="-127000" sx="65000" sy="64000" flip="none" algn="tl"/>
                </a:blipFill>
              </a:rPr>
              <a:t>Ψυχική Υγεία</a:t>
            </a:r>
          </a:p>
        </p:txBody>
      </p:sp>
      <p:sp>
        <p:nvSpPr>
          <p:cNvPr id="50" name="Rectangle 49">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5780565"/>
            <a:ext cx="7763256"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5257800"/>
            <a:ext cx="810678" cy="1080902"/>
            <a:chOff x="9685338" y="4460675"/>
            <a:chExt cx="1080904" cy="1080902"/>
          </a:xfrm>
        </p:grpSpPr>
        <p:sp>
          <p:nvSpPr>
            <p:cNvPr id="53" name="Oval 52">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4" name="Oval 53">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Θέση κειμένου 7">
            <a:extLst>
              <a:ext uri="{FF2B5EF4-FFF2-40B4-BE49-F238E27FC236}">
                <a16:creationId xmlns:a16="http://schemas.microsoft.com/office/drawing/2014/main" id="{185F805A-E06D-3949-832D-4E18113E268D}"/>
              </a:ext>
            </a:extLst>
          </p:cNvPr>
          <p:cNvSpPr>
            <a:spLocks noGrp="1"/>
          </p:cNvSpPr>
          <p:nvPr>
            <p:ph type="body" idx="1"/>
          </p:nvPr>
        </p:nvSpPr>
        <p:spPr>
          <a:xfrm>
            <a:off x="6150076" y="4790198"/>
            <a:ext cx="2113814" cy="687058"/>
          </a:xfrm>
        </p:spPr>
        <p:txBody>
          <a:bodyPr vert="horz" lIns="91440" tIns="45720" rIns="91440" bIns="45720" rtlCol="0">
            <a:normAutofit/>
          </a:bodyPr>
          <a:lstStyle/>
          <a:p>
            <a:endParaRPr lang="en-US" sz="1400">
              <a:solidFill>
                <a:srgbClr val="000000"/>
              </a:solidFill>
            </a:endParaRPr>
          </a:p>
        </p:txBody>
      </p:sp>
      <p:pic>
        <p:nvPicPr>
          <p:cNvPr id="10" name="Εικόνα 9">
            <a:extLst>
              <a:ext uri="{FF2B5EF4-FFF2-40B4-BE49-F238E27FC236}">
                <a16:creationId xmlns:a16="http://schemas.microsoft.com/office/drawing/2014/main" id="{B6A6D57D-0338-E544-A7B6-115DAAC677EF}"/>
              </a:ext>
            </a:extLst>
          </p:cNvPr>
          <p:cNvPicPr>
            <a:picLocks noChangeAspect="1"/>
          </p:cNvPicPr>
          <p:nvPr/>
        </p:nvPicPr>
        <p:blipFill>
          <a:blip r:embed="rId7"/>
          <a:stretch>
            <a:fillRect/>
          </a:stretch>
        </p:blipFill>
        <p:spPr>
          <a:xfrm>
            <a:off x="690625" y="1835989"/>
            <a:ext cx="4973808" cy="3117386"/>
          </a:xfrm>
          <a:prstGeom prst="rect">
            <a:avLst/>
          </a:prstGeom>
        </p:spPr>
      </p:pic>
      <p:sp>
        <p:nvSpPr>
          <p:cNvPr id="4" name="Footer Placeholder 3"/>
          <p:cNvSpPr>
            <a:spLocks noGrp="1"/>
          </p:cNvSpPr>
          <p:nvPr>
            <p:ph type="ftr" sz="quarter" idx="11"/>
          </p:nvPr>
        </p:nvSpPr>
        <p:spPr>
          <a:xfrm>
            <a:off x="816102" y="6272784"/>
            <a:ext cx="6500156" cy="415654"/>
          </a:xfrm>
        </p:spPr>
        <p:txBody>
          <a:bodyPr vert="horz" lIns="91440" tIns="45720" rIns="91440" bIns="45720" rtlCol="0" anchor="ctr">
            <a:normAutofit/>
          </a:bodyPr>
          <a:lstStyle/>
          <a:p>
            <a:pPr>
              <a:lnSpc>
                <a:spcPct val="90000"/>
              </a:lnSpc>
              <a:spcAft>
                <a:spcPts val="600"/>
              </a:spcAft>
            </a:pPr>
            <a:r>
              <a:rPr lang="en-US" sz="900" kern="1200">
                <a:solidFill>
                  <a:schemeClr val="tx2"/>
                </a:solidFill>
                <a:latin typeface="+mn-lt"/>
                <a:ea typeface="+mn-ea"/>
                <a:cs typeface="+mn-cs"/>
              </a:rPr>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49D568-A765-4D4A-9BAE-14B26649AF5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2F04797-EDE6-C543-8CC4-8F1CF552E585}"/>
              </a:ext>
            </a:extLst>
          </p:cNvPr>
          <p:cNvSpPr>
            <a:spLocks noGrp="1"/>
          </p:cNvSpPr>
          <p:nvPr>
            <p:ph idx="1"/>
          </p:nvPr>
        </p:nvSpPr>
        <p:spPr/>
        <p:txBody>
          <a:bodyPr/>
          <a:lstStyle/>
          <a:p>
            <a:endParaRPr lang="el-GR"/>
          </a:p>
        </p:txBody>
      </p:sp>
      <p:sp>
        <p:nvSpPr>
          <p:cNvPr id="4" name="Θέση υποσέλιδου 3">
            <a:extLst>
              <a:ext uri="{FF2B5EF4-FFF2-40B4-BE49-F238E27FC236}">
                <a16:creationId xmlns:a16="http://schemas.microsoft.com/office/drawing/2014/main" id="{ED659671-E2AB-B64F-95E8-048B03CD91E4}"/>
              </a:ext>
            </a:extLst>
          </p:cNvPr>
          <p:cNvSpPr>
            <a:spLocks noGrp="1"/>
          </p:cNvSpPr>
          <p:nvPr>
            <p:ph type="ftr" sz="quarter" idx="11"/>
          </p:nvPr>
        </p:nvSpPr>
        <p:spPr>
          <a:xfrm>
            <a:off x="685800" y="6199633"/>
            <a:ext cx="7342584" cy="438278"/>
          </a:xfrm>
        </p:spPr>
        <p:txBody>
          <a:bodyPr/>
          <a:lstStyle/>
          <a:p>
            <a:r>
              <a:rPr lang="el-GR" dirty="0"/>
              <a:t>Εισαγωγή στην Κοινωνική Ψυχιατρική και Κοινοτική Ψυχολογία: «Ψυχοκοινωνική Παρέμβαση σε Πρόσφυγες – Μετανάστες ». </a:t>
            </a:r>
          </a:p>
        </p:txBody>
      </p:sp>
      <p:graphicFrame>
        <p:nvGraphicFramePr>
          <p:cNvPr id="5" name="Content Placeholder 5">
            <a:extLst>
              <a:ext uri="{FF2B5EF4-FFF2-40B4-BE49-F238E27FC236}">
                <a16:creationId xmlns:a16="http://schemas.microsoft.com/office/drawing/2014/main" id="{23D5E1C8-994D-A24E-8BDF-BF6D26B30BE4}"/>
              </a:ext>
            </a:extLst>
          </p:cNvPr>
          <p:cNvGraphicFramePr>
            <a:graphicFrameLocks/>
          </p:cNvGraphicFramePr>
          <p:nvPr>
            <p:extLst>
              <p:ext uri="{D42A27DB-BD31-4B8C-83A1-F6EECF244321}">
                <p14:modId xmlns:p14="http://schemas.microsoft.com/office/powerpoint/2010/main" val="3745567232"/>
              </p:ext>
            </p:extLst>
          </p:nvPr>
        </p:nvGraphicFramePr>
        <p:xfrm>
          <a:off x="0" y="-76200"/>
          <a:ext cx="9144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99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9A3AEFA-E851-6841-8B9D-66C792E0C73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0F339B1-0AA3-4042-BDC0-E52A08FE799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E09FE42D-E16B-A44A-8BDA-A5C88118A41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EF501C10-D4A9-564E-9DA5-F1DDE945038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393890F3-FF35-ED4F-8FD1-30EF89A34AB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5">
                                            <p:graphicEl>
                                              <a:dgm id="{79A3AEFA-E851-6841-8B9D-66C792E0C7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5">
                                            <p:graphicEl>
                                              <a:dgm id="{20F339B1-0AA3-4042-BDC0-E52A08FE799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
                                            <p:graphicEl>
                                              <a:dgm id="{E09FE42D-E16B-A44A-8BDA-A5C88118A41C}"/>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5">
                                            <p:graphicEl>
                                              <a:dgm id="{EF501C10-D4A9-564E-9DA5-F1DDE945038B}"/>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5">
                                            <p:graphicEl>
                                              <a:dgm id="{393890F3-FF35-ED4F-8FD1-30EF89A34AB6}"/>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5">
                                            <p:graphicEl>
                                              <a:dgm id="{79A3AEFA-E851-6841-8B9D-66C792E0C73A}"/>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5">
                                            <p:graphicEl>
                                              <a:dgm id="{20F339B1-0AA3-4042-BDC0-E52A08FE7990}"/>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5">
                                            <p:graphicEl>
                                              <a:dgm id="{E09FE42D-E16B-A44A-8BDA-A5C88118A41C}"/>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5">
                                            <p:graphicEl>
                                              <a:dgm id="{EF501C10-D4A9-564E-9DA5-F1DDE945038B}"/>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5">
                                            <p:graphicEl>
                                              <a:dgm id="{393890F3-FF35-ED4F-8FD1-30EF89A34AB6}"/>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3" nodeType="clickEffect">
                                  <p:stCondLst>
                                    <p:cond delay="0"/>
                                  </p:stCondLst>
                                  <p:childTnLst>
                                    <p:set>
                                      <p:cBhvr>
                                        <p:cTn id="66" dur="1" fill="hold">
                                          <p:stCondLst>
                                            <p:cond delay="0"/>
                                          </p:stCondLst>
                                        </p:cTn>
                                        <p:tgtEl>
                                          <p:spTgt spid="5">
                                            <p:graphicEl>
                                              <a:dgm id="{79A3AEFA-E851-6841-8B9D-66C792E0C73A}"/>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3" nodeType="clickEffect">
                                  <p:stCondLst>
                                    <p:cond delay="0"/>
                                  </p:stCondLst>
                                  <p:childTnLst>
                                    <p:set>
                                      <p:cBhvr>
                                        <p:cTn id="70" dur="1" fill="hold">
                                          <p:stCondLst>
                                            <p:cond delay="0"/>
                                          </p:stCondLst>
                                        </p:cTn>
                                        <p:tgtEl>
                                          <p:spTgt spid="5">
                                            <p:graphicEl>
                                              <a:dgm id="{20F339B1-0AA3-4042-BDC0-E52A08FE7990}"/>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3" nodeType="clickEffect">
                                  <p:stCondLst>
                                    <p:cond delay="0"/>
                                  </p:stCondLst>
                                  <p:childTnLst>
                                    <p:set>
                                      <p:cBhvr>
                                        <p:cTn id="74" dur="1" fill="hold">
                                          <p:stCondLst>
                                            <p:cond delay="0"/>
                                          </p:stCondLst>
                                        </p:cTn>
                                        <p:tgtEl>
                                          <p:spTgt spid="5">
                                            <p:graphicEl>
                                              <a:dgm id="{E09FE42D-E16B-A44A-8BDA-A5C88118A41C}"/>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3" nodeType="clickEffect">
                                  <p:stCondLst>
                                    <p:cond delay="0"/>
                                  </p:stCondLst>
                                  <p:childTnLst>
                                    <p:set>
                                      <p:cBhvr>
                                        <p:cTn id="78" dur="1" fill="hold">
                                          <p:stCondLst>
                                            <p:cond delay="0"/>
                                          </p:stCondLst>
                                        </p:cTn>
                                        <p:tgtEl>
                                          <p:spTgt spid="5">
                                            <p:graphicEl>
                                              <a:dgm id="{EF501C10-D4A9-564E-9DA5-F1DDE945038B}"/>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3" nodeType="clickEffect">
                                  <p:stCondLst>
                                    <p:cond delay="0"/>
                                  </p:stCondLst>
                                  <p:childTnLst>
                                    <p:set>
                                      <p:cBhvr>
                                        <p:cTn id="82" dur="1" fill="hold">
                                          <p:stCondLst>
                                            <p:cond delay="0"/>
                                          </p:stCondLst>
                                        </p:cTn>
                                        <p:tgtEl>
                                          <p:spTgt spid="5">
                                            <p:graphicEl>
                                              <a:dgm id="{393890F3-FF35-ED4F-8FD1-30EF89A34AB6}"/>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4" nodeType="clickEffect">
                                  <p:stCondLst>
                                    <p:cond delay="0"/>
                                  </p:stCondLst>
                                  <p:childTnLst>
                                    <p:set>
                                      <p:cBhvr>
                                        <p:cTn id="86" dur="1" fill="hold">
                                          <p:stCondLst>
                                            <p:cond delay="0"/>
                                          </p:stCondLst>
                                        </p:cTn>
                                        <p:tgtEl>
                                          <p:spTgt spid="5">
                                            <p:graphicEl>
                                              <a:dgm id="{79A3AEFA-E851-6841-8B9D-66C792E0C73A}"/>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4" nodeType="clickEffect">
                                  <p:stCondLst>
                                    <p:cond delay="0"/>
                                  </p:stCondLst>
                                  <p:childTnLst>
                                    <p:set>
                                      <p:cBhvr>
                                        <p:cTn id="90" dur="1" fill="hold">
                                          <p:stCondLst>
                                            <p:cond delay="0"/>
                                          </p:stCondLst>
                                        </p:cTn>
                                        <p:tgtEl>
                                          <p:spTgt spid="5">
                                            <p:graphicEl>
                                              <a:dgm id="{20F339B1-0AA3-4042-BDC0-E52A08FE7990}"/>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4" nodeType="clickEffect">
                                  <p:stCondLst>
                                    <p:cond delay="0"/>
                                  </p:stCondLst>
                                  <p:childTnLst>
                                    <p:set>
                                      <p:cBhvr>
                                        <p:cTn id="94" dur="1" fill="hold">
                                          <p:stCondLst>
                                            <p:cond delay="0"/>
                                          </p:stCondLst>
                                        </p:cTn>
                                        <p:tgtEl>
                                          <p:spTgt spid="5">
                                            <p:graphicEl>
                                              <a:dgm id="{E09FE42D-E16B-A44A-8BDA-A5C88118A41C}"/>
                                            </p:graphic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4" nodeType="clickEffect">
                                  <p:stCondLst>
                                    <p:cond delay="0"/>
                                  </p:stCondLst>
                                  <p:childTnLst>
                                    <p:set>
                                      <p:cBhvr>
                                        <p:cTn id="98" dur="1" fill="hold">
                                          <p:stCondLst>
                                            <p:cond delay="0"/>
                                          </p:stCondLst>
                                        </p:cTn>
                                        <p:tgtEl>
                                          <p:spTgt spid="5">
                                            <p:graphicEl>
                                              <a:dgm id="{EF501C10-D4A9-564E-9DA5-F1DDE945038B}"/>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4" nodeType="clickEffect">
                                  <p:stCondLst>
                                    <p:cond delay="0"/>
                                  </p:stCondLst>
                                  <p:childTnLst>
                                    <p:set>
                                      <p:cBhvr>
                                        <p:cTn id="102" dur="1" fill="hold">
                                          <p:stCondLst>
                                            <p:cond delay="0"/>
                                          </p:stCondLst>
                                        </p:cTn>
                                        <p:tgtEl>
                                          <p:spTgt spid="5">
                                            <p:graphicEl>
                                              <a:dgm id="{393890F3-FF35-ED4F-8FD1-30EF89A34AB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5" grpId="1">
        <p:bldSub>
          <a:bldDgm bld="one"/>
        </p:bldSub>
      </p:bldGraphic>
      <p:bldGraphic spid="5" grpId="2">
        <p:bldSub>
          <a:bldDgm bld="one"/>
        </p:bldSub>
      </p:bldGraphic>
      <p:bldGraphic spid="5" grpId="3" uiExpand="1">
        <p:bldSub>
          <a:bldDgm bld="one"/>
        </p:bldSub>
      </p:bldGraphic>
      <p:bldGraphic spid="5" grpId="4">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Θέση περιεχομένου 5" descr="Εικόνα που περιέχει πουλί, καθιστός, παραλία, μεγάλος&#10;&#10;Περιγραφή που δημιουργήθηκε αυτόματα">
            <a:extLst>
              <a:ext uri="{FF2B5EF4-FFF2-40B4-BE49-F238E27FC236}">
                <a16:creationId xmlns:a16="http://schemas.microsoft.com/office/drawing/2014/main" id="{D0CE90EB-60E0-A442-BF0B-2FB1847BE0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78" cy="6857990"/>
          </a:xfrm>
          <a:prstGeom prst="rect">
            <a:avLst/>
          </a:prstGeom>
        </p:spPr>
      </p:pic>
      <p:sp>
        <p:nvSpPr>
          <p:cNvPr id="7" name="Ορθογώνιο 6">
            <a:extLst>
              <a:ext uri="{FF2B5EF4-FFF2-40B4-BE49-F238E27FC236}">
                <a16:creationId xmlns:a16="http://schemas.microsoft.com/office/drawing/2014/main" id="{6256345E-7F0A-C54E-9941-3CFB4876A26C}"/>
              </a:ext>
            </a:extLst>
          </p:cNvPr>
          <p:cNvSpPr/>
          <p:nvPr/>
        </p:nvSpPr>
        <p:spPr>
          <a:xfrm>
            <a:off x="0" y="5934670"/>
            <a:ext cx="6220293"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Η ζωή πριν το ταξίδι</a:t>
            </a:r>
          </a:p>
        </p:txBody>
      </p:sp>
    </p:spTree>
    <p:extLst>
      <p:ext uri="{BB962C8B-B14F-4D97-AF65-F5344CB8AC3E}">
        <p14:creationId xmlns:p14="http://schemas.microsoft.com/office/powerpoint/2010/main" val="1287504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descr="Εικόνα που περιέχει νερό, μπλε, κολύμβηση, καθιστός&#10;&#10;Περιγραφή που δημιουργήθηκε αυτόματα">
            <a:extLst>
              <a:ext uri="{FF2B5EF4-FFF2-40B4-BE49-F238E27FC236}">
                <a16:creationId xmlns:a16="http://schemas.microsoft.com/office/drawing/2014/main" id="{40ADF6A4-32E3-614A-B04E-F989CA2389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20090"/>
            <a:ext cx="8352927" cy="5952110"/>
          </a:xfrm>
        </p:spPr>
      </p:pic>
      <p:sp>
        <p:nvSpPr>
          <p:cNvPr id="7" name="Ορθογώνιο 6">
            <a:extLst>
              <a:ext uri="{FF2B5EF4-FFF2-40B4-BE49-F238E27FC236}">
                <a16:creationId xmlns:a16="http://schemas.microsoft.com/office/drawing/2014/main" id="{1C984C15-4513-2C43-A2C5-663A0EED2349}"/>
              </a:ext>
            </a:extLst>
          </p:cNvPr>
          <p:cNvSpPr/>
          <p:nvPr/>
        </p:nvSpPr>
        <p:spPr>
          <a:xfrm>
            <a:off x="179512" y="5247653"/>
            <a:ext cx="3410419" cy="923330"/>
          </a:xfrm>
          <a:prstGeom prst="rect">
            <a:avLst/>
          </a:prstGeom>
          <a:noFill/>
        </p:spPr>
        <p:txBody>
          <a:bodyPr wrap="square" lIns="91440" tIns="45720" rIns="91440" bIns="45720">
            <a:spAutoFit/>
          </a:bodyPr>
          <a:lstStyle/>
          <a:p>
            <a:pPr algn="ctr"/>
            <a:r>
              <a:rPr lang="el-GR" sz="5400" b="0" cap="none" spc="0" dirty="0">
                <a:ln w="0"/>
                <a:effectLst>
                  <a:outerShdw blurRad="38100" dist="19050" dir="2700000" algn="tl" rotWithShape="0">
                    <a:schemeClr val="dk1">
                      <a:alpha val="40000"/>
                    </a:schemeClr>
                  </a:outerShdw>
                </a:effectLst>
              </a:rPr>
              <a:t>Το ταξίδι</a:t>
            </a:r>
          </a:p>
        </p:txBody>
      </p:sp>
    </p:spTree>
    <p:extLst>
      <p:ext uri="{BB962C8B-B14F-4D97-AF65-F5344CB8AC3E}">
        <p14:creationId xmlns:p14="http://schemas.microsoft.com/office/powerpoint/2010/main" val="680755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9E9D2F-CD73-9E40-A622-C9CA25C0868B}"/>
              </a:ext>
            </a:extLst>
          </p:cNvPr>
          <p:cNvSpPr>
            <a:spLocks noGrp="1"/>
          </p:cNvSpPr>
          <p:nvPr>
            <p:ph type="title"/>
          </p:nvPr>
        </p:nvSpPr>
        <p:spPr/>
        <p:txBody>
          <a:bodyPr/>
          <a:lstStyle/>
          <a:p>
            <a:endParaRPr lang="el-GR"/>
          </a:p>
        </p:txBody>
      </p:sp>
      <p:pic>
        <p:nvPicPr>
          <p:cNvPr id="10" name="Θέση περιεχομένου 9" descr="Εικόνα που περιέχει πίνακας, φωτογραφία, πράσινο, καθιστός&#10;&#10;Περιγραφή που δημιουργήθηκε αυτόματα">
            <a:extLst>
              <a:ext uri="{FF2B5EF4-FFF2-40B4-BE49-F238E27FC236}">
                <a16:creationId xmlns:a16="http://schemas.microsoft.com/office/drawing/2014/main" id="{AA362D1C-FE9F-6A46-BC60-E5D499DCD6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506947" y="-997308"/>
            <a:ext cx="6058099" cy="8280922"/>
          </a:xfrm>
        </p:spPr>
      </p:pic>
      <p:sp>
        <p:nvSpPr>
          <p:cNvPr id="11" name="Ορθογώνιο 10">
            <a:extLst>
              <a:ext uri="{FF2B5EF4-FFF2-40B4-BE49-F238E27FC236}">
                <a16:creationId xmlns:a16="http://schemas.microsoft.com/office/drawing/2014/main" id="{D5D45364-A4D5-8B43-BF43-52AB9641BF61}"/>
              </a:ext>
            </a:extLst>
          </p:cNvPr>
          <p:cNvSpPr/>
          <p:nvPr/>
        </p:nvSpPr>
        <p:spPr>
          <a:xfrm>
            <a:off x="365109" y="5248873"/>
            <a:ext cx="3869970" cy="923330"/>
          </a:xfrm>
          <a:prstGeom prst="rect">
            <a:avLst/>
          </a:prstGeom>
          <a:noFill/>
        </p:spPr>
        <p:txBody>
          <a:bodyPr wrap="none" lIns="91440" tIns="45720" rIns="91440" bIns="45720">
            <a:spAutoFit/>
          </a:bodyPr>
          <a:lstStyle/>
          <a:p>
            <a:r>
              <a:rPr lang="el-GR" sz="5400" b="0" cap="none" spc="0" dirty="0">
                <a:ln w="0"/>
                <a:solidFill>
                  <a:schemeClr val="tx1"/>
                </a:solidFill>
                <a:effectLst>
                  <a:outerShdw blurRad="38100" dist="19050" dir="2700000" algn="tl" rotWithShape="0">
                    <a:schemeClr val="dk1">
                      <a:alpha val="40000"/>
                    </a:schemeClr>
                  </a:outerShdw>
                </a:effectLst>
              </a:rPr>
              <a:t>Το σπίτι μου</a:t>
            </a:r>
          </a:p>
        </p:txBody>
      </p:sp>
    </p:spTree>
    <p:extLst>
      <p:ext uri="{BB962C8B-B14F-4D97-AF65-F5344CB8AC3E}">
        <p14:creationId xmlns:p14="http://schemas.microsoft.com/office/powerpoint/2010/main" val="1707943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3C6F96-C2A6-7742-9F2C-F9B19963476C}"/>
              </a:ext>
            </a:extLst>
          </p:cNvPr>
          <p:cNvSpPr>
            <a:spLocks noGrp="1"/>
          </p:cNvSpPr>
          <p:nvPr>
            <p:ph type="title"/>
          </p:nvPr>
        </p:nvSpPr>
        <p:spPr/>
        <p:txBody>
          <a:bodyPr/>
          <a:lstStyle/>
          <a:p>
            <a:endParaRPr lang="el-GR"/>
          </a:p>
        </p:txBody>
      </p:sp>
      <p:pic>
        <p:nvPicPr>
          <p:cNvPr id="6" name="Θέση περιεχομένου 5" descr="Εικόνα που περιέχει μικρό, πίνακας, κρεβάτι, καθιστός&#10;&#10;Περιγραφή που δημιουργήθηκε αυτόματα">
            <a:extLst>
              <a:ext uri="{FF2B5EF4-FFF2-40B4-BE49-F238E27FC236}">
                <a16:creationId xmlns:a16="http://schemas.microsoft.com/office/drawing/2014/main" id="{DD031B4F-36DF-D54A-B10A-C9A3253FDB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484632"/>
            <a:ext cx="7772400" cy="6256736"/>
          </a:xfrm>
        </p:spPr>
      </p:pic>
      <p:sp>
        <p:nvSpPr>
          <p:cNvPr id="7" name="Ορθογώνιο 6">
            <a:extLst>
              <a:ext uri="{FF2B5EF4-FFF2-40B4-BE49-F238E27FC236}">
                <a16:creationId xmlns:a16="http://schemas.microsoft.com/office/drawing/2014/main" id="{E3E911FC-CCDC-E84A-A8B8-84C7A8B751BA}"/>
              </a:ext>
            </a:extLst>
          </p:cNvPr>
          <p:cNvSpPr/>
          <p:nvPr/>
        </p:nvSpPr>
        <p:spPr>
          <a:xfrm>
            <a:off x="708720" y="5818038"/>
            <a:ext cx="3379388"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Το σχολείο</a:t>
            </a:r>
          </a:p>
        </p:txBody>
      </p:sp>
    </p:spTree>
    <p:extLst>
      <p:ext uri="{BB962C8B-B14F-4D97-AF65-F5344CB8AC3E}">
        <p14:creationId xmlns:p14="http://schemas.microsoft.com/office/powerpoint/2010/main" val="301783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C99C0E-7213-0448-B5FF-42C2DD7A143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F96E798-BE1A-5740-BA1D-2FF848B6D316}"/>
              </a:ext>
            </a:extLst>
          </p:cNvPr>
          <p:cNvSpPr>
            <a:spLocks noGrp="1"/>
          </p:cNvSpPr>
          <p:nvPr>
            <p:ph idx="1"/>
          </p:nvPr>
        </p:nvSpPr>
        <p:spPr/>
        <p:txBody>
          <a:bodyPr/>
          <a:lstStyle/>
          <a:p>
            <a:endParaRPr lang="el-GR"/>
          </a:p>
        </p:txBody>
      </p:sp>
      <p:sp>
        <p:nvSpPr>
          <p:cNvPr id="4" name="Θέση υποσέλιδου 3">
            <a:extLst>
              <a:ext uri="{FF2B5EF4-FFF2-40B4-BE49-F238E27FC236}">
                <a16:creationId xmlns:a16="http://schemas.microsoft.com/office/drawing/2014/main" id="{9AD3FCD5-4071-9249-A324-F678CC4CEE68}"/>
              </a:ext>
            </a:extLst>
          </p:cNvPr>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graphicFrame>
        <p:nvGraphicFramePr>
          <p:cNvPr id="5" name="Θέση περιεχομένου 8">
            <a:extLst>
              <a:ext uri="{FF2B5EF4-FFF2-40B4-BE49-F238E27FC236}">
                <a16:creationId xmlns:a16="http://schemas.microsoft.com/office/drawing/2014/main" id="{4D651710-8557-0C4F-9967-683153405603}"/>
              </a:ext>
            </a:extLst>
          </p:cNvPr>
          <p:cNvGraphicFramePr>
            <a:graphicFrameLocks/>
          </p:cNvGraphicFramePr>
          <p:nvPr>
            <p:extLst>
              <p:ext uri="{D42A27DB-BD31-4B8C-83A1-F6EECF244321}">
                <p14:modId xmlns:p14="http://schemas.microsoft.com/office/powerpoint/2010/main" val="1657933278"/>
              </p:ext>
            </p:extLst>
          </p:nvPr>
        </p:nvGraphicFramePr>
        <p:xfrm>
          <a:off x="0" y="51184"/>
          <a:ext cx="9323512" cy="6806815"/>
        </p:xfrm>
        <a:graphic>
          <a:graphicData uri="http://schemas.openxmlformats.org/drawingml/2006/table">
            <a:tbl>
              <a:tblPr firstRow="1" bandRow="1">
                <a:tableStyleId>{FABFCF23-3B69-468F-B69F-88F6DE6A72F2}</a:tableStyleId>
              </a:tblPr>
              <a:tblGrid>
                <a:gridCol w="1864702">
                  <a:extLst>
                    <a:ext uri="{9D8B030D-6E8A-4147-A177-3AD203B41FA5}">
                      <a16:colId xmlns:a16="http://schemas.microsoft.com/office/drawing/2014/main" val="403058314"/>
                    </a:ext>
                  </a:extLst>
                </a:gridCol>
                <a:gridCol w="7458810">
                  <a:extLst>
                    <a:ext uri="{9D8B030D-6E8A-4147-A177-3AD203B41FA5}">
                      <a16:colId xmlns:a16="http://schemas.microsoft.com/office/drawing/2014/main" val="3842536575"/>
                    </a:ext>
                  </a:extLst>
                </a:gridCol>
              </a:tblGrid>
              <a:tr h="1687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dirty="0">
                          <a:solidFill>
                            <a:schemeClr val="tx1"/>
                          </a:solidFill>
                        </a:rPr>
                        <a:t>Πριν το ταξίδι</a:t>
                      </a:r>
                      <a:endParaRPr lang="en-US" b="0" dirty="0">
                        <a:solidFill>
                          <a:schemeClr val="tx1"/>
                        </a:solidFill>
                      </a:endParaRPr>
                    </a:p>
                    <a:p>
                      <a:endParaRPr lang="el-GR" dirty="0"/>
                    </a:p>
                  </a:txBody>
                  <a:tcPr/>
                </a:tc>
                <a:tc>
                  <a:txBody>
                    <a:bodyPr/>
                    <a:lstStyle/>
                    <a:p>
                      <a:r>
                        <a:rPr lang="el-GR" b="0" dirty="0">
                          <a:solidFill>
                            <a:schemeClr val="tx1"/>
                          </a:solidFill>
                        </a:rPr>
                        <a:t>-Οικονομική, μορφωτική και εργασιακή κατάσταση</a:t>
                      </a:r>
                    </a:p>
                    <a:p>
                      <a:r>
                        <a:rPr lang="el-GR" b="0" dirty="0">
                          <a:solidFill>
                            <a:schemeClr val="tx1"/>
                          </a:solidFill>
                        </a:rPr>
                        <a:t>-Προετοιμασία</a:t>
                      </a:r>
                    </a:p>
                    <a:p>
                      <a:r>
                        <a:rPr lang="el-GR" b="0" dirty="0">
                          <a:solidFill>
                            <a:schemeClr val="tx1"/>
                          </a:solidFill>
                        </a:rPr>
                        <a:t>-Τραυματικές εμπειρίες (είδος, σοβαρότητα,</a:t>
                      </a:r>
                      <a:r>
                        <a:rPr lang="el-GR" b="0" baseline="0" dirty="0">
                          <a:solidFill>
                            <a:schemeClr val="tx1"/>
                          </a:solidFill>
                        </a:rPr>
                        <a:t> απειλές, αριθμός επεισοδίων)</a:t>
                      </a:r>
                    </a:p>
                    <a:p>
                      <a:r>
                        <a:rPr lang="el-GR" b="0" baseline="0" dirty="0">
                          <a:solidFill>
                            <a:schemeClr val="tx1"/>
                          </a:solidFill>
                        </a:rPr>
                        <a:t>-Πολιτική εμπλοκή</a:t>
                      </a:r>
                      <a:endParaRPr lang="en-US" b="0" i="0" dirty="0">
                        <a:solidFill>
                          <a:schemeClr val="tx1"/>
                        </a:solidFill>
                      </a:endParaRPr>
                    </a:p>
                    <a:p>
                      <a:endParaRPr lang="el-GR" dirty="0"/>
                    </a:p>
                  </a:txBody>
                  <a:tcPr/>
                </a:tc>
                <a:extLst>
                  <a:ext uri="{0D108BD9-81ED-4DB2-BD59-A6C34878D82A}">
                    <a16:rowId xmlns:a16="http://schemas.microsoft.com/office/drawing/2014/main" val="2042489262"/>
                  </a:ext>
                </a:extLst>
              </a:tr>
              <a:tr h="1687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Κατά τη διάρκεια</a:t>
                      </a:r>
                      <a:r>
                        <a:rPr lang="el-GR" baseline="0" dirty="0"/>
                        <a:t> του ταξιδιού</a:t>
                      </a:r>
                      <a:endParaRPr lang="en-US" dirty="0"/>
                    </a:p>
                    <a:p>
                      <a:endParaRPr lang="el-GR" dirty="0"/>
                    </a:p>
                  </a:txBody>
                  <a:tcPr/>
                </a:tc>
                <a:tc>
                  <a:txBody>
                    <a:bodyPr/>
                    <a:lstStyle/>
                    <a:p>
                      <a:r>
                        <a:rPr lang="el-GR" dirty="0"/>
                        <a:t>-Ταξίδι (διάρκεια, διαδρομή)</a:t>
                      </a:r>
                    </a:p>
                    <a:p>
                      <a:r>
                        <a:rPr lang="el-GR" dirty="0"/>
                        <a:t>-Έκθεση σε βία</a:t>
                      </a:r>
                    </a:p>
                    <a:p>
                      <a:r>
                        <a:rPr lang="el-GR" dirty="0"/>
                        <a:t>-Έκθεση σε απάνθρωπες συνθήκες διαβίωσης</a:t>
                      </a:r>
                    </a:p>
                    <a:p>
                      <a:r>
                        <a:rPr lang="el-GR" dirty="0"/>
                        <a:t>-Αποκοπή από την οικογένεια ή το κοινωνικό δίκτυο</a:t>
                      </a:r>
                    </a:p>
                    <a:p>
                      <a:r>
                        <a:rPr lang="el-GR" dirty="0"/>
                        <a:t>-Αβεβαιότητα για το τέλος του</a:t>
                      </a:r>
                      <a:r>
                        <a:rPr lang="el-GR" baseline="0" dirty="0"/>
                        <a:t> ταξιδιού</a:t>
                      </a:r>
                      <a:endParaRPr lang="en-US" dirty="0"/>
                    </a:p>
                  </a:txBody>
                  <a:tcPr/>
                </a:tc>
                <a:extLst>
                  <a:ext uri="{0D108BD9-81ED-4DB2-BD59-A6C34878D82A}">
                    <a16:rowId xmlns:a16="http://schemas.microsoft.com/office/drawing/2014/main" val="1502180324"/>
                  </a:ext>
                </a:extLst>
              </a:tr>
              <a:tr h="20989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Στη χώρα υποδοχής</a:t>
                      </a:r>
                      <a:endParaRPr lang="en-US" dirty="0"/>
                    </a:p>
                    <a:p>
                      <a:endParaRPr lang="el-GR" dirty="0"/>
                    </a:p>
                  </a:txBody>
                  <a:tcPr/>
                </a:tc>
                <a:tc>
                  <a:txBody>
                    <a:bodyPr/>
                    <a:lstStyle/>
                    <a:p>
                      <a:r>
                        <a:rPr lang="el-GR" dirty="0"/>
                        <a:t>-Αβεβαιότητα</a:t>
                      </a:r>
                      <a:r>
                        <a:rPr lang="el-GR" baseline="0" dirty="0"/>
                        <a:t> και αγωνία για το αν θα πάρει άσυλο ή όχι</a:t>
                      </a:r>
                    </a:p>
                    <a:p>
                      <a:r>
                        <a:rPr lang="el-GR" baseline="0" dirty="0"/>
                        <a:t>-Ανεργία</a:t>
                      </a:r>
                      <a:r>
                        <a:rPr lang="en-US" baseline="0" dirty="0"/>
                        <a:t>/</a:t>
                      </a:r>
                      <a:r>
                        <a:rPr lang="el-GR" baseline="0" dirty="0"/>
                        <a:t>χωρίς προοπτική εργασίας</a:t>
                      </a:r>
                      <a:endParaRPr lang="el-GR" dirty="0"/>
                    </a:p>
                    <a:p>
                      <a:r>
                        <a:rPr lang="el-GR" dirty="0"/>
                        <a:t>-Απώλεια οικογένειας/ κοινοτικού/</a:t>
                      </a:r>
                      <a:r>
                        <a:rPr lang="el-GR" baseline="0" dirty="0"/>
                        <a:t> κοινωνικού δικτύου</a:t>
                      </a:r>
                    </a:p>
                    <a:p>
                      <a:r>
                        <a:rPr lang="el-GR" baseline="0" dirty="0"/>
                        <a:t>-Αγωνία για μέλη της οικογένειας που είναι πίσω ή για επανένωση</a:t>
                      </a:r>
                    </a:p>
                    <a:p>
                      <a:r>
                        <a:rPr lang="el-GR" baseline="0" dirty="0"/>
                        <a:t>-Δυσκολίες στην εκμάθηση γλώσσας</a:t>
                      </a:r>
                      <a:r>
                        <a:rPr lang="en-US" baseline="0" dirty="0"/>
                        <a:t>, </a:t>
                      </a:r>
                      <a:r>
                        <a:rPr lang="el-GR" baseline="0" dirty="0"/>
                        <a:t>ένταξη/ προσαρμογή στη νέα κουλτούρα (αλλαγή στο ρόλο των φύλων) </a:t>
                      </a:r>
                      <a:endParaRPr lang="en-US" dirty="0"/>
                    </a:p>
                  </a:txBody>
                  <a:tcPr/>
                </a:tc>
                <a:extLst>
                  <a:ext uri="{0D108BD9-81ED-4DB2-BD59-A6C34878D82A}">
                    <a16:rowId xmlns:a16="http://schemas.microsoft.com/office/drawing/2014/main" val="3473564849"/>
                  </a:ext>
                </a:extLst>
              </a:tr>
              <a:tr h="1333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err="1"/>
                        <a:t>Συνεντευκτής</a:t>
                      </a:r>
                      <a:endParaRPr lang="en-US" dirty="0"/>
                    </a:p>
                    <a:p>
                      <a:endParaRPr lang="el-GR" dirty="0"/>
                    </a:p>
                  </a:txBody>
                  <a:tcPr/>
                </a:tc>
                <a:tc>
                  <a:txBody>
                    <a:bodyPr/>
                    <a:lstStyle/>
                    <a:p>
                      <a:r>
                        <a:rPr lang="el-GR" dirty="0"/>
                        <a:t>-Αξίες του </a:t>
                      </a:r>
                      <a:r>
                        <a:rPr lang="el-GR" dirty="0" err="1"/>
                        <a:t>συνεντευκτή</a:t>
                      </a:r>
                      <a:endParaRPr lang="el-GR" dirty="0"/>
                    </a:p>
                    <a:p>
                      <a:r>
                        <a:rPr lang="el-GR" dirty="0"/>
                        <a:t>-Επίγνωση δυνατών και αδυνάτων σημείων της κουλτούρας του</a:t>
                      </a:r>
                      <a:endParaRPr lang="en-US" dirty="0"/>
                    </a:p>
                  </a:txBody>
                  <a:tcPr/>
                </a:tc>
                <a:extLst>
                  <a:ext uri="{0D108BD9-81ED-4DB2-BD59-A6C34878D82A}">
                    <a16:rowId xmlns:a16="http://schemas.microsoft.com/office/drawing/2014/main" val="2738577751"/>
                  </a:ext>
                </a:extLst>
              </a:tr>
            </a:tbl>
          </a:graphicData>
        </a:graphic>
      </p:graphicFrame>
    </p:spTree>
    <p:extLst>
      <p:ext uri="{BB962C8B-B14F-4D97-AF65-F5344CB8AC3E}">
        <p14:creationId xmlns:p14="http://schemas.microsoft.com/office/powerpoint/2010/main" val="738770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endParaRPr lang="el-GR" dirty="0"/>
          </a:p>
        </p:txBody>
      </p:sp>
      <p:sp>
        <p:nvSpPr>
          <p:cNvPr id="2" name="Τίτλος 1">
            <a:extLst>
              <a:ext uri="{FF2B5EF4-FFF2-40B4-BE49-F238E27FC236}">
                <a16:creationId xmlns:a16="http://schemas.microsoft.com/office/drawing/2014/main" id="{08410F37-61F8-3E43-BAB7-E2E9458DF20E}"/>
              </a:ext>
            </a:extLst>
          </p:cNvPr>
          <p:cNvSpPr>
            <a:spLocks noGrp="1"/>
          </p:cNvSpPr>
          <p:nvPr>
            <p:ph type="title"/>
          </p:nvPr>
        </p:nvSpPr>
        <p:spPr>
          <a:xfrm>
            <a:off x="685800" y="220090"/>
            <a:ext cx="7772400" cy="1609344"/>
          </a:xfrm>
        </p:spPr>
        <p:txBody>
          <a:bodyPr/>
          <a:lstStyle/>
          <a:p>
            <a:r>
              <a:rPr lang="el-GR" dirty="0"/>
              <a:t>Κλινικό </a:t>
            </a:r>
            <a:r>
              <a:rPr lang="el-GR" dirty="0" err="1"/>
              <a:t>περιστατικο</a:t>
            </a:r>
            <a:r>
              <a:rPr lang="el-GR" dirty="0"/>
              <a:t> </a:t>
            </a:r>
          </a:p>
        </p:txBody>
      </p:sp>
      <p:sp>
        <p:nvSpPr>
          <p:cNvPr id="3" name="Content Placeholder 2"/>
          <p:cNvSpPr>
            <a:spLocks noGrp="1"/>
          </p:cNvSpPr>
          <p:nvPr>
            <p:ph sz="quarter" idx="4294967295"/>
          </p:nvPr>
        </p:nvSpPr>
        <p:spPr>
          <a:xfrm>
            <a:off x="0" y="1341438"/>
            <a:ext cx="8839200" cy="5256212"/>
          </a:xfrm>
        </p:spPr>
        <p:txBody>
          <a:bodyPr>
            <a:normAutofit fontScale="92500" lnSpcReduction="10000"/>
          </a:bodyPr>
          <a:lstStyle/>
          <a:p>
            <a:r>
              <a:rPr lang="el-GR" dirty="0"/>
              <a:t>Η </a:t>
            </a:r>
            <a:r>
              <a:rPr lang="en-US" dirty="0"/>
              <a:t> </a:t>
            </a:r>
            <a:r>
              <a:rPr lang="el-GR" dirty="0" err="1"/>
              <a:t>Σαχάρ</a:t>
            </a:r>
            <a:r>
              <a:rPr lang="el-GR" dirty="0"/>
              <a:t> είναι 17 ετών. Κατάγεται από τη Συρία. </a:t>
            </a:r>
            <a:endParaRPr lang="en-US" dirty="0"/>
          </a:p>
          <a:p>
            <a:r>
              <a:rPr lang="el-GR" dirty="0"/>
              <a:t>Πριν 5 χρόνια είχε γίνει βομβιστική επίθεση στην πόλη που ζούσε και τραυματίστηκε η μητέρα της στην περιοχή της κοιλιάς ενώ ήταν έγκυος. </a:t>
            </a:r>
          </a:p>
          <a:p>
            <a:r>
              <a:rPr lang="el-GR" dirty="0"/>
              <a:t>Η μητέρα τη χρειάστηκε να κάνει πολλές επεμβάσεις και ο αδελφός της παρέμεινε πολλούς μήνες στο νοσοκομείο ως νεογέννητο.</a:t>
            </a:r>
          </a:p>
          <a:p>
            <a:r>
              <a:rPr lang="el-GR" dirty="0"/>
              <a:t>Ο πατέρας της ήταν ενάντια του καθεστώτος στη Συρία και είχε φυλακιστεί για 2 χρόνια. Η οικογένεια της </a:t>
            </a:r>
            <a:r>
              <a:rPr lang="el-GR" dirty="0" err="1"/>
              <a:t>Σαχάρ</a:t>
            </a:r>
            <a:r>
              <a:rPr lang="el-GR" dirty="0"/>
              <a:t> ήταν κλεισμένη στο σπίτι με κλειστα πατζούρια, παράθυρα, δεν έβγαιναν έξω από το φόβο οτι θα τους πιάσουν.</a:t>
            </a:r>
          </a:p>
          <a:p>
            <a:r>
              <a:rPr lang="el-GR" dirty="0"/>
              <a:t>Πριν 2 χρόνια, ο πατέρας της έφυγε για την Ελλάδα μαζί με τα αδέλφια της και έμεινε εκείνη πίσω με τη μητέρα της. </a:t>
            </a:r>
            <a:endParaRPr lang="en-US" dirty="0"/>
          </a:p>
          <a:p>
            <a:r>
              <a:rPr lang="el-GR" dirty="0"/>
              <a:t>Η μητέρα της αναφέρει ότι είχαν ένα πολύ δύσκολο ταξίδι  προς την Ελλάδα. Για έναν ολόκληρο μήνα προσπαθούσαν να περάσουν από τα σύνορα Συρίας – Τουρκίας και δεν τα κατάφερναν.  Τελικά πέρασαν και  ήρθαν σε ένα νησί της Ελλάδας.</a:t>
            </a:r>
          </a:p>
          <a:p>
            <a:r>
              <a:rPr lang="el-GR" dirty="0"/>
              <a:t>Εδώ και 5 μήνες ζει στην Ελλάδα.</a:t>
            </a:r>
          </a:p>
          <a:p>
            <a:r>
              <a:rPr lang="el-GR" dirty="0"/>
              <a:t>Ζει μαζί με την οικογένεια της σε διαμέρισμα στην Αθήνα</a:t>
            </a:r>
            <a:endParaRPr lang="en-US" dirty="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3E2FE9-FAF3-450E-861A-54D0A8CFB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a:extLst>
              <a:ext uri="{FF2B5EF4-FFF2-40B4-BE49-F238E27FC236}">
                <a16:creationId xmlns:a16="http://schemas.microsoft.com/office/drawing/2014/main" id="{56444B3D-7894-CD43-8D42-934A63F48165}"/>
              </a:ext>
            </a:extLst>
          </p:cNvPr>
          <p:cNvSpPr>
            <a:spLocks noGrp="1"/>
          </p:cNvSpPr>
          <p:nvPr>
            <p:ph idx="1"/>
          </p:nvPr>
        </p:nvSpPr>
        <p:spPr>
          <a:xfrm>
            <a:off x="818536" y="796905"/>
            <a:ext cx="7543800" cy="2550026"/>
          </a:xfrm>
        </p:spPr>
        <p:txBody>
          <a:bodyPr anchor="b">
            <a:normAutofit/>
          </a:bodyPr>
          <a:lstStyle/>
          <a:p>
            <a:r>
              <a:rPr lang="el-GR" dirty="0"/>
              <a:t>Ποιοι παράγοντες επηρεάζουν την ψυχική υγεία της  </a:t>
            </a:r>
            <a:r>
              <a:rPr lang="el-GR" dirty="0" err="1"/>
              <a:t>Σαχάρ</a:t>
            </a:r>
            <a:r>
              <a:rPr lang="el-GR" dirty="0"/>
              <a:t>;</a:t>
            </a:r>
            <a:endParaRPr lang="en-US" dirty="0"/>
          </a:p>
          <a:p>
            <a:endParaRPr lang="el-GR" dirty="0"/>
          </a:p>
        </p:txBody>
      </p:sp>
      <p:sp>
        <p:nvSpPr>
          <p:cNvPr id="13" name="Rectangle 12">
            <a:extLst>
              <a:ext uri="{FF2B5EF4-FFF2-40B4-BE49-F238E27FC236}">
                <a16:creationId xmlns:a16="http://schemas.microsoft.com/office/drawing/2014/main" id="{B4CD5EDE-D3EC-49C1-9A9B-88C47606D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431215"/>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Θέση υποσέλιδου 1">
            <a:extLst>
              <a:ext uri="{FF2B5EF4-FFF2-40B4-BE49-F238E27FC236}">
                <a16:creationId xmlns:a16="http://schemas.microsoft.com/office/drawing/2014/main" id="{EAE54E98-CD6C-5644-AC40-8FA41BF1E07B}"/>
              </a:ext>
            </a:extLst>
          </p:cNvPr>
          <p:cNvSpPr>
            <a:spLocks noGrp="1"/>
          </p:cNvSpPr>
          <p:nvPr>
            <p:ph type="ftr" sz="quarter" idx="11"/>
          </p:nvPr>
        </p:nvSpPr>
        <p:spPr>
          <a:xfrm>
            <a:off x="816102" y="6258874"/>
            <a:ext cx="6852242" cy="379035"/>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
        <p:nvSpPr>
          <p:cNvPr id="15" name="Oval 14">
            <a:extLst>
              <a:ext uri="{FF2B5EF4-FFF2-40B4-BE49-F238E27FC236}">
                <a16:creationId xmlns:a16="http://schemas.microsoft.com/office/drawing/2014/main" id="{C33E4ED5-D66B-4F39-9509-117636F0B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8573AAF9-111A-4C2F-A36D-746158924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2989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C6D3587C-4AFE-EC4E-9983-9FB9C0C42E16}"/>
              </a:ext>
            </a:extLst>
          </p:cNvPr>
          <p:cNvSpPr>
            <a:spLocks noGrp="1"/>
          </p:cNvSpPr>
          <p:nvPr>
            <p:ph type="title"/>
          </p:nvPr>
        </p:nvSpPr>
        <p:spPr/>
        <p:txBody>
          <a:bodyPr/>
          <a:lstStyle/>
          <a:p>
            <a:r>
              <a:rPr lang="el-GR" dirty="0" err="1"/>
              <a:t>Κλινικο</a:t>
            </a:r>
            <a:r>
              <a:rPr lang="el-GR" dirty="0"/>
              <a:t> </a:t>
            </a:r>
            <a:r>
              <a:rPr lang="el-GR" dirty="0" err="1"/>
              <a:t>περιστατικο</a:t>
            </a:r>
            <a:endParaRPr lang="el-GR" dirty="0"/>
          </a:p>
        </p:txBody>
      </p:sp>
      <p:sp>
        <p:nvSpPr>
          <p:cNvPr id="5" name="Θέση περιεχομένου 4">
            <a:extLst>
              <a:ext uri="{FF2B5EF4-FFF2-40B4-BE49-F238E27FC236}">
                <a16:creationId xmlns:a16="http://schemas.microsoft.com/office/drawing/2014/main" id="{6728BAAB-386A-F748-ACEC-6F255BD92856}"/>
              </a:ext>
            </a:extLst>
          </p:cNvPr>
          <p:cNvSpPr>
            <a:spLocks noGrp="1"/>
          </p:cNvSpPr>
          <p:nvPr>
            <p:ph idx="1"/>
          </p:nvPr>
        </p:nvSpPr>
        <p:spPr/>
        <p:txBody>
          <a:bodyPr>
            <a:normAutofit fontScale="70000" lnSpcReduction="20000"/>
          </a:bodyPr>
          <a:lstStyle/>
          <a:p>
            <a:r>
              <a:rPr lang="el-GR" sz="2500" dirty="0">
                <a:latin typeface="Arial" panose="020B0604020202020204" pitchFamily="34" charset="0"/>
                <a:cs typeface="Arial" panose="020B0604020202020204" pitchFamily="34" charset="0"/>
              </a:rPr>
              <a:t>Οι γονείς της </a:t>
            </a:r>
            <a:r>
              <a:rPr lang="el-GR" sz="2500" dirty="0" err="1">
                <a:latin typeface="Arial" panose="020B0604020202020204" pitchFamily="34" charset="0"/>
                <a:cs typeface="Arial" panose="020B0604020202020204" pitchFamily="34" charset="0"/>
              </a:rPr>
              <a:t>Σαχάρ</a:t>
            </a:r>
            <a:r>
              <a:rPr lang="el-GR" sz="2500" dirty="0">
                <a:latin typeface="Arial" panose="020B0604020202020204" pitchFamily="34" charset="0"/>
                <a:cs typeface="Arial" panose="020B0604020202020204" pitchFamily="34" charset="0"/>
              </a:rPr>
              <a:t> ανησυχούν για την ίδια.</a:t>
            </a:r>
          </a:p>
          <a:p>
            <a:r>
              <a:rPr lang="el-GR" sz="2500" dirty="0">
                <a:latin typeface="Arial" panose="020B0604020202020204" pitchFamily="34" charset="0"/>
                <a:cs typeface="Arial" panose="020B0604020202020204" pitchFamily="34" charset="0"/>
              </a:rPr>
              <a:t>-Είναι συνεχώς κλεισμένη στο δωμάτιο της.</a:t>
            </a:r>
            <a:endParaRPr lang="en-US" sz="2500" dirty="0">
              <a:latin typeface="Arial" panose="020B0604020202020204" pitchFamily="34" charset="0"/>
              <a:cs typeface="Arial" panose="020B0604020202020204" pitchFamily="34" charset="0"/>
            </a:endParaRPr>
          </a:p>
          <a:p>
            <a:r>
              <a:rPr lang="el-GR" sz="2500" dirty="0">
                <a:latin typeface="Arial" panose="020B0604020202020204" pitchFamily="34" charset="0"/>
                <a:cs typeface="Arial" panose="020B0604020202020204" pitchFamily="34" charset="0"/>
              </a:rPr>
              <a:t>-Έχει συνεχώς το πρόσωπο της καλυμμένο (εκτός από τα μάτια της). Αρνείται να το βγάλει ακόμα και για τη φωτογραφία ταυτότητας</a:t>
            </a:r>
          </a:p>
          <a:p>
            <a:r>
              <a:rPr lang="el-GR" sz="2500" dirty="0">
                <a:latin typeface="Arial" panose="020B0604020202020204" pitchFamily="34" charset="0"/>
                <a:cs typeface="Arial" panose="020B0604020202020204" pitchFamily="34" charset="0"/>
              </a:rPr>
              <a:t>-Δεν επικοινωνεί με τους δικούς της. Ο μόνος τρόπος επικοινωνίας είναι με την κατά 3 χρόνια μικρότερη αδελφή της με σημειώματα. (γράφει η μία σημειώματα στην άλλη)</a:t>
            </a:r>
            <a:endParaRPr lang="en-US" sz="2500" dirty="0">
              <a:latin typeface="Arial" panose="020B0604020202020204" pitchFamily="34" charset="0"/>
              <a:cs typeface="Arial" panose="020B0604020202020204" pitchFamily="34" charset="0"/>
            </a:endParaRPr>
          </a:p>
          <a:p>
            <a:r>
              <a:rPr lang="el-GR" sz="2500" dirty="0">
                <a:latin typeface="Arial" panose="020B0604020202020204" pitchFamily="34" charset="0"/>
                <a:cs typeface="Arial" panose="020B0604020202020204" pitchFamily="34" charset="0"/>
              </a:rPr>
              <a:t>-Βλέπει βίντεο (</a:t>
            </a:r>
            <a:r>
              <a:rPr lang="en-US" sz="2500" dirty="0" err="1">
                <a:latin typeface="Arial" panose="020B0604020202020204" pitchFamily="34" charset="0"/>
                <a:cs typeface="Arial" panose="020B0604020202020204" pitchFamily="34" charset="0"/>
              </a:rPr>
              <a:t>bolywοod</a:t>
            </a:r>
            <a:r>
              <a:rPr lang="en-US" sz="2500" dirty="0">
                <a:latin typeface="Arial" panose="020B0604020202020204" pitchFamily="34" charset="0"/>
                <a:cs typeface="Arial" panose="020B0604020202020204" pitchFamily="34" charset="0"/>
              </a:rPr>
              <a:t>)</a:t>
            </a:r>
          </a:p>
          <a:p>
            <a:r>
              <a:rPr lang="en-US" sz="2500" dirty="0">
                <a:latin typeface="Arial" panose="020B0604020202020204" pitchFamily="34" charset="0"/>
                <a:cs typeface="Arial" panose="020B0604020202020204" pitchFamily="34" charset="0"/>
              </a:rPr>
              <a:t>-</a:t>
            </a:r>
            <a:r>
              <a:rPr lang="el-GR" sz="2500" dirty="0">
                <a:latin typeface="Arial" panose="020B0604020202020204" pitchFamily="34" charset="0"/>
                <a:cs typeface="Arial" panose="020B0604020202020204" pitchFamily="34" charset="0"/>
              </a:rPr>
              <a:t>Αμελεί την προσωπική της υγιεινή</a:t>
            </a:r>
          </a:p>
          <a:p>
            <a:endParaRPr lang="el-GR" sz="2500" dirty="0">
              <a:latin typeface="Arial" panose="020B0604020202020204" pitchFamily="34" charset="0"/>
              <a:cs typeface="Arial" panose="020B0604020202020204" pitchFamily="34" charset="0"/>
            </a:endParaRPr>
          </a:p>
          <a:p>
            <a:r>
              <a:rPr lang="el-GR" sz="2500" b="1" dirty="0">
                <a:latin typeface="Arial" panose="020B0604020202020204" pitchFamily="34" charset="0"/>
                <a:cs typeface="Arial" panose="020B0604020202020204" pitchFamily="34" charset="0"/>
              </a:rPr>
              <a:t>Αν ήσασταν μια ομάδα ειδικών ψυχικής υγείας (ψυχίατρος, ψυχολόγος, κοινωνικός λειτουργός, γλωσσικός διαμεσολαβητής). </a:t>
            </a:r>
            <a:endParaRPr lang="en-US" sz="2500" b="1" dirty="0">
              <a:latin typeface="Arial" panose="020B0604020202020204" pitchFamily="34" charset="0"/>
              <a:cs typeface="Arial" panose="020B0604020202020204" pitchFamily="34" charset="0"/>
            </a:endParaRPr>
          </a:p>
          <a:p>
            <a:r>
              <a:rPr lang="el-GR" sz="2500" b="1" dirty="0">
                <a:latin typeface="Arial" panose="020B0604020202020204" pitchFamily="34" charset="0"/>
                <a:cs typeface="Arial" panose="020B0604020202020204" pitchFamily="34" charset="0"/>
              </a:rPr>
              <a:t>Πως θα οργανώνατε την παρέμβαση; </a:t>
            </a:r>
            <a:endParaRPr lang="en-US" sz="2500" b="1" dirty="0">
              <a:latin typeface="Arial" panose="020B0604020202020204" pitchFamily="34" charset="0"/>
              <a:cs typeface="Arial" panose="020B0604020202020204" pitchFamily="34" charset="0"/>
            </a:endParaRPr>
          </a:p>
          <a:p>
            <a:endParaRPr lang="el-GR" dirty="0"/>
          </a:p>
        </p:txBody>
      </p:sp>
      <p:sp>
        <p:nvSpPr>
          <p:cNvPr id="2" name="Θέση υποσέλιδου 1">
            <a:extLst>
              <a:ext uri="{FF2B5EF4-FFF2-40B4-BE49-F238E27FC236}">
                <a16:creationId xmlns:a16="http://schemas.microsoft.com/office/drawing/2014/main" id="{57DFF9EC-2FD1-7342-BFD4-12E46C137B4B}"/>
              </a:ext>
            </a:extLst>
          </p:cNvPr>
          <p:cNvSpPr>
            <a:spLocks noGrp="1"/>
          </p:cNvSpPr>
          <p:nvPr>
            <p:ph type="ftr" sz="quarter" idx="11"/>
          </p:nvPr>
        </p:nvSpPr>
        <p:spPr>
          <a:xfrm>
            <a:off x="685800" y="6199633"/>
            <a:ext cx="7342584" cy="438278"/>
          </a:xfrm>
        </p:spPr>
        <p:txBody>
          <a:bodyPr/>
          <a:lstStyle/>
          <a:p>
            <a:r>
              <a:rPr lang="el-GR" dirty="0"/>
              <a:t>Εισαγωγή στην Κοινωνική Ψυχιατρική και Κοινοτική Ψυχολογία: «Ψυχοκοινωνική Παρέμβαση σε Πρόσφυγες – Μετανάστες ». </a:t>
            </a:r>
          </a:p>
        </p:txBody>
      </p:sp>
      <p:sp>
        <p:nvSpPr>
          <p:cNvPr id="3" name="Ορθογώνιο 2">
            <a:extLst>
              <a:ext uri="{FF2B5EF4-FFF2-40B4-BE49-F238E27FC236}">
                <a16:creationId xmlns:a16="http://schemas.microsoft.com/office/drawing/2014/main" id="{0CDFEA41-7BB4-0649-8822-0D51EA54CB8E}"/>
              </a:ext>
            </a:extLst>
          </p:cNvPr>
          <p:cNvSpPr/>
          <p:nvPr/>
        </p:nvSpPr>
        <p:spPr>
          <a:xfrm>
            <a:off x="332589" y="137150"/>
            <a:ext cx="8371656" cy="923330"/>
          </a:xfrm>
          <a:prstGeom prst="rect">
            <a:avLst/>
          </a:prstGeom>
        </p:spPr>
        <p:txBody>
          <a:bodyPr wrap="square">
            <a:spAutoFit/>
          </a:bodyPr>
          <a:lstStyle/>
          <a:p>
            <a:endParaRPr lang="el-GR" dirty="0"/>
          </a:p>
          <a:p>
            <a:endParaRPr lang="el-GR" dirty="0"/>
          </a:p>
          <a:p>
            <a:r>
              <a:rPr lang="el-GR" dirty="0"/>
              <a:t>-</a:t>
            </a:r>
            <a:endParaRPr lang="en-US" sz="1200" dirty="0"/>
          </a:p>
        </p:txBody>
      </p:sp>
    </p:spTree>
    <p:extLst>
      <p:ext uri="{BB962C8B-B14F-4D97-AF65-F5344CB8AC3E}">
        <p14:creationId xmlns:p14="http://schemas.microsoft.com/office/powerpoint/2010/main" val="67183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 Τίτλος"/>
          <p:cNvSpPr>
            <a:spLocks noGrp="1"/>
          </p:cNvSpPr>
          <p:nvPr>
            <p:ph type="title"/>
          </p:nvPr>
        </p:nvSpPr>
        <p:spPr>
          <a:xfrm>
            <a:off x="802386" y="484632"/>
            <a:ext cx="7543800" cy="1609344"/>
          </a:xfrm>
        </p:spPr>
        <p:txBody>
          <a:bodyPr>
            <a:normAutofit/>
          </a:bodyPr>
          <a:lstStyle/>
          <a:p>
            <a:r>
              <a:rPr lang="el-GR" dirty="0"/>
              <a:t>Τι είναι πρόσφυγας;</a:t>
            </a:r>
          </a:p>
        </p:txBody>
      </p:sp>
      <p:sp>
        <p:nvSpPr>
          <p:cNvPr id="3" name="2 - Θέση περιεχομένου"/>
          <p:cNvSpPr>
            <a:spLocks noGrp="1"/>
          </p:cNvSpPr>
          <p:nvPr>
            <p:ph idx="1"/>
          </p:nvPr>
        </p:nvSpPr>
        <p:spPr>
          <a:xfrm>
            <a:off x="802386" y="2320412"/>
            <a:ext cx="7543800" cy="3851787"/>
          </a:xfrm>
        </p:spPr>
        <p:txBody>
          <a:bodyPr>
            <a:normAutofit/>
          </a:bodyPr>
          <a:lstStyle/>
          <a:p>
            <a:pPr marL="0" indent="0">
              <a:buNone/>
            </a:pPr>
            <a:endParaRPr lang="el-GR"/>
          </a:p>
          <a:p>
            <a:r>
              <a:rPr lang="el-GR" dirty="0"/>
              <a:t>Πρόσφυγας είναι ο αλλοδαπός ο οποίος </a:t>
            </a:r>
            <a:r>
              <a:rPr lang="el-GR" b="1" dirty="0"/>
              <a:t>βάσιμου φόβου δίωξης λόγω φυλής, θρησκείας, εθνικότητας, κοινωνικής τάξης, πολιτικών πεποιθήσεων ή συμμετοχής σε ιδιαίτερη κοινωνική ομάδα,</a:t>
            </a:r>
            <a:r>
              <a:rPr lang="el-GR" dirty="0"/>
              <a:t> βρίσκεται εκτός της χώρας της ιθαγένειας του και δε μπορεί ή λόγω του φόβου αυτού δεν επιθυμεί να θέσει εαυτόν υπό την προστασία της εν λόγω χώρας ή ο ανιθαγενής οποίος, ευρισκόμενος εκτός της χώρας της προηγούμενης συνήθους διαμόνης του για τους προαναφερθέντες λόγους δεν μπορεί ή λόγω του φόβου αυτού δεν επιθυμεί να επιστρέψει σε αυτήν.   </a:t>
            </a:r>
            <a:endParaRPr lang="el-GR"/>
          </a:p>
          <a:p>
            <a:pPr marL="0" indent="0">
              <a:buNone/>
            </a:pPr>
            <a:r>
              <a:rPr lang="el-GR" dirty="0"/>
              <a:t> </a:t>
            </a:r>
            <a:r>
              <a:rPr lang="el-GR"/>
              <a:t>(Σύμβαση της Γενεύης του 1951 )  </a:t>
            </a:r>
          </a:p>
        </p:txBody>
      </p:sp>
      <p:sp>
        <p:nvSpPr>
          <p:cNvPr id="4" name="Footer Placeholder 3"/>
          <p:cNvSpPr>
            <a:spLocks noGrp="1"/>
          </p:cNvSpPr>
          <p:nvPr>
            <p:ph type="ftr" sz="quarter" idx="11"/>
          </p:nvPr>
        </p:nvSpPr>
        <p:spPr>
          <a:xfrm>
            <a:off x="816102" y="6256048"/>
            <a:ext cx="6924250" cy="381861"/>
          </a:xfrm>
        </p:spPr>
        <p:txBody>
          <a:bodyPr>
            <a:normAutofit/>
          </a:bodyPr>
          <a:lstStyle/>
          <a:p>
            <a:pPr>
              <a:lnSpc>
                <a:spcPct val="90000"/>
              </a:lnSpc>
              <a:spcAft>
                <a:spcPts val="600"/>
              </a:spcAft>
            </a:pPr>
            <a:r>
              <a:rPr lang="el-GR" sz="700" dirty="0"/>
              <a:t>Εισαγωγή στην Κοινωνική Ψυχιατρική και Κοινοτική Ψυχολογία: «Ψυχοκοινωνική Παρέμβαση σε Πρόσφυγες – Μετανάστες ».</a:t>
            </a:r>
          </a:p>
          <a:p>
            <a:pPr>
              <a:lnSpc>
                <a:spcPct val="90000"/>
              </a:lnSpc>
              <a:spcAft>
                <a:spcPts val="600"/>
              </a:spcAft>
            </a:pPr>
            <a:endParaRPr lang="el-GR" sz="700"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 name="Θέση περιεχομένου 3">
            <a:extLst>
              <a:ext uri="{FF2B5EF4-FFF2-40B4-BE49-F238E27FC236}">
                <a16:creationId xmlns:a16="http://schemas.microsoft.com/office/drawing/2014/main" id="{FBAF391E-D410-F346-9274-2C9E73C705C8}"/>
              </a:ext>
            </a:extLst>
          </p:cNvPr>
          <p:cNvSpPr>
            <a:spLocks noGrp="1"/>
          </p:cNvSpPr>
          <p:nvPr>
            <p:ph idx="1"/>
          </p:nvPr>
        </p:nvSpPr>
        <p:spPr>
          <a:xfrm>
            <a:off x="802386" y="2320412"/>
            <a:ext cx="7543800" cy="3851787"/>
          </a:xfrm>
        </p:spPr>
        <p:txBody>
          <a:bodyPr>
            <a:normAutofit/>
          </a:bodyPr>
          <a:lstStyle/>
          <a:p>
            <a:r>
              <a:rPr lang="el-GR" sz="1400" dirty="0"/>
              <a:t>Ξεκινήσαμε τα ραντεβού μας με σημειώματα.</a:t>
            </a:r>
          </a:p>
          <a:p>
            <a:r>
              <a:rPr lang="el-GR" sz="1400" dirty="0"/>
              <a:t>Στην ερώτησή μας για βοήθεια απάντησε ότι έχει σπυράκια στο πρόσωπο και ντρέπεται για αυτό (</a:t>
            </a:r>
            <a:r>
              <a:rPr lang="el-GR" sz="1400" dirty="0" err="1"/>
              <a:t>έφηβη</a:t>
            </a:r>
            <a:r>
              <a:rPr lang="el-GR" sz="1400" dirty="0"/>
              <a:t>- εικόνα σώματος).</a:t>
            </a:r>
          </a:p>
          <a:p>
            <a:r>
              <a:rPr lang="el-GR" sz="1400" dirty="0"/>
              <a:t>Επικοινωνία στην οικογένεια δεν υπάρχει.</a:t>
            </a:r>
          </a:p>
          <a:p>
            <a:r>
              <a:rPr lang="el-GR" sz="1400" dirty="0"/>
              <a:t>Μιλά για τη θεία της (αδελφή του πατέρα). Η μητέρα της όταν ήταν 12 ετών (αρχή εφηβείας) τραυματίστηκε και έλειπε πολύ καιρό από το σπίτι.</a:t>
            </a:r>
          </a:p>
          <a:p>
            <a:r>
              <a:rPr lang="el-GR" sz="1400" dirty="0"/>
              <a:t>Μιλά για εκείνη ως τη γυναίκα που τη βοήθησε να μεγαλώσει την οποία και έχει αφήσει πίσω. Της έδειξε πράγματα, πήγαινε κάθε μέρα σπίτι της και της έδειχνε πως να ντύνεται και τι να κάνει, πώς να συμπεριφέρεται. Ήταν αυτή που της έμαθε πολλά πράγματα.</a:t>
            </a:r>
          </a:p>
          <a:p>
            <a:r>
              <a:rPr lang="el-GR" sz="1400" dirty="0"/>
              <a:t>Δε βγαίνει έξω γιατί φοβάται και δεν της αρέσει.</a:t>
            </a:r>
          </a:p>
          <a:p>
            <a:r>
              <a:rPr lang="el-GR" sz="1400" dirty="0"/>
              <a:t>Θέλει να επιστρέψει στη Συρία και αντιδρά σε όποιον της λέει να πάει στην Ευρώπη.</a:t>
            </a:r>
            <a:endParaRPr lang="en-US" sz="1400" dirty="0"/>
          </a:p>
          <a:p>
            <a:endParaRPr lang="el-GR" sz="1400" dirty="0"/>
          </a:p>
        </p:txBody>
      </p:sp>
      <p:sp>
        <p:nvSpPr>
          <p:cNvPr id="2" name="Θέση υποσέλιδου 1">
            <a:extLst>
              <a:ext uri="{FF2B5EF4-FFF2-40B4-BE49-F238E27FC236}">
                <a16:creationId xmlns:a16="http://schemas.microsoft.com/office/drawing/2014/main" id="{2AB417BF-446F-584E-AFCD-8A21757C3721}"/>
              </a:ext>
            </a:extLst>
          </p:cNvPr>
          <p:cNvSpPr>
            <a:spLocks noGrp="1"/>
          </p:cNvSpPr>
          <p:nvPr>
            <p:ph type="ftr" sz="quarter" idx="11"/>
          </p:nvPr>
        </p:nvSpPr>
        <p:spPr>
          <a:xfrm>
            <a:off x="816102" y="6373273"/>
            <a:ext cx="6564210" cy="264636"/>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121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269828-2761-C847-95D0-C078B558DCE8}"/>
              </a:ext>
            </a:extLst>
          </p:cNvPr>
          <p:cNvSpPr>
            <a:spLocks noGrp="1"/>
          </p:cNvSpPr>
          <p:nvPr>
            <p:ph type="title"/>
          </p:nvPr>
        </p:nvSpPr>
        <p:spPr>
          <a:xfrm>
            <a:off x="802386" y="484632"/>
            <a:ext cx="7543800" cy="1609344"/>
          </a:xfrm>
        </p:spPr>
        <p:txBody>
          <a:bodyPr>
            <a:normAutofit/>
          </a:bodyPr>
          <a:lstStyle/>
          <a:p>
            <a:r>
              <a:rPr lang="el-GR"/>
              <a:t>ιστορικο</a:t>
            </a:r>
          </a:p>
        </p:txBody>
      </p:sp>
      <p:sp>
        <p:nvSpPr>
          <p:cNvPr id="36" name="Rectangle 35">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υποσέλιδου 3">
            <a:extLst>
              <a:ext uri="{FF2B5EF4-FFF2-40B4-BE49-F238E27FC236}">
                <a16:creationId xmlns:a16="http://schemas.microsoft.com/office/drawing/2014/main" id="{6658DF1C-61E1-C141-9DC8-BD2348994B98}"/>
              </a:ext>
            </a:extLst>
          </p:cNvPr>
          <p:cNvSpPr>
            <a:spLocks noGrp="1"/>
          </p:cNvSpPr>
          <p:nvPr>
            <p:ph type="ftr" sz="quarter" idx="11"/>
          </p:nvPr>
        </p:nvSpPr>
        <p:spPr>
          <a:xfrm>
            <a:off x="816102" y="6373368"/>
            <a:ext cx="6564210" cy="264541"/>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graphicFrame>
        <p:nvGraphicFramePr>
          <p:cNvPr id="26" name="Θέση περιεχομένου 2">
            <a:extLst>
              <a:ext uri="{FF2B5EF4-FFF2-40B4-BE49-F238E27FC236}">
                <a16:creationId xmlns:a16="http://schemas.microsoft.com/office/drawing/2014/main" id="{2406A474-1B08-4067-B38F-B09662FBC636}"/>
              </a:ext>
            </a:extLst>
          </p:cNvPr>
          <p:cNvGraphicFramePr>
            <a:graphicFrameLocks noGrp="1"/>
          </p:cNvGraphicFramePr>
          <p:nvPr>
            <p:ph idx="1"/>
            <p:extLst>
              <p:ext uri="{D42A27DB-BD31-4B8C-83A1-F6EECF244321}">
                <p14:modId xmlns:p14="http://schemas.microsoft.com/office/powerpoint/2010/main" val="1015354396"/>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152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Graphic spid="26" grpId="1">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2E7550-3A84-F645-B119-35ABFE40B9F7}"/>
              </a:ext>
            </a:extLst>
          </p:cNvPr>
          <p:cNvSpPr>
            <a:spLocks noGrp="1"/>
          </p:cNvSpPr>
          <p:nvPr>
            <p:ph type="title"/>
          </p:nvPr>
        </p:nvSpPr>
        <p:spPr>
          <a:xfrm>
            <a:off x="802386" y="484632"/>
            <a:ext cx="7543800" cy="1609344"/>
          </a:xfrm>
        </p:spPr>
        <p:txBody>
          <a:bodyPr>
            <a:normAutofit/>
          </a:bodyPr>
          <a:lstStyle/>
          <a:p>
            <a:r>
              <a:rPr lang="el-GR" i="1"/>
              <a:t>Στην Ελλάδα</a:t>
            </a:r>
            <a:endParaRPr lang="el-GR"/>
          </a:p>
        </p:txBody>
      </p:sp>
      <p:sp>
        <p:nvSpPr>
          <p:cNvPr id="20" name="Rectangle 1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υποσέλιδου 3">
            <a:extLst>
              <a:ext uri="{FF2B5EF4-FFF2-40B4-BE49-F238E27FC236}">
                <a16:creationId xmlns:a16="http://schemas.microsoft.com/office/drawing/2014/main" id="{9A08A2E2-2DF5-7443-AE84-C6F3D0B1E646}"/>
              </a:ext>
            </a:extLst>
          </p:cNvPr>
          <p:cNvSpPr>
            <a:spLocks noGrp="1"/>
          </p:cNvSpPr>
          <p:nvPr>
            <p:ph type="ftr" sz="quarter" idx="11"/>
          </p:nvPr>
        </p:nvSpPr>
        <p:spPr>
          <a:xfrm>
            <a:off x="816102" y="6294649"/>
            <a:ext cx="6564210" cy="343260"/>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graphicFrame>
        <p:nvGraphicFramePr>
          <p:cNvPr id="6" name="Θέση περιεχομένου 2">
            <a:extLst>
              <a:ext uri="{FF2B5EF4-FFF2-40B4-BE49-F238E27FC236}">
                <a16:creationId xmlns:a16="http://schemas.microsoft.com/office/drawing/2014/main" id="{E5C6395C-03ED-40F9-84C0-6E22BD6A2F5E}"/>
              </a:ext>
            </a:extLst>
          </p:cNvPr>
          <p:cNvGraphicFramePr>
            <a:graphicFrameLocks noGrp="1"/>
          </p:cNvGraphicFramePr>
          <p:nvPr>
            <p:ph idx="1"/>
            <p:extLst>
              <p:ext uri="{D42A27DB-BD31-4B8C-83A1-F6EECF244321}">
                <p14:modId xmlns:p14="http://schemas.microsoft.com/office/powerpoint/2010/main" val="3660984791"/>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3004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ADC9C87E-A7AF-5C4E-98EE-04DAD08D8788}"/>
              </a:ext>
            </a:extLst>
          </p:cNvPr>
          <p:cNvSpPr>
            <a:spLocks noGrp="1"/>
          </p:cNvSpPr>
          <p:nvPr>
            <p:ph type="title"/>
          </p:nvPr>
        </p:nvSpPr>
        <p:spPr>
          <a:xfrm>
            <a:off x="802386" y="484632"/>
            <a:ext cx="7543800" cy="1609344"/>
          </a:xfrm>
        </p:spPr>
        <p:txBody>
          <a:bodyPr>
            <a:normAutofit/>
          </a:bodyPr>
          <a:lstStyle/>
          <a:p>
            <a:r>
              <a:rPr lang="el-GR" i="1"/>
              <a:t>Παραπομπή στην υπηρεσία μας.</a:t>
            </a:r>
            <a:endParaRPr lang="el-GR"/>
          </a:p>
        </p:txBody>
      </p:sp>
      <p:sp>
        <p:nvSpPr>
          <p:cNvPr id="3" name="Θέση περιεχομένου 2">
            <a:extLst>
              <a:ext uri="{FF2B5EF4-FFF2-40B4-BE49-F238E27FC236}">
                <a16:creationId xmlns:a16="http://schemas.microsoft.com/office/drawing/2014/main" id="{9BB6500F-C97A-164E-900F-531741D05F72}"/>
              </a:ext>
            </a:extLst>
          </p:cNvPr>
          <p:cNvSpPr>
            <a:spLocks noGrp="1"/>
          </p:cNvSpPr>
          <p:nvPr>
            <p:ph idx="1"/>
          </p:nvPr>
        </p:nvSpPr>
        <p:spPr>
          <a:xfrm>
            <a:off x="802386" y="2320412"/>
            <a:ext cx="7543800" cy="3851787"/>
          </a:xfrm>
        </p:spPr>
        <p:txBody>
          <a:bodyPr>
            <a:normAutofit/>
          </a:bodyPr>
          <a:lstStyle/>
          <a:p>
            <a:r>
              <a:rPr lang="el-GR" dirty="0"/>
              <a:t>Στην υπηρεσία μας παραπέμπεται τον Οκτώβριο του 2018 για να λάβει ψυχολογική υποστήριξη λόγω της καταθλιπτικής συμπτωματολογίας, ψυχοσωματικών συμπτωμάτων και του ιστορικού κακοποίησης.</a:t>
            </a:r>
          </a:p>
          <a:p>
            <a:endParaRPr lang="el-GR" dirty="0"/>
          </a:p>
        </p:txBody>
      </p:sp>
      <p:sp>
        <p:nvSpPr>
          <p:cNvPr id="4" name="Θέση υποσέλιδου 3">
            <a:extLst>
              <a:ext uri="{FF2B5EF4-FFF2-40B4-BE49-F238E27FC236}">
                <a16:creationId xmlns:a16="http://schemas.microsoft.com/office/drawing/2014/main" id="{C50ADA80-0D2A-774F-A279-D955D4BF5FFF}"/>
              </a:ext>
            </a:extLst>
          </p:cNvPr>
          <p:cNvSpPr>
            <a:spLocks noGrp="1"/>
          </p:cNvSpPr>
          <p:nvPr>
            <p:ph type="ftr" sz="quarter" idx="11"/>
          </p:nvPr>
        </p:nvSpPr>
        <p:spPr>
          <a:xfrm>
            <a:off x="816102" y="6272784"/>
            <a:ext cx="4745736" cy="365125"/>
          </a:xfrm>
        </p:spPr>
        <p:txBody>
          <a:bodyPr>
            <a:normAutofit/>
          </a:bodyPr>
          <a:lstStyle/>
          <a:p>
            <a:pPr>
              <a:lnSpc>
                <a:spcPct val="90000"/>
              </a:lnSpc>
              <a:spcAft>
                <a:spcPts val="600"/>
              </a:spcAft>
            </a:pPr>
            <a:r>
              <a:rPr lang="el-GR" sz="900"/>
              <a:t>Εισαγωγή στην Κοινωνική Ψυχιατρική και Κοινοτική Ψυχολογία: «Ψυχοκοινωνική Παρέμβαση σε Πρόσφυγες – Μετανάστες ». </a:t>
            </a:r>
          </a:p>
        </p:txBody>
      </p:sp>
      <p:sp>
        <p:nvSpPr>
          <p:cNvPr id="37" name="Oval 3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261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7A2573C2-FD5E-3A4C-951F-20A3D6923579}"/>
              </a:ext>
            </a:extLst>
          </p:cNvPr>
          <p:cNvSpPr>
            <a:spLocks noGrp="1"/>
          </p:cNvSpPr>
          <p:nvPr>
            <p:ph type="title"/>
          </p:nvPr>
        </p:nvSpPr>
        <p:spPr>
          <a:xfrm>
            <a:off x="802386" y="484632"/>
            <a:ext cx="7543800" cy="1609344"/>
          </a:xfrm>
        </p:spPr>
        <p:txBody>
          <a:bodyPr>
            <a:normAutofit/>
          </a:bodyPr>
          <a:lstStyle/>
          <a:p>
            <a:r>
              <a:rPr lang="el-GR" i="1"/>
              <a:t>Ολιστικό σχέδιο φροντίδας</a:t>
            </a:r>
            <a:r>
              <a:rPr lang="el-GR"/>
              <a:t> </a:t>
            </a:r>
          </a:p>
        </p:txBody>
      </p:sp>
      <p:sp>
        <p:nvSpPr>
          <p:cNvPr id="3" name="Θέση περιεχομένου 2">
            <a:extLst>
              <a:ext uri="{FF2B5EF4-FFF2-40B4-BE49-F238E27FC236}">
                <a16:creationId xmlns:a16="http://schemas.microsoft.com/office/drawing/2014/main" id="{816E7E66-5410-E44B-B23A-64F50828056B}"/>
              </a:ext>
            </a:extLst>
          </p:cNvPr>
          <p:cNvSpPr>
            <a:spLocks noGrp="1"/>
          </p:cNvSpPr>
          <p:nvPr>
            <p:ph idx="1"/>
          </p:nvPr>
        </p:nvSpPr>
        <p:spPr>
          <a:xfrm>
            <a:off x="802386" y="2320412"/>
            <a:ext cx="7543800" cy="3851787"/>
          </a:xfrm>
        </p:spPr>
        <p:txBody>
          <a:bodyPr>
            <a:normAutofit/>
          </a:bodyPr>
          <a:lstStyle/>
          <a:p>
            <a:r>
              <a:rPr lang="el-GR" dirty="0"/>
              <a:t>1) Στήριξη των παιδιών (ένταξη σε σχολείο), εκμάθηση δεξιοτήτων μητρικής φροντίδας / δημιουργία κοινωνικού δικτύου με γείτονες, γειτόνισσες που θα μπορούσαν να τη βοηθήσουν τόσο ψυχικά, συναισθηματικά, όσο και στη διαχείριση της καθημερινότητάς της.</a:t>
            </a:r>
          </a:p>
          <a:p>
            <a:r>
              <a:rPr lang="el-GR" dirty="0"/>
              <a:t>2) Δέσμευση της ίδιας στη φαρμακευτική αγωγή</a:t>
            </a:r>
          </a:p>
          <a:p>
            <a:r>
              <a:rPr lang="el-GR" dirty="0"/>
              <a:t>3) Διασύνδεση φορέων για νομικό πλαίσιο προστασίας της ίδιας από το σύζυγό της και διασύνδεση/συνοδεία με τις απαραίτητες </a:t>
            </a:r>
            <a:r>
              <a:rPr lang="el-GR" dirty="0" err="1"/>
              <a:t>προνοιακές</a:t>
            </a:r>
            <a:r>
              <a:rPr lang="el-GR" dirty="0"/>
              <a:t> και ιατρικές υπηρεσίες</a:t>
            </a:r>
          </a:p>
          <a:p>
            <a:r>
              <a:rPr lang="el-GR" dirty="0"/>
              <a:t>4) Ατομικές ψυχοθεραπευτικές συναντήσεις με την κλινική ψυχολόγο και την διερμηνέα.</a:t>
            </a:r>
          </a:p>
          <a:p>
            <a:pPr marL="0" indent="0">
              <a:buNone/>
            </a:pPr>
            <a:endParaRPr lang="el-GR" dirty="0"/>
          </a:p>
        </p:txBody>
      </p:sp>
      <p:sp>
        <p:nvSpPr>
          <p:cNvPr id="4" name="Θέση υποσέλιδου 3">
            <a:extLst>
              <a:ext uri="{FF2B5EF4-FFF2-40B4-BE49-F238E27FC236}">
                <a16:creationId xmlns:a16="http://schemas.microsoft.com/office/drawing/2014/main" id="{43706C42-EDD7-C049-8D4E-AFA9736776F1}"/>
              </a:ext>
            </a:extLst>
          </p:cNvPr>
          <p:cNvSpPr>
            <a:spLocks noGrp="1"/>
          </p:cNvSpPr>
          <p:nvPr>
            <p:ph type="ftr" sz="quarter" idx="11"/>
          </p:nvPr>
        </p:nvSpPr>
        <p:spPr>
          <a:xfrm>
            <a:off x="816102" y="6272784"/>
            <a:ext cx="4745736" cy="365125"/>
          </a:xfrm>
        </p:spPr>
        <p:txBody>
          <a:bodyPr>
            <a:normAutofit/>
          </a:bodyPr>
          <a:lstStyle/>
          <a:p>
            <a:pPr>
              <a:lnSpc>
                <a:spcPct val="90000"/>
              </a:lnSpc>
              <a:spcAft>
                <a:spcPts val="600"/>
              </a:spcAft>
            </a:pPr>
            <a:r>
              <a:rPr lang="el-GR" sz="900"/>
              <a:t>Εισαγωγή στην Κοινωνική Ψυχιατρική και Κοινοτική Ψυχολογία: «Ψυχοκοινωνική Παρέμβαση σε Πρόσφυγες – Μετανάστες ». </a:t>
            </a:r>
          </a:p>
        </p:txBody>
      </p:sp>
      <p:sp>
        <p:nvSpPr>
          <p:cNvPr id="28" name="Oval 2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1773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776" y="1679569"/>
            <a:ext cx="2624148" cy="3498858"/>
            <a:chOff x="1061035" y="1679569"/>
            <a:chExt cx="3498864" cy="3498858"/>
          </a:xfrm>
        </p:grpSpPr>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117608" y="2376862"/>
            <a:ext cx="1980485" cy="2104273"/>
          </a:xfrm>
          <a:noFill/>
        </p:spPr>
        <p:txBody>
          <a:bodyPr>
            <a:normAutofit/>
          </a:bodyPr>
          <a:lstStyle/>
          <a:p>
            <a:pPr algn="ctr"/>
            <a:r>
              <a:rPr lang="el-GR" sz="2000">
                <a:solidFill>
                  <a:srgbClr val="FFFFFF"/>
                </a:solidFill>
              </a:rPr>
              <a:t>Θεραπευτική Προσέγγιση</a:t>
            </a:r>
            <a:endParaRPr lang="en-US" sz="2000">
              <a:solidFill>
                <a:srgbClr val="FFFFFF"/>
              </a:solidFill>
            </a:endParaRP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560816" y="725394"/>
            <a:ext cx="3856994" cy="5407212"/>
          </a:xfrm>
        </p:spPr>
        <p:txBody>
          <a:bodyPr anchor="ctr">
            <a:normAutofit/>
          </a:bodyPr>
          <a:lstStyle/>
          <a:p>
            <a:r>
              <a:rPr lang="el-GR" dirty="0"/>
              <a:t>Ολιστική Παρέμβαση</a:t>
            </a:r>
          </a:p>
          <a:p>
            <a:endParaRPr lang="el-GR" dirty="0"/>
          </a:p>
          <a:p>
            <a:endParaRPr lang="el-GR" dirty="0"/>
          </a:p>
          <a:p>
            <a:r>
              <a:rPr lang="el-GR" dirty="0"/>
              <a:t>Η θεραπευτική παρέμβαση να αναγνωρίζει όχι μόνο τις δυσκολίες, την παθολογία, το τραύμα αλλά και τα </a:t>
            </a:r>
            <a:r>
              <a:rPr lang="el-GR" b="1" dirty="0"/>
              <a:t>δυνατά σημεία</a:t>
            </a:r>
            <a:r>
              <a:rPr lang="el-GR" dirty="0"/>
              <a:t>, τις ικανότητες, την ανθεκτικότητα που έχει το άτομο με στόχο την ενδυνάμωση του ατόμου </a:t>
            </a:r>
            <a:r>
              <a:rPr lang="el-GR"/>
              <a:t>(</a:t>
            </a:r>
            <a:r>
              <a:rPr lang="en-US" err="1"/>
              <a:t>Gionakis</a:t>
            </a:r>
            <a:r>
              <a:rPr lang="en-US"/>
              <a:t>&amp; Stylianidis,2016).</a:t>
            </a:r>
            <a:endParaRPr lang="el-GR"/>
          </a:p>
          <a:p>
            <a:endParaRPr lang="el-GR" dirty="0"/>
          </a:p>
        </p:txBody>
      </p:sp>
      <p:sp>
        <p:nvSpPr>
          <p:cNvPr id="4" name="Footer Placeholder 3"/>
          <p:cNvSpPr>
            <a:spLocks noGrp="1"/>
          </p:cNvSpPr>
          <p:nvPr>
            <p:ph type="ftr" sz="quarter" idx="11"/>
          </p:nvPr>
        </p:nvSpPr>
        <p:spPr>
          <a:xfrm>
            <a:off x="816102" y="6272784"/>
            <a:ext cx="7428306" cy="372017"/>
          </a:xfrm>
        </p:spPr>
        <p:txBody>
          <a:bodyPr>
            <a:normAutofit/>
          </a:bodyPr>
          <a:lstStyle/>
          <a:p>
            <a:pPr>
              <a:lnSpc>
                <a:spcPct val="90000"/>
              </a:lnSpc>
              <a:spcAft>
                <a:spcPts val="600"/>
              </a:spcAft>
            </a:pPr>
            <a:r>
              <a:rPr lang="el-GR" sz="900"/>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1" name="Oval 20">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2" name="Oval 21">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4" name="Freeform: Shape 23">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63" y="2005"/>
            <a:ext cx="8181474"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6" name="Εικόνα 5">
            <a:extLst>
              <a:ext uri="{FF2B5EF4-FFF2-40B4-BE49-F238E27FC236}">
                <a16:creationId xmlns:a16="http://schemas.microsoft.com/office/drawing/2014/main" id="{B0967A80-DAB0-1148-B9BA-45591EA0FBF3}"/>
              </a:ext>
            </a:extLst>
          </p:cNvPr>
          <p:cNvPicPr>
            <a:picLocks noChangeAspect="1"/>
          </p:cNvPicPr>
          <p:nvPr/>
        </p:nvPicPr>
        <p:blipFill>
          <a:blip r:embed="rId4"/>
          <a:stretch>
            <a:fillRect/>
          </a:stretch>
        </p:blipFill>
        <p:spPr>
          <a:xfrm>
            <a:off x="2068920" y="1939667"/>
            <a:ext cx="5006160" cy="2978665"/>
          </a:xfrm>
          <a:prstGeom prst="rect">
            <a:avLst/>
          </a:prstGeom>
        </p:spPr>
      </p:pic>
      <p:sp>
        <p:nvSpPr>
          <p:cNvPr id="4" name="Θέση υποσέλιδου 3">
            <a:extLst>
              <a:ext uri="{FF2B5EF4-FFF2-40B4-BE49-F238E27FC236}">
                <a16:creationId xmlns:a16="http://schemas.microsoft.com/office/drawing/2014/main" id="{CEA91489-7AD0-CE4D-B4C4-A33356E91734}"/>
              </a:ext>
            </a:extLst>
          </p:cNvPr>
          <p:cNvSpPr>
            <a:spLocks noGrp="1"/>
          </p:cNvSpPr>
          <p:nvPr>
            <p:ph type="ftr" sz="quarter" idx="11"/>
          </p:nvPr>
        </p:nvSpPr>
        <p:spPr>
          <a:xfrm>
            <a:off x="2199132" y="6272784"/>
            <a:ext cx="4745736" cy="365125"/>
          </a:xfrm>
        </p:spPr>
        <p:txBody>
          <a:bodyPr vert="horz" lIns="91440" tIns="45720" rIns="91440" bIns="45720" rtlCol="0" anchor="ctr">
            <a:normAutofit/>
          </a:bodyPr>
          <a:lstStyle/>
          <a:p>
            <a:pPr algn="ctr" defTabSz="457200">
              <a:lnSpc>
                <a:spcPct val="90000"/>
              </a:lnSpc>
              <a:spcAft>
                <a:spcPts val="600"/>
              </a:spcAft>
            </a:pPr>
            <a:r>
              <a:rPr lang="en-US" sz="900" kern="1200">
                <a:solidFill>
                  <a:schemeClr val="bg1"/>
                </a:solidFill>
                <a:latin typeface="+mn-lt"/>
                <a:ea typeface="+mn-ea"/>
                <a:cs typeface="+mn-cs"/>
              </a:rPr>
              <a:t>Εισαγωγή στην Κοινωνική Ψυχιατρική και Κοινοτική Ψυχολογία: «Ψυχοκοινωνική Παρέμβαση σε Πρόσφυγες – Μετανάστες ». </a:t>
            </a:r>
          </a:p>
        </p:txBody>
      </p:sp>
    </p:spTree>
    <p:extLst>
      <p:ext uri="{BB962C8B-B14F-4D97-AF65-F5344CB8AC3E}">
        <p14:creationId xmlns:p14="http://schemas.microsoft.com/office/powerpoint/2010/main" val="24835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776" y="1679569"/>
            <a:ext cx="2624148" cy="3498858"/>
            <a:chOff x="1061035" y="1679569"/>
            <a:chExt cx="3498864" cy="3498858"/>
          </a:xfrm>
        </p:grpSpPr>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117608" y="2376862"/>
            <a:ext cx="1980485" cy="2104273"/>
          </a:xfrm>
          <a:noFill/>
        </p:spPr>
        <p:txBody>
          <a:bodyPr>
            <a:normAutofit/>
          </a:bodyPr>
          <a:lstStyle/>
          <a:p>
            <a:pPr algn="ctr"/>
            <a:r>
              <a:rPr lang="el-GR" sz="2600">
                <a:solidFill>
                  <a:srgbClr val="FFFFFF"/>
                </a:solidFill>
              </a:rPr>
              <a:t>Τραύμα </a:t>
            </a:r>
            <a:endParaRPr lang="en-US" sz="2600">
              <a:solidFill>
                <a:srgbClr val="FFFFFF"/>
              </a:solidFill>
            </a:endParaRP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560816" y="725394"/>
            <a:ext cx="3856994" cy="5407212"/>
          </a:xfrm>
        </p:spPr>
        <p:txBody>
          <a:bodyPr anchor="ctr">
            <a:normAutofit/>
          </a:bodyPr>
          <a:lstStyle/>
          <a:p>
            <a:r>
              <a:rPr lang="el-GR" sz="1600"/>
              <a:t>Τραύμα &lt; τιτρώσκω = πληγώνω.</a:t>
            </a:r>
          </a:p>
          <a:p>
            <a:endParaRPr lang="el-GR" sz="1600"/>
          </a:p>
          <a:p>
            <a:r>
              <a:rPr lang="el-GR" sz="1600"/>
              <a:t>Σημάδι/ Ζημ</a:t>
            </a:r>
            <a:r>
              <a:rPr lang="el-GR" sz="1600" err="1"/>
              <a:t>ιά</a:t>
            </a:r>
            <a:r>
              <a:rPr lang="el-GR" sz="1600"/>
              <a:t> π</a:t>
            </a:r>
            <a:r>
              <a:rPr lang="el-GR" sz="1600" err="1"/>
              <a:t>ου</a:t>
            </a:r>
            <a:r>
              <a:rPr lang="el-GR" sz="1600"/>
              <a:t> </a:t>
            </a:r>
            <a:r>
              <a:rPr lang="el-GR" sz="1600" err="1"/>
              <a:t>έχει</a:t>
            </a:r>
            <a:r>
              <a:rPr lang="el-GR" sz="1600"/>
              <a:t> απ</a:t>
            </a:r>
            <a:r>
              <a:rPr lang="el-GR" sz="1600" err="1"/>
              <a:t>ομείνει</a:t>
            </a:r>
            <a:r>
              <a:rPr lang="el-GR" sz="1600"/>
              <a:t>, ως αποτέλεσμα της διάτρησης του δέρματος.</a:t>
            </a:r>
          </a:p>
          <a:p>
            <a:endParaRPr lang="el-GR" sz="1600"/>
          </a:p>
          <a:p>
            <a:r>
              <a:rPr lang="el-GR" sz="1600"/>
              <a:t>Το ψυχολογικό τραύμα προκύπτει όταν ένα άτομο βιώνει η αντιλαμβάνεται ένα ή περισσότερα γεγονότα/ καταστάσεις ως επιβλαβείς ή απειλητικές για τη ζωή του με διαρκείς επιπτώσεις στη σωματική και ψυχολογική του ευεξία και την καθημερινή λειτουργικότητα (</a:t>
            </a:r>
            <a:r>
              <a:rPr lang="en" sz="1600"/>
              <a:t>SAMSHA, 2014).</a:t>
            </a:r>
          </a:p>
          <a:p>
            <a:endParaRPr lang="en" sz="1600"/>
          </a:p>
          <a:p>
            <a:r>
              <a:rPr lang="el-GR" sz="1600"/>
              <a:t>Οι </a:t>
            </a:r>
            <a:r>
              <a:rPr lang="el-GR" sz="1600" err="1"/>
              <a:t>άνθρω</a:t>
            </a:r>
            <a:r>
              <a:rPr lang="el-GR" sz="1600"/>
              <a:t>π</a:t>
            </a:r>
            <a:r>
              <a:rPr lang="el-GR" sz="1600" err="1"/>
              <a:t>οι</a:t>
            </a:r>
            <a:r>
              <a:rPr lang="el-GR" sz="1600"/>
              <a:t> </a:t>
            </a:r>
            <a:r>
              <a:rPr lang="el-GR" sz="1600" err="1"/>
              <a:t>εκτίθεντ</a:t>
            </a:r>
            <a:r>
              <a:rPr lang="el-GR" sz="1600"/>
              <a:t>α</a:t>
            </a:r>
            <a:r>
              <a:rPr lang="el-GR" sz="1600" err="1"/>
              <a:t>ι</a:t>
            </a:r>
            <a:r>
              <a:rPr lang="el-GR" sz="1600"/>
              <a:t> </a:t>
            </a:r>
            <a:r>
              <a:rPr lang="el-GR" sz="1600" err="1"/>
              <a:t>σε</a:t>
            </a:r>
            <a:r>
              <a:rPr lang="el-GR" sz="1600"/>
              <a:t> </a:t>
            </a:r>
            <a:r>
              <a:rPr lang="el-GR" sz="1600" err="1"/>
              <a:t>σο</a:t>
            </a:r>
            <a:r>
              <a:rPr lang="el-GR" sz="1600"/>
              <a:t>βα</a:t>
            </a:r>
            <a:r>
              <a:rPr lang="el-GR" sz="1600" err="1"/>
              <a:t>ρές</a:t>
            </a:r>
            <a:r>
              <a:rPr lang="el-GR" sz="1600"/>
              <a:t> α</a:t>
            </a:r>
            <a:r>
              <a:rPr lang="el-GR" sz="1600" err="1"/>
              <a:t>ντιξοότητες</a:t>
            </a:r>
            <a:r>
              <a:rPr lang="el-GR" sz="1600"/>
              <a:t> </a:t>
            </a:r>
            <a:r>
              <a:rPr lang="el-GR" sz="1600" err="1"/>
              <a:t>κ</a:t>
            </a:r>
            <a:r>
              <a:rPr lang="el-GR" sz="1600"/>
              <a:t>α</a:t>
            </a:r>
            <a:r>
              <a:rPr lang="el-GR" sz="1600" err="1"/>
              <a:t>ι</a:t>
            </a:r>
            <a:r>
              <a:rPr lang="el-GR" sz="1600"/>
              <a:t> </a:t>
            </a:r>
            <a:r>
              <a:rPr lang="el-GR" sz="1600" err="1"/>
              <a:t>μ</a:t>
            </a:r>
            <a:r>
              <a:rPr lang="el-GR" sz="1600"/>
              <a:t>π</a:t>
            </a:r>
            <a:r>
              <a:rPr lang="el-GR" sz="1600" err="1"/>
              <a:t>ορεί</a:t>
            </a:r>
            <a:r>
              <a:rPr lang="el-GR" sz="1600"/>
              <a:t> α</a:t>
            </a:r>
            <a:r>
              <a:rPr lang="el-GR" sz="1600" err="1"/>
              <a:t>υτές</a:t>
            </a:r>
            <a:r>
              <a:rPr lang="el-GR" sz="1600"/>
              <a:t> </a:t>
            </a:r>
            <a:r>
              <a:rPr lang="el-GR" sz="1600" err="1"/>
              <a:t>ν</a:t>
            </a:r>
            <a:r>
              <a:rPr lang="el-GR" sz="1600"/>
              <a:t>α </a:t>
            </a:r>
            <a:r>
              <a:rPr lang="el-GR" sz="1600" err="1"/>
              <a:t>τους</a:t>
            </a:r>
            <a:r>
              <a:rPr lang="el-GR" sz="1600"/>
              <a:t> </a:t>
            </a:r>
            <a:r>
              <a:rPr lang="el-GR" sz="1600" err="1"/>
              <a:t>τρ</a:t>
            </a:r>
            <a:r>
              <a:rPr lang="el-GR" sz="1600"/>
              <a:t>α</a:t>
            </a:r>
            <a:r>
              <a:rPr lang="el-GR" sz="1600" err="1"/>
              <a:t>υμ</a:t>
            </a:r>
            <a:r>
              <a:rPr lang="el-GR" sz="1600"/>
              <a:t>α</a:t>
            </a:r>
            <a:r>
              <a:rPr lang="el-GR" sz="1600" err="1"/>
              <a:t>τίζουν</a:t>
            </a:r>
            <a:r>
              <a:rPr lang="el-GR" sz="1600"/>
              <a:t>. </a:t>
            </a:r>
          </a:p>
          <a:p>
            <a:endParaRPr lang="el-GR" sz="1600"/>
          </a:p>
        </p:txBody>
      </p:sp>
      <p:sp>
        <p:nvSpPr>
          <p:cNvPr id="4" name="Footer Placeholder 3"/>
          <p:cNvSpPr>
            <a:spLocks noGrp="1"/>
          </p:cNvSpPr>
          <p:nvPr>
            <p:ph type="ftr" sz="quarter" idx="11"/>
          </p:nvPr>
        </p:nvSpPr>
        <p:spPr>
          <a:xfrm>
            <a:off x="816101" y="6272784"/>
            <a:ext cx="6719721" cy="372017"/>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1 - Τίτλος"/>
          <p:cNvSpPr>
            <a:spLocks noGrp="1"/>
          </p:cNvSpPr>
          <p:nvPr>
            <p:ph type="title"/>
          </p:nvPr>
        </p:nvSpPr>
        <p:spPr>
          <a:xfrm>
            <a:off x="802386" y="484632"/>
            <a:ext cx="7543800" cy="1609344"/>
          </a:xfrm>
        </p:spPr>
        <p:txBody>
          <a:bodyPr>
            <a:normAutofit/>
          </a:bodyPr>
          <a:lstStyle/>
          <a:p>
            <a:r>
              <a:rPr lang="el-GR" sz="3600"/>
              <a:t>Πώς αντιδρά το άτομο στις αντιξοότητες και πώς βιώνει τις συνέπειες από αυτές;</a:t>
            </a:r>
          </a:p>
        </p:txBody>
      </p:sp>
      <p:sp>
        <p:nvSpPr>
          <p:cNvPr id="3" name="2 - Θέση περιεχομένου"/>
          <p:cNvSpPr>
            <a:spLocks noGrp="1"/>
          </p:cNvSpPr>
          <p:nvPr>
            <p:ph idx="1"/>
          </p:nvPr>
        </p:nvSpPr>
        <p:spPr>
          <a:xfrm>
            <a:off x="802386" y="2320412"/>
            <a:ext cx="7543800" cy="3851787"/>
          </a:xfrm>
        </p:spPr>
        <p:txBody>
          <a:bodyPr>
            <a:normAutofit/>
          </a:bodyPr>
          <a:lstStyle/>
          <a:p>
            <a:r>
              <a:rPr lang="el-GR" sz="1100" b="1" dirty="0"/>
              <a:t>Προσωπικοί παράγοντες: </a:t>
            </a:r>
            <a:r>
              <a:rPr lang="el-GR" sz="1100" dirty="0"/>
              <a:t>ιστορικό, ψυχολογικά χαρακτηριστικά, μηχανισμούς αντιμετώπισης, ισχυρά σημεία / αδυναμίες, την κοινωνική θέση, προσωπικότητα πριν το ταξίδι</a:t>
            </a:r>
            <a:endParaRPr lang="en-US" sz="1100" dirty="0"/>
          </a:p>
          <a:p>
            <a:r>
              <a:rPr lang="el-GR" sz="1100" b="1" dirty="0"/>
              <a:t>Κοινωνικοί παράγοντες (σχέσεις)</a:t>
            </a:r>
            <a:r>
              <a:rPr lang="el-GR" sz="1100" dirty="0"/>
              <a:t>: υποστηρικτικό δίκτυο, οικογένεια (πυρηνική/ εκτεταμένη, κοινότητα (τοπική - διεθνή)</a:t>
            </a:r>
            <a:endParaRPr lang="en-US" sz="1100" dirty="0"/>
          </a:p>
          <a:p>
            <a:r>
              <a:rPr lang="el-GR" sz="1100" b="1" dirty="0"/>
              <a:t>Φύλο</a:t>
            </a:r>
            <a:endParaRPr lang="en-US" sz="1100" dirty="0"/>
          </a:p>
          <a:p>
            <a:r>
              <a:rPr lang="el-GR" sz="1100" b="1" dirty="0"/>
              <a:t>Θέση Ισχύος</a:t>
            </a:r>
            <a:r>
              <a:rPr lang="el-GR" sz="1100" dirty="0"/>
              <a:t>: βαθμούς της ανικανότητας και της ταπείνωσης </a:t>
            </a:r>
            <a:endParaRPr lang="en-US" sz="1100" dirty="0"/>
          </a:p>
          <a:p>
            <a:r>
              <a:rPr lang="el-GR" sz="1100" b="1" dirty="0"/>
              <a:t>Συνθήκες του πραγματικού καταστροφικού γεγονότος:</a:t>
            </a:r>
            <a:r>
              <a:rPr lang="el-GR" sz="1100" dirty="0"/>
              <a:t>   </a:t>
            </a:r>
            <a:r>
              <a:rPr lang="el-GR" sz="1100" dirty="0" err="1"/>
              <a:t>προβλεψιμότητα</a:t>
            </a:r>
            <a:r>
              <a:rPr lang="el-GR" sz="1100" dirty="0"/>
              <a:t>, απομόνωση, διάρκεια, μακροχρόνιες επιπτώσεις.</a:t>
            </a:r>
            <a:endParaRPr lang="en-US" sz="1100" dirty="0"/>
          </a:p>
          <a:p>
            <a:r>
              <a:rPr lang="el-GR" sz="1100" b="1" dirty="0"/>
              <a:t>Νόημα</a:t>
            </a:r>
            <a:r>
              <a:rPr lang="el-GR" sz="1100" dirty="0"/>
              <a:t>: Απόδοσης στα γεγονότα και την βίωση αυτών των γεγονότων: πολιτική, θρησκευτική, ιδεολογική</a:t>
            </a:r>
          </a:p>
          <a:p>
            <a:r>
              <a:rPr lang="el-GR" sz="1100" b="1" dirty="0"/>
              <a:t>Τώρα:</a:t>
            </a:r>
            <a:r>
              <a:rPr lang="el-GR" sz="1100" dirty="0"/>
              <a:t> συνθήκες και σχέσεις </a:t>
            </a:r>
            <a:endParaRPr lang="en-US" sz="1100" dirty="0"/>
          </a:p>
          <a:p>
            <a:r>
              <a:rPr lang="el-GR" sz="1100" b="1" dirty="0"/>
              <a:t>Μελλοντικές προσδοκίες</a:t>
            </a:r>
            <a:r>
              <a:rPr lang="el-GR" sz="1100" dirty="0"/>
              <a:t>: (ελπίδα ή έλλειψη ελπίδας)</a:t>
            </a:r>
            <a:endParaRPr lang="el-GR" sz="1100" b="1" dirty="0"/>
          </a:p>
          <a:p>
            <a:r>
              <a:rPr lang="el-GR" sz="1100" b="1" dirty="0"/>
              <a:t>Χώρα Υποδοχής</a:t>
            </a:r>
            <a:r>
              <a:rPr lang="el-GR" sz="1100" dirty="0"/>
              <a:t>: κοινωνικοί, πολιτικοί, πολιτισμικοί, οικονομικοί, νομικοί κ.α. παράγοντες.</a:t>
            </a:r>
          </a:p>
          <a:p>
            <a:pPr>
              <a:buNone/>
            </a:pPr>
            <a:endParaRPr lang="el-GR" sz="1100" dirty="0"/>
          </a:p>
          <a:p>
            <a:pPr>
              <a:buNone/>
            </a:pPr>
            <a:r>
              <a:rPr lang="en-US" sz="1100" dirty="0"/>
              <a:t>*Papadopoulos (2018)</a:t>
            </a:r>
            <a:endParaRPr lang="el-GR" sz="1100" dirty="0"/>
          </a:p>
        </p:txBody>
      </p:sp>
      <p:sp>
        <p:nvSpPr>
          <p:cNvPr id="5" name="4 - Θέση υποσέλιδου"/>
          <p:cNvSpPr>
            <a:spLocks noGrp="1"/>
          </p:cNvSpPr>
          <p:nvPr>
            <p:ph type="ftr" sz="quarter" idx="11"/>
          </p:nvPr>
        </p:nvSpPr>
        <p:spPr>
          <a:xfrm>
            <a:off x="816102" y="6373273"/>
            <a:ext cx="6636218" cy="264636"/>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776" y="1679569"/>
            <a:ext cx="2624148" cy="3498858"/>
            <a:chOff x="1061035" y="1679569"/>
            <a:chExt cx="3498864" cy="3498858"/>
          </a:xfrm>
        </p:grpSpPr>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117608" y="2376862"/>
            <a:ext cx="1980485" cy="2104273"/>
          </a:xfrm>
          <a:noFill/>
        </p:spPr>
        <p:txBody>
          <a:bodyPr>
            <a:normAutofit/>
          </a:bodyPr>
          <a:lstStyle/>
          <a:p>
            <a:pPr algn="ctr"/>
            <a:r>
              <a:rPr lang="el-GR" sz="1800">
                <a:solidFill>
                  <a:srgbClr val="FFFFFF"/>
                </a:solidFill>
              </a:rPr>
              <a:t>Αποκρίσεις του ατόμου στις Αντιξοότητες</a:t>
            </a:r>
            <a:r>
              <a:rPr lang="en-US" sz="1800">
                <a:solidFill>
                  <a:srgbClr val="FFFFFF"/>
                </a:solidFill>
              </a:rPr>
              <a:t>*</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560816" y="725394"/>
            <a:ext cx="3856994" cy="5407212"/>
          </a:xfrm>
        </p:spPr>
        <p:txBody>
          <a:bodyPr anchor="ctr">
            <a:normAutofit/>
          </a:bodyPr>
          <a:lstStyle/>
          <a:p>
            <a:pPr>
              <a:buNone/>
            </a:pPr>
            <a:endParaRPr lang="el-GR" sz="1700"/>
          </a:p>
          <a:p>
            <a:endParaRPr lang="el-GR" sz="1700" b="1"/>
          </a:p>
          <a:p>
            <a:endParaRPr lang="el-GR" sz="1700" b="1"/>
          </a:p>
          <a:p>
            <a:r>
              <a:rPr lang="el-GR" sz="1700" b="1"/>
              <a:t>Αρνητική: </a:t>
            </a:r>
            <a:r>
              <a:rPr lang="el-GR" sz="1700"/>
              <a:t>Πραγματικός ψυχολογικός τραυματισμός που μπορεί να οδηγήσει σε μια πραγματική παθολογική κατάσταση μικρότερης ή μεγαλύτερης διάρκειας.</a:t>
            </a:r>
          </a:p>
          <a:p>
            <a:pPr>
              <a:buNone/>
            </a:pPr>
            <a:endParaRPr lang="el-GR" sz="1700"/>
          </a:p>
          <a:p>
            <a:r>
              <a:rPr lang="el-GR" sz="1700" b="1"/>
              <a:t>Ουδέτερη:</a:t>
            </a:r>
            <a:r>
              <a:rPr lang="el-GR" sz="1700"/>
              <a:t> Παρά την πιο καταστροφική φύση των γεγονότων που αντιμετωπίζουν τα άτομα, δεν συνθλίβονται από αυτά.</a:t>
            </a:r>
          </a:p>
          <a:p>
            <a:pPr>
              <a:buNone/>
            </a:pPr>
            <a:endParaRPr lang="el-GR" sz="1700"/>
          </a:p>
          <a:p>
            <a:r>
              <a:rPr lang="el-GR" sz="1700" b="1"/>
              <a:t>Θετική:</a:t>
            </a:r>
            <a:r>
              <a:rPr lang="el-GR" sz="1700"/>
              <a:t> Α</a:t>
            </a:r>
            <a:r>
              <a:rPr lang="el-GR" sz="1700" err="1"/>
              <a:t>ντιξοότητες</a:t>
            </a:r>
            <a:r>
              <a:rPr lang="el-GR" sz="1700"/>
              <a:t> π</a:t>
            </a:r>
            <a:r>
              <a:rPr lang="el-GR" sz="1700" err="1"/>
              <a:t>ου</a:t>
            </a:r>
            <a:r>
              <a:rPr lang="el-GR" sz="1700"/>
              <a:t> </a:t>
            </a:r>
            <a:r>
              <a:rPr lang="el-GR" sz="1700" err="1"/>
              <a:t>ενεργο</a:t>
            </a:r>
            <a:r>
              <a:rPr lang="el-GR" sz="1700"/>
              <a:t>π</a:t>
            </a:r>
            <a:r>
              <a:rPr lang="el-GR" sz="1700" err="1"/>
              <a:t>οιούν</a:t>
            </a:r>
            <a:r>
              <a:rPr lang="el-GR" sz="1700"/>
              <a:t> </a:t>
            </a:r>
            <a:r>
              <a:rPr lang="el-GR" sz="1700" err="1"/>
              <a:t>την</a:t>
            </a:r>
            <a:r>
              <a:rPr lang="el-GR" sz="1700"/>
              <a:t> α</a:t>
            </a:r>
            <a:r>
              <a:rPr lang="el-GR" sz="1700" err="1"/>
              <a:t>ν</a:t>
            </a:r>
            <a:r>
              <a:rPr lang="el-GR" sz="1700"/>
              <a:t>άπ</a:t>
            </a:r>
            <a:r>
              <a:rPr lang="el-GR" sz="1700" err="1"/>
              <a:t>τυξη</a:t>
            </a:r>
            <a:r>
              <a:rPr lang="el-GR" sz="1700"/>
              <a:t>. </a:t>
            </a:r>
          </a:p>
          <a:p>
            <a:pPr>
              <a:buNone/>
            </a:pPr>
            <a:r>
              <a:rPr lang="el-GR" sz="1700"/>
              <a:t>*</a:t>
            </a:r>
            <a:r>
              <a:rPr lang="en" sz="1700"/>
              <a:t>Papadopoulos (2007)</a:t>
            </a:r>
          </a:p>
          <a:p>
            <a:pPr>
              <a:buNone/>
            </a:pPr>
            <a:endParaRPr lang="en" sz="1700"/>
          </a:p>
        </p:txBody>
      </p:sp>
      <p:sp>
        <p:nvSpPr>
          <p:cNvPr id="4" name="Footer Placeholder 3"/>
          <p:cNvSpPr>
            <a:spLocks noGrp="1"/>
          </p:cNvSpPr>
          <p:nvPr>
            <p:ph type="ftr" sz="quarter" idx="11"/>
          </p:nvPr>
        </p:nvSpPr>
        <p:spPr>
          <a:xfrm>
            <a:off x="816101" y="6317704"/>
            <a:ext cx="6575705" cy="320205"/>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2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20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B66E70-9451-4286-A0C2-6CF108FE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2">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blipFill dpi="0" rotWithShape="1">
            <a:blip r:embed="rId3">
              <a:alphaModFix amt="4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 Τίτλος"/>
          <p:cNvSpPr>
            <a:spLocks noGrp="1"/>
          </p:cNvSpPr>
          <p:nvPr>
            <p:ph type="title"/>
          </p:nvPr>
        </p:nvSpPr>
        <p:spPr>
          <a:xfrm>
            <a:off x="1561589" y="643466"/>
            <a:ext cx="2511013" cy="5571067"/>
          </a:xfrm>
        </p:spPr>
        <p:txBody>
          <a:bodyPr>
            <a:normAutofit/>
          </a:bodyPr>
          <a:lstStyle/>
          <a:p>
            <a:r>
              <a:rPr lang="el-GR">
                <a:solidFill>
                  <a:schemeClr val="tx1"/>
                </a:solidFill>
              </a:rPr>
              <a:t>Ο αιτών άσυλο</a:t>
            </a:r>
          </a:p>
        </p:txBody>
      </p:sp>
      <p:sp>
        <p:nvSpPr>
          <p:cNvPr id="3" name="2 - Θέση περιεχομένου"/>
          <p:cNvSpPr>
            <a:spLocks noGrp="1"/>
          </p:cNvSpPr>
          <p:nvPr>
            <p:ph idx="1"/>
          </p:nvPr>
        </p:nvSpPr>
        <p:spPr>
          <a:xfrm>
            <a:off x="5079236" y="643467"/>
            <a:ext cx="3401086" cy="5571066"/>
          </a:xfrm>
        </p:spPr>
        <p:txBody>
          <a:bodyPr anchor="ctr">
            <a:normAutofit/>
          </a:bodyPr>
          <a:lstStyle/>
          <a:p>
            <a:r>
              <a:rPr lang="el-GR" sz="1600"/>
              <a:t>Το άτομο που αναζητά προστασία ως πρόσφυγας ακόμα και αν δεν έχει επισήμως αναγνωριστεί ως τέτοιος. </a:t>
            </a:r>
          </a:p>
          <a:p>
            <a:endParaRPr lang="el-GR" sz="1600"/>
          </a:p>
          <a:p>
            <a:r>
              <a:rPr lang="el-GR" sz="1600"/>
              <a:t>Αποτελεί μια μορφή προστασίας που χορηγεί ένα κράτος στην επικράτειά του.</a:t>
            </a:r>
          </a:p>
          <a:p>
            <a:pPr>
              <a:buNone/>
            </a:pPr>
            <a:endParaRPr lang="el-GR" sz="1600"/>
          </a:p>
          <a:p>
            <a:r>
              <a:rPr lang="el-GR" sz="1600"/>
              <a:t>Βασίζεται στην αρχή της «μη επαναπροώθησης».</a:t>
            </a:r>
          </a:p>
        </p:txBody>
      </p:sp>
      <p:sp>
        <p:nvSpPr>
          <p:cNvPr id="4" name="Footer Placeholder 3"/>
          <p:cNvSpPr>
            <a:spLocks noGrp="1"/>
          </p:cNvSpPr>
          <p:nvPr>
            <p:ph type="ftr" sz="quarter" idx="11"/>
          </p:nvPr>
        </p:nvSpPr>
        <p:spPr>
          <a:xfrm>
            <a:off x="2905858" y="6400800"/>
            <a:ext cx="5430370" cy="457199"/>
          </a:xfrm>
        </p:spPr>
        <p:txBody>
          <a:bodyPr>
            <a:normAutofit/>
          </a:bodyPr>
          <a:lstStyle/>
          <a:p>
            <a:pPr>
              <a:lnSpc>
                <a:spcPct val="90000"/>
              </a:lnSpc>
              <a:spcAft>
                <a:spcPts val="600"/>
              </a:spcAft>
            </a:pPr>
            <a:r>
              <a:rPr lang="el-GR" sz="700" dirty="0"/>
              <a:t>Εισαγωγή στην Κοινωνική Ψυχιατρική και Κοινοτική Ψυχολογία: «Ψυχοκοινωνική Παρέμβαση σε Πρόσφυγες – Μετανάστες ».</a:t>
            </a:r>
          </a:p>
          <a:p>
            <a:pPr>
              <a:lnSpc>
                <a:spcPct val="90000"/>
              </a:lnSpc>
              <a:spcAft>
                <a:spcPts val="600"/>
              </a:spcAft>
            </a:pPr>
            <a:endParaRPr lang="el-GR" sz="700" dirty="0"/>
          </a:p>
        </p:txBody>
      </p:sp>
      <p:grpSp>
        <p:nvGrpSpPr>
          <p:cNvPr id="15" name="Group 14">
            <a:extLst>
              <a:ext uri="{FF2B5EF4-FFF2-40B4-BE49-F238E27FC236}">
                <a16:creationId xmlns:a16="http://schemas.microsoft.com/office/drawing/2014/main" id="{2B69B0BE-E00A-432A-98D1-A47B82C163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401725" y="6229681"/>
            <a:chExt cx="457200" cy="457200"/>
          </a:xfrm>
        </p:grpSpPr>
        <p:sp>
          <p:nvSpPr>
            <p:cNvPr id="16" name="Oval 15">
              <a:extLst>
                <a:ext uri="{FF2B5EF4-FFF2-40B4-BE49-F238E27FC236}">
                  <a16:creationId xmlns:a16="http://schemas.microsoft.com/office/drawing/2014/main" id="{0AF8A5ED-19F8-4707-8EEC-7115E6B11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C5F50C1C-978D-45B5-B716-7DA91773C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p:cNvSpPr>
            <a:spLocks noGrp="1"/>
          </p:cNvSpPr>
          <p:nvPr>
            <p:ph idx="1"/>
          </p:nvPr>
        </p:nvSpPr>
        <p:spPr>
          <a:xfrm>
            <a:off x="802387" y="844902"/>
            <a:ext cx="4364144" cy="5168196"/>
          </a:xfrm>
        </p:spPr>
        <p:txBody>
          <a:bodyPr anchor="ctr">
            <a:normAutofit/>
          </a:bodyPr>
          <a:lstStyle/>
          <a:p>
            <a:r>
              <a:rPr lang="el-GR" sz="1600" b="1"/>
              <a:t>Συνήθης ανθρώπινος πόνος (</a:t>
            </a:r>
            <a:r>
              <a:rPr lang="en" sz="1600" b="1"/>
              <a:t>OHS): </a:t>
            </a:r>
            <a:r>
              <a:rPr lang="el-GR" sz="1600"/>
              <a:t>αυτό είναι η πιο κοινή και ανθρώπινη απάντηση στις τραγωδίες στη ζωή. Ο πόνος δεν είναι πάντα παθολογική κατάσταση. Τα βάσανα είναι κομμάτι της ζωής και δεν είναι πάντα χρήσιμο να ιατρικοποιούνται ή να παθολογικοποιούνται.</a:t>
            </a:r>
          </a:p>
          <a:p>
            <a:pPr>
              <a:buNone/>
            </a:pPr>
            <a:endParaRPr lang="el-GR" sz="1600"/>
          </a:p>
          <a:p>
            <a:r>
              <a:rPr lang="el-GR" sz="1600" b="1"/>
              <a:t>Αγχώδης ψυχολογική αντίδραση (</a:t>
            </a:r>
            <a:r>
              <a:rPr lang="en" sz="1600" b="1"/>
              <a:t>DPR)</a:t>
            </a:r>
            <a:r>
              <a:rPr lang="en" sz="1600"/>
              <a:t>: </a:t>
            </a:r>
            <a:r>
              <a:rPr lang="el-GR" sz="1600"/>
              <a:t>αυτό είναι ένα αποτέλεσμα που δεν απαιτεί πάντα την προσοχή ειδικού. Η συνηθισμένη ανθρώπινη ανθεκτικότητα μπορεί να ασχοληθεί με τις επιπτώσεις αυτού του είδους.</a:t>
            </a:r>
          </a:p>
          <a:p>
            <a:pPr>
              <a:buNone/>
            </a:pPr>
            <a:endParaRPr lang="el-GR" sz="1600"/>
          </a:p>
          <a:p>
            <a:r>
              <a:rPr lang="el-GR" sz="1600" b="1"/>
              <a:t>Ψυχιατρική διαταραχή (</a:t>
            </a:r>
            <a:r>
              <a:rPr lang="en" sz="1600" b="1"/>
              <a:t>PD): </a:t>
            </a:r>
            <a:r>
              <a:rPr lang="el-GR" sz="1600"/>
              <a:t>ο πιο συνηθισμένος τύπος αυτού του αποτελέσματος είναι το </a:t>
            </a:r>
            <a:r>
              <a:rPr lang="en" sz="1600"/>
              <a:t>PTSD (</a:t>
            </a:r>
            <a:r>
              <a:rPr lang="el-GR" sz="1600"/>
              <a:t>Διαταραχή μετατραυματικού στρες), το οποίο απαιτεί οπωσδήποτε επαγγελματική παρέμβαση. </a:t>
            </a:r>
          </a:p>
          <a:p>
            <a:endParaRPr lang="el-GR" sz="1600"/>
          </a:p>
        </p:txBody>
      </p:sp>
      <p:sp>
        <p:nvSpPr>
          <p:cNvPr id="11" name="Rectangle 10">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33037" y="3398744"/>
            <a:ext cx="3657600" cy="6051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2">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144" y="1679571"/>
            <a:ext cx="2624148" cy="3498858"/>
            <a:chOff x="7942859" y="1679571"/>
            <a:chExt cx="3498864" cy="3498858"/>
          </a:xfrm>
        </p:grpSpPr>
        <p:sp>
          <p:nvSpPr>
            <p:cNvPr id="14" name="Oval 1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6278976" y="2376862"/>
            <a:ext cx="1980484" cy="2104273"/>
          </a:xfrm>
          <a:noFill/>
        </p:spPr>
        <p:txBody>
          <a:bodyPr>
            <a:normAutofit/>
          </a:bodyPr>
          <a:lstStyle/>
          <a:p>
            <a:pPr algn="ctr"/>
            <a:r>
              <a:rPr lang="el-GR" sz="2600">
                <a:solidFill>
                  <a:schemeClr val="bg1">
                    <a:shade val="97000"/>
                    <a:satMod val="150000"/>
                  </a:schemeClr>
                </a:solidFill>
              </a:rPr>
              <a:t>     Αρνητική Απόκριση</a:t>
            </a:r>
            <a:endParaRPr lang="en-US" sz="2600">
              <a:solidFill>
                <a:schemeClr val="bg1">
                  <a:shade val="97000"/>
                  <a:satMod val="150000"/>
                </a:schemeClr>
              </a:solidFill>
            </a:endParaRPr>
          </a:p>
        </p:txBody>
      </p:sp>
      <p:sp>
        <p:nvSpPr>
          <p:cNvPr id="4" name="Footer Placeholder 3"/>
          <p:cNvSpPr>
            <a:spLocks noGrp="1"/>
          </p:cNvSpPr>
          <p:nvPr>
            <p:ph type="ftr" sz="quarter" idx="11"/>
          </p:nvPr>
        </p:nvSpPr>
        <p:spPr>
          <a:xfrm>
            <a:off x="816102" y="6198194"/>
            <a:ext cx="6359682" cy="439715"/>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2 - Θέση περιεχομένου"/>
          <p:cNvSpPr>
            <a:spLocks noGrp="1"/>
          </p:cNvSpPr>
          <p:nvPr>
            <p:ph idx="1"/>
          </p:nvPr>
        </p:nvSpPr>
        <p:spPr>
          <a:xfrm>
            <a:off x="802387" y="844902"/>
            <a:ext cx="4364144" cy="5168196"/>
          </a:xfrm>
        </p:spPr>
        <p:txBody>
          <a:bodyPr anchor="ctr">
            <a:normAutofit/>
          </a:bodyPr>
          <a:lstStyle/>
          <a:p>
            <a:endParaRPr lang="el-GR" sz="1900"/>
          </a:p>
          <a:p>
            <a:r>
              <a:rPr lang="el-GR" sz="1900" err="1"/>
              <a:t>Μετατραυματικό</a:t>
            </a:r>
            <a:r>
              <a:rPr lang="el-GR" sz="1900"/>
              <a:t> Στρες (</a:t>
            </a:r>
            <a:r>
              <a:rPr lang="en-US" sz="1900"/>
              <a:t>PTSD)</a:t>
            </a:r>
            <a:endParaRPr lang="el-GR" sz="1900"/>
          </a:p>
          <a:p>
            <a:pPr>
              <a:buNone/>
            </a:pPr>
            <a:endParaRPr lang="el-GR" sz="1900"/>
          </a:p>
          <a:p>
            <a:r>
              <a:rPr lang="el-GR" sz="1900"/>
              <a:t>Κατάθλιψη: Πολλαπλές απώλειες</a:t>
            </a:r>
          </a:p>
          <a:p>
            <a:pPr>
              <a:buNone/>
            </a:pPr>
            <a:endParaRPr lang="en-US" sz="1900"/>
          </a:p>
          <a:p>
            <a:r>
              <a:rPr lang="el-GR" sz="1900"/>
              <a:t>Ψύχωση: Φροντίδα και νοσηλεία</a:t>
            </a:r>
          </a:p>
          <a:p>
            <a:pPr>
              <a:buNone/>
            </a:pPr>
            <a:endParaRPr lang="el-GR" sz="1900"/>
          </a:p>
          <a:p>
            <a:r>
              <a:rPr lang="el-GR" sz="1900"/>
              <a:t>Εξαρτήσεις: </a:t>
            </a:r>
            <a:r>
              <a:rPr lang="en-US" sz="1900"/>
              <a:t>camps 17-36%</a:t>
            </a:r>
            <a:endParaRPr lang="el-GR" sz="1900"/>
          </a:p>
          <a:p>
            <a:pPr>
              <a:buNone/>
            </a:pPr>
            <a:endParaRPr lang="el-GR" sz="1900"/>
          </a:p>
          <a:p>
            <a:r>
              <a:rPr lang="el-GR" sz="1900"/>
              <a:t>Ψυχοσωματικές Διαταραχές</a:t>
            </a:r>
          </a:p>
          <a:p>
            <a:pPr>
              <a:buNone/>
            </a:pPr>
            <a:endParaRPr lang="el-GR" sz="1900"/>
          </a:p>
          <a:p>
            <a:r>
              <a:rPr lang="el-GR" sz="1900" b="1"/>
              <a:t>Ακραίες αντιδράσεις ψυχικής δυσφορίας                                                                                                                                                                                                                                                                                                                                                                                                                                                                                                                                                                                                                                                                                                                                                                                                                                                                                                                                                                                                                                                                                                                                                                                                                                                                                                                                                                                                                                                                                                                                                                                                                                                                                                                                                                                                                                                                                                                                                                                                                                                                                                                                                                                                                                                                                                                                                                                                                                                                                                                                                                                                                                                                                                                                                                                                                                                                                                                                                           </a:t>
            </a:r>
          </a:p>
        </p:txBody>
      </p:sp>
      <p:sp>
        <p:nvSpPr>
          <p:cNvPr id="11" name="Rectangle 10">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33037" y="3398744"/>
            <a:ext cx="3657600" cy="6051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2">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144" y="1679571"/>
            <a:ext cx="2624148" cy="3498858"/>
            <a:chOff x="7942859" y="1679571"/>
            <a:chExt cx="3498864" cy="3498858"/>
          </a:xfrm>
        </p:grpSpPr>
        <p:sp>
          <p:nvSpPr>
            <p:cNvPr id="14" name="Oval 1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1 - Τίτλος"/>
          <p:cNvSpPr>
            <a:spLocks noGrp="1"/>
          </p:cNvSpPr>
          <p:nvPr>
            <p:ph type="title"/>
          </p:nvPr>
        </p:nvSpPr>
        <p:spPr>
          <a:xfrm>
            <a:off x="6278976" y="2376862"/>
            <a:ext cx="1980484" cy="2104273"/>
          </a:xfrm>
          <a:noFill/>
        </p:spPr>
        <p:txBody>
          <a:bodyPr>
            <a:normAutofit/>
          </a:bodyPr>
          <a:lstStyle/>
          <a:p>
            <a:pPr algn="ctr"/>
            <a:r>
              <a:rPr lang="el-GR" sz="2000">
                <a:solidFill>
                  <a:schemeClr val="bg1">
                    <a:shade val="97000"/>
                    <a:satMod val="150000"/>
                  </a:schemeClr>
                </a:solidFill>
              </a:rPr>
              <a:t>Συχνά προβλήματα Ψυχικής Υγείας</a:t>
            </a:r>
          </a:p>
        </p:txBody>
      </p:sp>
      <p:sp>
        <p:nvSpPr>
          <p:cNvPr id="4" name="3 - Θέση υποσέλιδου"/>
          <p:cNvSpPr>
            <a:spLocks noGrp="1"/>
          </p:cNvSpPr>
          <p:nvPr>
            <p:ph type="ftr" sz="quarter" idx="11"/>
          </p:nvPr>
        </p:nvSpPr>
        <p:spPr>
          <a:xfrm>
            <a:off x="816102" y="6198194"/>
            <a:ext cx="6708226" cy="439715"/>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20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p:cNvSpPr>
            <a:spLocks noGrp="1"/>
          </p:cNvSpPr>
          <p:nvPr>
            <p:ph idx="1"/>
          </p:nvPr>
        </p:nvSpPr>
        <p:spPr>
          <a:xfrm>
            <a:off x="802387" y="844902"/>
            <a:ext cx="4364144" cy="5168196"/>
          </a:xfrm>
        </p:spPr>
        <p:txBody>
          <a:bodyPr anchor="ctr">
            <a:normAutofit/>
          </a:bodyPr>
          <a:lstStyle/>
          <a:p>
            <a:endParaRPr lang="el-GR" sz="1900"/>
          </a:p>
          <a:p>
            <a:endParaRPr lang="el-GR" sz="1900"/>
          </a:p>
          <a:p>
            <a:r>
              <a:rPr lang="el-GR" sz="1900"/>
              <a:t>Ανθεκτικότητα: ικανότητα του οργάνου να μην αλλάξει, αφού υπόκεινται σε διαφορετικές δύσκολες συνθήκες.</a:t>
            </a:r>
          </a:p>
          <a:p>
            <a:r>
              <a:rPr lang="el-GR" sz="1900"/>
              <a:t>Η ψυχική ανθεκτικότητα αναφέρεται στη δυναμική διαδικασία θετικής προσαρμογής παρά την ύπαρξη δύσκολων και αντίξοων συνθηκών και την έκθεση τους σε επικίνδυνες καταστάσεις (</a:t>
            </a:r>
            <a:r>
              <a:rPr lang="en" sz="1900" err="1"/>
              <a:t>Bonanno</a:t>
            </a:r>
            <a:r>
              <a:rPr lang="en" sz="1900"/>
              <a:t> 2004).</a:t>
            </a:r>
          </a:p>
          <a:p>
            <a:r>
              <a:rPr lang="el-GR" sz="1900"/>
              <a:t>Ένα άτομο, μια οικογένεια ή μια κοινότητα είναι  ανθεκτική, αντέχουν πιέσεις και δεν αλλοιώνουν τις βασικές αξίες τους, δεξιότητες ή ικανότητες.</a:t>
            </a:r>
          </a:p>
          <a:p>
            <a:endParaRPr lang="el-GR" sz="1900"/>
          </a:p>
        </p:txBody>
      </p:sp>
      <p:sp>
        <p:nvSpPr>
          <p:cNvPr id="11" name="Rectangle 10">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33037" y="3398744"/>
            <a:ext cx="3657600" cy="6051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2">
            <a:extLst>
              <a:ext uri="{FF2B5EF4-FFF2-40B4-BE49-F238E27FC236}">
                <a16:creationId xmlns:a16="http://schemas.microsoft.com/office/drawing/2014/main" id="{4BF9B298-BC35-4C0F-8301-5D63A1E6D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144" y="1679571"/>
            <a:ext cx="2624148" cy="3498858"/>
            <a:chOff x="7942859" y="1679571"/>
            <a:chExt cx="3498864" cy="3498858"/>
          </a:xfrm>
        </p:grpSpPr>
        <p:sp>
          <p:nvSpPr>
            <p:cNvPr id="14" name="Oval 1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42859" y="1679571"/>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7958"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6278976" y="2376862"/>
            <a:ext cx="1980484" cy="2104273"/>
          </a:xfrm>
          <a:noFill/>
        </p:spPr>
        <p:txBody>
          <a:bodyPr>
            <a:normAutofit/>
          </a:bodyPr>
          <a:lstStyle/>
          <a:p>
            <a:pPr algn="ctr"/>
            <a:r>
              <a:rPr lang="el-GR" sz="2600">
                <a:solidFill>
                  <a:schemeClr val="bg1">
                    <a:shade val="97000"/>
                    <a:satMod val="150000"/>
                  </a:schemeClr>
                </a:solidFill>
              </a:rPr>
              <a:t>Ουδέτερη Απόκριση</a:t>
            </a:r>
            <a:endParaRPr lang="en-US" sz="2600">
              <a:solidFill>
                <a:schemeClr val="bg1">
                  <a:shade val="97000"/>
                  <a:satMod val="150000"/>
                </a:schemeClr>
              </a:solidFill>
            </a:endParaRPr>
          </a:p>
        </p:txBody>
      </p:sp>
      <p:sp>
        <p:nvSpPr>
          <p:cNvPr id="4" name="Footer Placeholder 3"/>
          <p:cNvSpPr>
            <a:spLocks noGrp="1"/>
          </p:cNvSpPr>
          <p:nvPr>
            <p:ph type="ftr" sz="quarter" idx="11"/>
          </p:nvPr>
        </p:nvSpPr>
        <p:spPr>
          <a:xfrm>
            <a:off x="816102" y="6198194"/>
            <a:ext cx="6636218" cy="439715"/>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776" y="1679569"/>
            <a:ext cx="2624148" cy="3498858"/>
            <a:chOff x="1061035" y="1679569"/>
            <a:chExt cx="3498864" cy="3498858"/>
          </a:xfrm>
        </p:grpSpPr>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117608" y="2376862"/>
            <a:ext cx="1980485" cy="2104273"/>
          </a:xfrm>
          <a:noFill/>
        </p:spPr>
        <p:txBody>
          <a:bodyPr>
            <a:normAutofit/>
          </a:bodyPr>
          <a:lstStyle/>
          <a:p>
            <a:pPr algn="ctr"/>
            <a:r>
              <a:rPr lang="el-GR" sz="2600">
                <a:solidFill>
                  <a:srgbClr val="FFFFFF"/>
                </a:solidFill>
              </a:rPr>
              <a:t>Θετική ΑΠΟΚΡΙΣΗ</a:t>
            </a:r>
            <a:endParaRPr lang="en-US" sz="2600">
              <a:solidFill>
                <a:srgbClr val="FFFFFF"/>
              </a:solidFill>
            </a:endParaRP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560816" y="725394"/>
            <a:ext cx="3856994" cy="5407212"/>
          </a:xfrm>
        </p:spPr>
        <p:txBody>
          <a:bodyPr anchor="ctr">
            <a:normAutofit/>
          </a:bodyPr>
          <a:lstStyle/>
          <a:p>
            <a:pPr marL="72000">
              <a:buFont typeface="Arial"/>
              <a:buChar char="•"/>
            </a:pPr>
            <a:endParaRPr lang="el-GR" sz="1900"/>
          </a:p>
          <a:p>
            <a:pPr marL="72000">
              <a:buFont typeface="Arial"/>
              <a:buChar char="•"/>
            </a:pPr>
            <a:endParaRPr lang="el-GR" sz="1900"/>
          </a:p>
          <a:p>
            <a:pPr marL="72000">
              <a:buFont typeface="Arial"/>
              <a:buChar char="•"/>
            </a:pPr>
            <a:r>
              <a:rPr lang="el-GR" sz="1900"/>
              <a:t>«Αντιξοότητες που ενεργοποιούν τηνανάπτυξη»</a:t>
            </a:r>
          </a:p>
          <a:p>
            <a:pPr marL="72000">
              <a:buNone/>
            </a:pPr>
            <a:r>
              <a:rPr lang="el-GR" sz="1900"/>
              <a:t>                                                                              (</a:t>
            </a:r>
            <a:r>
              <a:rPr lang="en" sz="1900"/>
              <a:t>Papadopoulos, 2004)</a:t>
            </a:r>
          </a:p>
          <a:p>
            <a:pPr marL="72000">
              <a:buNone/>
            </a:pPr>
            <a:endParaRPr lang="en" sz="1900"/>
          </a:p>
          <a:p>
            <a:r>
              <a:rPr lang="el-GR" sz="1900"/>
              <a:t>Θετικές εξελίξεις που είναι άμεσο αποτέλεσμα της έκθεσης σε αντιξοότητες (νόημα στον πόνο).</a:t>
            </a:r>
          </a:p>
          <a:p>
            <a:pPr>
              <a:buNone/>
            </a:pPr>
            <a:endParaRPr lang="el-GR" sz="1900"/>
          </a:p>
          <a:p>
            <a:r>
              <a:rPr lang="el-GR" sz="1900"/>
              <a:t>Νέες αντιλήψεις προκύπτουν για τον εαυτό του (της ταυτότητας του ατόμου), των σχέσεων του ατόμου, το νόημα και το σκοπό της ζωής. </a:t>
            </a:r>
          </a:p>
        </p:txBody>
      </p:sp>
      <p:sp>
        <p:nvSpPr>
          <p:cNvPr id="4" name="Footer Placeholder 3"/>
          <p:cNvSpPr>
            <a:spLocks noGrp="1"/>
          </p:cNvSpPr>
          <p:nvPr>
            <p:ph type="ftr" sz="quarter" idx="11"/>
          </p:nvPr>
        </p:nvSpPr>
        <p:spPr>
          <a:xfrm>
            <a:off x="816101" y="6132606"/>
            <a:ext cx="6935745" cy="505303"/>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2386" y="484632"/>
            <a:ext cx="7543800" cy="1609344"/>
          </a:xfrm>
        </p:spPr>
        <p:txBody>
          <a:bodyPr>
            <a:normAutofit/>
          </a:bodyPr>
          <a:lstStyle/>
          <a:p>
            <a:r>
              <a:rPr lang="el-GR" dirty="0"/>
              <a:t>Αποκρίσεις του ατόμου στις Αντιξοότητες</a:t>
            </a:r>
            <a:r>
              <a:rPr lang="en-US" dirty="0"/>
              <a:t>*</a:t>
            </a:r>
            <a:endParaRPr lang="en-US"/>
          </a:p>
        </p:txBody>
      </p:sp>
      <p:sp>
        <p:nvSpPr>
          <p:cNvPr id="3" name="Content Placeholder 2"/>
          <p:cNvSpPr>
            <a:spLocks noGrp="1"/>
          </p:cNvSpPr>
          <p:nvPr>
            <p:ph idx="1"/>
          </p:nvPr>
        </p:nvSpPr>
        <p:spPr>
          <a:xfrm>
            <a:off x="802386" y="2320412"/>
            <a:ext cx="7543800" cy="3851787"/>
          </a:xfrm>
        </p:spPr>
        <p:txBody>
          <a:bodyPr>
            <a:normAutofit/>
          </a:bodyPr>
          <a:lstStyle/>
          <a:p>
            <a:pPr>
              <a:buNone/>
            </a:pPr>
            <a:endParaRPr lang="el-GR" sz="1600"/>
          </a:p>
          <a:p>
            <a:endParaRPr lang="el-GR" sz="1600" b="1"/>
          </a:p>
          <a:p>
            <a:endParaRPr lang="el-GR" sz="1600" b="1"/>
          </a:p>
          <a:p>
            <a:r>
              <a:rPr lang="el-GR" sz="1600" b="1"/>
              <a:t>Αρνητική: </a:t>
            </a:r>
            <a:r>
              <a:rPr lang="el-GR" sz="1600"/>
              <a:t>Πραγματικός ψυχολογικός τραυματισμός που μπορεί να οδηγήσει σε μια πραγματική παθολογική κατάσταση μικρότερης ή μεγαλύτερης διάρκειας.</a:t>
            </a:r>
          </a:p>
          <a:p>
            <a:pPr>
              <a:buNone/>
            </a:pPr>
            <a:endParaRPr lang="el-GR" sz="1600"/>
          </a:p>
          <a:p>
            <a:r>
              <a:rPr lang="el-GR" sz="1600" b="1"/>
              <a:t>Ουδέτερη:</a:t>
            </a:r>
            <a:r>
              <a:rPr lang="el-GR" sz="1600"/>
              <a:t> Παρά την πιο καταστροφική φύση των γεγονότων που αντιμετωπίζουν τα άτομα, δεν συνθλίβονται από αυτά.</a:t>
            </a:r>
          </a:p>
          <a:p>
            <a:pPr>
              <a:buNone/>
            </a:pPr>
            <a:endParaRPr lang="el-GR" sz="1600"/>
          </a:p>
          <a:p>
            <a:r>
              <a:rPr lang="el-GR" sz="1600" b="1"/>
              <a:t>Θετική:</a:t>
            </a:r>
            <a:r>
              <a:rPr lang="el-GR" sz="1600"/>
              <a:t> Α</a:t>
            </a:r>
            <a:r>
              <a:rPr lang="el-GR" sz="1600" err="1"/>
              <a:t>ντιξοότητες</a:t>
            </a:r>
            <a:r>
              <a:rPr lang="el-GR" sz="1600"/>
              <a:t> π</a:t>
            </a:r>
            <a:r>
              <a:rPr lang="el-GR" sz="1600" err="1"/>
              <a:t>ου</a:t>
            </a:r>
            <a:r>
              <a:rPr lang="el-GR" sz="1600"/>
              <a:t> </a:t>
            </a:r>
            <a:r>
              <a:rPr lang="el-GR" sz="1600" err="1"/>
              <a:t>ενεργο</a:t>
            </a:r>
            <a:r>
              <a:rPr lang="el-GR" sz="1600"/>
              <a:t>π</a:t>
            </a:r>
            <a:r>
              <a:rPr lang="el-GR" sz="1600" err="1"/>
              <a:t>οιούν</a:t>
            </a:r>
            <a:r>
              <a:rPr lang="el-GR" sz="1600"/>
              <a:t> </a:t>
            </a:r>
            <a:r>
              <a:rPr lang="el-GR" sz="1600" err="1"/>
              <a:t>την</a:t>
            </a:r>
            <a:r>
              <a:rPr lang="el-GR" sz="1600"/>
              <a:t> α</a:t>
            </a:r>
            <a:r>
              <a:rPr lang="el-GR" sz="1600" err="1"/>
              <a:t>ν</a:t>
            </a:r>
            <a:r>
              <a:rPr lang="el-GR" sz="1600"/>
              <a:t>άπ</a:t>
            </a:r>
            <a:r>
              <a:rPr lang="el-GR" sz="1600" err="1"/>
              <a:t>τυξη</a:t>
            </a:r>
            <a:r>
              <a:rPr lang="el-GR" sz="1600"/>
              <a:t>. </a:t>
            </a:r>
          </a:p>
          <a:p>
            <a:pPr>
              <a:buNone/>
            </a:pPr>
            <a:r>
              <a:rPr lang="el-GR" sz="1600"/>
              <a:t>*</a:t>
            </a:r>
            <a:r>
              <a:rPr lang="en" sz="1600"/>
              <a:t>Papadopoulos (2007)</a:t>
            </a:r>
          </a:p>
          <a:p>
            <a:pPr>
              <a:buNone/>
            </a:pPr>
            <a:endParaRPr lang="en" sz="1600"/>
          </a:p>
        </p:txBody>
      </p:sp>
      <p:sp>
        <p:nvSpPr>
          <p:cNvPr id="4" name="Footer Placeholder 3"/>
          <p:cNvSpPr>
            <a:spLocks noGrp="1"/>
          </p:cNvSpPr>
          <p:nvPr>
            <p:ph type="ftr" sz="quarter" idx="11"/>
          </p:nvPr>
        </p:nvSpPr>
        <p:spPr>
          <a:xfrm>
            <a:off x="816102" y="6272784"/>
            <a:ext cx="4745736" cy="365125"/>
          </a:xfrm>
        </p:spPr>
        <p:txBody>
          <a:bodyPr>
            <a:normAutofit/>
          </a:bodyPr>
          <a:lstStyle/>
          <a:p>
            <a:pPr>
              <a:lnSpc>
                <a:spcPct val="90000"/>
              </a:lnSpc>
              <a:spcAft>
                <a:spcPts val="600"/>
              </a:spcAft>
            </a:pPr>
            <a:r>
              <a:rPr lang="el-GR" sz="900"/>
              <a:t>Εισαγωγή στην Κοινωνική Ψυχιατρική και Κοινοτική Ψυχολογία: «Ψυχοκοινωνική Παρέμβαση σε Πρόσφυγες – Μετανάστες ». </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308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2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20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2386" y="484632"/>
            <a:ext cx="7543800" cy="1609344"/>
          </a:xfrm>
        </p:spPr>
        <p:txBody>
          <a:bodyPr>
            <a:normAutofit/>
          </a:bodyPr>
          <a:lstStyle/>
          <a:p>
            <a:r>
              <a:rPr lang="el-GR"/>
              <a:t>Περιπλεγμένο Τραύμα</a:t>
            </a:r>
            <a:r>
              <a:rPr lang="en-US"/>
              <a:t>*</a:t>
            </a:r>
            <a:br>
              <a:rPr lang="el-GR"/>
            </a:br>
            <a:endParaRPr lang="en-US"/>
          </a:p>
        </p:txBody>
      </p:sp>
      <p:sp>
        <p:nvSpPr>
          <p:cNvPr id="3" name="Content Placeholder 2"/>
          <p:cNvSpPr>
            <a:spLocks noGrp="1"/>
          </p:cNvSpPr>
          <p:nvPr>
            <p:ph idx="1"/>
          </p:nvPr>
        </p:nvSpPr>
        <p:spPr>
          <a:xfrm>
            <a:off x="802386" y="2320412"/>
            <a:ext cx="7543800" cy="3851787"/>
          </a:xfrm>
        </p:spPr>
        <p:txBody>
          <a:bodyPr>
            <a:normAutofit/>
          </a:bodyPr>
          <a:lstStyle/>
          <a:p>
            <a:r>
              <a:rPr lang="el-GR" dirty="0"/>
              <a:t>Τ</a:t>
            </a:r>
            <a:r>
              <a:rPr dirty="0"/>
              <a:t>ο περιπλεγμένο Τραύμα βοηθά για να μας θυμίζει ότι υπάρχουν τουλάχιστον τρεις μεγάλες κατηγορίες των αποκρίσεων σε μια τραυματική εμπειρία και όχι απλά ένα παθολογικό τραύμα σε μια απομονωμένη μορφή. </a:t>
            </a:r>
            <a:endParaRPr lang="el-GR" dirty="0"/>
          </a:p>
          <a:p>
            <a:endParaRPr lang="el-GR" dirty="0"/>
          </a:p>
          <a:p>
            <a:r>
              <a:rPr dirty="0"/>
              <a:t>Το περιπλεγμένο τραύμα μας βοηθάει να έχουμε επίγνωση αυτού του συνόλου, προκειμένου να αποφευχθεί ο κατακερματισμός και η πόλωση. </a:t>
            </a:r>
          </a:p>
          <a:p>
            <a:pPr>
              <a:buNone/>
            </a:pPr>
            <a:endParaRPr lang="en-US"/>
          </a:p>
          <a:p>
            <a:pPr>
              <a:buNone/>
            </a:pPr>
            <a:r>
              <a:rPr lang="en-US"/>
              <a:t>*(Papadopoulos 2004)</a:t>
            </a:r>
            <a:endParaRPr lang="el-GR"/>
          </a:p>
          <a:p>
            <a:endParaRPr lang="el-GR" b="1" dirty="0"/>
          </a:p>
          <a:p>
            <a:endParaRPr lang="en-US" dirty="0"/>
          </a:p>
        </p:txBody>
      </p:sp>
      <p:sp>
        <p:nvSpPr>
          <p:cNvPr id="4" name="Footer Placeholder 3"/>
          <p:cNvSpPr>
            <a:spLocks noGrp="1"/>
          </p:cNvSpPr>
          <p:nvPr>
            <p:ph type="ftr" sz="quarter" idx="11"/>
          </p:nvPr>
        </p:nvSpPr>
        <p:spPr>
          <a:xfrm>
            <a:off x="816102" y="6272784"/>
            <a:ext cx="4745736" cy="365125"/>
          </a:xfrm>
        </p:spPr>
        <p:txBody>
          <a:bodyPr>
            <a:normAutofit/>
          </a:bodyPr>
          <a:lstStyle/>
          <a:p>
            <a:pPr>
              <a:lnSpc>
                <a:spcPct val="90000"/>
              </a:lnSpc>
              <a:spcAft>
                <a:spcPts val="600"/>
              </a:spcAft>
            </a:pPr>
            <a:r>
              <a:rPr lang="el-GR" sz="900"/>
              <a:t>Εισαγωγή στην Κοινωνική Ψυχιατρική και Κοινοτική Ψυχολογία: «Ψυχοκοινωνική Παρέμβαση σε Πρόσφυγες – Μετανάστες ». </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l-GR" dirty="0"/>
              <a:t>Πλέγμα Αντιξοότητας</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2181103"/>
              </p:ext>
            </p:extLst>
          </p:nvPr>
        </p:nvGraphicFramePr>
        <p:xfrm>
          <a:off x="357160" y="990600"/>
          <a:ext cx="8229600" cy="5282186"/>
        </p:xfrm>
        <a:graphic>
          <a:graphicData uri="http://schemas.openxmlformats.org/drawingml/2006/table">
            <a:tbl>
              <a:tblPr firstRow="1" bandRow="1">
                <a:tableStyleId>{5C22544A-7EE6-4342-B048-85BDC9FD1C3A}</a:tableStyleId>
              </a:tblPr>
              <a:tblGrid>
                <a:gridCol w="1999093">
                  <a:extLst>
                    <a:ext uri="{9D8B030D-6E8A-4147-A177-3AD203B41FA5}">
                      <a16:colId xmlns:a16="http://schemas.microsoft.com/office/drawing/2014/main" val="20000"/>
                    </a:ext>
                  </a:extLst>
                </a:gridCol>
                <a:gridCol w="917312">
                  <a:extLst>
                    <a:ext uri="{9D8B030D-6E8A-4147-A177-3AD203B41FA5}">
                      <a16:colId xmlns:a16="http://schemas.microsoft.com/office/drawing/2014/main" val="20001"/>
                    </a:ext>
                  </a:extLst>
                </a:gridCol>
                <a:gridCol w="833259">
                  <a:extLst>
                    <a:ext uri="{9D8B030D-6E8A-4147-A177-3AD203B41FA5}">
                      <a16:colId xmlns:a16="http://schemas.microsoft.com/office/drawing/2014/main" val="20002"/>
                    </a:ext>
                  </a:extLst>
                </a:gridCol>
                <a:gridCol w="972135">
                  <a:extLst>
                    <a:ext uri="{9D8B030D-6E8A-4147-A177-3AD203B41FA5}">
                      <a16:colId xmlns:a16="http://schemas.microsoft.com/office/drawing/2014/main" val="20003"/>
                    </a:ext>
                  </a:extLst>
                </a:gridCol>
                <a:gridCol w="2083146">
                  <a:extLst>
                    <a:ext uri="{9D8B030D-6E8A-4147-A177-3AD203B41FA5}">
                      <a16:colId xmlns:a16="http://schemas.microsoft.com/office/drawing/2014/main" val="20004"/>
                    </a:ext>
                  </a:extLst>
                </a:gridCol>
                <a:gridCol w="1424655">
                  <a:extLst>
                    <a:ext uri="{9D8B030D-6E8A-4147-A177-3AD203B41FA5}">
                      <a16:colId xmlns:a16="http://schemas.microsoft.com/office/drawing/2014/main" val="20005"/>
                    </a:ext>
                  </a:extLst>
                </a:gridCol>
              </a:tblGrid>
              <a:tr h="480199">
                <a:tc rowSpan="2">
                  <a:txBody>
                    <a:bodyPr/>
                    <a:lstStyle/>
                    <a:p>
                      <a:r>
                        <a:rPr lang="el-GR" sz="2400" dirty="0"/>
                        <a:t>Επίπεδα </a:t>
                      </a:r>
                      <a:endParaRPr lang="en-US" sz="2400" dirty="0"/>
                    </a:p>
                  </a:txBody>
                  <a:tcPr/>
                </a:tc>
                <a:tc gridSpan="3">
                  <a:txBody>
                    <a:bodyPr/>
                    <a:lstStyle/>
                    <a:p>
                      <a:pPr algn="ctr"/>
                      <a:r>
                        <a:rPr lang="el-GR" sz="2400" b="1" kern="1200" dirty="0">
                          <a:solidFill>
                            <a:schemeClr val="lt1"/>
                          </a:solidFill>
                          <a:latin typeface="+mn-lt"/>
                          <a:ea typeface="+mn-ea"/>
                          <a:cs typeface="+mn-cs"/>
                        </a:rPr>
                        <a:t>Αρνητικά</a:t>
                      </a:r>
                      <a:endParaRPr lang="en-US" sz="2400" b="1" kern="1200" dirty="0">
                        <a:solidFill>
                          <a:schemeClr val="lt1"/>
                        </a:solidFill>
                        <a:latin typeface="+mn-lt"/>
                        <a:ea typeface="+mn-ea"/>
                        <a:cs typeface="+mn-cs"/>
                      </a:endParaRPr>
                    </a:p>
                  </a:txBody>
                  <a:tcPr/>
                </a:tc>
                <a:tc hMerge="1">
                  <a:txBody>
                    <a:bodyPr/>
                    <a:lstStyle/>
                    <a:p>
                      <a:endParaRPr lang="en-US" sz="2400" b="1" kern="1200" dirty="0">
                        <a:solidFill>
                          <a:schemeClr val="lt1"/>
                        </a:solidFill>
                        <a:latin typeface="+mn-lt"/>
                        <a:ea typeface="+mn-ea"/>
                        <a:cs typeface="+mn-cs"/>
                      </a:endParaRPr>
                    </a:p>
                  </a:txBody>
                  <a:tcPr/>
                </a:tc>
                <a:tc hMerge="1">
                  <a:txBody>
                    <a:bodyPr/>
                    <a:lstStyle/>
                    <a:p>
                      <a:endParaRPr lang="en-US" sz="2400" b="1" kern="1200" dirty="0">
                        <a:solidFill>
                          <a:schemeClr val="lt1"/>
                        </a:solidFill>
                        <a:latin typeface="+mn-lt"/>
                        <a:ea typeface="+mn-ea"/>
                        <a:cs typeface="+mn-cs"/>
                      </a:endParaRPr>
                    </a:p>
                  </a:txBody>
                  <a:tcPr/>
                </a:tc>
                <a:tc rowSpan="2">
                  <a:txBody>
                    <a:bodyPr/>
                    <a:lstStyle/>
                    <a:p>
                      <a:r>
                        <a:rPr lang="el-GR" sz="2400" dirty="0"/>
                        <a:t>Αμετάβλητα</a:t>
                      </a:r>
                      <a:endParaRPr lang="en-US" sz="2400" dirty="0"/>
                    </a:p>
                  </a:txBody>
                  <a:tcPr/>
                </a:tc>
                <a:tc rowSpan="2">
                  <a:txBody>
                    <a:bodyPr/>
                    <a:lstStyle/>
                    <a:p>
                      <a:r>
                        <a:rPr lang="el-GR" sz="2400" dirty="0"/>
                        <a:t>Θετικά </a:t>
                      </a:r>
                      <a:endParaRPr lang="en-US" sz="2400" dirty="0"/>
                    </a:p>
                  </a:txBody>
                  <a:tcPr/>
                </a:tc>
                <a:extLst>
                  <a:ext uri="{0D108BD9-81ED-4DB2-BD59-A6C34878D82A}">
                    <a16:rowId xmlns:a16="http://schemas.microsoft.com/office/drawing/2014/main" val="10000"/>
                  </a:ext>
                </a:extLst>
              </a:tr>
              <a:tr h="480199">
                <a:tc vMerge="1">
                  <a:txBody>
                    <a:bodyPr/>
                    <a:lstStyle/>
                    <a:p>
                      <a:endParaRPr lang="el-GR"/>
                    </a:p>
                  </a:txBody>
                  <a:tcPr/>
                </a:tc>
                <a:tc>
                  <a:txBody>
                    <a:bodyPr/>
                    <a:lstStyle/>
                    <a:p>
                      <a:r>
                        <a:rPr lang="el-GR" sz="2400" b="1" kern="1200" dirty="0">
                          <a:solidFill>
                            <a:schemeClr val="lt1"/>
                          </a:solidFill>
                          <a:latin typeface="+mn-lt"/>
                          <a:ea typeface="+mn-ea"/>
                          <a:cs typeface="+mn-cs"/>
                        </a:rPr>
                        <a:t>Φ.Π.</a:t>
                      </a:r>
                      <a:endParaRPr lang="en-US" sz="2400" b="1" kern="1200" dirty="0">
                        <a:solidFill>
                          <a:schemeClr val="lt1"/>
                        </a:solidFill>
                        <a:latin typeface="+mn-lt"/>
                        <a:ea typeface="+mn-ea"/>
                        <a:cs typeface="+mn-cs"/>
                      </a:endParaRPr>
                    </a:p>
                  </a:txBody>
                  <a:tcPr/>
                </a:tc>
                <a:tc>
                  <a:txBody>
                    <a:bodyPr/>
                    <a:lstStyle/>
                    <a:p>
                      <a:r>
                        <a:rPr lang="el-GR" sz="2400" b="1" kern="1200" dirty="0">
                          <a:solidFill>
                            <a:schemeClr val="lt1"/>
                          </a:solidFill>
                          <a:latin typeface="+mn-lt"/>
                          <a:ea typeface="+mn-ea"/>
                          <a:cs typeface="+mn-cs"/>
                        </a:rPr>
                        <a:t>Α.Α.</a:t>
                      </a:r>
                      <a:endParaRPr lang="en-US" sz="2400" b="1" kern="1200" dirty="0">
                        <a:solidFill>
                          <a:schemeClr val="lt1"/>
                        </a:solidFill>
                        <a:latin typeface="+mn-lt"/>
                        <a:ea typeface="+mn-ea"/>
                        <a:cs typeface="+mn-cs"/>
                      </a:endParaRPr>
                    </a:p>
                  </a:txBody>
                  <a:tcPr/>
                </a:tc>
                <a:tc>
                  <a:txBody>
                    <a:bodyPr/>
                    <a:lstStyle/>
                    <a:p>
                      <a:r>
                        <a:rPr lang="el-GR" sz="2400" b="1" kern="1200" dirty="0">
                          <a:solidFill>
                            <a:schemeClr val="lt1"/>
                          </a:solidFill>
                          <a:latin typeface="+mn-lt"/>
                          <a:ea typeface="+mn-ea"/>
                          <a:cs typeface="+mn-cs"/>
                        </a:rPr>
                        <a:t>Ψ.Δ.</a:t>
                      </a:r>
                      <a:endParaRPr lang="en-US" sz="2400" b="1" kern="1200" dirty="0">
                        <a:solidFill>
                          <a:schemeClr val="lt1"/>
                        </a:solidFill>
                        <a:latin typeface="+mn-lt"/>
                        <a:ea typeface="+mn-ea"/>
                        <a:cs typeface="+mn-cs"/>
                      </a:endParaRPr>
                    </a:p>
                  </a:txBody>
                  <a:tcPr/>
                </a:tc>
                <a:tc vMerge="1">
                  <a:txBody>
                    <a:bodyPr/>
                    <a:lstStyle/>
                    <a:p>
                      <a:endParaRPr lang="el-GR"/>
                    </a:p>
                  </a:txBody>
                  <a:tcPr/>
                </a:tc>
                <a:tc vMerge="1">
                  <a:txBody>
                    <a:bodyPr/>
                    <a:lstStyle/>
                    <a:p>
                      <a:endParaRPr lang="el-GR"/>
                    </a:p>
                  </a:txBody>
                  <a:tcPr/>
                </a:tc>
                <a:extLst>
                  <a:ext uri="{0D108BD9-81ED-4DB2-BD59-A6C34878D82A}">
                    <a16:rowId xmlns:a16="http://schemas.microsoft.com/office/drawing/2014/main" val="10001"/>
                  </a:ext>
                </a:extLst>
              </a:tr>
              <a:tr h="1440596">
                <a:tc>
                  <a:txBody>
                    <a:bodyPr/>
                    <a:lstStyle/>
                    <a:p>
                      <a:r>
                        <a:rPr lang="el-GR" sz="2400" dirty="0"/>
                        <a:t>Άτομο </a:t>
                      </a:r>
                      <a:endParaRPr lang="en-US" sz="2400" dirty="0"/>
                    </a:p>
                  </a:txBody>
                  <a:tcPr/>
                </a:tc>
                <a:tc rowSpan="3" gridSpan="3">
                  <a:txBody>
                    <a:bodyPr/>
                    <a:lstStyle/>
                    <a:p>
                      <a:endParaRPr lang="en-US" sz="2400" dirty="0"/>
                    </a:p>
                  </a:txBody>
                  <a:tcPr/>
                </a:tc>
                <a:tc rowSpan="3" hMerge="1">
                  <a:txBody>
                    <a:bodyPr/>
                    <a:lstStyle/>
                    <a:p>
                      <a:endParaRPr lang="el-GR"/>
                    </a:p>
                  </a:txBody>
                  <a:tcPr/>
                </a:tc>
                <a:tc rowSpan="3" hMerge="1">
                  <a:txBody>
                    <a:bodyPr/>
                    <a:lstStyle/>
                    <a:p>
                      <a:endParaRPr lang="en-US" sz="24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0002"/>
                  </a:ext>
                </a:extLst>
              </a:tr>
              <a:tr h="1440596">
                <a:tc>
                  <a:txBody>
                    <a:bodyPr/>
                    <a:lstStyle/>
                    <a:p>
                      <a:r>
                        <a:rPr lang="el-GR" sz="2400" dirty="0"/>
                        <a:t>Οικογένεια </a:t>
                      </a:r>
                      <a:endParaRPr lang="en-US" sz="2400" dirty="0"/>
                    </a:p>
                  </a:txBody>
                  <a:tcPr/>
                </a:tc>
                <a:tc gridSpan="3" vMerge="1">
                  <a:txBody>
                    <a:bodyPr/>
                    <a:lstStyle/>
                    <a:p>
                      <a:endParaRPr lang="en-US" sz="2400" dirty="0"/>
                    </a:p>
                  </a:txBody>
                  <a:tcPr/>
                </a:tc>
                <a:tc hMerge="1" vMerge="1">
                  <a:txBody>
                    <a:bodyPr/>
                    <a:lstStyle/>
                    <a:p>
                      <a:endParaRPr lang="el-GR"/>
                    </a:p>
                  </a:txBody>
                  <a:tcPr/>
                </a:tc>
                <a:tc hMerge="1" vMerge="1">
                  <a:txBody>
                    <a:bodyPr/>
                    <a:lstStyle/>
                    <a:p>
                      <a:endParaRPr lang="en-US" sz="2400" dirty="0"/>
                    </a:p>
                  </a:txBody>
                  <a:tcPr/>
                </a:tc>
                <a:tc>
                  <a:txBody>
                    <a:bodyPr/>
                    <a:lstStyle/>
                    <a:p>
                      <a:endParaRPr lang="en-US" sz="2400" dirty="0"/>
                    </a:p>
                  </a:txBody>
                  <a:tcPr/>
                </a:tc>
                <a:tc>
                  <a:txBody>
                    <a:bodyPr/>
                    <a:lstStyle/>
                    <a:p>
                      <a:endParaRPr lang="en-US" sz="2400"/>
                    </a:p>
                  </a:txBody>
                  <a:tcPr/>
                </a:tc>
                <a:extLst>
                  <a:ext uri="{0D108BD9-81ED-4DB2-BD59-A6C34878D82A}">
                    <a16:rowId xmlns:a16="http://schemas.microsoft.com/office/drawing/2014/main" val="10003"/>
                  </a:ext>
                </a:extLst>
              </a:tr>
              <a:tr h="1440596">
                <a:tc>
                  <a:txBody>
                    <a:bodyPr/>
                    <a:lstStyle/>
                    <a:p>
                      <a:r>
                        <a:rPr lang="el-GR" sz="2400" dirty="0"/>
                        <a:t>Κοινότητα </a:t>
                      </a:r>
                      <a:endParaRPr lang="en-US" sz="2400" dirty="0"/>
                    </a:p>
                  </a:txBody>
                  <a:tcPr/>
                </a:tc>
                <a:tc gridSpan="3" vMerge="1">
                  <a:txBody>
                    <a:bodyPr/>
                    <a:lstStyle/>
                    <a:p>
                      <a:endParaRPr lang="en-US" sz="2400" dirty="0"/>
                    </a:p>
                  </a:txBody>
                  <a:tcPr/>
                </a:tc>
                <a:tc hMerge="1" vMerge="1">
                  <a:txBody>
                    <a:bodyPr/>
                    <a:lstStyle/>
                    <a:p>
                      <a:endParaRPr lang="el-GR"/>
                    </a:p>
                  </a:txBody>
                  <a:tcPr/>
                </a:tc>
                <a:tc hMerge="1" vMerge="1">
                  <a:txBody>
                    <a:bodyPr/>
                    <a:lstStyle/>
                    <a:p>
                      <a:endParaRPr lang="en-US" sz="24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0004"/>
                  </a:ext>
                </a:extLst>
              </a:tr>
            </a:tbl>
          </a:graphicData>
        </a:graphic>
      </p:graphicFrame>
      <p:sp>
        <p:nvSpPr>
          <p:cNvPr id="5" name="4 - Θέση υποσέλιδου"/>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περιεχομένου 2">
            <a:extLst>
              <a:ext uri="{FF2B5EF4-FFF2-40B4-BE49-F238E27FC236}">
                <a16:creationId xmlns:a16="http://schemas.microsoft.com/office/drawing/2014/main" id="{B10A84CF-DD32-DB4F-8526-DFBBCEA131FA}"/>
              </a:ext>
            </a:extLst>
          </p:cNvPr>
          <p:cNvSpPr>
            <a:spLocks noGrp="1"/>
          </p:cNvSpPr>
          <p:nvPr>
            <p:ph idx="1"/>
          </p:nvPr>
        </p:nvSpPr>
        <p:spPr>
          <a:xfrm>
            <a:off x="802386" y="2320412"/>
            <a:ext cx="7543800" cy="3851787"/>
          </a:xfrm>
        </p:spPr>
        <p:txBody>
          <a:bodyPr>
            <a:normAutofit/>
          </a:bodyPr>
          <a:lstStyle/>
          <a:p>
            <a:r>
              <a:rPr lang="el-GR" dirty="0"/>
              <a:t>Η ψυχοκοινωνική φροντίδα των προσφύγων βασίζεται στην παραδοχή ότι οι πρόσφυγες με ή χωρίς προβλήματα ψυχικής υγείας βρίσκονται ταυτόχρονα σε ευάλωτες και ανθεκτικές θέσεις (</a:t>
            </a:r>
            <a:r>
              <a:rPr lang="en-US" dirty="0">
                <a:latin typeface="Cambria" panose="02040503050406030204" pitchFamily="18" charset="0"/>
              </a:rPr>
              <a:t>Papadopoulos</a:t>
            </a:r>
            <a:r>
              <a:rPr lang="el-GR" dirty="0"/>
              <a:t>, 2011). </a:t>
            </a:r>
            <a:endParaRPr lang="en-US" dirty="0">
              <a:latin typeface="Cambria" panose="02040503050406030204" pitchFamily="18" charset="0"/>
            </a:endParaRPr>
          </a:p>
          <a:p>
            <a:r>
              <a:rPr lang="el-GR" dirty="0"/>
              <a:t>Είναι εύκολο να πέσει κανείς στην παγίδα και να θεωρήσει τον πρόσφυγα ως ένα τραυματισμένο από τις αντίξοες συνθήκες στις οποίες εκτέθηκε και να αγνοήσει τα ανθεκτικά στοιχεία τα οποία έχει.</a:t>
            </a:r>
          </a:p>
          <a:p>
            <a:r>
              <a:rPr lang="el-GR" dirty="0"/>
              <a:t>Η κάθε όμως ιστορία πρόσφυγα είναι ταυτόχρονα περίπλοκη, μοναδική και συνολική και κατά συνέπεια η οποιαδήποτε θεραπευτική προσέγγιση πρέπει να έχει αυτά τα χαρακτηριστικά (</a:t>
            </a:r>
            <a:r>
              <a:rPr lang="en-US" dirty="0"/>
              <a:t>Papadopoulos</a:t>
            </a:r>
            <a:r>
              <a:rPr lang="el-GR" dirty="0"/>
              <a:t>, 2002).</a:t>
            </a:r>
          </a:p>
          <a:p>
            <a:endParaRPr lang="el-GR" dirty="0"/>
          </a:p>
        </p:txBody>
      </p:sp>
      <p:sp>
        <p:nvSpPr>
          <p:cNvPr id="4" name="Θέση υποσέλιδου 3">
            <a:extLst>
              <a:ext uri="{FF2B5EF4-FFF2-40B4-BE49-F238E27FC236}">
                <a16:creationId xmlns:a16="http://schemas.microsoft.com/office/drawing/2014/main" id="{E3DC7A78-AF59-3D47-9DDC-94647ABE24AE}"/>
              </a:ext>
            </a:extLst>
          </p:cNvPr>
          <p:cNvSpPr>
            <a:spLocks noGrp="1"/>
          </p:cNvSpPr>
          <p:nvPr>
            <p:ph type="ftr" sz="quarter" idx="11"/>
          </p:nvPr>
        </p:nvSpPr>
        <p:spPr>
          <a:xfrm>
            <a:off x="816102" y="6272784"/>
            <a:ext cx="6852242" cy="457200"/>
          </a:xfrm>
        </p:spPr>
        <p:txBody>
          <a:bodyPr>
            <a:normAutofit/>
          </a:bodyPr>
          <a:lstStyle/>
          <a:p>
            <a:pPr>
              <a:lnSpc>
                <a:spcPct val="90000"/>
              </a:lnSpc>
              <a:spcAft>
                <a:spcPts val="600"/>
              </a:spcAft>
            </a:pPr>
            <a:r>
              <a:rPr lang="el-GR" sz="900" dirty="0"/>
              <a:t>Εισαγωγή στην Κοινωνική Ψυχιατρική και Κοινοτική Ψυχολογία: «Ψυχοκοινωνική Παρέμβαση σε Πρόσφυγες – Μετανάστες ». </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39815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3" name="Oval 22">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4" name="Oval 23">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5" name="4 - Τίτλος"/>
          <p:cNvSpPr>
            <a:spLocks noGrp="1"/>
          </p:cNvSpPr>
          <p:nvPr>
            <p:ph type="title"/>
          </p:nvPr>
        </p:nvSpPr>
        <p:spPr>
          <a:xfrm>
            <a:off x="802386" y="484632"/>
            <a:ext cx="7543800" cy="1609344"/>
          </a:xfrm>
        </p:spPr>
        <p:txBody>
          <a:bodyPr vert="horz" lIns="91440" tIns="45720" rIns="91440" bIns="45720" rtlCol="0" anchor="ctr">
            <a:normAutofit/>
          </a:bodyPr>
          <a:lstStyle/>
          <a:p>
            <a:pPr algn="ctr"/>
            <a:r>
              <a:rPr lang="en-US" sz="5400" dirty="0"/>
              <a:t>ΚΛΙΝΙΚΗ ΠΕΡΙΠΤΩΣΗ:</a:t>
            </a:r>
            <a:br>
              <a:rPr lang="en-US" sz="5400" dirty="0"/>
            </a:br>
            <a:r>
              <a:rPr lang="en-US" sz="5400" dirty="0" err="1"/>
              <a:t>takoya</a:t>
            </a:r>
            <a:endParaRPr lang="en-US" sz="5400" dirty="0"/>
          </a:p>
        </p:txBody>
      </p:sp>
      <p:sp>
        <p:nvSpPr>
          <p:cNvPr id="26" name="Rectangle 25">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2 - Θέση υποσέλιδου"/>
          <p:cNvSpPr>
            <a:spLocks noGrp="1"/>
          </p:cNvSpPr>
          <p:nvPr>
            <p:ph type="ftr" sz="quarter" idx="11"/>
          </p:nvPr>
        </p:nvSpPr>
        <p:spPr>
          <a:xfrm>
            <a:off x="816102" y="6003236"/>
            <a:ext cx="6924250" cy="634674"/>
          </a:xfrm>
        </p:spPr>
        <p:txBody>
          <a:bodyPr vert="horz" lIns="91440" tIns="45720" rIns="91440" bIns="45720" rtlCol="0" anchor="ctr">
            <a:normAutofit/>
          </a:bodyPr>
          <a:lstStyle/>
          <a:p>
            <a:pPr defTabSz="457200">
              <a:lnSpc>
                <a:spcPct val="90000"/>
              </a:lnSpc>
              <a:spcAft>
                <a:spcPts val="600"/>
              </a:spcAft>
            </a:pPr>
            <a:r>
              <a:rPr lang="en-US" sz="900" dirty="0" err="1">
                <a:solidFill>
                  <a:schemeClr val="tx2"/>
                </a:solidFill>
              </a:rPr>
              <a:t>Εισ</a:t>
            </a:r>
            <a:r>
              <a:rPr lang="en-US" sz="900" dirty="0">
                <a:solidFill>
                  <a:schemeClr val="tx2"/>
                </a:solidFill>
              </a:rPr>
              <a:t>α</a:t>
            </a:r>
            <a:r>
              <a:rPr lang="en-US" sz="900" dirty="0" err="1">
                <a:solidFill>
                  <a:schemeClr val="tx2"/>
                </a:solidFill>
              </a:rPr>
              <a:t>γωγή</a:t>
            </a:r>
            <a:r>
              <a:rPr lang="en-US" sz="900" dirty="0">
                <a:solidFill>
                  <a:schemeClr val="tx2"/>
                </a:solidFill>
              </a:rPr>
              <a:t> </a:t>
            </a:r>
            <a:r>
              <a:rPr lang="en-US" sz="900" dirty="0" err="1">
                <a:solidFill>
                  <a:schemeClr val="tx2"/>
                </a:solidFill>
              </a:rPr>
              <a:t>στην</a:t>
            </a:r>
            <a:r>
              <a:rPr lang="en-US" sz="900" dirty="0">
                <a:solidFill>
                  <a:schemeClr val="tx2"/>
                </a:solidFill>
              </a:rPr>
              <a:t> </a:t>
            </a:r>
            <a:r>
              <a:rPr lang="en-US" sz="900" dirty="0" err="1">
                <a:solidFill>
                  <a:schemeClr val="tx2"/>
                </a:solidFill>
              </a:rPr>
              <a:t>Κοινωνική</a:t>
            </a:r>
            <a:r>
              <a:rPr lang="en-US" sz="900" dirty="0">
                <a:solidFill>
                  <a:schemeClr val="tx2"/>
                </a:solidFill>
              </a:rPr>
              <a:t> </a:t>
            </a:r>
            <a:r>
              <a:rPr lang="en-US" sz="900" dirty="0" err="1">
                <a:solidFill>
                  <a:schemeClr val="tx2"/>
                </a:solidFill>
              </a:rPr>
              <a:t>Ψυχι</a:t>
            </a:r>
            <a:r>
              <a:rPr lang="en-US" sz="900" dirty="0">
                <a:solidFill>
                  <a:schemeClr val="tx2"/>
                </a:solidFill>
              </a:rPr>
              <a:t>α</a:t>
            </a:r>
            <a:r>
              <a:rPr lang="en-US" sz="900" dirty="0" err="1">
                <a:solidFill>
                  <a:schemeClr val="tx2"/>
                </a:solidFill>
              </a:rPr>
              <a:t>τρική</a:t>
            </a:r>
            <a:r>
              <a:rPr lang="en-US" sz="900" dirty="0">
                <a:solidFill>
                  <a:schemeClr val="tx2"/>
                </a:solidFill>
              </a:rPr>
              <a:t> </a:t>
            </a:r>
            <a:r>
              <a:rPr lang="en-US" sz="900" dirty="0" err="1">
                <a:solidFill>
                  <a:schemeClr val="tx2"/>
                </a:solidFill>
              </a:rPr>
              <a:t>κ</a:t>
            </a:r>
            <a:r>
              <a:rPr lang="en-US" sz="900" dirty="0">
                <a:solidFill>
                  <a:schemeClr val="tx2"/>
                </a:solidFill>
              </a:rPr>
              <a:t>α</a:t>
            </a:r>
            <a:r>
              <a:rPr lang="en-US" sz="900" dirty="0" err="1">
                <a:solidFill>
                  <a:schemeClr val="tx2"/>
                </a:solidFill>
              </a:rPr>
              <a:t>ι</a:t>
            </a:r>
            <a:r>
              <a:rPr lang="en-US" sz="900" dirty="0">
                <a:solidFill>
                  <a:schemeClr val="tx2"/>
                </a:solidFill>
              </a:rPr>
              <a:t> </a:t>
            </a:r>
            <a:r>
              <a:rPr lang="en-US" sz="900" dirty="0" err="1">
                <a:solidFill>
                  <a:schemeClr val="tx2"/>
                </a:solidFill>
              </a:rPr>
              <a:t>Κοινοτική</a:t>
            </a:r>
            <a:r>
              <a:rPr lang="en-US" sz="900" dirty="0">
                <a:solidFill>
                  <a:schemeClr val="tx2"/>
                </a:solidFill>
              </a:rPr>
              <a:t> </a:t>
            </a:r>
            <a:r>
              <a:rPr lang="en-US" sz="900" dirty="0" err="1">
                <a:solidFill>
                  <a:schemeClr val="tx2"/>
                </a:solidFill>
              </a:rPr>
              <a:t>Ψυχολογί</a:t>
            </a:r>
            <a:r>
              <a:rPr lang="en-US" sz="900" dirty="0">
                <a:solidFill>
                  <a:schemeClr val="tx2"/>
                </a:solidFill>
              </a:rPr>
              <a:t>α: «</a:t>
            </a:r>
            <a:r>
              <a:rPr lang="en-US" sz="900" dirty="0" err="1">
                <a:solidFill>
                  <a:schemeClr val="tx2"/>
                </a:solidFill>
              </a:rPr>
              <a:t>Ψυχοκοινωνική</a:t>
            </a:r>
            <a:r>
              <a:rPr lang="en-US" sz="900" dirty="0">
                <a:solidFill>
                  <a:schemeClr val="tx2"/>
                </a:solidFill>
              </a:rPr>
              <a:t> </a:t>
            </a:r>
            <a:r>
              <a:rPr lang="en-US" sz="900" dirty="0" err="1">
                <a:solidFill>
                  <a:schemeClr val="tx2"/>
                </a:solidFill>
              </a:rPr>
              <a:t>Π</a:t>
            </a:r>
            <a:r>
              <a:rPr lang="en-US" sz="900" dirty="0">
                <a:solidFill>
                  <a:schemeClr val="tx2"/>
                </a:solidFill>
              </a:rPr>
              <a:t>α</a:t>
            </a:r>
            <a:r>
              <a:rPr lang="en-US" sz="900" dirty="0" err="1">
                <a:solidFill>
                  <a:schemeClr val="tx2"/>
                </a:solidFill>
              </a:rPr>
              <a:t>ρέμ</a:t>
            </a:r>
            <a:r>
              <a:rPr lang="en-US" sz="900" dirty="0">
                <a:solidFill>
                  <a:schemeClr val="tx2"/>
                </a:solidFill>
              </a:rPr>
              <a:t>βα</a:t>
            </a:r>
            <a:r>
              <a:rPr lang="en-US" sz="900" dirty="0" err="1">
                <a:solidFill>
                  <a:schemeClr val="tx2"/>
                </a:solidFill>
              </a:rPr>
              <a:t>ση</a:t>
            </a:r>
            <a:r>
              <a:rPr lang="en-US" sz="900" dirty="0">
                <a:solidFill>
                  <a:schemeClr val="tx2"/>
                </a:solidFill>
              </a:rPr>
              <a:t> </a:t>
            </a:r>
            <a:r>
              <a:rPr lang="en-US" sz="900" dirty="0" err="1">
                <a:solidFill>
                  <a:schemeClr val="tx2"/>
                </a:solidFill>
              </a:rPr>
              <a:t>σε</a:t>
            </a:r>
            <a:r>
              <a:rPr lang="en-US" sz="900" dirty="0">
                <a:solidFill>
                  <a:schemeClr val="tx2"/>
                </a:solidFill>
              </a:rPr>
              <a:t> </a:t>
            </a:r>
            <a:r>
              <a:rPr lang="en-US" sz="900" dirty="0" err="1">
                <a:solidFill>
                  <a:schemeClr val="tx2"/>
                </a:solidFill>
              </a:rPr>
              <a:t>Πρόσφυγες</a:t>
            </a:r>
            <a:r>
              <a:rPr lang="en-US" sz="900" dirty="0">
                <a:solidFill>
                  <a:schemeClr val="tx2"/>
                </a:solidFill>
              </a:rPr>
              <a:t> – </a:t>
            </a:r>
            <a:r>
              <a:rPr lang="en-US" sz="900" dirty="0" err="1">
                <a:solidFill>
                  <a:schemeClr val="tx2"/>
                </a:solidFill>
              </a:rPr>
              <a:t>Μετ</a:t>
            </a:r>
            <a:r>
              <a:rPr lang="en-US" sz="900" dirty="0">
                <a:solidFill>
                  <a:schemeClr val="tx2"/>
                </a:solidFill>
              </a:rPr>
              <a:t>α</a:t>
            </a:r>
            <a:r>
              <a:rPr lang="en-US" sz="900" dirty="0" err="1">
                <a:solidFill>
                  <a:schemeClr val="tx2"/>
                </a:solidFill>
              </a:rPr>
              <a:t>νάστες</a:t>
            </a:r>
            <a:r>
              <a:rPr lang="en-US" sz="900" dirty="0">
                <a:solidFill>
                  <a:schemeClr val="tx2"/>
                </a:solidFill>
              </a:rPr>
              <a:t> ». </a:t>
            </a:r>
          </a:p>
        </p:txBody>
      </p:sp>
      <p:graphicFrame>
        <p:nvGraphicFramePr>
          <p:cNvPr id="8" name="5 - Θέση περιεχομένου">
            <a:extLst>
              <a:ext uri="{FF2B5EF4-FFF2-40B4-BE49-F238E27FC236}">
                <a16:creationId xmlns:a16="http://schemas.microsoft.com/office/drawing/2014/main" id="{1DD4407D-EBBE-46FE-99FC-B33E3BCE5188}"/>
              </a:ext>
            </a:extLst>
          </p:cNvPr>
          <p:cNvGraphicFramePr>
            <a:graphicFrameLocks noGrp="1"/>
          </p:cNvGraphicFramePr>
          <p:nvPr>
            <p:ph sz="quarter" idx="4294967295"/>
            <p:extLst>
              <p:ext uri="{D42A27DB-BD31-4B8C-83A1-F6EECF244321}">
                <p14:modId xmlns:p14="http://schemas.microsoft.com/office/powerpoint/2010/main" val="1662552489"/>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 name="Group 11">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776" y="1679569"/>
            <a:ext cx="2624148" cy="3498858"/>
            <a:chOff x="1061035" y="1679569"/>
            <a:chExt cx="3498864" cy="3498858"/>
          </a:xfrm>
        </p:grpSpPr>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3 - Τίτλος"/>
          <p:cNvSpPr>
            <a:spLocks noGrp="1"/>
          </p:cNvSpPr>
          <p:nvPr>
            <p:ph type="title"/>
          </p:nvPr>
        </p:nvSpPr>
        <p:spPr>
          <a:xfrm>
            <a:off x="1117608" y="2376862"/>
            <a:ext cx="1980485" cy="2104273"/>
          </a:xfrm>
          <a:noFill/>
        </p:spPr>
        <p:txBody>
          <a:bodyPr>
            <a:normAutofit/>
          </a:bodyPr>
          <a:lstStyle/>
          <a:p>
            <a:pPr algn="ctr"/>
            <a:r>
              <a:rPr lang="el-GR" sz="2600">
                <a:solidFill>
                  <a:srgbClr val="FFFFFF"/>
                </a:solidFill>
              </a:rPr>
              <a:t>1</a:t>
            </a:r>
            <a:r>
              <a:rPr lang="el-GR" sz="2600" baseline="30000">
                <a:solidFill>
                  <a:srgbClr val="FFFFFF"/>
                </a:solidFill>
              </a:rPr>
              <a:t>η</a:t>
            </a:r>
            <a:r>
              <a:rPr lang="el-GR" sz="2600">
                <a:solidFill>
                  <a:srgbClr val="FFFFFF"/>
                </a:solidFill>
              </a:rPr>
              <a:t> Συνεδρία </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4 - Θέση περιεχομένου"/>
          <p:cNvSpPr>
            <a:spLocks noGrp="1"/>
          </p:cNvSpPr>
          <p:nvPr>
            <p:ph idx="1"/>
          </p:nvPr>
        </p:nvSpPr>
        <p:spPr>
          <a:xfrm>
            <a:off x="4560816" y="725394"/>
            <a:ext cx="3856994" cy="5407212"/>
          </a:xfrm>
        </p:spPr>
        <p:txBody>
          <a:bodyPr anchor="ctr">
            <a:normAutofit/>
          </a:bodyPr>
          <a:lstStyle/>
          <a:p>
            <a:r>
              <a:rPr lang="el-GR" sz="1700" dirty="0"/>
              <a:t>Καθισμένη με καλυμμένα τα πόδια της. </a:t>
            </a:r>
          </a:p>
          <a:p>
            <a:r>
              <a:rPr lang="el-GR" sz="1700" dirty="0"/>
              <a:t>Αναπηρικό </a:t>
            </a:r>
            <a:r>
              <a:rPr lang="el-GR" sz="1700" dirty="0" err="1"/>
              <a:t>αμαξίδιο</a:t>
            </a:r>
            <a:r>
              <a:rPr lang="el-GR" sz="1700" dirty="0"/>
              <a:t>, δυσφορία για την έλλειψη </a:t>
            </a:r>
            <a:r>
              <a:rPr lang="el-GR" sz="1700" dirty="0" err="1"/>
              <a:t>αναεξαρτησίας</a:t>
            </a:r>
            <a:endParaRPr lang="el-GR" sz="1700" dirty="0"/>
          </a:p>
          <a:p>
            <a:r>
              <a:rPr lang="el-GR" sz="1700" dirty="0"/>
              <a:t>Έκλαιγε αρκετά</a:t>
            </a:r>
          </a:p>
          <a:p>
            <a:r>
              <a:rPr lang="el-GR" sz="1700" dirty="0"/>
              <a:t>Ανήμπορη να κάνει πράγματα, να φροντίσει τον εαυτό της, να κάνει δραστηριότητες που θέλει.</a:t>
            </a:r>
          </a:p>
          <a:p>
            <a:r>
              <a:rPr lang="el-GR" sz="1700" dirty="0"/>
              <a:t>Διακεκομμένος ύπνος. Εφιάλτες</a:t>
            </a:r>
          </a:p>
          <a:p>
            <a:r>
              <a:rPr lang="el-GR" sz="1700" dirty="0"/>
              <a:t>Απόπειρα αυτοκτονίας. Ενεργός αυτοκτονικός ιδεασμός</a:t>
            </a:r>
          </a:p>
          <a:p>
            <a:pPr marL="0" indent="0">
              <a:buNone/>
            </a:pPr>
            <a:endParaRPr lang="el-GR" sz="1700" dirty="0"/>
          </a:p>
        </p:txBody>
      </p:sp>
      <p:sp>
        <p:nvSpPr>
          <p:cNvPr id="3" name="2 - Θέση υποσέλιδου"/>
          <p:cNvSpPr>
            <a:spLocks noGrp="1"/>
          </p:cNvSpPr>
          <p:nvPr>
            <p:ph type="ftr" sz="quarter" idx="11"/>
          </p:nvPr>
        </p:nvSpPr>
        <p:spPr>
          <a:xfrm>
            <a:off x="816101" y="6317704"/>
            <a:ext cx="6947239" cy="320205"/>
          </a:xfrm>
        </p:spPr>
        <p:txBody>
          <a:bodyPr>
            <a:normAutofit fontScale="92500"/>
          </a:bodyPr>
          <a:lstStyle/>
          <a:p>
            <a:pPr>
              <a:spcAft>
                <a:spcPts val="450"/>
              </a:spcAft>
            </a:pPr>
            <a:r>
              <a:rPr lang="el-GR" dirty="0"/>
              <a:t>Εισαγωγή στην Κοινωνική Ψυχιατρική και Κοινοτική Ψυχολογία: «Ψυχοκοινωνική Παρέμβαση σε Πρόσφυγες – Μετανάστες ». </a:t>
            </a:r>
          </a:p>
          <a:p>
            <a:pPr>
              <a:spcAft>
                <a:spcPts val="450"/>
              </a:spcAft>
            </a:pPr>
            <a:endParaRPr lang="el-GR" dirty="0"/>
          </a:p>
        </p:txBody>
      </p:sp>
    </p:spTree>
    <p:extLst>
      <p:ext uri="{BB962C8B-B14F-4D97-AF65-F5344CB8AC3E}">
        <p14:creationId xmlns:p14="http://schemas.microsoft.com/office/powerpoint/2010/main" val="135315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Map_of_the_European_Migrant_Crisis_2015.png"/>
          <p:cNvPicPr>
            <a:picLocks noChangeAspect="1"/>
          </p:cNvPicPr>
          <p:nvPr/>
        </p:nvPicPr>
        <p:blipFill rotWithShape="1">
          <a:blip r:embed="rId3" cstate="print"/>
          <a:srcRect l="20781" r="886"/>
          <a:stretch/>
        </p:blipFill>
        <p:spPr>
          <a:xfrm>
            <a:off x="20" y="10"/>
            <a:ext cx="9143980" cy="6857989"/>
          </a:xfrm>
          <a:prstGeom prst="rect">
            <a:avLst/>
          </a:prstGeom>
        </p:spPr>
      </p:pic>
      <p:sp>
        <p:nvSpPr>
          <p:cNvPr id="12" name="Rectangle 11">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386" y="484632"/>
            <a:ext cx="7543800" cy="1609344"/>
          </a:xfrm>
        </p:spPr>
        <p:txBody>
          <a:bodyPr anchor="ctr">
            <a:normAutofit/>
          </a:bodyPr>
          <a:lstStyle/>
          <a:p>
            <a:r>
              <a:rPr lang="el-GR">
                <a:solidFill>
                  <a:schemeClr val="tx1"/>
                </a:solidFill>
              </a:rPr>
              <a:t>Προσφυγική κρίση</a:t>
            </a:r>
            <a:endParaRPr lang="en-US">
              <a:solidFill>
                <a:schemeClr val="tx1"/>
              </a:solidFill>
            </a:endParaRPr>
          </a:p>
        </p:txBody>
      </p:sp>
      <p:sp>
        <p:nvSpPr>
          <p:cNvPr id="5" name="Footer Placeholder 4"/>
          <p:cNvSpPr>
            <a:spLocks noGrp="1"/>
          </p:cNvSpPr>
          <p:nvPr>
            <p:ph type="ftr" sz="quarter" idx="11"/>
          </p:nvPr>
        </p:nvSpPr>
        <p:spPr>
          <a:xfrm>
            <a:off x="816102" y="6272784"/>
            <a:ext cx="4745736" cy="365125"/>
          </a:xfrm>
        </p:spPr>
        <p:txBody>
          <a:bodyPr>
            <a:normAutofit/>
          </a:bodyPr>
          <a:lstStyle/>
          <a:p>
            <a:pPr>
              <a:lnSpc>
                <a:spcPct val="90000"/>
              </a:lnSpc>
              <a:spcAft>
                <a:spcPts val="600"/>
              </a:spcAft>
            </a:pPr>
            <a:r>
              <a:rPr lang="el-GR" sz="700">
                <a:solidFill>
                  <a:srgbClr val="FFFFFF"/>
                </a:solidFill>
              </a:rPr>
              <a:t>Εισαγωγή στην Κοινωνική Ψυχιατρική και Κοινοτική Ψυχολογία: «Ψυχοκοινωνική Παρέμβαση σε Πρόσφυγες – Μετανάστες ».</a:t>
            </a:r>
          </a:p>
          <a:p>
            <a:pPr>
              <a:lnSpc>
                <a:spcPct val="90000"/>
              </a:lnSpc>
              <a:spcAft>
                <a:spcPts val="600"/>
              </a:spcAft>
            </a:pPr>
            <a:endParaRPr lang="el-GR" sz="700">
              <a:solidFill>
                <a:srgbClr val="FFFFFF"/>
              </a:solidFill>
            </a:endParaRPr>
          </a:p>
        </p:txBody>
      </p:sp>
      <p:grpSp>
        <p:nvGrpSpPr>
          <p:cNvPr id="16" name="Group 15">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7" name="Oval 16">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2" name="Oval 11">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Τίτλος 4">
            <a:extLst>
              <a:ext uri="{FF2B5EF4-FFF2-40B4-BE49-F238E27FC236}">
                <a16:creationId xmlns:a16="http://schemas.microsoft.com/office/drawing/2014/main" id="{324A3D94-5949-0243-8386-75F33F252DC2}"/>
              </a:ext>
            </a:extLst>
          </p:cNvPr>
          <p:cNvSpPr>
            <a:spLocks noGrp="1"/>
          </p:cNvSpPr>
          <p:nvPr>
            <p:ph type="title"/>
          </p:nvPr>
        </p:nvSpPr>
        <p:spPr>
          <a:xfrm>
            <a:off x="802386" y="484632"/>
            <a:ext cx="7543800" cy="1609344"/>
          </a:xfrm>
        </p:spPr>
        <p:txBody>
          <a:bodyPr vert="horz" lIns="91440" tIns="45720" rIns="91440" bIns="45720" rtlCol="0" anchor="ctr">
            <a:normAutofit/>
          </a:bodyPr>
          <a:lstStyle/>
          <a:p>
            <a:r>
              <a:rPr lang="en-US" sz="5400" dirty="0" err="1"/>
              <a:t>Θερ</a:t>
            </a:r>
            <a:r>
              <a:rPr lang="en-US" sz="5400" dirty="0"/>
              <a:t>απ</a:t>
            </a:r>
            <a:r>
              <a:rPr lang="en-US" sz="5400" dirty="0" err="1"/>
              <a:t>ευτικό</a:t>
            </a:r>
            <a:r>
              <a:rPr lang="en-US" sz="5400" dirty="0"/>
              <a:t> π</a:t>
            </a:r>
            <a:r>
              <a:rPr lang="en-US" sz="5400" dirty="0" err="1"/>
              <a:t>λ</a:t>
            </a:r>
            <a:r>
              <a:rPr lang="en-US" sz="5400" dirty="0"/>
              <a:t>α</a:t>
            </a:r>
            <a:r>
              <a:rPr lang="en-US" sz="5400" dirty="0" err="1"/>
              <a:t>νο</a:t>
            </a:r>
            <a:endParaRPr lang="en-US" sz="5400" dirty="0"/>
          </a:p>
        </p:txBody>
      </p:sp>
      <p:sp>
        <p:nvSpPr>
          <p:cNvPr id="6" name="Θέση περιεχομένου 5">
            <a:extLst>
              <a:ext uri="{FF2B5EF4-FFF2-40B4-BE49-F238E27FC236}">
                <a16:creationId xmlns:a16="http://schemas.microsoft.com/office/drawing/2014/main" id="{5CAD406D-D34B-7B41-AA8B-FA78F25ADF42}"/>
              </a:ext>
            </a:extLst>
          </p:cNvPr>
          <p:cNvSpPr>
            <a:spLocks noGrp="1"/>
          </p:cNvSpPr>
          <p:nvPr>
            <p:ph sz="half" idx="1"/>
          </p:nvPr>
        </p:nvSpPr>
        <p:spPr>
          <a:xfrm>
            <a:off x="802386" y="2320412"/>
            <a:ext cx="7543800" cy="3851787"/>
          </a:xfrm>
        </p:spPr>
        <p:txBody>
          <a:bodyPr vert="horz" lIns="91440" tIns="45720" rIns="91440" bIns="45720" rtlCol="0">
            <a:normAutofit/>
          </a:bodyPr>
          <a:lstStyle/>
          <a:p>
            <a:r>
              <a:rPr lang="en-US"/>
              <a:t> Φροντίδα/ Θεραπεία στο σωματικό τραύμα</a:t>
            </a:r>
          </a:p>
          <a:p>
            <a:r>
              <a:rPr lang="en-US"/>
              <a:t>Αυτοκτονικός ιδεασμός.</a:t>
            </a:r>
          </a:p>
          <a:p>
            <a:r>
              <a:rPr lang="en-US"/>
              <a:t>Επιστροφή στη Μόρια. Τι συμβαίνει εκεί;</a:t>
            </a:r>
          </a:p>
          <a:p>
            <a:r>
              <a:rPr lang="en-US"/>
              <a:t>Ημερήσιο πρόγραμμα (Τι θα έκανες αν ήσουν στο Ιράν;)</a:t>
            </a:r>
          </a:p>
          <a:p>
            <a:r>
              <a:rPr lang="en-US"/>
              <a:t>Δυνατά σημεία</a:t>
            </a:r>
          </a:p>
          <a:p>
            <a:r>
              <a:rPr lang="en-US"/>
              <a:t>Οικογένεια: επιθυμεί να μείνει Αθήνα. Εκείνη όχι</a:t>
            </a:r>
          </a:p>
          <a:p>
            <a:r>
              <a:rPr lang="en-US"/>
              <a:t>Οικογένεια:  «όφελος από το τραύμα»</a:t>
            </a:r>
          </a:p>
          <a:p>
            <a:r>
              <a:rPr lang="en-US"/>
              <a:t>Οικογένεια: Υποστηρικτικό </a:t>
            </a:r>
          </a:p>
          <a:p>
            <a:r>
              <a:rPr lang="en-US"/>
              <a:t>Σταθερά εβδομαδιαία ραντεβού.</a:t>
            </a:r>
          </a:p>
          <a:p>
            <a:endParaRPr lang="en-US"/>
          </a:p>
        </p:txBody>
      </p:sp>
      <p:sp>
        <p:nvSpPr>
          <p:cNvPr id="4" name="Θέση υποσέλιδου 3">
            <a:extLst>
              <a:ext uri="{FF2B5EF4-FFF2-40B4-BE49-F238E27FC236}">
                <a16:creationId xmlns:a16="http://schemas.microsoft.com/office/drawing/2014/main" id="{3C06A9BB-B299-A24A-AEFF-3B6A87AE8B0F}"/>
              </a:ext>
            </a:extLst>
          </p:cNvPr>
          <p:cNvSpPr>
            <a:spLocks noGrp="1"/>
          </p:cNvSpPr>
          <p:nvPr>
            <p:ph type="ftr" sz="quarter" idx="11"/>
          </p:nvPr>
        </p:nvSpPr>
        <p:spPr>
          <a:xfrm>
            <a:off x="816102" y="6272784"/>
            <a:ext cx="4745736" cy="365125"/>
          </a:xfrm>
        </p:spPr>
        <p:txBody>
          <a:bodyPr vert="horz" lIns="91440" tIns="45720" rIns="91440" bIns="45720" rtlCol="0" anchor="ctr">
            <a:normAutofit/>
          </a:bodyPr>
          <a:lstStyle/>
          <a:p>
            <a:pPr defTabSz="457200">
              <a:spcAft>
                <a:spcPts val="450"/>
              </a:spcAft>
            </a:pPr>
            <a:r>
              <a:rPr lang="en-US" sz="1100" kern="1200" dirty="0">
                <a:solidFill>
                  <a:schemeClr val="tx2"/>
                </a:solidFill>
                <a:latin typeface="+mn-lt"/>
                <a:ea typeface="+mn-ea"/>
                <a:cs typeface="+mn-cs"/>
              </a:rPr>
              <a:t>Ψυχοδυναμικές Παρεμβάσεις στην Κλινική Κοινωνική Εργασία</a:t>
            </a:r>
          </a:p>
        </p:txBody>
      </p:sp>
      <p:sp>
        <p:nvSpPr>
          <p:cNvPr id="23" name="Oval 2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944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1" name="Group 4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776" y="1679569"/>
            <a:ext cx="2624148" cy="3498858"/>
            <a:chOff x="1061035" y="1679569"/>
            <a:chExt cx="3498864" cy="3498858"/>
          </a:xfrm>
        </p:grpSpPr>
        <p:sp>
          <p:nvSpPr>
            <p:cNvPr id="42" name="Oval 4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4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Τίτλος 1">
            <a:extLst>
              <a:ext uri="{FF2B5EF4-FFF2-40B4-BE49-F238E27FC236}">
                <a16:creationId xmlns:a16="http://schemas.microsoft.com/office/drawing/2014/main" id="{C6D9ACA1-18DC-C841-8998-0A03D151CC00}"/>
              </a:ext>
            </a:extLst>
          </p:cNvPr>
          <p:cNvSpPr>
            <a:spLocks noGrp="1"/>
          </p:cNvSpPr>
          <p:nvPr>
            <p:ph type="title"/>
          </p:nvPr>
        </p:nvSpPr>
        <p:spPr>
          <a:xfrm>
            <a:off x="1117608" y="2376862"/>
            <a:ext cx="1980485" cy="2104273"/>
          </a:xfrm>
          <a:noFill/>
        </p:spPr>
        <p:txBody>
          <a:bodyPr>
            <a:normAutofit/>
          </a:bodyPr>
          <a:lstStyle/>
          <a:p>
            <a:pPr algn="ctr"/>
            <a:r>
              <a:rPr lang="el-GR" sz="2000">
                <a:solidFill>
                  <a:srgbClr val="FFFFFF"/>
                </a:solidFill>
              </a:rPr>
              <a:t>Θεραπευτικές Προκλήσεις</a:t>
            </a:r>
          </a:p>
        </p:txBody>
      </p:sp>
      <p:sp>
        <p:nvSpPr>
          <p:cNvPr id="45" name="Rectangle 4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Θέση περιεχομένου 2">
            <a:extLst>
              <a:ext uri="{FF2B5EF4-FFF2-40B4-BE49-F238E27FC236}">
                <a16:creationId xmlns:a16="http://schemas.microsoft.com/office/drawing/2014/main" id="{83E45ADC-CE55-0D4C-88EB-CE44BBC651F6}"/>
              </a:ext>
            </a:extLst>
          </p:cNvPr>
          <p:cNvSpPr>
            <a:spLocks noGrp="1"/>
          </p:cNvSpPr>
          <p:nvPr>
            <p:ph idx="1"/>
          </p:nvPr>
        </p:nvSpPr>
        <p:spPr>
          <a:xfrm>
            <a:off x="4560816" y="725394"/>
            <a:ext cx="3856994" cy="5407212"/>
          </a:xfrm>
        </p:spPr>
        <p:txBody>
          <a:bodyPr anchor="ctr">
            <a:normAutofit/>
          </a:bodyPr>
          <a:lstStyle/>
          <a:p>
            <a:pPr marL="0" indent="0">
              <a:buNone/>
            </a:pPr>
            <a:endParaRPr lang="el-GR" dirty="0"/>
          </a:p>
          <a:p>
            <a:r>
              <a:rPr lang="el-GR" dirty="0"/>
              <a:t>Η </a:t>
            </a:r>
            <a:r>
              <a:rPr lang="el-GR" dirty="0" err="1"/>
              <a:t>Τάκουα</a:t>
            </a:r>
            <a:r>
              <a:rPr lang="el-GR" dirty="0"/>
              <a:t> βρίσκεται σε ευάλωτες και ταυτόχρονα σε ανθεκτικές θέσεις.  </a:t>
            </a:r>
          </a:p>
          <a:p>
            <a:r>
              <a:rPr lang="el-GR" dirty="0"/>
              <a:t>Ο πολλαπλός και ο κοινωνικός χαρακτήρας των θεραπευτικών παρεμβάσεων. </a:t>
            </a:r>
          </a:p>
          <a:p>
            <a:r>
              <a:rPr lang="el-GR" dirty="0"/>
              <a:t>Η αναμονή για το ιατρικό ραντεβού </a:t>
            </a:r>
          </a:p>
          <a:p>
            <a:r>
              <a:rPr lang="el-GR" dirty="0"/>
              <a:t>Έκφραση των συναισθημάτων</a:t>
            </a:r>
          </a:p>
          <a:p>
            <a:r>
              <a:rPr lang="el-GR" dirty="0"/>
              <a:t>Διαφοροποίηση της </a:t>
            </a:r>
            <a:r>
              <a:rPr lang="el-GR" dirty="0" err="1"/>
              <a:t>Φατιμά</a:t>
            </a:r>
            <a:r>
              <a:rPr lang="el-GR" dirty="0"/>
              <a:t> ως προς την οικογένειά της </a:t>
            </a:r>
          </a:p>
          <a:p>
            <a:r>
              <a:rPr lang="el-GR" dirty="0"/>
              <a:t>Ισορροπία μεταξύ δύο κουλτουρών</a:t>
            </a:r>
          </a:p>
        </p:txBody>
      </p:sp>
      <p:sp>
        <p:nvSpPr>
          <p:cNvPr id="3" name="Θέση υποσέλιδου 2">
            <a:extLst>
              <a:ext uri="{FF2B5EF4-FFF2-40B4-BE49-F238E27FC236}">
                <a16:creationId xmlns:a16="http://schemas.microsoft.com/office/drawing/2014/main" id="{AD6DA03D-6408-A44B-805D-B25E4B758E3E}"/>
              </a:ext>
            </a:extLst>
          </p:cNvPr>
          <p:cNvSpPr>
            <a:spLocks noGrp="1"/>
          </p:cNvSpPr>
          <p:nvPr>
            <p:ph type="ftr" sz="quarter" idx="11"/>
          </p:nvPr>
        </p:nvSpPr>
        <p:spPr>
          <a:xfrm>
            <a:off x="816102" y="6272784"/>
            <a:ext cx="4745736" cy="365125"/>
          </a:xfrm>
        </p:spPr>
        <p:txBody>
          <a:bodyPr>
            <a:normAutofit/>
          </a:bodyPr>
          <a:lstStyle/>
          <a:p>
            <a:pPr>
              <a:lnSpc>
                <a:spcPct val="90000"/>
              </a:lnSpc>
              <a:spcAft>
                <a:spcPts val="600"/>
              </a:spcAft>
            </a:pPr>
            <a:r>
              <a:rPr lang="el-GR" sz="900"/>
              <a:t>Εισαγωγή στην Κοινωνική Ψυχιατρική και Κοινοτική Ψυχολογία: «Ψυχοκοινωνική Παρέμβαση σε Πρόσφυγες – Μετανάστες ».</a:t>
            </a:r>
          </a:p>
        </p:txBody>
      </p:sp>
    </p:spTree>
    <p:extLst>
      <p:ext uri="{BB962C8B-B14F-4D97-AF65-F5344CB8AC3E}">
        <p14:creationId xmlns:p14="http://schemas.microsoft.com/office/powerpoint/2010/main" val="42796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Τίτλος 1">
            <a:extLst>
              <a:ext uri="{FF2B5EF4-FFF2-40B4-BE49-F238E27FC236}">
                <a16:creationId xmlns:a16="http://schemas.microsoft.com/office/drawing/2014/main" id="{DD9813DB-87E3-2743-B8F0-13F1CD859628}"/>
              </a:ext>
            </a:extLst>
          </p:cNvPr>
          <p:cNvSpPr>
            <a:spLocks noGrp="1"/>
          </p:cNvSpPr>
          <p:nvPr>
            <p:ph type="title"/>
          </p:nvPr>
        </p:nvSpPr>
        <p:spPr>
          <a:xfrm>
            <a:off x="482601" y="643466"/>
            <a:ext cx="2764734" cy="5528734"/>
          </a:xfrm>
        </p:spPr>
        <p:txBody>
          <a:bodyPr>
            <a:normAutofit/>
          </a:bodyPr>
          <a:lstStyle/>
          <a:p>
            <a:pPr algn="r"/>
            <a:r>
              <a:rPr lang="el-GR">
                <a:solidFill>
                  <a:srgbClr val="FFFFFF"/>
                </a:solidFill>
              </a:rPr>
              <a:t>επιλογοσ</a:t>
            </a:r>
          </a:p>
        </p:txBody>
      </p:sp>
      <p:sp>
        <p:nvSpPr>
          <p:cNvPr id="30" name="Θέση περιεχομένου 2">
            <a:extLst>
              <a:ext uri="{FF2B5EF4-FFF2-40B4-BE49-F238E27FC236}">
                <a16:creationId xmlns:a16="http://schemas.microsoft.com/office/drawing/2014/main" id="{10261928-8695-174D-9DB9-860916741561}"/>
              </a:ext>
            </a:extLst>
          </p:cNvPr>
          <p:cNvSpPr>
            <a:spLocks noGrp="1"/>
          </p:cNvSpPr>
          <p:nvPr>
            <p:ph idx="1"/>
          </p:nvPr>
        </p:nvSpPr>
        <p:spPr>
          <a:xfrm>
            <a:off x="3790335" y="599768"/>
            <a:ext cx="4555850" cy="5572432"/>
          </a:xfrm>
        </p:spPr>
        <p:txBody>
          <a:bodyPr anchor="ctr">
            <a:normAutofit/>
          </a:bodyPr>
          <a:lstStyle/>
          <a:p>
            <a:endParaRPr lang="el-GR" sz="1900" dirty="0"/>
          </a:p>
          <a:p>
            <a:r>
              <a:rPr lang="el-GR" sz="1900" dirty="0"/>
              <a:t>Ο θεραπευτής </a:t>
            </a:r>
            <a:r>
              <a:rPr lang="el-GR" sz="1900" dirty="0" err="1"/>
              <a:t>χρειάζεται</a:t>
            </a:r>
            <a:r>
              <a:rPr lang="el-GR" sz="1900" dirty="0"/>
              <a:t> να σεβαστεί τον </a:t>
            </a:r>
            <a:r>
              <a:rPr lang="el-GR" sz="1900" dirty="0" err="1"/>
              <a:t>πόνο</a:t>
            </a:r>
            <a:r>
              <a:rPr lang="el-GR" sz="1900" dirty="0"/>
              <a:t>, τις ανάγκες, το </a:t>
            </a:r>
            <a:r>
              <a:rPr lang="el-GR" sz="1900" dirty="0" err="1"/>
              <a:t>τραύμα</a:t>
            </a:r>
            <a:r>
              <a:rPr lang="el-GR" sz="1900" dirty="0"/>
              <a:t>, και </a:t>
            </a:r>
            <a:r>
              <a:rPr lang="el-GR" sz="1900" dirty="0" err="1"/>
              <a:t>όλες</a:t>
            </a:r>
            <a:r>
              <a:rPr lang="el-GR" sz="1900" dirty="0"/>
              <a:t> τις </a:t>
            </a:r>
            <a:r>
              <a:rPr lang="el-GR" sz="1900" dirty="0" err="1"/>
              <a:t>άλλες</a:t>
            </a:r>
            <a:r>
              <a:rPr lang="el-GR" sz="1900" dirty="0"/>
              <a:t> </a:t>
            </a:r>
            <a:r>
              <a:rPr lang="el-GR" sz="1900" dirty="0" err="1"/>
              <a:t>αρνητικές</a:t>
            </a:r>
            <a:r>
              <a:rPr lang="el-GR" sz="1900" dirty="0"/>
              <a:t> </a:t>
            </a:r>
            <a:r>
              <a:rPr lang="el-GR" sz="1900" dirty="0" err="1"/>
              <a:t>επιπτώσεις</a:t>
            </a:r>
            <a:r>
              <a:rPr lang="el-GR" sz="1900" dirty="0"/>
              <a:t> που ο </a:t>
            </a:r>
            <a:r>
              <a:rPr lang="el-GR" sz="1900" dirty="0" err="1"/>
              <a:t>πρόσφυγας</a:t>
            </a:r>
            <a:r>
              <a:rPr lang="el-GR" sz="1900" dirty="0"/>
              <a:t> </a:t>
            </a:r>
            <a:r>
              <a:rPr lang="el-GR" sz="1900" dirty="0" err="1"/>
              <a:t>έχει</a:t>
            </a:r>
            <a:r>
              <a:rPr lang="el-GR" sz="1900" dirty="0"/>
              <a:t> </a:t>
            </a:r>
            <a:r>
              <a:rPr lang="el-GR" sz="1900" dirty="0" err="1"/>
              <a:t>απο</a:t>
            </a:r>
            <a:r>
              <a:rPr lang="el-GR" sz="1900" dirty="0"/>
              <a:t>́ την </a:t>
            </a:r>
            <a:r>
              <a:rPr lang="el-GR" sz="1900" dirty="0" err="1"/>
              <a:t>έκθεση</a:t>
            </a:r>
            <a:r>
              <a:rPr lang="el-GR" sz="1900" dirty="0"/>
              <a:t>́ του σε </a:t>
            </a:r>
            <a:r>
              <a:rPr lang="el-GR" sz="1900" dirty="0" err="1"/>
              <a:t>αντιξοότητες</a:t>
            </a:r>
            <a:r>
              <a:rPr lang="el-GR" sz="1900" dirty="0"/>
              <a:t> και στο </a:t>
            </a:r>
            <a:r>
              <a:rPr lang="el-GR" sz="1900" dirty="0" err="1"/>
              <a:t>πλαίσιο</a:t>
            </a:r>
            <a:r>
              <a:rPr lang="el-GR" sz="1900" dirty="0"/>
              <a:t> του </a:t>
            </a:r>
            <a:r>
              <a:rPr lang="el-GR" sz="1900" dirty="0" err="1"/>
              <a:t>σεβασμου</a:t>
            </a:r>
            <a:r>
              <a:rPr lang="el-GR" sz="1900" dirty="0"/>
              <a:t>́, να μπορεί στη </a:t>
            </a:r>
            <a:r>
              <a:rPr lang="el-GR" sz="1900" dirty="0" err="1"/>
              <a:t>συνέχεια</a:t>
            </a:r>
            <a:r>
              <a:rPr lang="el-GR" sz="1900" dirty="0"/>
              <a:t> να </a:t>
            </a:r>
            <a:r>
              <a:rPr lang="el-GR" sz="1900" dirty="0" err="1"/>
              <a:t>ενσωματώσει</a:t>
            </a:r>
            <a:r>
              <a:rPr lang="el-GR" sz="1900" dirty="0"/>
              <a:t> τις </a:t>
            </a:r>
            <a:r>
              <a:rPr lang="el-GR" sz="1900" dirty="0" err="1"/>
              <a:t>παρατηρήσεις</a:t>
            </a:r>
            <a:r>
              <a:rPr lang="el-GR" sz="1900" dirty="0"/>
              <a:t> του </a:t>
            </a:r>
            <a:r>
              <a:rPr lang="el-GR" sz="1900" dirty="0" err="1"/>
              <a:t>σχετικα</a:t>
            </a:r>
            <a:r>
              <a:rPr lang="el-GR" sz="1900" dirty="0"/>
              <a:t>́ με τα δυνατά σημεία, τις ανθεκτικές ιδιότητες και λειτουργίες του κάθε πρόσφυγα (</a:t>
            </a:r>
            <a:r>
              <a:rPr lang="en-US" sz="1900" dirty="0" err="1"/>
              <a:t>Bonnano</a:t>
            </a:r>
            <a:r>
              <a:rPr lang="el-GR" sz="1900" dirty="0"/>
              <a:t>, </a:t>
            </a:r>
            <a:r>
              <a:rPr lang="en-US" sz="1900" dirty="0"/>
              <a:t>2004) </a:t>
            </a:r>
            <a:r>
              <a:rPr lang="el-GR" sz="1900" dirty="0"/>
              <a:t>.</a:t>
            </a:r>
          </a:p>
          <a:p>
            <a:pPr marL="0" indent="0">
              <a:buNone/>
            </a:pPr>
            <a:endParaRPr lang="el-GR" sz="1900" dirty="0"/>
          </a:p>
          <a:p>
            <a:r>
              <a:rPr lang="el-GR" sz="1900" dirty="0"/>
              <a:t>Το κάθε </a:t>
            </a:r>
            <a:r>
              <a:rPr lang="el-GR" sz="1900" dirty="0" err="1"/>
              <a:t>άτομο</a:t>
            </a:r>
            <a:r>
              <a:rPr lang="el-GR" sz="1900" dirty="0"/>
              <a:t> </a:t>
            </a:r>
            <a:r>
              <a:rPr lang="el-GR" sz="1900" dirty="0" err="1"/>
              <a:t>είναι</a:t>
            </a:r>
            <a:r>
              <a:rPr lang="el-GR" sz="1900" dirty="0"/>
              <a:t> μοναδικό. Η κάθε ιστορία πρόσφυγα είναι ταυτόχρονα μοναδική  πολύπλοκη, και συνολική και κατά συνέπεια η οποιαδήποτε θεραπευτική διαδικασία οφείλει να έχει αυτά τα χαρακτηριστικά (</a:t>
            </a:r>
            <a:r>
              <a:rPr lang="en-US" sz="1900" dirty="0"/>
              <a:t>Papadopoulos</a:t>
            </a:r>
            <a:r>
              <a:rPr lang="el-GR" sz="1900" dirty="0"/>
              <a:t>, 2002). </a:t>
            </a:r>
          </a:p>
          <a:p>
            <a:pPr marL="0" indent="0">
              <a:buNone/>
            </a:pPr>
            <a:endParaRPr lang="el-GR" sz="1900" dirty="0"/>
          </a:p>
          <a:p>
            <a:endParaRPr lang="el-GR" sz="1900" dirty="0"/>
          </a:p>
          <a:p>
            <a:pPr marL="0" indent="0">
              <a:buNone/>
            </a:pPr>
            <a:endParaRPr lang="el-GR" sz="1900" dirty="0"/>
          </a:p>
        </p:txBody>
      </p:sp>
      <p:sp>
        <p:nvSpPr>
          <p:cNvPr id="3" name="Θέση υποσέλιδου 2">
            <a:extLst>
              <a:ext uri="{FF2B5EF4-FFF2-40B4-BE49-F238E27FC236}">
                <a16:creationId xmlns:a16="http://schemas.microsoft.com/office/drawing/2014/main" id="{12EAEC9E-EE72-2B47-B503-EC89B1D0E2C5}"/>
              </a:ext>
            </a:extLst>
          </p:cNvPr>
          <p:cNvSpPr>
            <a:spLocks noGrp="1"/>
          </p:cNvSpPr>
          <p:nvPr>
            <p:ph type="ftr" sz="quarter" idx="11"/>
          </p:nvPr>
        </p:nvSpPr>
        <p:spPr>
          <a:xfrm>
            <a:off x="3790335" y="6272784"/>
            <a:ext cx="4555850" cy="365125"/>
          </a:xfrm>
        </p:spPr>
        <p:txBody>
          <a:bodyPr>
            <a:normAutofit/>
          </a:bodyPr>
          <a:lstStyle/>
          <a:p>
            <a:pPr>
              <a:lnSpc>
                <a:spcPct val="90000"/>
              </a:lnSpc>
              <a:spcAft>
                <a:spcPts val="600"/>
              </a:spcAft>
            </a:pPr>
            <a:r>
              <a:rPr lang="el-GR" sz="900"/>
              <a:t>Εισαγωγή στην Κοινωνική Ψυχιατρική και Κοινοτική Ψυχολογία: «Ψυχοκοινωνική Παρέμβαση σε Πρόσφυγες – Μετανάστες ».</a:t>
            </a:r>
          </a:p>
        </p:txBody>
      </p:sp>
      <p:sp>
        <p:nvSpPr>
          <p:cNvPr id="39" name="Oval 38">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 name="Oval 40">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71944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a:xfrm>
            <a:off x="304800" y="6400800"/>
            <a:ext cx="8534400" cy="375808"/>
          </a:xfrm>
        </p:spPr>
        <p:txBody>
          <a:bodyPr/>
          <a:lstStyle/>
          <a:p>
            <a:r>
              <a:rPr lang="el-GR"/>
              <a:t>Εισαγωγή στην Κοινωνική Ψυχιατρική και Κοινοτική Ψυχολογία: «Ψυχοκοινωνική Παρέμβαση σε Πρόσφυγες – Μετανάστες ». </a:t>
            </a:r>
            <a:endParaRPr lang="el-GR" dirty="0"/>
          </a:p>
        </p:txBody>
      </p:sp>
      <p:sp>
        <p:nvSpPr>
          <p:cNvPr id="2" name="Title 1"/>
          <p:cNvSpPr>
            <a:spLocks noGrp="1"/>
          </p:cNvSpPr>
          <p:nvPr>
            <p:ph type="title"/>
          </p:nvPr>
        </p:nvSpPr>
        <p:spPr/>
        <p:txBody>
          <a:bodyPr>
            <a:normAutofit/>
          </a:bodyPr>
          <a:lstStyle/>
          <a:p>
            <a:pPr algn="l"/>
            <a:r>
              <a:rPr lang="el-GR" sz="3200"/>
              <a:t>Βιβλιογραφία</a:t>
            </a:r>
            <a:endParaRPr lang="en-US" sz="3200" dirty="0"/>
          </a:p>
        </p:txBody>
      </p:sp>
      <p:sp>
        <p:nvSpPr>
          <p:cNvPr id="3" name="Content Placeholder 2"/>
          <p:cNvSpPr>
            <a:spLocks noGrp="1"/>
          </p:cNvSpPr>
          <p:nvPr>
            <p:ph sz="quarter" idx="4294967295"/>
          </p:nvPr>
        </p:nvSpPr>
        <p:spPr>
          <a:xfrm>
            <a:off x="0" y="0"/>
            <a:ext cx="9144000" cy="6858000"/>
          </a:xfrm>
          <a:solidFill>
            <a:schemeClr val="bg1"/>
          </a:solidFill>
        </p:spPr>
        <p:txBody>
          <a:bodyPr>
            <a:normAutofit fontScale="25000" lnSpcReduction="20000"/>
          </a:bodyPr>
          <a:lstStyle/>
          <a:p>
            <a:endParaRPr lang="en-US" dirty="0"/>
          </a:p>
          <a:p>
            <a:pPr>
              <a:buFont typeface="Arial"/>
              <a:buChar char="•"/>
            </a:pPr>
            <a:endParaRPr lang="en-US" sz="5538" dirty="0"/>
          </a:p>
          <a:p>
            <a:pPr>
              <a:buFont typeface="Arial"/>
              <a:buChar char="•"/>
            </a:pPr>
            <a:endParaRPr lang="en-US" sz="5538" dirty="0"/>
          </a:p>
          <a:p>
            <a:pPr>
              <a:buNone/>
            </a:pPr>
            <a:endParaRPr lang="en-US" dirty="0"/>
          </a:p>
          <a:p>
            <a:pPr>
              <a:buNone/>
            </a:pPr>
            <a:endParaRPr lang="en-US" sz="7200" dirty="0"/>
          </a:p>
          <a:p>
            <a:pPr>
              <a:buFont typeface="Arial"/>
              <a:buChar char="•"/>
            </a:pPr>
            <a:endParaRPr lang="en-US" sz="7200" dirty="0"/>
          </a:p>
          <a:p>
            <a:pPr>
              <a:buFont typeface="Arial"/>
              <a:buChar char="•"/>
            </a:pPr>
            <a:endParaRPr lang="en-US" sz="7200" dirty="0"/>
          </a:p>
          <a:p>
            <a:pPr>
              <a:buFont typeface="Arial"/>
              <a:buChar char="•"/>
            </a:pPr>
            <a:r>
              <a:rPr lang="en-US" sz="7200" dirty="0" err="1"/>
              <a:t>Gionakis</a:t>
            </a:r>
            <a:r>
              <a:rPr lang="en-US" sz="7200" dirty="0"/>
              <a:t>, N., &amp;</a:t>
            </a:r>
            <a:r>
              <a:rPr lang="en-US" sz="7200" dirty="0" err="1"/>
              <a:t>Stylianidis</a:t>
            </a:r>
            <a:r>
              <a:rPr lang="en-US" sz="7200" dirty="0"/>
              <a:t>, S. (2016). Community mental healthcare for migrants. In S. </a:t>
            </a:r>
            <a:r>
              <a:rPr lang="en-US" sz="7200" dirty="0" err="1"/>
              <a:t>Stylianidis</a:t>
            </a:r>
            <a:r>
              <a:rPr lang="en-US" sz="7200" dirty="0"/>
              <a:t> (Ed.), Social and community psychiatry (pp. 309-329). Cham, Switzerland: Springer.</a:t>
            </a:r>
          </a:p>
          <a:p>
            <a:pPr>
              <a:buNone/>
            </a:pPr>
            <a:endParaRPr lang="en-US" sz="7200" dirty="0"/>
          </a:p>
          <a:p>
            <a:pPr>
              <a:buFont typeface="Arial"/>
              <a:buChar char="•"/>
            </a:pPr>
            <a:r>
              <a:rPr lang="en-US" sz="7200" dirty="0" err="1"/>
              <a:t>Bonanno</a:t>
            </a:r>
            <a:r>
              <a:rPr lang="en-US" sz="7200" dirty="0"/>
              <a:t>, B.A.(2004). Loss, Trauma and Human Resilience. </a:t>
            </a:r>
            <a:r>
              <a:rPr lang="en-US" sz="7200" i="1" dirty="0"/>
              <a:t>American Psychologist</a:t>
            </a:r>
            <a:r>
              <a:rPr lang="en-US" sz="7200" dirty="0"/>
              <a:t>. Vol. 59, No 1, 20-28.</a:t>
            </a:r>
          </a:p>
          <a:p>
            <a:pPr>
              <a:buNone/>
            </a:pPr>
            <a:endParaRPr lang="en-US" sz="7200" dirty="0"/>
          </a:p>
          <a:p>
            <a:pPr>
              <a:buFont typeface="Arial"/>
              <a:buChar char="•"/>
            </a:pPr>
            <a:r>
              <a:rPr lang="en-US" sz="7200" dirty="0"/>
              <a:t>Hollander Ac, Dal H, Lewis G, Magnusson C, </a:t>
            </a:r>
            <a:r>
              <a:rPr lang="en-US" sz="7200" dirty="0" err="1"/>
              <a:t>KirkbrideJb</a:t>
            </a:r>
            <a:r>
              <a:rPr lang="en-US" sz="7200" dirty="0"/>
              <a:t>, Dalman C. Refugee migration and risk of schizophrenia and other non-affective psychoses: cohort study of 1.3 million people in Sweden. BMJ. 2016 Mar 15; 352:i1030.</a:t>
            </a:r>
          </a:p>
          <a:p>
            <a:pPr>
              <a:buNone/>
            </a:pPr>
            <a:endParaRPr lang="en-US" sz="7200" dirty="0"/>
          </a:p>
          <a:p>
            <a:pPr>
              <a:buFont typeface="Arial"/>
              <a:buChar char="•"/>
            </a:pPr>
            <a:r>
              <a:rPr lang="en-US" sz="7200" dirty="0"/>
              <a:t>Papadopoulos, R.K. (2004). Trauma in systemic perspective: Theoretical, organizational and clinical dimensions. Paper presented at the 14</a:t>
            </a:r>
            <a:r>
              <a:rPr lang="en-US" sz="7200" baseline="30000" dirty="0"/>
              <a:t>th</a:t>
            </a:r>
            <a:r>
              <a:rPr lang="en-US" sz="7200" dirty="0"/>
              <a:t> Congress of the International Family Therapy Association, </a:t>
            </a:r>
            <a:r>
              <a:rPr lang="en-US" sz="7200" dirty="0" err="1"/>
              <a:t>Instabul</a:t>
            </a:r>
            <a:r>
              <a:rPr lang="en-US" sz="7200" dirty="0"/>
              <a:t>.</a:t>
            </a:r>
          </a:p>
          <a:p>
            <a:pPr>
              <a:buFont typeface="Arial"/>
              <a:buChar char="•"/>
            </a:pPr>
            <a:endParaRPr lang="en-US" sz="7200" dirty="0"/>
          </a:p>
          <a:p>
            <a:pPr>
              <a:buFont typeface="Arial"/>
              <a:buChar char="•"/>
            </a:pPr>
            <a:r>
              <a:rPr lang="en-US" sz="7200" dirty="0"/>
              <a:t>Papadopoulos R. K. (2006).Refugees and Psychological Trauma: </a:t>
            </a:r>
            <a:r>
              <a:rPr lang="en-US" sz="7200" dirty="0" err="1"/>
              <a:t>PsychosocialPerspectives</a:t>
            </a:r>
            <a:endParaRPr lang="en-US" sz="7200" dirty="0"/>
          </a:p>
          <a:p>
            <a:pPr>
              <a:buNone/>
            </a:pPr>
            <a:endParaRPr lang="en-US" sz="7200" dirty="0"/>
          </a:p>
          <a:p>
            <a:pPr>
              <a:buFont typeface="Arial"/>
              <a:buChar char="•"/>
            </a:pPr>
            <a:endParaRPr lang="en-US" sz="7200" dirty="0"/>
          </a:p>
          <a:p>
            <a:pPr>
              <a:buNone/>
            </a:pPr>
            <a:endParaRPr lang="en-US" sz="7200" dirty="0"/>
          </a:p>
          <a:p>
            <a:pPr>
              <a:buNone/>
            </a:pPr>
            <a:br>
              <a:rPr lang="en-US" sz="6000" dirty="0"/>
            </a:br>
            <a:endParaRPr lang="en-US" sz="6000" dirty="0"/>
          </a:p>
          <a:p>
            <a:pPr>
              <a:buNone/>
            </a:pPr>
            <a:endParaRPr lang="en-US" sz="6000" dirty="0"/>
          </a:p>
          <a:p>
            <a:pPr>
              <a:buNone/>
            </a:pPr>
            <a:endParaRPr lang="en-US" sz="6000" dirty="0"/>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81000" y="1447800"/>
            <a:ext cx="8382000" cy="4524315"/>
          </a:xfrm>
          <a:prstGeom prst="rect">
            <a:avLst/>
          </a:prstGeom>
        </p:spPr>
        <p:txBody>
          <a:bodyPr wrap="square">
            <a:spAutoFit/>
          </a:bodyPr>
          <a:lstStyle/>
          <a:p>
            <a:pPr>
              <a:buFont typeface="Arial"/>
              <a:buChar char="•"/>
            </a:pPr>
            <a:r>
              <a:rPr lang="en-US" dirty="0">
                <a:solidFill>
                  <a:prstClr val="black"/>
                </a:solidFill>
              </a:rPr>
              <a:t>P</a:t>
            </a:r>
            <a:r>
              <a:rPr dirty="0">
                <a:solidFill>
                  <a:prstClr val="black"/>
                </a:solidFill>
              </a:rPr>
              <a:t>apadopoulos R.</a:t>
            </a:r>
            <a:r>
              <a:rPr lang="en-US" dirty="0">
                <a:solidFill>
                  <a:prstClr val="black"/>
                </a:solidFill>
              </a:rPr>
              <a:t> K. </a:t>
            </a:r>
            <a:r>
              <a:rPr dirty="0">
                <a:solidFill>
                  <a:prstClr val="black"/>
                </a:solidFill>
              </a:rPr>
              <a:t> (2007)</a:t>
            </a:r>
            <a:r>
              <a:rPr lang="en-US" dirty="0">
                <a:solidFill>
                  <a:prstClr val="black"/>
                </a:solidFill>
              </a:rPr>
              <a:t>.</a:t>
            </a:r>
            <a:r>
              <a:rPr dirty="0">
                <a:solidFill>
                  <a:prstClr val="black"/>
                </a:solidFill>
              </a:rPr>
              <a:t> Refugees, trauma and Adversity-Activated Development. </a:t>
            </a:r>
            <a:r>
              <a:rPr i="1" dirty="0">
                <a:solidFill>
                  <a:prstClr val="black"/>
                </a:solidFill>
              </a:rPr>
              <a:t>European Journal of Psychotherapy and Counselling</a:t>
            </a:r>
            <a:r>
              <a:rPr dirty="0">
                <a:solidFill>
                  <a:prstClr val="black"/>
                </a:solidFill>
              </a:rPr>
              <a:t>, 9, 301–312</a:t>
            </a:r>
            <a:r>
              <a:rPr lang="en-US" dirty="0">
                <a:solidFill>
                  <a:prstClr val="black"/>
                </a:solidFill>
              </a:rPr>
              <a:t>.</a:t>
            </a:r>
          </a:p>
          <a:p>
            <a:endParaRPr lang="el-GR" dirty="0"/>
          </a:p>
          <a:p>
            <a:pPr>
              <a:buFont typeface="Arial"/>
              <a:buChar char="•"/>
            </a:pPr>
            <a:r>
              <a:rPr lang="en-US" dirty="0"/>
              <a:t>Papadopoulos, R.K. (2015). Refugees and psychological trauma. In G. Leo (Ed.), Psychoanalysis, collective traumas and memory places (pp.225-246).Lecce, Italy: </a:t>
            </a:r>
            <a:r>
              <a:rPr lang="en-US" dirty="0" err="1"/>
              <a:t>Frenis</a:t>
            </a:r>
            <a:r>
              <a:rPr lang="en-US" dirty="0"/>
              <a:t> Zero Press.</a:t>
            </a:r>
          </a:p>
          <a:p>
            <a:pPr>
              <a:buFont typeface="Arial"/>
              <a:buChar char="•"/>
            </a:pPr>
            <a:endParaRPr lang="en-US" dirty="0"/>
          </a:p>
          <a:p>
            <a:pPr>
              <a:buFont typeface="Arial"/>
              <a:buChar char="•"/>
            </a:pPr>
            <a:r>
              <a:rPr lang="en-US" dirty="0"/>
              <a:t>Papadopoulos R. &amp;</a:t>
            </a:r>
            <a:r>
              <a:rPr lang="en-US" dirty="0" err="1"/>
              <a:t>Gionakis</a:t>
            </a:r>
            <a:r>
              <a:rPr lang="en-US" dirty="0"/>
              <a:t> N.,(2018). The</a:t>
            </a:r>
            <a:r>
              <a:rPr lang="el-GR" dirty="0" err="1"/>
              <a:t>Ν</a:t>
            </a:r>
            <a:r>
              <a:rPr lang="en-US" dirty="0" err="1"/>
              <a:t>egleted</a:t>
            </a:r>
            <a:r>
              <a:rPr lang="en-US" dirty="0"/>
              <a:t>complexity of refugee fathers. </a:t>
            </a:r>
            <a:r>
              <a:rPr lang="en-US" i="1" dirty="0" err="1"/>
              <a:t>Psychother</a:t>
            </a:r>
            <a:r>
              <a:rPr lang="en-US" i="1" dirty="0"/>
              <a:t> Politics Int. </a:t>
            </a:r>
            <a:r>
              <a:rPr lang="en-US" dirty="0"/>
              <a:t>2018;e1438.</a:t>
            </a:r>
          </a:p>
          <a:p>
            <a:endParaRPr lang="en-US" dirty="0"/>
          </a:p>
          <a:p>
            <a:pPr>
              <a:buFont typeface="Arial"/>
              <a:buChar char="•"/>
            </a:pPr>
            <a:r>
              <a:rPr lang="en-US" dirty="0"/>
              <a:t>Peel, M. &amp; Burnett, A. (2001). Health needs of asylum seekers and refugees. </a:t>
            </a:r>
            <a:r>
              <a:rPr lang="en-US" i="1" dirty="0"/>
              <a:t>British Medical Journal</a:t>
            </a:r>
            <a:r>
              <a:rPr lang="en-US" dirty="0"/>
              <a:t>, 322(7285), 544-547</a:t>
            </a:r>
            <a:r>
              <a:rPr lang="en-US" i="1" dirty="0"/>
              <a:t>.</a:t>
            </a:r>
          </a:p>
          <a:p>
            <a:endParaRPr lang="en-US" i="1" dirty="0"/>
          </a:p>
          <a:p>
            <a:pPr>
              <a:buFont typeface="Arial"/>
              <a:buChar char="•"/>
            </a:pPr>
            <a:r>
              <a:rPr lang="en-US" dirty="0"/>
              <a:t>Substance Abuse and Mental Health Services Administration (2014). </a:t>
            </a:r>
            <a:r>
              <a:rPr lang="en-US" i="1" dirty="0" err="1"/>
              <a:t>SAMHSA’s</a:t>
            </a:r>
            <a:r>
              <a:rPr lang="en-US" i="1" dirty="0"/>
              <a:t> Concept of Trauma and Guidance for a Trauma- Informed Approach</a:t>
            </a:r>
            <a:r>
              <a:rPr lang="en-US" dirty="0"/>
              <a:t>. Rockville, MD: Substance Abuse and Mental Health Services Administration </a:t>
            </a:r>
          </a:p>
        </p:txBody>
      </p:sp>
      <p:sp>
        <p:nvSpPr>
          <p:cNvPr id="4" name="Footer Placeholder 3"/>
          <p:cNvSpPr>
            <a:spLocks noGrp="1"/>
          </p:cNvSpPr>
          <p:nvPr>
            <p:ph type="ftr" sz="quarter" idx="11"/>
          </p:nvPr>
        </p:nvSpPr>
        <p:spPr>
          <a:xfrm>
            <a:off x="304800" y="6400800"/>
            <a:ext cx="8534400" cy="375808"/>
          </a:xfrm>
        </p:spPr>
        <p:txBody>
          <a:bodyPr/>
          <a:lstStyle/>
          <a:p>
            <a:r>
              <a:rPr lang="el-GR"/>
              <a:t>Εισαγωγή στην Κοινωνική Ψυχιατρική και Κοινοτική Ψυχολογία: «Ψυχοκοινωνική Παρέμβαση σε Πρόσφυγες – Μετανάστες ». </a:t>
            </a:r>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548C41B8-F7FB-AC47-8E17-BCDD1061D1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74334"/>
            <a:ext cx="7488832" cy="5897866"/>
          </a:xfrm>
        </p:spPr>
      </p:pic>
      <p:sp>
        <p:nvSpPr>
          <p:cNvPr id="4" name="Θέση υποσέλιδου 3">
            <a:extLst>
              <a:ext uri="{FF2B5EF4-FFF2-40B4-BE49-F238E27FC236}">
                <a16:creationId xmlns:a16="http://schemas.microsoft.com/office/drawing/2014/main" id="{FAE77AC8-50D9-7E40-BF22-CE98D5CE1B06}"/>
              </a:ext>
            </a:extLst>
          </p:cNvPr>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Tree>
    <p:extLst>
      <p:ext uri="{BB962C8B-B14F-4D97-AF65-F5344CB8AC3E}">
        <p14:creationId xmlns:p14="http://schemas.microsoft.com/office/powerpoint/2010/main" val="1971486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532B1B-63AD-3A4C-B1F2-DFBD094F710A}"/>
              </a:ext>
            </a:extLst>
          </p:cNvPr>
          <p:cNvSpPr>
            <a:spLocks noGrp="1"/>
          </p:cNvSpPr>
          <p:nvPr>
            <p:ph type="title"/>
          </p:nvPr>
        </p:nvSpPr>
        <p:spPr/>
        <p:txBody>
          <a:bodyPr/>
          <a:lstStyle/>
          <a:p>
            <a:endParaRPr lang="el-GR"/>
          </a:p>
        </p:txBody>
      </p:sp>
      <p:pic>
        <p:nvPicPr>
          <p:cNvPr id="6" name="Θέση περιεχομένου 5" descr="Εικόνα που περιέχει στιγμιότυπο οθόνης&#10;&#10;Περιγραφή που δημιουργήθηκε αυτόματα">
            <a:extLst>
              <a:ext uri="{FF2B5EF4-FFF2-40B4-BE49-F238E27FC236}">
                <a16:creationId xmlns:a16="http://schemas.microsoft.com/office/drawing/2014/main" id="{5FA78BED-7AB5-144D-B65C-5A08E477CA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20090"/>
            <a:ext cx="7127240" cy="5952110"/>
          </a:xfrm>
        </p:spPr>
      </p:pic>
      <p:sp>
        <p:nvSpPr>
          <p:cNvPr id="4" name="Θέση υποσέλιδου 3">
            <a:extLst>
              <a:ext uri="{FF2B5EF4-FFF2-40B4-BE49-F238E27FC236}">
                <a16:creationId xmlns:a16="http://schemas.microsoft.com/office/drawing/2014/main" id="{99997FAB-BA6B-9D47-BD4B-294B8646F2CB}"/>
              </a:ext>
            </a:extLst>
          </p:cNvPr>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spTree>
    <p:extLst>
      <p:ext uri="{BB962C8B-B14F-4D97-AF65-F5344CB8AC3E}">
        <p14:creationId xmlns:p14="http://schemas.microsoft.com/office/powerpoint/2010/main" val="353340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72E6DA-6A8C-2342-B8B7-789B0F5EA96C}"/>
              </a:ext>
            </a:extLst>
          </p:cNvPr>
          <p:cNvSpPr>
            <a:spLocks noGrp="1"/>
          </p:cNvSpPr>
          <p:nvPr>
            <p:ph type="title"/>
          </p:nvPr>
        </p:nvSpPr>
        <p:spPr/>
        <p:txBody>
          <a:bodyPr/>
          <a:lstStyle/>
          <a:p>
            <a:endParaRPr lang="el-GR"/>
          </a:p>
        </p:txBody>
      </p:sp>
      <p:sp>
        <p:nvSpPr>
          <p:cNvPr id="4" name="Θέση υποσέλιδου 3">
            <a:extLst>
              <a:ext uri="{FF2B5EF4-FFF2-40B4-BE49-F238E27FC236}">
                <a16:creationId xmlns:a16="http://schemas.microsoft.com/office/drawing/2014/main" id="{3F5E34E4-0BF8-E546-B582-4DF3B6EC683A}"/>
              </a:ext>
            </a:extLst>
          </p:cNvPr>
          <p:cNvSpPr>
            <a:spLocks noGrp="1"/>
          </p:cNvSpPr>
          <p:nvPr>
            <p:ph type="ftr" sz="quarter" idx="11"/>
          </p:nvPr>
        </p:nvSpPr>
        <p:spPr/>
        <p:txBody>
          <a:bodyPr/>
          <a:lstStyle/>
          <a:p>
            <a:r>
              <a:rPr lang="el-GR"/>
              <a:t>Εισαγωγή στην Κοινωνική Ψυχιατρική και Κοινοτική Ψυχολογία: «Ψυχοκοινωνική Παρέμβαση σε Πρόσφυγες – Μετανάστες ». </a:t>
            </a:r>
          </a:p>
        </p:txBody>
      </p:sp>
      <p:pic>
        <p:nvPicPr>
          <p:cNvPr id="10" name="Θέση περιεχομένου 9" descr="Εικόνα που περιέχει στιγμιότυπο οθόνης&#10;&#10;Περιγραφή που δημιουργήθηκε αυτόματα">
            <a:extLst>
              <a:ext uri="{FF2B5EF4-FFF2-40B4-BE49-F238E27FC236}">
                <a16:creationId xmlns:a16="http://schemas.microsoft.com/office/drawing/2014/main" id="{5F22ED9F-456E-CD40-9ACD-353DBF67C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484632"/>
            <a:ext cx="7127240" cy="5687568"/>
          </a:xfrm>
        </p:spPr>
      </p:pic>
    </p:spTree>
    <p:extLst>
      <p:ext uri="{BB962C8B-B14F-4D97-AF65-F5344CB8AC3E}">
        <p14:creationId xmlns:p14="http://schemas.microsoft.com/office/powerpoint/2010/main" val="189998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179512" y="643466"/>
            <a:ext cx="3067823" cy="5528734"/>
          </a:xfrm>
        </p:spPr>
        <p:txBody>
          <a:bodyPr>
            <a:normAutofit/>
          </a:bodyPr>
          <a:lstStyle/>
          <a:p>
            <a:pPr algn="r"/>
            <a:br>
              <a:rPr lang="en-US" sz="3600" dirty="0">
                <a:solidFill>
                  <a:srgbClr val="FFFFFF"/>
                </a:solidFill>
              </a:rPr>
            </a:br>
            <a:r>
              <a:rPr lang="el-GR" sz="3600" dirty="0">
                <a:solidFill>
                  <a:srgbClr val="FFFFFF"/>
                </a:solidFill>
              </a:rPr>
              <a:t>Ε.Π.Α.Ψ.Υ.:</a:t>
            </a:r>
            <a:br>
              <a:rPr lang="el-GR" sz="3600" dirty="0">
                <a:solidFill>
                  <a:srgbClr val="FFFFFF"/>
                </a:solidFill>
              </a:rPr>
            </a:br>
            <a:r>
              <a:rPr lang="el-GR" sz="3600" dirty="0">
                <a:solidFill>
                  <a:srgbClr val="FFFFFF"/>
                </a:solidFill>
              </a:rPr>
              <a:t>ΕΤΑΙΡΟΣ ΤΗΣ ΥΠΑΤΗΣ ΑΡΜΟΣΤΕΙΑΣ ΟΗΕ </a:t>
            </a:r>
            <a:endParaRPr lang="en-US" sz="3600" dirty="0">
              <a:solidFill>
                <a:srgbClr val="FFFFFF"/>
              </a:solidFill>
            </a:endParaRPr>
          </a:p>
        </p:txBody>
      </p:sp>
      <p:sp>
        <p:nvSpPr>
          <p:cNvPr id="3" name="Content Placeholder 2"/>
          <p:cNvSpPr>
            <a:spLocks noGrp="1"/>
          </p:cNvSpPr>
          <p:nvPr>
            <p:ph idx="1"/>
          </p:nvPr>
        </p:nvSpPr>
        <p:spPr>
          <a:xfrm>
            <a:off x="3790335" y="599768"/>
            <a:ext cx="4555850" cy="5572432"/>
          </a:xfrm>
        </p:spPr>
        <p:txBody>
          <a:bodyPr anchor="ctr">
            <a:normAutofit fontScale="92500" lnSpcReduction="20000"/>
          </a:bodyPr>
          <a:lstStyle/>
          <a:p>
            <a:pPr>
              <a:buNone/>
            </a:pPr>
            <a:r>
              <a:rPr lang="el-GR" sz="1900" dirty="0"/>
              <a:t>-</a:t>
            </a:r>
          </a:p>
          <a:p>
            <a:pPr>
              <a:buNone/>
            </a:pPr>
            <a:endParaRPr lang="el-GR" sz="1900" dirty="0"/>
          </a:p>
          <a:p>
            <a:pPr>
              <a:buNone/>
            </a:pPr>
            <a:r>
              <a:rPr lang="el-GR" sz="1900" dirty="0" err="1"/>
              <a:t>Μακροπρόθεσμη</a:t>
            </a:r>
            <a:r>
              <a:rPr lang="el-GR" sz="1900" dirty="0"/>
              <a:t> </a:t>
            </a:r>
            <a:r>
              <a:rPr lang="el-GR" sz="1900" dirty="0" err="1"/>
              <a:t>υποστήριξη</a:t>
            </a:r>
            <a:r>
              <a:rPr lang="el-GR" sz="1900" dirty="0"/>
              <a:t> σε </a:t>
            </a:r>
            <a:r>
              <a:rPr lang="el-GR" sz="1900" dirty="0" err="1"/>
              <a:t>άτομα</a:t>
            </a:r>
            <a:r>
              <a:rPr lang="en-US" sz="1900" dirty="0"/>
              <a:t>  </a:t>
            </a:r>
            <a:r>
              <a:rPr lang="el-GR" sz="1900" dirty="0"/>
              <a:t>με σοβαρά ψυχιατρικά προβλήματα που </a:t>
            </a:r>
            <a:r>
              <a:rPr lang="el-GR" sz="1900" dirty="0" err="1"/>
              <a:t>διαμένουν</a:t>
            </a:r>
            <a:r>
              <a:rPr lang="el-GR" sz="1900" dirty="0"/>
              <a:t> σε </a:t>
            </a:r>
            <a:r>
              <a:rPr lang="el-GR" sz="1900" dirty="0" err="1"/>
              <a:t>διαμερίσματα</a:t>
            </a:r>
            <a:r>
              <a:rPr lang="el-GR" sz="1900" dirty="0"/>
              <a:t> της Υ.Α.  </a:t>
            </a:r>
          </a:p>
          <a:p>
            <a:pPr>
              <a:buNone/>
            </a:pPr>
            <a:r>
              <a:rPr lang="el-GR" sz="1900" dirty="0"/>
              <a:t>-Παροχή συμβουλευτικών και ψυχοθεραπευτικών συνεδριών</a:t>
            </a:r>
          </a:p>
          <a:p>
            <a:pPr>
              <a:buNone/>
            </a:pPr>
            <a:r>
              <a:rPr lang="el-GR" sz="1900" dirty="0"/>
              <a:t>-</a:t>
            </a:r>
            <a:r>
              <a:rPr lang="el-GR" sz="1900" dirty="0" err="1"/>
              <a:t>Βραχεία</a:t>
            </a:r>
            <a:r>
              <a:rPr lang="el-GR" sz="1900" dirty="0"/>
              <a:t> </a:t>
            </a:r>
            <a:r>
              <a:rPr lang="el-GR" sz="1900" dirty="0" err="1"/>
              <a:t>νοσηλεία</a:t>
            </a:r>
            <a:r>
              <a:rPr lang="el-GR" sz="1900" dirty="0"/>
              <a:t> σε </a:t>
            </a:r>
            <a:r>
              <a:rPr lang="el-GR" sz="1900" dirty="0" err="1"/>
              <a:t>όσους</a:t>
            </a:r>
            <a:r>
              <a:rPr lang="el-GR" sz="1900" dirty="0"/>
              <a:t> </a:t>
            </a:r>
            <a:r>
              <a:rPr lang="el-GR" sz="1900" dirty="0" err="1"/>
              <a:t>έχουν</a:t>
            </a:r>
            <a:r>
              <a:rPr lang="el-GR" sz="1900" dirty="0"/>
              <a:t> </a:t>
            </a:r>
            <a:r>
              <a:rPr lang="el-GR" sz="1900" dirty="0" err="1"/>
              <a:t>ανάγκη</a:t>
            </a:r>
            <a:r>
              <a:rPr lang="el-GR" sz="1900" dirty="0"/>
              <a:t> </a:t>
            </a:r>
            <a:r>
              <a:rPr lang="el-GR" sz="1900" dirty="0" err="1"/>
              <a:t>εντατικής</a:t>
            </a:r>
            <a:r>
              <a:rPr lang="el-GR" sz="1900" dirty="0"/>
              <a:t> </a:t>
            </a:r>
            <a:r>
              <a:rPr lang="el-GR" sz="1900" dirty="0" err="1"/>
              <a:t>φροντίδας</a:t>
            </a:r>
            <a:r>
              <a:rPr lang="el-GR" sz="1900" dirty="0"/>
              <a:t>. </a:t>
            </a:r>
          </a:p>
          <a:p>
            <a:pPr>
              <a:buNone/>
            </a:pPr>
            <a:r>
              <a:rPr lang="el-GR" sz="1900" dirty="0"/>
              <a:t>-</a:t>
            </a:r>
            <a:r>
              <a:rPr lang="el-GR" sz="1900" dirty="0" err="1"/>
              <a:t>Αποτύπωση</a:t>
            </a:r>
            <a:r>
              <a:rPr lang="el-GR" sz="1900" dirty="0"/>
              <a:t> των </a:t>
            </a:r>
            <a:r>
              <a:rPr lang="el-GR" sz="1900" dirty="0" err="1"/>
              <a:t>υπηρεσιών</a:t>
            </a:r>
            <a:r>
              <a:rPr lang="el-GR" sz="1900" dirty="0"/>
              <a:t> </a:t>
            </a:r>
            <a:r>
              <a:rPr lang="el-GR" sz="1900" dirty="0" err="1"/>
              <a:t>ψυχικής</a:t>
            </a:r>
            <a:r>
              <a:rPr lang="el-GR" sz="1900" dirty="0"/>
              <a:t> </a:t>
            </a:r>
            <a:r>
              <a:rPr lang="el-GR" sz="1900" dirty="0" err="1"/>
              <a:t>υγείας</a:t>
            </a:r>
            <a:r>
              <a:rPr lang="el-GR" sz="1900" dirty="0"/>
              <a:t>.</a:t>
            </a:r>
          </a:p>
          <a:p>
            <a:pPr>
              <a:buNone/>
            </a:pPr>
            <a:r>
              <a:rPr lang="el-GR" sz="1900" dirty="0"/>
              <a:t>-</a:t>
            </a:r>
            <a:r>
              <a:rPr lang="el-GR" sz="1900" dirty="0" err="1"/>
              <a:t>Ανάπτυξη</a:t>
            </a:r>
            <a:r>
              <a:rPr lang="el-GR" sz="1900" dirty="0"/>
              <a:t> </a:t>
            </a:r>
            <a:r>
              <a:rPr lang="el-GR" sz="1900" dirty="0" err="1"/>
              <a:t>παραπεμπτικών</a:t>
            </a:r>
            <a:r>
              <a:rPr lang="el-GR" sz="1900" dirty="0"/>
              <a:t> </a:t>
            </a:r>
            <a:r>
              <a:rPr lang="el-GR" sz="1900" dirty="0" err="1"/>
              <a:t>οδών</a:t>
            </a:r>
            <a:r>
              <a:rPr lang="el-GR" sz="1900" dirty="0"/>
              <a:t> για τους </a:t>
            </a:r>
            <a:r>
              <a:rPr lang="el-GR" sz="1900" dirty="0" err="1"/>
              <a:t>πρόσφυγες</a:t>
            </a:r>
            <a:r>
              <a:rPr lang="el-GR" sz="1900" dirty="0"/>
              <a:t> και τους </a:t>
            </a:r>
            <a:r>
              <a:rPr lang="el-GR" sz="1900" dirty="0" err="1"/>
              <a:t>αιτούντες</a:t>
            </a:r>
            <a:r>
              <a:rPr lang="el-GR" sz="1900" dirty="0"/>
              <a:t> </a:t>
            </a:r>
            <a:r>
              <a:rPr lang="el-GR" sz="1900" dirty="0" err="1"/>
              <a:t>άσυλο</a:t>
            </a:r>
            <a:r>
              <a:rPr lang="el-GR" sz="1900" dirty="0"/>
              <a:t> με </a:t>
            </a:r>
            <a:r>
              <a:rPr lang="el-GR" sz="1900" dirty="0" err="1"/>
              <a:t>σοβαρές</a:t>
            </a:r>
            <a:r>
              <a:rPr lang="el-GR" sz="1900" dirty="0"/>
              <a:t> </a:t>
            </a:r>
            <a:r>
              <a:rPr lang="el-GR" sz="1900" dirty="0" err="1"/>
              <a:t>νόσους</a:t>
            </a:r>
            <a:r>
              <a:rPr lang="el-GR" sz="1900" dirty="0"/>
              <a:t>.</a:t>
            </a:r>
          </a:p>
          <a:p>
            <a:pPr>
              <a:buNone/>
            </a:pPr>
            <a:r>
              <a:rPr lang="el-GR" sz="1900" dirty="0"/>
              <a:t>- </a:t>
            </a:r>
            <a:r>
              <a:rPr lang="el-GR" sz="1800" dirty="0"/>
              <a:t>Από το Μάρτιο 2018 </a:t>
            </a:r>
            <a:r>
              <a:rPr lang="el-GR" sz="1800" dirty="0" err="1"/>
              <a:t>εώσ</a:t>
            </a:r>
            <a:r>
              <a:rPr lang="el-GR" sz="1800" dirty="0"/>
              <a:t> σήμερα 70 περιστατικά εκ των οποίων 11 ανήλικοι</a:t>
            </a:r>
          </a:p>
          <a:p>
            <a:pPr>
              <a:buNone/>
            </a:pPr>
            <a:endParaRPr lang="el-GR" sz="1900" dirty="0"/>
          </a:p>
          <a:p>
            <a:pPr>
              <a:buNone/>
            </a:pPr>
            <a:endParaRPr lang="el-GR" sz="1900" dirty="0"/>
          </a:p>
          <a:p>
            <a:pPr>
              <a:buNone/>
            </a:pPr>
            <a:r>
              <a:rPr lang="el-GR" sz="1900" dirty="0"/>
              <a:t>* Ύπατη Αρμοστεία του ΟΗΕ</a:t>
            </a:r>
          </a:p>
          <a:p>
            <a:endParaRPr lang="el-GR" sz="1900" dirty="0"/>
          </a:p>
        </p:txBody>
      </p:sp>
      <p:sp>
        <p:nvSpPr>
          <p:cNvPr id="4" name="Footer Placeholder 3"/>
          <p:cNvSpPr>
            <a:spLocks noGrp="1"/>
          </p:cNvSpPr>
          <p:nvPr>
            <p:ph type="ftr" sz="quarter" idx="11"/>
          </p:nvPr>
        </p:nvSpPr>
        <p:spPr>
          <a:xfrm>
            <a:off x="3790335" y="6272784"/>
            <a:ext cx="4555850" cy="365125"/>
          </a:xfrm>
        </p:spPr>
        <p:txBody>
          <a:bodyPr>
            <a:normAutofit/>
          </a:bodyPr>
          <a:lstStyle/>
          <a:p>
            <a:pPr>
              <a:lnSpc>
                <a:spcPct val="90000"/>
              </a:lnSpc>
              <a:spcAft>
                <a:spcPts val="600"/>
              </a:spcAft>
            </a:pPr>
            <a:r>
              <a:rPr lang="el-GR" sz="900"/>
              <a:t>Εισαγωγή στην Κοινωνική Ψυχιατρική και Κοινοτική Ψυχολογία: «Ψυχοκοινωνική Παρέμβαση σε Πρόσφυγες – Μετανάστες ». </a:t>
            </a:r>
          </a:p>
        </p:txBody>
      </p:sp>
      <p:sp>
        <p:nvSpPr>
          <p:cNvPr id="13" name="Oval 12">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84A5DD-FB58-EA44-93DD-D811406757D8}"/>
              </a:ext>
            </a:extLst>
          </p:cNvPr>
          <p:cNvSpPr>
            <a:spLocks noGrp="1"/>
          </p:cNvSpPr>
          <p:nvPr>
            <p:ph type="title"/>
          </p:nvPr>
        </p:nvSpPr>
        <p:spPr/>
        <p:txBody>
          <a:bodyPr/>
          <a:lstStyle/>
          <a:p>
            <a:r>
              <a:rPr lang="el-GR" dirty="0" err="1"/>
              <a:t>Διεπιστημονικη</a:t>
            </a:r>
            <a:r>
              <a:rPr lang="el-GR" dirty="0"/>
              <a:t> </a:t>
            </a:r>
            <a:r>
              <a:rPr lang="el-GR" dirty="0" err="1"/>
              <a:t>ομαδα</a:t>
            </a:r>
            <a:endParaRPr lang="el-GR" dirty="0"/>
          </a:p>
        </p:txBody>
      </p:sp>
      <p:sp>
        <p:nvSpPr>
          <p:cNvPr id="3" name="Θέση περιεχομένου 2">
            <a:extLst>
              <a:ext uri="{FF2B5EF4-FFF2-40B4-BE49-F238E27FC236}">
                <a16:creationId xmlns:a16="http://schemas.microsoft.com/office/drawing/2014/main" id="{99AFE92B-8AFD-B647-B377-A0E9E0D14013}"/>
              </a:ext>
            </a:extLst>
          </p:cNvPr>
          <p:cNvSpPr>
            <a:spLocks noGrp="1"/>
          </p:cNvSpPr>
          <p:nvPr>
            <p:ph idx="1"/>
          </p:nvPr>
        </p:nvSpPr>
        <p:spPr/>
        <p:txBody>
          <a:bodyPr/>
          <a:lstStyle/>
          <a:p>
            <a:r>
              <a:rPr lang="el-GR" dirty="0"/>
              <a:t>1 Ψυχίατρος</a:t>
            </a:r>
          </a:p>
          <a:p>
            <a:r>
              <a:rPr lang="el-GR" dirty="0"/>
              <a:t>1 Παιδοψυχίατρος</a:t>
            </a:r>
          </a:p>
          <a:p>
            <a:r>
              <a:rPr lang="el-GR" dirty="0"/>
              <a:t>2 κλινικοί ψυχολόγοι</a:t>
            </a:r>
          </a:p>
          <a:p>
            <a:r>
              <a:rPr lang="el-GR" dirty="0"/>
              <a:t>1 Κοινωνικός Λειτουργός</a:t>
            </a:r>
          </a:p>
          <a:p>
            <a:r>
              <a:rPr lang="el-GR" dirty="0"/>
              <a:t>3 πολιτισμικοί διαμεσολαβητές</a:t>
            </a:r>
          </a:p>
          <a:p>
            <a:r>
              <a:rPr lang="el-GR" dirty="0"/>
              <a:t>2 διοικητικά στελέχη</a:t>
            </a:r>
          </a:p>
          <a:p>
            <a:pPr marL="0" indent="0">
              <a:buNone/>
            </a:pPr>
            <a:endParaRPr lang="el-GR" dirty="0"/>
          </a:p>
          <a:p>
            <a:r>
              <a:rPr lang="el-GR" dirty="0"/>
              <a:t>15ημερη ψυχαναλυτική Κλινική Εποπτεία</a:t>
            </a:r>
          </a:p>
          <a:p>
            <a:endParaRPr lang="el-GR" dirty="0"/>
          </a:p>
          <a:p>
            <a:endParaRPr lang="el-GR" dirty="0"/>
          </a:p>
          <a:p>
            <a:pPr marL="0" indent="0">
              <a:buNone/>
            </a:pPr>
            <a:endParaRPr lang="el-GR" dirty="0"/>
          </a:p>
          <a:p>
            <a:endParaRPr lang="el-GR" dirty="0"/>
          </a:p>
        </p:txBody>
      </p:sp>
      <p:sp>
        <p:nvSpPr>
          <p:cNvPr id="4" name="Θέση υποσέλιδου 3">
            <a:extLst>
              <a:ext uri="{FF2B5EF4-FFF2-40B4-BE49-F238E27FC236}">
                <a16:creationId xmlns:a16="http://schemas.microsoft.com/office/drawing/2014/main" id="{7D8E2D82-E3DC-CA41-92FB-45B127AC35B7}"/>
              </a:ext>
            </a:extLst>
          </p:cNvPr>
          <p:cNvSpPr>
            <a:spLocks noGrp="1"/>
          </p:cNvSpPr>
          <p:nvPr>
            <p:ph type="ftr" sz="quarter" idx="11"/>
          </p:nvPr>
        </p:nvSpPr>
        <p:spPr>
          <a:xfrm>
            <a:off x="685800" y="6373368"/>
            <a:ext cx="7414592" cy="264542"/>
          </a:xfrm>
        </p:spPr>
        <p:txBody>
          <a:bodyPr/>
          <a:lstStyle/>
          <a:p>
            <a:r>
              <a:rPr lang="el-GR" dirty="0"/>
              <a:t>Εισαγωγή στην Κοινωνική Ψυχιατρική και Κοινοτική Ψυχολογία: «Ψυχοκοινωνική Παρέμβαση σε Πρόσφυγες – Μετανάστες ». </a:t>
            </a:r>
          </a:p>
        </p:txBody>
      </p:sp>
    </p:spTree>
    <p:extLst>
      <p:ext uri="{BB962C8B-B14F-4D97-AF65-F5344CB8AC3E}">
        <p14:creationId xmlns:p14="http://schemas.microsoft.com/office/powerpoint/2010/main" val="1661538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Ξυλογραφία">
  <a:themeElements>
    <a:clrScheme name="Ξυλογραφί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Ξυλογραφί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Ξυλογραφί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TotalTime>
  <Words>3915</Words>
  <Application>Microsoft Macintosh PowerPoint</Application>
  <PresentationFormat>Προβολή στην οθόνη (4:3)</PresentationFormat>
  <Paragraphs>376</Paragraphs>
  <Slides>44</Slides>
  <Notes>19</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44</vt:i4>
      </vt:variant>
    </vt:vector>
  </HeadingPairs>
  <TitlesOfParts>
    <vt:vector size="52" baseType="lpstr">
      <vt:lpstr>Arial</vt:lpstr>
      <vt:lpstr>Calibri</vt:lpstr>
      <vt:lpstr>Cambria</vt:lpstr>
      <vt:lpstr>Rockwell</vt:lpstr>
      <vt:lpstr>Rockwell Condensed</vt:lpstr>
      <vt:lpstr>Rockwell Extra Bold</vt:lpstr>
      <vt:lpstr>Wingdings</vt:lpstr>
      <vt:lpstr>Ξυλογραφία</vt:lpstr>
      <vt:lpstr>ΨΥΧΟΚΟΙΝΩΝΙΚΗ ΠΑΡΕΜΒΑΣΗ ΣΕ ΠΡΟΣΦΥΓΕΣ</vt:lpstr>
      <vt:lpstr>Τι είναι πρόσφυγας;</vt:lpstr>
      <vt:lpstr>Ο αιτών άσυλο</vt:lpstr>
      <vt:lpstr>Προσφυγική κρίση</vt:lpstr>
      <vt:lpstr>Παρουσίαση του PowerPoint</vt:lpstr>
      <vt:lpstr>Παρουσίαση του PowerPoint</vt:lpstr>
      <vt:lpstr>Παρουσίαση του PowerPoint</vt:lpstr>
      <vt:lpstr> Ε.Π.Α.Ψ.Υ.: ΕΤΑΙΡΟΣ ΤΗΣ ΥΠΑΤΗΣ ΑΡΜΟΣΤΕΙΑΣ ΟΗΕ </vt:lpstr>
      <vt:lpstr>Διεπιστημονικη ομαδα</vt:lpstr>
      <vt:lpstr>Ψυχική Υγεία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Κλινικό περιστατικο </vt:lpstr>
      <vt:lpstr>Παρουσίαση του PowerPoint</vt:lpstr>
      <vt:lpstr>Κλινικο περιστατικο</vt:lpstr>
      <vt:lpstr>Παρουσίαση του PowerPoint</vt:lpstr>
      <vt:lpstr>ιστορικο</vt:lpstr>
      <vt:lpstr>Στην Ελλάδα</vt:lpstr>
      <vt:lpstr>Παραπομπή στην υπηρεσία μας.</vt:lpstr>
      <vt:lpstr>Ολιστικό σχέδιο φροντίδας </vt:lpstr>
      <vt:lpstr>Θεραπευτική Προσέγγιση</vt:lpstr>
      <vt:lpstr>Παρουσίαση του PowerPoint</vt:lpstr>
      <vt:lpstr>Τραύμα </vt:lpstr>
      <vt:lpstr>Πώς αντιδρά το άτομο στις αντιξοότητες και πώς βιώνει τις συνέπειες από αυτές;</vt:lpstr>
      <vt:lpstr>Αποκρίσεις του ατόμου στις Αντιξοότητες*</vt:lpstr>
      <vt:lpstr>     Αρνητική Απόκριση</vt:lpstr>
      <vt:lpstr>Συχνά προβλήματα Ψυχικής Υγείας</vt:lpstr>
      <vt:lpstr>Ουδέτερη Απόκριση</vt:lpstr>
      <vt:lpstr>Θετική ΑΠΟΚΡΙΣΗ</vt:lpstr>
      <vt:lpstr>Αποκρίσεις του ατόμου στις Αντιξοότητες*</vt:lpstr>
      <vt:lpstr>Περιπλεγμένο Τραύμα* </vt:lpstr>
      <vt:lpstr>Πλέγμα Αντιξοότητας</vt:lpstr>
      <vt:lpstr>Παρουσίαση του PowerPoint</vt:lpstr>
      <vt:lpstr>ΚΛΙΝΙΚΗ ΠΕΡΙΠΤΩΣΗ: takoya</vt:lpstr>
      <vt:lpstr>1η Συνεδρία </vt:lpstr>
      <vt:lpstr>Θεραπευτικό πλανο</vt:lpstr>
      <vt:lpstr>Θεραπευτικές Προκλήσεις</vt:lpstr>
      <vt:lpstr>επιλογοσ</vt:lpstr>
      <vt:lpstr>Βιβλιογραφία</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ΨΥΧΟΚΟΙΝΩΝΙΚΗ ΠΑΡΕΜΒΑΣΗ ΣΕ ΠΡΟΣΦΥΓΕΣ</dc:title>
  <dc:creator>ILIA HATZI</dc:creator>
  <cp:lastModifiedBy>ILIA HATZI</cp:lastModifiedBy>
  <cp:revision>1</cp:revision>
  <dcterms:created xsi:type="dcterms:W3CDTF">2020-01-19T16:59:26Z</dcterms:created>
  <dcterms:modified xsi:type="dcterms:W3CDTF">2020-01-19T17:01:42Z</dcterms:modified>
</cp:coreProperties>
</file>