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59" r:id="rId3"/>
    <p:sldId id="267" r:id="rId4"/>
    <p:sldId id="265" r:id="rId5"/>
    <p:sldId id="266" r:id="rId6"/>
    <p:sldId id="268" r:id="rId7"/>
    <p:sldId id="269" r:id="rId8"/>
    <p:sldId id="270" r:id="rId9"/>
    <p:sldId id="340" r:id="rId10"/>
    <p:sldId id="271" r:id="rId11"/>
    <p:sldId id="272" r:id="rId12"/>
    <p:sldId id="273" r:id="rId13"/>
    <p:sldId id="274" r:id="rId14"/>
    <p:sldId id="275" r:id="rId15"/>
    <p:sldId id="276" r:id="rId16"/>
    <p:sldId id="277" r:id="rId17"/>
    <p:sldId id="278" r:id="rId18"/>
    <p:sldId id="279" r:id="rId19"/>
    <p:sldId id="302" r:id="rId20"/>
    <p:sldId id="301" r:id="rId21"/>
    <p:sldId id="280" r:id="rId22"/>
    <p:sldId id="306" r:id="rId23"/>
    <p:sldId id="307" r:id="rId24"/>
    <p:sldId id="308" r:id="rId25"/>
    <p:sldId id="309" r:id="rId26"/>
    <p:sldId id="310" r:id="rId27"/>
    <p:sldId id="311" r:id="rId28"/>
    <p:sldId id="313" r:id="rId29"/>
    <p:sldId id="314" r:id="rId30"/>
    <p:sldId id="315" r:id="rId31"/>
    <p:sldId id="316" r:id="rId32"/>
    <p:sldId id="317" r:id="rId33"/>
    <p:sldId id="329" r:id="rId34"/>
    <p:sldId id="330" r:id="rId35"/>
    <p:sldId id="331" r:id="rId36"/>
    <p:sldId id="332" r:id="rId37"/>
    <p:sldId id="333" r:id="rId38"/>
    <p:sldId id="334" r:id="rId39"/>
    <p:sldId id="335" r:id="rId40"/>
    <p:sldId id="337" r:id="rId41"/>
    <p:sldId id="338" r:id="rId42"/>
    <p:sldId id="339" r:id="rId43"/>
    <p:sldId id="327" r:id="rId44"/>
    <p:sldId id="328"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26"/>
  <c:chart>
    <c:view3D>
      <c:rAngAx val="1"/>
    </c:view3D>
    <c:plotArea>
      <c:layout>
        <c:manualLayout>
          <c:layoutTarget val="inner"/>
          <c:xMode val="edge"/>
          <c:yMode val="edge"/>
          <c:x val="0"/>
          <c:y val="2.4744960406292055E-2"/>
          <c:w val="1"/>
          <c:h val="0.87318570906799176"/>
        </c:manualLayout>
      </c:layout>
      <c:bar3DChart>
        <c:barDir val="col"/>
        <c:grouping val="clustered"/>
        <c:ser>
          <c:idx val="0"/>
          <c:order val="0"/>
          <c:spPr>
            <a:solidFill>
              <a:srgbClr val="A50021"/>
            </a:solidFill>
          </c:spPr>
          <c:dLbls>
            <c:dLbl>
              <c:idx val="0"/>
              <c:layout>
                <c:manualLayout>
                  <c:x val="1.8027964282628137E-2"/>
                  <c:y val="-4.2997304881532104E-2"/>
                </c:manualLayout>
              </c:layout>
              <c:showVal val="1"/>
              <c:extLst>
                <c:ext xmlns:c15="http://schemas.microsoft.com/office/drawing/2012/chart" uri="{CE6537A1-D6FC-4f65-9D91-7224C49458BB}">
                  <c15:layout/>
                </c:ext>
              </c:extLst>
            </c:dLbl>
            <c:dLbl>
              <c:idx val="1"/>
              <c:layout>
                <c:manualLayout>
                  <c:x val="1.0140729908978335E-2"/>
                  <c:y val="-3.6547709149301791E-2"/>
                </c:manualLayout>
              </c:layout>
              <c:showVal val="1"/>
              <c:extLst>
                <c:ext xmlns:c15="http://schemas.microsoft.com/office/drawing/2012/chart" uri="{CE6537A1-D6FC-4f65-9D91-7224C49458BB}">
                  <c15:layout/>
                </c:ext>
              </c:extLst>
            </c:dLbl>
            <c:dLbl>
              <c:idx val="2"/>
              <c:layout>
                <c:manualLayout>
                  <c:x val="1.4647720979635345E-2"/>
                  <c:y val="-4.0847439637454915E-2"/>
                </c:manualLayout>
              </c:layout>
              <c:showVal val="1"/>
              <c:extLst>
                <c:ext xmlns:c15="http://schemas.microsoft.com/office/drawing/2012/chart" uri="{CE6537A1-D6FC-4f65-9D91-7224C49458BB}">
                  <c15:layout/>
                </c:ext>
              </c:extLst>
            </c:dLbl>
            <c:dLbl>
              <c:idx val="3"/>
              <c:layout>
                <c:manualLayout>
                  <c:x val="1.3520973211971184E-2"/>
                  <c:y val="-3.869757439337828E-2"/>
                </c:manualLayout>
              </c:layout>
              <c:showVal val="1"/>
              <c:extLst>
                <c:ext xmlns:c15="http://schemas.microsoft.com/office/drawing/2012/chart" uri="{CE6537A1-D6FC-4f65-9D91-7224C49458BB}">
                  <c15:layout/>
                </c:ext>
              </c:extLst>
            </c:dLbl>
            <c:dLbl>
              <c:idx val="4"/>
              <c:layout>
                <c:manualLayout>
                  <c:x val="1.4647720979635181E-2"/>
                  <c:y val="-4.5147170125608024E-2"/>
                </c:manualLayout>
              </c:layout>
              <c:showVal val="1"/>
              <c:extLst>
                <c:ext xmlns:c15="http://schemas.microsoft.com/office/drawing/2012/chart" uri="{CE6537A1-D6FC-4f65-9D91-7224C49458BB}">
                  <c15:layout/>
                </c:ext>
              </c:extLst>
            </c:dLbl>
            <c:spPr>
              <a:noFill/>
              <a:ln>
                <a:noFill/>
              </a:ln>
              <a:effectLst/>
            </c:spPr>
            <c:txPr>
              <a:bodyPr/>
              <a:lstStyle/>
              <a:p>
                <a:pPr>
                  <a:defRPr sz="1800" b="1">
                    <a:latin typeface="Arial Black" pitchFamily="34" charset="0"/>
                  </a:defRPr>
                </a:pPr>
                <a:endParaRPr lang="el-GR"/>
              </a:p>
            </c:txPr>
            <c:showVal val="1"/>
            <c:extLst>
              <c:ext xmlns:c15="http://schemas.microsoft.com/office/drawing/2012/chart" uri="{CE6537A1-D6FC-4f65-9D91-7224C49458BB}">
                <c15:layout/>
                <c15:showLeaderLines val="0"/>
              </c:ext>
            </c:extLst>
          </c:dLbls>
          <c:cat>
            <c:numRef>
              <c:f>Sheet2!$A$49:$A$52</c:f>
              <c:numCache>
                <c:formatCode>General</c:formatCode>
                <c:ptCount val="4"/>
                <c:pt idx="0">
                  <c:v>2008</c:v>
                </c:pt>
                <c:pt idx="1">
                  <c:v>2009</c:v>
                </c:pt>
                <c:pt idx="2">
                  <c:v>2011</c:v>
                </c:pt>
                <c:pt idx="3">
                  <c:v>2013</c:v>
                </c:pt>
              </c:numCache>
            </c:numRef>
          </c:cat>
          <c:val>
            <c:numRef>
              <c:f>Sheet2!$B$49:$B$52</c:f>
              <c:numCache>
                <c:formatCode>0.0%</c:formatCode>
                <c:ptCount val="4"/>
                <c:pt idx="0">
                  <c:v>3.3000000000000002E-2</c:v>
                </c:pt>
                <c:pt idx="1">
                  <c:v>6.8000000000000033E-2</c:v>
                </c:pt>
                <c:pt idx="2">
                  <c:v>8.2000000000000003E-2</c:v>
                </c:pt>
                <c:pt idx="3">
                  <c:v>0.12300000000000012</c:v>
                </c:pt>
              </c:numCache>
            </c:numRef>
          </c:val>
        </c:ser>
        <c:gapWidth val="102"/>
        <c:shape val="box"/>
        <c:axId val="115357568"/>
        <c:axId val="115359104"/>
        <c:axId val="0"/>
      </c:bar3DChart>
      <c:catAx>
        <c:axId val="115357568"/>
        <c:scaling>
          <c:orientation val="minMax"/>
        </c:scaling>
        <c:axPos val="b"/>
        <c:numFmt formatCode="General" sourceLinked="1"/>
        <c:tickLblPos val="nextTo"/>
        <c:txPr>
          <a:bodyPr/>
          <a:lstStyle/>
          <a:p>
            <a:pPr>
              <a:defRPr sz="1600" b="1"/>
            </a:pPr>
            <a:endParaRPr lang="el-GR"/>
          </a:p>
        </c:txPr>
        <c:crossAx val="115359104"/>
        <c:crosses val="autoZero"/>
        <c:auto val="1"/>
        <c:lblAlgn val="ctr"/>
        <c:lblOffset val="100"/>
      </c:catAx>
      <c:valAx>
        <c:axId val="115359104"/>
        <c:scaling>
          <c:orientation val="minMax"/>
          <c:max val="0.2"/>
        </c:scaling>
        <c:delete val="1"/>
        <c:axPos val="l"/>
        <c:majorGridlines/>
        <c:numFmt formatCode="0%" sourceLinked="0"/>
        <c:tickLblPos val="none"/>
        <c:crossAx val="115357568"/>
        <c:crosses val="autoZero"/>
        <c:crossBetween val="between"/>
      </c:valAx>
      <c:spPr>
        <a:ln>
          <a:solidFill>
            <a:schemeClr val="tx1"/>
          </a:solidFill>
        </a:ln>
      </c:spPr>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depthPercent val="100"/>
      <c:rAngAx val="1"/>
    </c:view3D>
    <c:floor>
      <c:spPr>
        <a:noFill/>
        <a:ln>
          <a:solidFill>
            <a:schemeClr val="bg1">
              <a:lumMod val="50000"/>
            </a:schemeClr>
          </a:solidFill>
        </a:ln>
        <a:effectLst/>
        <a:sp3d>
          <a:contourClr>
            <a:schemeClr val="bg1">
              <a:lumMod val="50000"/>
            </a:schemeClr>
          </a:contourClr>
        </a:sp3d>
      </c:spPr>
    </c:floor>
    <c:sideWall>
      <c:spPr>
        <a:noFill/>
        <a:ln>
          <a:solidFill>
            <a:schemeClr val="bg1">
              <a:lumMod val="50000"/>
            </a:schemeClr>
          </a:solidFill>
        </a:ln>
        <a:effectLst/>
        <a:sp3d>
          <a:contourClr>
            <a:schemeClr val="bg1">
              <a:lumMod val="50000"/>
            </a:schemeClr>
          </a:contourClr>
        </a:sp3d>
      </c:spPr>
    </c:sideWall>
    <c:backWall>
      <c:spPr>
        <a:noFill/>
        <a:ln>
          <a:solidFill>
            <a:schemeClr val="bg1">
              <a:lumMod val="50000"/>
            </a:schemeClr>
          </a:solidFill>
        </a:ln>
        <a:effectLst/>
        <a:sp3d>
          <a:contourClr>
            <a:schemeClr val="bg1">
              <a:lumMod val="50000"/>
            </a:schemeClr>
          </a:contourClr>
        </a:sp3d>
      </c:spPr>
    </c:backWall>
    <c:plotArea>
      <c:layout>
        <c:manualLayout>
          <c:layoutTarget val="inner"/>
          <c:xMode val="edge"/>
          <c:yMode val="edge"/>
          <c:x val="8.6528220378520471E-3"/>
          <c:y val="0"/>
          <c:w val="0.91848292040015722"/>
          <c:h val="0.91939973165463262"/>
        </c:manualLayout>
      </c:layout>
      <c:bar3DChart>
        <c:barDir val="col"/>
        <c:grouping val="standard"/>
        <c:ser>
          <c:idx val="0"/>
          <c:order val="0"/>
          <c:tx>
            <c:strRef>
              <c:f>Φύλλο1!$A$2</c:f>
              <c:strCache>
                <c:ptCount val="1"/>
                <c:pt idx="0">
                  <c:v>suicidal ideation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idx val="0"/>
            <c:spPr>
              <a:solidFill>
                <a:srgbClr val="C00000"/>
              </a:solidFill>
              <a:ln>
                <a:noFill/>
              </a:ln>
              <a:effectLst>
                <a:outerShdw blurRad="57150" dist="19050" dir="5400000" algn="ctr" rotWithShape="0">
                  <a:srgbClr val="000000">
                    <a:alpha val="63000"/>
                  </a:srgbClr>
                </a:outerShdw>
              </a:effectLst>
              <a:sp3d/>
            </c:spPr>
          </c:dPt>
          <c:dPt>
            <c:idx val="1"/>
            <c:spPr>
              <a:solidFill>
                <a:srgbClr val="C00000"/>
              </a:solidFill>
              <a:ln>
                <a:noFill/>
              </a:ln>
              <a:effectLst>
                <a:outerShdw blurRad="57150" dist="19050" dir="5400000" algn="ctr" rotWithShape="0">
                  <a:srgbClr val="000000">
                    <a:alpha val="63000"/>
                  </a:srgbClr>
                </a:outerShdw>
              </a:effectLst>
              <a:sp3d/>
            </c:spPr>
          </c:dPt>
          <c:dPt>
            <c:idx val="2"/>
            <c:spPr>
              <a:solidFill>
                <a:srgbClr val="C00000"/>
              </a:solidFill>
              <a:ln>
                <a:noFill/>
              </a:ln>
              <a:effectLst>
                <a:outerShdw blurRad="57150" dist="19050" dir="5400000" algn="ctr" rotWithShape="0">
                  <a:srgbClr val="000000">
                    <a:alpha val="63000"/>
                  </a:srgbClr>
                </a:outerShdw>
              </a:effectLst>
              <a:sp3d/>
            </c:spPr>
          </c:dPt>
          <c:dPt>
            <c:idx val="3"/>
            <c:spPr>
              <a:solidFill>
                <a:srgbClr val="C00000"/>
              </a:solidFill>
              <a:ln>
                <a:noFill/>
              </a:ln>
              <a:effectLst>
                <a:outerShdw blurRad="57150" dist="19050" dir="5400000" algn="ctr" rotWithShape="0">
                  <a:srgbClr val="000000">
                    <a:alpha val="63000"/>
                  </a:srgbClr>
                </a:outerShdw>
              </a:effectLst>
              <a:sp3d/>
            </c:spPr>
          </c:dPt>
          <c:dLbls>
            <c:dLbl>
              <c:idx val="0"/>
              <c:layout>
                <c:manualLayout>
                  <c:x val="1.4963167296878603E-2"/>
                  <c:y val="-5.8318977068610924E-2"/>
                </c:manualLayout>
              </c:layout>
              <c:showVal val="1"/>
              <c:extLst>
                <c:ext xmlns:c15="http://schemas.microsoft.com/office/drawing/2012/chart" uri="{CE6537A1-D6FC-4f65-9D91-7224C49458BB}">
                  <c15:layout/>
                </c:ext>
              </c:extLst>
            </c:dLbl>
            <c:dLbl>
              <c:idx val="1"/>
              <c:layout>
                <c:manualLayout>
                  <c:x val="2.3513548609380631E-2"/>
                  <c:y val="-5.1320699820377701E-2"/>
                </c:manualLayout>
              </c:layout>
              <c:showVal val="1"/>
              <c:extLst>
                <c:ext xmlns:c15="http://schemas.microsoft.com/office/drawing/2012/chart" uri="{CE6537A1-D6FC-4f65-9D91-7224C49458BB}">
                  <c15:layout/>
                </c:ext>
              </c:extLst>
            </c:dLbl>
            <c:dLbl>
              <c:idx val="2"/>
              <c:layout>
                <c:manualLayout>
                  <c:x val="2.6719941601568892E-2"/>
                  <c:y val="-5.8318977068610924E-2"/>
                </c:manualLayout>
              </c:layout>
              <c:showVal val="1"/>
              <c:extLst>
                <c:ext xmlns:c15="http://schemas.microsoft.com/office/drawing/2012/chart" uri="{CE6537A1-D6FC-4f65-9D91-7224C49458BB}">
                  <c15:layout/>
                </c:ext>
              </c:extLst>
            </c:dLbl>
            <c:dLbl>
              <c:idx val="3"/>
              <c:layout>
                <c:manualLayout>
                  <c:x val="2.3513548609380631E-2"/>
                  <c:y val="-5.8318977068610924E-2"/>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Black" panose="020B0A04020102020204" pitchFamily="34" charset="0"/>
                    <a:ea typeface="+mn-ea"/>
                    <a:cs typeface="+mn-cs"/>
                  </a:defRPr>
                </a:pPr>
                <a:endParaRPr lang="el-G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Φύλλο1!$B$1:$E$1</c:f>
              <c:numCache>
                <c:formatCode>General</c:formatCode>
                <c:ptCount val="4"/>
                <c:pt idx="0">
                  <c:v>2008</c:v>
                </c:pt>
                <c:pt idx="1">
                  <c:v>2009</c:v>
                </c:pt>
                <c:pt idx="2">
                  <c:v>2011</c:v>
                </c:pt>
                <c:pt idx="3">
                  <c:v>2013</c:v>
                </c:pt>
              </c:numCache>
            </c:numRef>
          </c:cat>
          <c:val>
            <c:numRef>
              <c:f>Φύλλο1!$B$2:$E$2</c:f>
              <c:numCache>
                <c:formatCode>0.00%</c:formatCode>
                <c:ptCount val="4"/>
                <c:pt idx="0">
                  <c:v>2.4E-2</c:v>
                </c:pt>
                <c:pt idx="1">
                  <c:v>5.1999999999999998E-2</c:v>
                </c:pt>
                <c:pt idx="2">
                  <c:v>6.7000000000000004E-2</c:v>
                </c:pt>
                <c:pt idx="3">
                  <c:v>2.5999999999999999E-2</c:v>
                </c:pt>
              </c:numCache>
            </c:numRef>
          </c:val>
        </c:ser>
        <c:dLbls>
          <c:showVal val="1"/>
        </c:dLbls>
        <c:shape val="box"/>
        <c:axId val="119331840"/>
        <c:axId val="119333632"/>
        <c:axId val="119316480"/>
      </c:bar3DChart>
      <c:catAx>
        <c:axId val="119331840"/>
        <c:scaling>
          <c:orientation val="minMax"/>
        </c:scaling>
        <c:axPos val="b"/>
        <c:numFmt formatCode="General" sourceLinked="1"/>
        <c:maj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Black" panose="020B0A04020102020204" pitchFamily="34" charset="0"/>
                <a:ea typeface="+mn-ea"/>
                <a:cs typeface="+mn-cs"/>
              </a:defRPr>
            </a:pPr>
            <a:endParaRPr lang="el-GR"/>
          </a:p>
        </c:txPr>
        <c:crossAx val="119333632"/>
        <c:crosses val="autoZero"/>
        <c:auto val="1"/>
        <c:lblAlgn val="ctr"/>
        <c:lblOffset val="100"/>
      </c:catAx>
      <c:valAx>
        <c:axId val="119333632"/>
        <c:scaling>
          <c:orientation val="minMax"/>
        </c:scaling>
        <c:delete val="1"/>
        <c:axPos val="l"/>
        <c:majorGridlines>
          <c:spPr>
            <a:ln w="9525" cap="flat" cmpd="sng" algn="ctr">
              <a:solidFill>
                <a:schemeClr val="bg1">
                  <a:lumMod val="50000"/>
                </a:schemeClr>
              </a:solidFill>
              <a:round/>
            </a:ln>
            <a:effectLst/>
          </c:spPr>
        </c:majorGridlines>
        <c:numFmt formatCode="0.00%" sourceLinked="1"/>
        <c:majorTickMark val="none"/>
        <c:tickLblPos val="none"/>
        <c:crossAx val="119331840"/>
        <c:crosses val="autoZero"/>
        <c:crossBetween val="between"/>
      </c:valAx>
      <c:serAx>
        <c:axId val="119316480"/>
        <c:scaling>
          <c:orientation val="minMax"/>
        </c:scaling>
        <c:delete val="1"/>
        <c:axPos val="b"/>
        <c:majorTickMark val="none"/>
        <c:tickLblPos val="none"/>
        <c:crossAx val="119333632"/>
        <c:crosses val="autoZero"/>
      </c:serAx>
      <c:spPr>
        <a:noFill/>
        <a:ln>
          <a:noFill/>
        </a:ln>
        <a:effectLst/>
      </c:spPr>
    </c:plotArea>
    <c:plotVisOnly val="1"/>
    <c:dispBlanksAs val="gap"/>
  </c:chart>
  <c:spPr>
    <a:noFill/>
    <a:ln>
      <a:solidFill>
        <a:srgbClr val="1F497D">
          <a:lumMod val="75000"/>
        </a:srgbClr>
      </a:solidFill>
    </a:ln>
    <a:effectLst/>
  </c:spPr>
  <c:txPr>
    <a:bodyPr/>
    <a:lstStyle/>
    <a:p>
      <a:pPr>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depthPercent val="100"/>
      <c:rAngAx val="1"/>
    </c:view3D>
    <c:floor>
      <c:spPr>
        <a:noFill/>
        <a:ln>
          <a:noFill/>
        </a:ln>
        <a:effectLst/>
        <a:sp3d/>
      </c:spPr>
    </c:floor>
    <c:sideWall>
      <c:spPr>
        <a:noFill/>
        <a:ln>
          <a:solidFill>
            <a:schemeClr val="bg1">
              <a:lumMod val="50000"/>
            </a:schemeClr>
          </a:solidFill>
        </a:ln>
        <a:effectLst/>
        <a:sp3d>
          <a:contourClr>
            <a:schemeClr val="bg1">
              <a:lumMod val="50000"/>
            </a:schemeClr>
          </a:contourClr>
        </a:sp3d>
      </c:spPr>
    </c:sideWall>
    <c:backWall>
      <c:spPr>
        <a:noFill/>
        <a:ln>
          <a:solidFill>
            <a:schemeClr val="bg1">
              <a:lumMod val="50000"/>
            </a:schemeClr>
          </a:solidFill>
        </a:ln>
        <a:effectLst/>
        <a:sp3d>
          <a:contourClr>
            <a:schemeClr val="bg1">
              <a:lumMod val="50000"/>
            </a:schemeClr>
          </a:contourClr>
        </a:sp3d>
      </c:spPr>
    </c:backWall>
    <c:plotArea>
      <c:layout/>
      <c:bar3DChart>
        <c:barDir val="col"/>
        <c:grouping val="stacked"/>
        <c:ser>
          <c:idx val="0"/>
          <c:order val="0"/>
          <c:tx>
            <c:strRef>
              <c:f>Φύλλο1!$A$5</c:f>
              <c:strCache>
                <c:ptCount val="1"/>
                <c:pt idx="0">
                  <c:v>suicide attempt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idx val="0"/>
            <c:spPr>
              <a:solidFill>
                <a:srgbClr val="C00000"/>
              </a:solidFill>
              <a:ln>
                <a:noFill/>
              </a:ln>
              <a:effectLst>
                <a:outerShdw blurRad="57150" dist="19050" dir="5400000" algn="ctr" rotWithShape="0">
                  <a:srgbClr val="000000">
                    <a:alpha val="63000"/>
                  </a:srgbClr>
                </a:outerShdw>
              </a:effectLst>
              <a:sp3d/>
            </c:spPr>
          </c:dPt>
          <c:dPt>
            <c:idx val="1"/>
            <c:spPr>
              <a:solidFill>
                <a:srgbClr val="C00000"/>
              </a:solidFill>
              <a:ln>
                <a:noFill/>
              </a:ln>
              <a:effectLst>
                <a:outerShdw blurRad="57150" dist="19050" dir="5400000" algn="ctr" rotWithShape="0">
                  <a:srgbClr val="000000">
                    <a:alpha val="63000"/>
                  </a:srgbClr>
                </a:outerShdw>
              </a:effectLst>
              <a:sp3d/>
            </c:spPr>
          </c:dPt>
          <c:dPt>
            <c:idx val="2"/>
            <c:spPr>
              <a:solidFill>
                <a:srgbClr val="C00000"/>
              </a:solidFill>
              <a:ln>
                <a:noFill/>
              </a:ln>
              <a:effectLst>
                <a:outerShdw blurRad="57150" dist="19050" dir="5400000" algn="ctr" rotWithShape="0">
                  <a:srgbClr val="000000">
                    <a:alpha val="63000"/>
                  </a:srgbClr>
                </a:outerShdw>
              </a:effectLst>
              <a:sp3d/>
            </c:spPr>
          </c:dPt>
          <c:dPt>
            <c:idx val="3"/>
            <c:spPr>
              <a:solidFill>
                <a:srgbClr val="C00000"/>
              </a:solidFill>
              <a:ln>
                <a:noFill/>
              </a:ln>
              <a:effectLst>
                <a:outerShdw blurRad="57150" dist="19050" dir="5400000" algn="ctr" rotWithShape="0">
                  <a:srgbClr val="000000">
                    <a:alpha val="63000"/>
                  </a:srgbClr>
                </a:outerShdw>
              </a:effectLst>
              <a:sp3d/>
            </c:spPr>
          </c:dPt>
          <c:dLbls>
            <c:dLbl>
              <c:idx val="0"/>
              <c:layout>
                <c:manualLayout>
                  <c:x val="1.6908212560386472E-2"/>
                  <c:y val="-0.28944573524396588"/>
                </c:manualLayout>
              </c:layout>
              <c:showVal val="1"/>
              <c:extLst>
                <c:ext xmlns:c15="http://schemas.microsoft.com/office/drawing/2012/chart" uri="{CE6537A1-D6FC-4f65-9D91-7224C49458BB}">
                  <c15:layout/>
                </c:ext>
              </c:extLst>
            </c:dLbl>
            <c:dLbl>
              <c:idx val="1"/>
              <c:layout>
                <c:manualLayout>
                  <c:x val="1.4492753623188409E-2"/>
                  <c:y val="-0.35522885689032108"/>
                </c:manualLayout>
              </c:layout>
              <c:showVal val="1"/>
              <c:extLst>
                <c:ext xmlns:c15="http://schemas.microsoft.com/office/drawing/2012/chart" uri="{CE6537A1-D6FC-4f65-9D91-7224C49458BB}">
                  <c15:layout/>
                </c:ext>
              </c:extLst>
            </c:dLbl>
            <c:dLbl>
              <c:idx val="2"/>
              <c:layout>
                <c:manualLayout>
                  <c:x val="2.6570048309178806E-2"/>
                  <c:y val="-0.44995655206107327"/>
                </c:manualLayout>
              </c:layout>
              <c:showVal val="1"/>
              <c:extLst>
                <c:ext xmlns:c15="http://schemas.microsoft.com/office/drawing/2012/chart" uri="{CE6537A1-D6FC-4f65-9D91-7224C49458BB}">
                  <c15:layout/>
                </c:ext>
              </c:extLst>
            </c:dLbl>
            <c:dLbl>
              <c:idx val="3"/>
              <c:layout>
                <c:manualLayout>
                  <c:x val="2.1739130434782542E-2"/>
                  <c:y val="-0.34207223256104985"/>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Black" panose="020B0A04020102020204" pitchFamily="34" charset="0"/>
                    <a:ea typeface="+mn-ea"/>
                    <a:cs typeface="+mn-cs"/>
                  </a:defRPr>
                </a:pPr>
                <a:endParaRPr lang="el-GR"/>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Φύλλο1!$B$4:$E$4</c:f>
              <c:numCache>
                <c:formatCode>General</c:formatCode>
                <c:ptCount val="4"/>
                <c:pt idx="0">
                  <c:v>2008</c:v>
                </c:pt>
                <c:pt idx="1">
                  <c:v>2009</c:v>
                </c:pt>
                <c:pt idx="2">
                  <c:v>2011</c:v>
                </c:pt>
                <c:pt idx="3">
                  <c:v>2013</c:v>
                </c:pt>
              </c:numCache>
            </c:numRef>
          </c:cat>
          <c:val>
            <c:numRef>
              <c:f>Φύλλο1!$B$5:$E$5</c:f>
              <c:numCache>
                <c:formatCode>0.00%</c:formatCode>
                <c:ptCount val="4"/>
                <c:pt idx="0">
                  <c:v>6.0000000000000114E-3</c:v>
                </c:pt>
                <c:pt idx="1">
                  <c:v>1.0999999999999998E-2</c:v>
                </c:pt>
                <c:pt idx="2">
                  <c:v>1.4999999999999998E-2</c:v>
                </c:pt>
                <c:pt idx="3">
                  <c:v>9.0000000000000028E-3</c:v>
                </c:pt>
              </c:numCache>
            </c:numRef>
          </c:val>
        </c:ser>
        <c:dLbls>
          <c:showVal val="1"/>
        </c:dLbls>
        <c:shape val="box"/>
        <c:axId val="120859648"/>
        <c:axId val="120861440"/>
        <c:axId val="0"/>
      </c:bar3DChart>
      <c:catAx>
        <c:axId val="120859648"/>
        <c:scaling>
          <c:orientation val="minMax"/>
        </c:scaling>
        <c:axPos val="b"/>
        <c:numFmt formatCode="General" sourceLinked="1"/>
        <c:maj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Black" panose="020B0A04020102020204" pitchFamily="34" charset="0"/>
                <a:ea typeface="+mn-ea"/>
                <a:cs typeface="+mn-cs"/>
              </a:defRPr>
            </a:pPr>
            <a:endParaRPr lang="el-GR"/>
          </a:p>
        </c:txPr>
        <c:crossAx val="120861440"/>
        <c:crosses val="autoZero"/>
        <c:auto val="1"/>
        <c:lblAlgn val="ctr"/>
        <c:lblOffset val="100"/>
      </c:catAx>
      <c:valAx>
        <c:axId val="120861440"/>
        <c:scaling>
          <c:orientation val="minMax"/>
        </c:scaling>
        <c:delete val="1"/>
        <c:axPos val="l"/>
        <c:majorGridlines>
          <c:spPr>
            <a:ln w="9525" cap="flat" cmpd="sng" algn="ctr">
              <a:solidFill>
                <a:schemeClr val="bg1">
                  <a:lumMod val="50000"/>
                </a:schemeClr>
              </a:solidFill>
              <a:round/>
            </a:ln>
            <a:effectLst/>
          </c:spPr>
        </c:majorGridlines>
        <c:numFmt formatCode="0.00%" sourceLinked="1"/>
        <c:majorTickMark val="none"/>
        <c:tickLblPos val="none"/>
        <c:crossAx val="120859648"/>
        <c:crosses val="autoZero"/>
        <c:crossBetween val="between"/>
      </c:valAx>
      <c:spPr>
        <a:noFill/>
        <a:ln>
          <a:noFill/>
        </a:ln>
        <a:effectLst/>
      </c:spPr>
    </c:plotArea>
    <c:plotVisOnly val="1"/>
    <c:dispBlanksAs val="gap"/>
  </c:chart>
  <c:spPr>
    <a:noFill/>
    <a:ln>
      <a:solidFill>
        <a:srgbClr val="1F497D">
          <a:lumMod val="75000"/>
        </a:srgbClr>
      </a:solidFill>
    </a:ln>
    <a:effectLst/>
  </c:spPr>
  <c:txPr>
    <a:bodyPr/>
    <a:lstStyle/>
    <a:p>
      <a:pPr>
        <a:defRPr sz="1600">
          <a:latin typeface="Arial Black" panose="020B0A04020102020204" pitchFamily="34" charset="0"/>
        </a:defRPr>
      </a:pPr>
      <a:endParaRPr lang="el-GR"/>
    </a:p>
  </c:txPr>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0.62712</cdr:x>
      <cdr:y>0.16604</cdr:y>
    </cdr:from>
    <cdr:to>
      <cdr:x>0.77413</cdr:x>
      <cdr:y>0.48203</cdr:y>
    </cdr:to>
    <cdr:pic>
      <cdr:nvPicPr>
        <cdr:cNvPr id="2" name="Picture 1" descr="C:\Users\Nasos\AppData\Local\Microsoft\Windows\Temporary Internet Files\Low\Content.IE5\VL8YOXGL\MC900441312[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grayscl/>
          <a:extLst>
            <a:ext uri="{28A0092B-C50C-407E-A947-70E740481C1C}">
              <a14:useLocalDpi xmlns:a14="http://schemas.microsoft.com/office/drawing/2010/main" xmlns="" val="0"/>
            </a:ext>
          </a:extLst>
        </a:blip>
        <a:stretch xmlns:a="http://schemas.openxmlformats.org/drawingml/2006/main">
          <a:fillRect/>
        </a:stretch>
      </cdr:blipFill>
      <cdr:spPr bwMode="auto">
        <a:xfrm xmlns:a="http://schemas.openxmlformats.org/drawingml/2006/main" rot="1235145">
          <a:off x="5301397" y="937407"/>
          <a:ext cx="1242775" cy="17839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Lst>
      </cdr:spPr>
    </cdr:pic>
  </cdr:relSizeAnchor>
  <cdr:relSizeAnchor xmlns:cdr="http://schemas.openxmlformats.org/drawingml/2006/chartDrawing">
    <cdr:from>
      <cdr:x>0.65713</cdr:x>
      <cdr:y>0.29296</cdr:y>
    </cdr:from>
    <cdr:to>
      <cdr:x>0.72369</cdr:x>
      <cdr:y>0.33869</cdr:y>
    </cdr:to>
    <cdr:sp macro="" textlink="">
      <cdr:nvSpPr>
        <cdr:cNvPr id="3" name="3 - TextBox"/>
        <cdr:cNvSpPr txBox="1"/>
      </cdr:nvSpPr>
      <cdr:spPr>
        <a:xfrm xmlns:a="http://schemas.openxmlformats.org/drawingml/2006/main" rot="1260202">
          <a:off x="5555097" y="1653955"/>
          <a:ext cx="562668" cy="2581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smtClean="0">
              <a:solidFill>
                <a:srgbClr val="C00000"/>
              </a:solidFill>
            </a:rPr>
            <a:t>P&lt;0,001</a:t>
          </a:r>
          <a:endParaRPr lang="el-GR" sz="1500" b="1" dirty="0">
            <a:solidFill>
              <a:srgbClr val="C00000"/>
            </a:solidFill>
          </a:endParaRPr>
        </a:p>
      </cdr:txBody>
    </cdr:sp>
  </cdr:relSizeAnchor>
  <cdr:relSizeAnchor xmlns:cdr="http://schemas.openxmlformats.org/drawingml/2006/chartDrawing">
    <cdr:from>
      <cdr:x>0.4125</cdr:x>
      <cdr:y>0.28352</cdr:y>
    </cdr:from>
    <cdr:to>
      <cdr:x>0.56778</cdr:x>
      <cdr:y>0.55507</cdr:y>
    </cdr:to>
    <cdr:pic>
      <cdr:nvPicPr>
        <cdr:cNvPr id="4" name="Picture 3" descr="C:\Users\Nasos\AppData\Local\Microsoft\Windows\Temporary Internet Files\Low\Content.IE5\VL8YOXGL\MC900441312[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grayscl/>
          <a:extLst>
            <a:ext uri="{28A0092B-C50C-407E-A947-70E740481C1C}">
              <a14:useLocalDpi xmlns:a14="http://schemas.microsoft.com/office/drawing/2010/main" xmlns="" val="0"/>
            </a:ext>
          </a:extLst>
        </a:blip>
        <a:stretch xmlns:a="http://schemas.openxmlformats.org/drawingml/2006/main">
          <a:fillRect/>
        </a:stretch>
      </cdr:blipFill>
      <cdr:spPr bwMode="auto">
        <a:xfrm xmlns:a="http://schemas.openxmlformats.org/drawingml/2006/main" rot="1235145">
          <a:off x="3487056" y="1600656"/>
          <a:ext cx="1312727" cy="15330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Lst>
      </cdr:spPr>
    </cdr:pic>
  </cdr:relSizeAnchor>
  <cdr:relSizeAnchor xmlns:cdr="http://schemas.openxmlformats.org/drawingml/2006/chartDrawing">
    <cdr:from>
      <cdr:x>0.46277</cdr:x>
      <cdr:y>0.38154</cdr:y>
    </cdr:from>
    <cdr:to>
      <cdr:x>0.52933</cdr:x>
      <cdr:y>0.42727</cdr:y>
    </cdr:to>
    <cdr:sp macro="" textlink="">
      <cdr:nvSpPr>
        <cdr:cNvPr id="5" name="3 - TextBox"/>
        <cdr:cNvSpPr txBox="1"/>
      </cdr:nvSpPr>
      <cdr:spPr>
        <a:xfrm xmlns:a="http://schemas.openxmlformats.org/drawingml/2006/main" rot="1260202">
          <a:off x="3912022" y="2154020"/>
          <a:ext cx="562667" cy="2581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smtClean="0">
              <a:solidFill>
                <a:srgbClr val="C00000"/>
              </a:solidFill>
            </a:rPr>
            <a:t>P&gt;0,05</a:t>
          </a:r>
          <a:endParaRPr lang="el-GR" sz="1500" b="1" dirty="0">
            <a:solidFill>
              <a:srgbClr val="C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24B3C-9FDE-4120-A032-8EB85C3C978D}" type="datetimeFigureOut">
              <a:rPr lang="el-GR" smtClean="0"/>
              <a:pPr/>
              <a:t>21/11/2018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72F8E-89D6-4A8F-B982-3F82997C850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23250E0-AC27-45DD-9BD6-6D60598F2274}" type="datetimeFigureOut">
              <a:rPr lang="el-GR" smtClean="0"/>
              <a:pPr/>
              <a:t>21/11/2018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7934CF3-19E0-4011-997A-36354A85711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250E0-AC27-45DD-9BD6-6D60598F2274}" type="datetimeFigureOut">
              <a:rPr lang="el-GR" smtClean="0"/>
              <a:pPr/>
              <a:t>21/11/2018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34CF3-19E0-4011-997A-36354A85711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3068960"/>
            <a:ext cx="9144000" cy="1974081"/>
          </a:xfrm>
        </p:spPr>
        <p:txBody>
          <a:bodyPr>
            <a:normAutofit/>
          </a:bodyPr>
          <a:lstStyle/>
          <a:p>
            <a:r>
              <a:rPr lang="el-GR" sz="3000" smtClean="0">
                <a:solidFill>
                  <a:srgbClr val="990033"/>
                </a:solidFill>
                <a:latin typeface="Arial Black" pitchFamily="34" charset="0"/>
              </a:rPr>
              <a:t>Ψυχιατρική Επιδημιολογία</a:t>
            </a:r>
            <a:endParaRPr lang="el-GR" sz="3000" dirty="0">
              <a:solidFill>
                <a:srgbClr val="990033"/>
              </a:solidFill>
              <a:latin typeface="Arial Black" pitchFamily="34" charset="0"/>
            </a:endParaRPr>
          </a:p>
        </p:txBody>
      </p:sp>
      <p:sp>
        <p:nvSpPr>
          <p:cNvPr id="3" name="2 - Υπότιτλος"/>
          <p:cNvSpPr>
            <a:spLocks noGrp="1"/>
          </p:cNvSpPr>
          <p:nvPr>
            <p:ph type="subTitle" idx="1"/>
          </p:nvPr>
        </p:nvSpPr>
        <p:spPr>
          <a:xfrm>
            <a:off x="179512" y="5373216"/>
            <a:ext cx="8784976" cy="1054968"/>
          </a:xfrm>
        </p:spPr>
        <p:txBody>
          <a:bodyPr>
            <a:normAutofit fontScale="85000" lnSpcReduction="20000"/>
          </a:bodyPr>
          <a:lstStyle/>
          <a:p>
            <a:r>
              <a:rPr lang="el-GR" sz="2600" b="1" dirty="0" err="1" smtClean="0">
                <a:solidFill>
                  <a:schemeClr val="tx1"/>
                </a:solidFill>
              </a:rPr>
              <a:t>Λίλη</a:t>
            </a:r>
            <a:r>
              <a:rPr lang="el-GR" sz="2600" b="1" dirty="0" smtClean="0">
                <a:solidFill>
                  <a:schemeClr val="tx1"/>
                </a:solidFill>
              </a:rPr>
              <a:t> Ε. </a:t>
            </a:r>
            <a:r>
              <a:rPr lang="el-GR" sz="2600" b="1" dirty="0" err="1" smtClean="0">
                <a:solidFill>
                  <a:schemeClr val="tx1"/>
                </a:solidFill>
              </a:rPr>
              <a:t>Πέππου</a:t>
            </a:r>
            <a:r>
              <a:rPr lang="el-GR" sz="2600" b="1" dirty="0" smtClean="0">
                <a:solidFill>
                  <a:schemeClr val="tx1"/>
                </a:solidFill>
              </a:rPr>
              <a:t>, </a:t>
            </a:r>
            <a:r>
              <a:rPr lang="en-US" sz="2600" b="1" dirty="0" err="1" smtClean="0">
                <a:solidFill>
                  <a:schemeClr val="tx1"/>
                </a:solidFill>
              </a:rPr>
              <a:t>MSc</a:t>
            </a:r>
            <a:r>
              <a:rPr lang="en-US" sz="2600" b="1" dirty="0" smtClean="0">
                <a:solidFill>
                  <a:schemeClr val="tx1"/>
                </a:solidFill>
              </a:rPr>
              <a:t> </a:t>
            </a:r>
            <a:r>
              <a:rPr lang="el-GR" sz="2600" b="1" dirty="0" smtClean="0">
                <a:solidFill>
                  <a:schemeClr val="tx1"/>
                </a:solidFill>
              </a:rPr>
              <a:t>Ψυχιατρικής Έρευνας</a:t>
            </a:r>
          </a:p>
          <a:p>
            <a:r>
              <a:rPr lang="el-GR" sz="2400" b="1" dirty="0" smtClean="0">
                <a:solidFill>
                  <a:schemeClr val="tx1"/>
                </a:solidFill>
              </a:rPr>
              <a:t>Ερευνητικό Πανεπιστημιακό Ινστιτούτο Ψυχικής Υγιεινής</a:t>
            </a:r>
          </a:p>
          <a:p>
            <a:r>
              <a:rPr lang="el-GR" sz="2400" b="1" dirty="0" smtClean="0">
                <a:solidFill>
                  <a:schemeClr val="tx1"/>
                </a:solidFill>
              </a:rPr>
              <a:t>Εταιρεία Περιφερειακής Ανάπτυξης και Ψυχικής Υγείας</a:t>
            </a:r>
          </a:p>
        </p:txBody>
      </p:sp>
      <p:pic>
        <p:nvPicPr>
          <p:cNvPr id="5" name="Picture 3" descr="C:\Users\npatelakis\Desktop\SOS3.jpg"/>
          <p:cNvPicPr>
            <a:picLocks noChangeAspect="1" noChangeArrowheads="1"/>
          </p:cNvPicPr>
          <p:nvPr/>
        </p:nvPicPr>
        <p:blipFill>
          <a:blip r:embed="rId2" cstate="print"/>
          <a:srcRect/>
          <a:stretch>
            <a:fillRect/>
          </a:stretch>
        </p:blipFill>
        <p:spPr bwMode="auto">
          <a:xfrm>
            <a:off x="1907704" y="404664"/>
            <a:ext cx="5760640" cy="28803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Μεροληπτικά Σφάλματα</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r>
              <a:rPr lang="el-GR" sz="2100" dirty="0" smtClean="0"/>
              <a:t>Αποτελεί συστηματικά (μη τυχαίο, </a:t>
            </a:r>
            <a:r>
              <a:rPr lang="en-US" sz="2100" dirty="0" smtClean="0"/>
              <a:t>non random error</a:t>
            </a:r>
            <a:r>
              <a:rPr lang="el-GR" sz="2100" dirty="0" smtClean="0"/>
              <a:t>) που προκύπτει είτε κατά τον σχεδιασμό είτε κατά την υλοποίηση μιας μελέτης. </a:t>
            </a:r>
          </a:p>
          <a:p>
            <a:pPr algn="just"/>
            <a:r>
              <a:rPr lang="el-GR" sz="2100" dirty="0" smtClean="0"/>
              <a:t>Θίγει ζητήματα εγκυρότητας</a:t>
            </a:r>
          </a:p>
          <a:p>
            <a:pPr algn="just"/>
            <a:r>
              <a:rPr lang="el-GR" sz="2100" dirty="0" smtClean="0"/>
              <a:t>Είναι πάντα ανεπιθύμητο και δεν μπορεί να διορθωθεί κατά τη στατιστική επεξεργασία των αποτελεσμάτων</a:t>
            </a:r>
          </a:p>
          <a:p>
            <a:pPr algn="just"/>
            <a:r>
              <a:rPr lang="el-GR" sz="2100" dirty="0" smtClean="0"/>
              <a:t>Ελαχιστοποιείται με προσεκτικό σχεδιασμό και υλοποίηση</a:t>
            </a:r>
            <a:endParaRPr lang="en-US" sz="2100" dirty="0" smtClean="0"/>
          </a:p>
          <a:p>
            <a:pPr algn="ctr">
              <a:buNone/>
            </a:pPr>
            <a:endParaRPr lang="el-GR" sz="2100" dirty="0" smtClean="0"/>
          </a:p>
          <a:p>
            <a:pPr algn="ctr">
              <a:buNone/>
            </a:pPr>
            <a:r>
              <a:rPr lang="en-US" sz="2100" dirty="0" smtClean="0"/>
              <a:t>	</a:t>
            </a:r>
            <a:r>
              <a:rPr lang="el-GR" sz="2100" dirty="0" smtClean="0"/>
              <a:t>Δύο Κατηγορίες</a:t>
            </a:r>
          </a:p>
          <a:p>
            <a:pPr algn="just">
              <a:buNone/>
            </a:pPr>
            <a:endParaRPr lang="en-US" sz="2100" dirty="0" smtClean="0"/>
          </a:p>
          <a:p>
            <a:pPr algn="just">
              <a:buNone/>
            </a:pPr>
            <a:endParaRPr lang="en-US" sz="2100" dirty="0" smtClean="0"/>
          </a:p>
          <a:p>
            <a:pPr algn="just">
              <a:buNone/>
            </a:pPr>
            <a:endParaRPr lang="en-US" sz="2100" dirty="0" smtClean="0"/>
          </a:p>
          <a:p>
            <a:pPr algn="just">
              <a:buNone/>
            </a:pPr>
            <a:r>
              <a:rPr lang="el-GR" sz="2100" dirty="0" smtClean="0"/>
              <a:t>Σφάλματα επιλογής                                                              Σφάλματα πληροφόρησης</a:t>
            </a:r>
          </a:p>
        </p:txBody>
      </p:sp>
      <p:cxnSp>
        <p:nvCxnSpPr>
          <p:cNvPr id="5" name="4 - Ευθεία γραμμή σύνδεσης"/>
          <p:cNvCxnSpPr/>
          <p:nvPr/>
        </p:nvCxnSpPr>
        <p:spPr>
          <a:xfrm>
            <a:off x="0" y="9087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5724128" y="4077072"/>
            <a:ext cx="936104" cy="936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flipH="1">
            <a:off x="2123728" y="4077072"/>
            <a:ext cx="1440160" cy="936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Σφάλματα πληροφόρησης </a:t>
            </a:r>
            <a:r>
              <a:rPr lang="en-US" sz="3000" dirty="0" smtClean="0">
                <a:solidFill>
                  <a:srgbClr val="990033"/>
                </a:solidFill>
                <a:latin typeface="Arial Black" pitchFamily="34" charset="0"/>
              </a:rPr>
              <a:t/>
            </a:r>
            <a:br>
              <a:rPr lang="en-US" sz="3000" dirty="0" smtClean="0">
                <a:solidFill>
                  <a:srgbClr val="990033"/>
                </a:solidFill>
                <a:latin typeface="Arial Black" pitchFamily="34" charset="0"/>
              </a:rPr>
            </a:br>
            <a:r>
              <a:rPr lang="el-GR" sz="3000" dirty="0" smtClean="0">
                <a:solidFill>
                  <a:srgbClr val="990033"/>
                </a:solidFill>
                <a:latin typeface="Arial Black" pitchFamily="34" charset="0"/>
              </a:rPr>
              <a:t>(</a:t>
            </a:r>
            <a:r>
              <a:rPr lang="en-US" sz="3000" dirty="0" smtClean="0">
                <a:solidFill>
                  <a:srgbClr val="990033"/>
                </a:solidFill>
                <a:latin typeface="Arial Black" pitchFamily="34" charset="0"/>
              </a:rPr>
              <a:t>information bias)</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spcBef>
                <a:spcPts val="800"/>
              </a:spcBef>
            </a:pPr>
            <a:r>
              <a:rPr lang="el-GR" sz="2200" dirty="0" smtClean="0"/>
              <a:t>Μεροληπτικό σφάλμα ανάκλησης πληροφοριών (</a:t>
            </a:r>
            <a:r>
              <a:rPr lang="en-US" sz="2200" dirty="0" smtClean="0"/>
              <a:t>recall bias)- </a:t>
            </a:r>
            <a:r>
              <a:rPr lang="el-GR" sz="2200" dirty="0" smtClean="0"/>
              <a:t>αφορά στη δυνατότητα των συμμετεχόντων να ανακαλέσουν είτε καλύτερα είτε χειρότερα συγκεκριμένες πληροφορίες που σχετίζονται με την μελέτη. </a:t>
            </a:r>
          </a:p>
          <a:p>
            <a:pPr algn="just">
              <a:spcBef>
                <a:spcPts val="800"/>
              </a:spcBef>
              <a:buNone/>
            </a:pPr>
            <a:r>
              <a:rPr lang="el-GR" sz="2200" dirty="0" smtClean="0"/>
              <a:t>	Παραδείγματος χάρη: μελέτη ασθενών-μαρτύρων διερευνά τη συσχέτιση ανάμεσα σε </a:t>
            </a:r>
            <a:r>
              <a:rPr lang="el-GR" sz="2200" dirty="0" err="1" smtClean="0"/>
              <a:t>περιγεννητικές</a:t>
            </a:r>
            <a:r>
              <a:rPr lang="el-GR" sz="2200" dirty="0" smtClean="0"/>
              <a:t> ανωμαλίες και την παρουσία σχιζοφρένειας</a:t>
            </a:r>
          </a:p>
          <a:p>
            <a:pPr algn="just">
              <a:spcBef>
                <a:spcPts val="800"/>
              </a:spcBef>
              <a:buFont typeface="Wingdings" pitchFamily="2" charset="2"/>
              <a:buChar char="Ø"/>
            </a:pPr>
            <a:r>
              <a:rPr lang="el-GR" sz="2200" dirty="0" smtClean="0"/>
              <a:t>Ομάδα ελέγχου: μέλη του γενικού πληθυσμού</a:t>
            </a:r>
          </a:p>
          <a:p>
            <a:pPr algn="just">
              <a:spcBef>
                <a:spcPts val="800"/>
              </a:spcBef>
              <a:buFont typeface="Wingdings" pitchFamily="2" charset="2"/>
              <a:buChar char="Ø"/>
            </a:pPr>
            <a:r>
              <a:rPr lang="el-GR" sz="2200" dirty="0" smtClean="0"/>
              <a:t>Μέθοδος: συνεντεύξεις από τις μητέρες</a:t>
            </a:r>
          </a:p>
          <a:p>
            <a:pPr algn="just">
              <a:spcBef>
                <a:spcPts val="800"/>
              </a:spcBef>
              <a:buFont typeface="Wingdings" pitchFamily="2" charset="2"/>
              <a:buChar char="Ø"/>
            </a:pPr>
            <a:r>
              <a:rPr lang="el-GR" sz="2200" dirty="0" smtClean="0"/>
              <a:t>Αν οι μητέρες των ασθενών με σχιζοφρένεια διαφέρουν συστηματικά από τις μητέρες ασθενών χωρίς σχιζοφρένεια ως προς την δυνατότητα ανάκλησης αυτής της πληροφορίας, τότε έχουμε μεροληπτικό σφάλμα ανάκλησης πληροφοριών (συχνά, </a:t>
            </a:r>
            <a:r>
              <a:rPr lang="en-US" sz="2200" dirty="0" smtClean="0"/>
              <a:t>“effort after meaning”)</a:t>
            </a:r>
            <a:endParaRPr lang="el-GR" sz="2200" dirty="0" smtClean="0"/>
          </a:p>
          <a:p>
            <a:pPr algn="just">
              <a:spcBef>
                <a:spcPts val="800"/>
              </a:spcBef>
              <a:buFont typeface="Wingdings" pitchFamily="2" charset="2"/>
              <a:buChar char="Ø"/>
            </a:pPr>
            <a:r>
              <a:rPr lang="el-GR" sz="2200" dirty="0" smtClean="0"/>
              <a:t>Πως θα μπορούσαμε να το ελαχιστοποιήσουμε????</a:t>
            </a:r>
          </a:p>
          <a:p>
            <a:pPr algn="just">
              <a:buFont typeface="Wingdings" pitchFamily="2" charset="2"/>
              <a:buChar char="Ø"/>
            </a:pPr>
            <a:endParaRPr lang="el-GR" sz="2100" dirty="0" smtClean="0"/>
          </a:p>
          <a:p>
            <a:pPr algn="just"/>
            <a:endParaRPr lang="el-GR" sz="21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Σφάλματα πληροφόρησης </a:t>
            </a:r>
            <a:r>
              <a:rPr lang="en-US" sz="3000" dirty="0" smtClean="0">
                <a:solidFill>
                  <a:srgbClr val="990033"/>
                </a:solidFill>
                <a:latin typeface="Arial Black" pitchFamily="34" charset="0"/>
              </a:rPr>
              <a:t/>
            </a:r>
            <a:br>
              <a:rPr lang="en-US" sz="3000" dirty="0" smtClean="0">
                <a:solidFill>
                  <a:srgbClr val="990033"/>
                </a:solidFill>
                <a:latin typeface="Arial Black" pitchFamily="34" charset="0"/>
              </a:rPr>
            </a:br>
            <a:r>
              <a:rPr lang="el-GR" sz="3000" dirty="0" smtClean="0">
                <a:solidFill>
                  <a:srgbClr val="990033"/>
                </a:solidFill>
                <a:latin typeface="Arial Black" pitchFamily="34" charset="0"/>
              </a:rPr>
              <a:t>(</a:t>
            </a:r>
            <a:r>
              <a:rPr lang="en-US" sz="3000" dirty="0" smtClean="0">
                <a:solidFill>
                  <a:srgbClr val="990033"/>
                </a:solidFill>
                <a:latin typeface="Arial Black" pitchFamily="34" charset="0"/>
              </a:rPr>
              <a:t>information bias)</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628800"/>
            <a:ext cx="8964488" cy="2088232"/>
          </a:xfrm>
        </p:spPr>
        <p:txBody>
          <a:bodyPr>
            <a:noAutofit/>
          </a:bodyPr>
          <a:lstStyle/>
          <a:p>
            <a:pPr algn="just">
              <a:spcBef>
                <a:spcPts val="800"/>
              </a:spcBef>
            </a:pPr>
            <a:r>
              <a:rPr lang="el-GR" sz="2400" dirty="0" smtClean="0"/>
              <a:t>Μεροληπτικό σφάλμα ερευνητή (</a:t>
            </a:r>
            <a:r>
              <a:rPr lang="en-US" sz="2400" dirty="0" smtClean="0"/>
              <a:t>investigator bias)</a:t>
            </a:r>
          </a:p>
          <a:p>
            <a:pPr algn="just">
              <a:spcBef>
                <a:spcPts val="800"/>
              </a:spcBef>
            </a:pPr>
            <a:r>
              <a:rPr lang="el-GR" sz="2400" dirty="0" smtClean="0"/>
              <a:t>Στο προηγούμενο παράδειγμα, ο </a:t>
            </a:r>
            <a:r>
              <a:rPr lang="el-GR" sz="2400" dirty="0" err="1" smtClean="0"/>
              <a:t>συνεντευκτής</a:t>
            </a:r>
            <a:r>
              <a:rPr lang="el-GR" sz="2400" dirty="0" smtClean="0"/>
              <a:t> προσπαθεί πιο επίμονα να εκμαιεύσει πληροφορίες από τη μια ομάδα συγκριτικά με την άλλη</a:t>
            </a:r>
          </a:p>
          <a:p>
            <a:pPr algn="just">
              <a:spcBef>
                <a:spcPts val="800"/>
              </a:spcBef>
            </a:pPr>
            <a:r>
              <a:rPr lang="el-GR" sz="2400" dirty="0" smtClean="0"/>
              <a:t>Πως θα μπορούσαμε να το ελαχιστοποιήσουμε?</a:t>
            </a:r>
          </a:p>
          <a:p>
            <a:pPr algn="just"/>
            <a:endParaRPr lang="el-GR" sz="21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Σφάλματα επιλογής (</a:t>
            </a:r>
            <a:r>
              <a:rPr lang="en-US" sz="3000" dirty="0" smtClean="0">
                <a:solidFill>
                  <a:srgbClr val="990033"/>
                </a:solidFill>
                <a:latin typeface="Arial Black" pitchFamily="34" charset="0"/>
              </a:rPr>
              <a:t>selection bias)</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buFont typeface="Wingdings" pitchFamily="2" charset="2"/>
              <a:buChar char="§"/>
            </a:pPr>
            <a:r>
              <a:rPr lang="el-GR" sz="2200" dirty="0" smtClean="0"/>
              <a:t>Αφορούν κυρίως στη συγκρισιμότητα των ομάδων του ερευνητικού σχεδιασμού και αναδύεται κατά κύριο λόγο όταν η ομάδα ελέγχου δεν είναι κατάλληλη (π.χ. έχουν αντληθεί από διαφορετικούς πληθυσμούς). Το σφάλμα πρέπει να συνδέεται με τον εκθετικό παράγοντα.</a:t>
            </a:r>
          </a:p>
          <a:p>
            <a:pPr algn="just">
              <a:buFont typeface="Wingdings" pitchFamily="2" charset="2"/>
              <a:buChar char="§"/>
            </a:pPr>
            <a:r>
              <a:rPr lang="el-GR" sz="2200" dirty="0" smtClean="0"/>
              <a:t>Παραδείγματος χάρη: μελέτη ασθενών-μαρτύρων διερευνά τη σχέση ανάμεσα στην αρθρίτιδα και τη νόσο </a:t>
            </a:r>
            <a:r>
              <a:rPr lang="en-US" sz="2200" dirty="0" smtClean="0"/>
              <a:t>Alzheimer </a:t>
            </a:r>
            <a:r>
              <a:rPr lang="el-GR" sz="2200" dirty="0" smtClean="0"/>
              <a:t>και βρήκε υψηλότερη συχνότητα της νόσου ανάμεσα σε όσους είχαν αρθρίτιδα (αρθρίτιδα = προστατευτικός παράγοντας στη νόσο </a:t>
            </a:r>
            <a:r>
              <a:rPr lang="en-US" sz="2200" dirty="0" smtClean="0"/>
              <a:t>Alzheimer). </a:t>
            </a:r>
            <a:r>
              <a:rPr lang="el-GR" sz="2200" dirty="0" smtClean="0"/>
              <a:t>Ωστόσο, τα άτομα με </a:t>
            </a:r>
            <a:r>
              <a:rPr lang="en-US" sz="2200" dirty="0" smtClean="0"/>
              <a:t>Alzheimer </a:t>
            </a:r>
            <a:r>
              <a:rPr lang="el-GR" sz="2200" dirty="0" smtClean="0"/>
              <a:t>στρατολογήθηκαν από εξειδικευμένη δομή για άνοια, ενώ η ομάδα  ελέγχου από πρωτοβάθμια φροντίδα υγείας (όπου η αρθρίτιδα είναι συχνό αίτημα).</a:t>
            </a:r>
          </a:p>
          <a:p>
            <a:pPr algn="just">
              <a:buFont typeface="Wingdings" pitchFamily="2" charset="2"/>
              <a:buChar char="§"/>
            </a:pPr>
            <a:r>
              <a:rPr lang="el-GR" sz="2200" dirty="0" smtClean="0"/>
              <a:t>Δεν είναι ο ίδιος πληθυσμός βάση. Τσεκάρω με το ερώτημα: «Αν το άτομο της ομάδας ελέγχου είχε εμφανίσει τη νόσο, θα βρισκόταν στην ομάδα των ασθενών;» και αντίστροφα «Αν ο ασθενής δεν είχε τη νόσο, θα βρισκόταν στην ομάδα ελέγχου;».</a:t>
            </a:r>
          </a:p>
          <a:p>
            <a:pPr algn="just"/>
            <a:endParaRPr lang="el-GR" sz="21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Σφάλματα επιλογής </a:t>
            </a:r>
            <a:r>
              <a:rPr lang="en-US" sz="3000" dirty="0" smtClean="0">
                <a:solidFill>
                  <a:srgbClr val="990033"/>
                </a:solidFill>
                <a:latin typeface="Arial Black" pitchFamily="34" charset="0"/>
              </a:rPr>
              <a:t>(selection bias)</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268760"/>
            <a:ext cx="8964488" cy="5328592"/>
          </a:xfrm>
        </p:spPr>
        <p:txBody>
          <a:bodyPr>
            <a:noAutofit/>
          </a:bodyPr>
          <a:lstStyle/>
          <a:p>
            <a:pPr algn="just"/>
            <a:r>
              <a:rPr lang="el-GR" sz="2100" dirty="0" smtClean="0"/>
              <a:t>Μεροληπτικό σφάλμα μη συμμετοχής (</a:t>
            </a:r>
            <a:r>
              <a:rPr lang="en-US" sz="2100" dirty="0" smtClean="0"/>
              <a:t>non-participation bias)</a:t>
            </a:r>
            <a:r>
              <a:rPr lang="el-GR" sz="2100" dirty="0" smtClean="0"/>
              <a:t>.</a:t>
            </a:r>
          </a:p>
          <a:p>
            <a:pPr algn="just"/>
            <a:r>
              <a:rPr lang="el-GR" sz="2100" dirty="0" smtClean="0"/>
              <a:t>Γενικά είναι γνωστό πως τα ποσοστά άρνησης συμμετοχής είναι υψηλότερα ανάμεσα στους άνδρες, τα άτομα με χαμηλότερο εκπαιδευτικό επίπεδο, τους ανέργους και τους λιγότερο υγιείς. </a:t>
            </a:r>
          </a:p>
          <a:p>
            <a:pPr algn="just"/>
            <a:r>
              <a:rPr lang="el-GR" sz="2100" dirty="0" smtClean="0"/>
              <a:t>Για την ανάδυση μεροληπτικού σφάλματος, πρέπει το χαρακτηριστικό της μη συμμετοχής να συνδέεται ταυτόχρονα και με τον εκθετικό παράγοντα και με την νόσο.</a:t>
            </a:r>
          </a:p>
          <a:p>
            <a:pPr algn="just"/>
            <a:r>
              <a:rPr lang="el-GR" sz="2100" dirty="0" smtClean="0"/>
              <a:t>Παράδειγμα: παθολογική ενασχόληση με τα τυχερά παιχνίδια και αρσενικό φύλο. </a:t>
            </a:r>
          </a:p>
          <a:p>
            <a:pPr algn="just"/>
            <a:r>
              <a:rPr lang="el-GR" sz="2100" dirty="0" smtClean="0"/>
              <a:t>Αρκετές φορές εγείρονται ζητήματα μεροληπτικού σφάλματος μη συμμετοχής στις </a:t>
            </a:r>
            <a:r>
              <a:rPr lang="el-GR" sz="2100" dirty="0" err="1" smtClean="0"/>
              <a:t>διατμηματικές</a:t>
            </a:r>
            <a:r>
              <a:rPr lang="el-GR" sz="2100" dirty="0" smtClean="0"/>
              <a:t>/ συγχρονικές μελέτες (σπανιότερα στις </a:t>
            </a:r>
            <a:r>
              <a:rPr lang="el-GR" sz="2100" dirty="0" err="1" smtClean="0"/>
              <a:t>κοόρτες</a:t>
            </a:r>
            <a:r>
              <a:rPr lang="el-GR" sz="2100" dirty="0" smtClean="0"/>
              <a:t> και τις μελέτες ασθενών μαρτύρων), αν και τις περισσότερες φορές απλά αφορούν περιορισμένη </a:t>
            </a:r>
            <a:r>
              <a:rPr lang="el-GR" sz="2100" dirty="0" err="1" smtClean="0"/>
              <a:t>γενικευσιμότητα</a:t>
            </a:r>
            <a:r>
              <a:rPr lang="el-GR" sz="2100" dirty="0" smtClean="0"/>
              <a:t> των αποτελεσμάτων (τι μπορείς να πεις για το γενικό πληθυσμό, όταν το ποσοστό απόκρισης στην μελέτη είναι μικρότερο του 70%?)</a:t>
            </a:r>
            <a:endParaRPr lang="en-US" sz="2100" dirty="0" smtClean="0"/>
          </a:p>
          <a:p>
            <a:pPr algn="just"/>
            <a:r>
              <a:rPr lang="el-GR" sz="2100" dirty="0" smtClean="0"/>
              <a:t>Πως μπορεί να ελαχιστοποιηθεί?</a:t>
            </a:r>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Σφάλματα επιλογής </a:t>
            </a:r>
            <a:r>
              <a:rPr lang="en-US" sz="3000" dirty="0" smtClean="0">
                <a:solidFill>
                  <a:srgbClr val="990033"/>
                </a:solidFill>
                <a:latin typeface="Arial Black" pitchFamily="34" charset="0"/>
              </a:rPr>
              <a:t>(selection bias)</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268760"/>
            <a:ext cx="8964488" cy="5328592"/>
          </a:xfrm>
        </p:spPr>
        <p:txBody>
          <a:bodyPr>
            <a:noAutofit/>
          </a:bodyPr>
          <a:lstStyle/>
          <a:p>
            <a:pPr algn="just"/>
            <a:r>
              <a:rPr lang="el-GR" sz="2100" dirty="0" smtClean="0"/>
              <a:t>Μεροληπτικό σφάλμα απώλειας παρακολούθησης των συμμετεχόντων σε μια μελέτη </a:t>
            </a:r>
            <a:r>
              <a:rPr lang="el-GR" sz="2100" dirty="0" err="1" smtClean="0"/>
              <a:t>κοόρτης</a:t>
            </a:r>
            <a:r>
              <a:rPr lang="el-GR" sz="2100" dirty="0" smtClean="0"/>
              <a:t>. </a:t>
            </a:r>
          </a:p>
          <a:p>
            <a:pPr algn="just"/>
            <a:r>
              <a:rPr lang="el-GR" sz="2100" dirty="0" smtClean="0"/>
              <a:t>Οι δύο ομάδες πρέπει να διαφέρουν με συστηματικό τρόπο ως προς τους λόγους που χάθηκαν ή τα χαρακτηριστικά τους και αυτοί οι λόγοι να συνδέονται τόσο με τον εκθετικό παράγοντα όσο και με την έκβαση/νόσο.</a:t>
            </a:r>
          </a:p>
          <a:p>
            <a:pPr algn="just"/>
            <a:r>
              <a:rPr lang="el-GR" sz="2100" dirty="0" smtClean="0"/>
              <a:t>Παραδείγματος χάρη, διερευνάται η συσχέτιση ανάμεσα</a:t>
            </a:r>
            <a:r>
              <a:rPr lang="en-US" sz="2100" dirty="0" smtClean="0"/>
              <a:t> </a:t>
            </a:r>
            <a:r>
              <a:rPr lang="el-GR" sz="2100" dirty="0" smtClean="0"/>
              <a:t>στη διάγνωση (εκθετικός παράγοντας με δύο επίπεδα λ.χ. σχιζοφρένεια-μανιοκατάθλιψη) και την ακούσια νοσηλεία (έκβαση με δύο επίπεδα ακούσια-εκούσια). Μεροληπτικό σφάλμα απώλειας παρακολούθησης αναδύεται μόνο εάν τα άτομα με σχιζοφρένεια που έχουν νοσηλευθεί ακούσια έχουν χαθεί σημαντικά περισσότερο από εκείνους με μανιοκατάθλιψη και ακούσια, με μανιοκατάθλιψη και εκούσια, με σχιζοφρένεια και εκούσια. </a:t>
            </a:r>
          </a:p>
          <a:p>
            <a:pPr algn="just"/>
            <a:r>
              <a:rPr lang="el-GR" sz="2100" dirty="0" smtClean="0"/>
              <a:t>Σημαντικό ζήτημα στις </a:t>
            </a:r>
            <a:r>
              <a:rPr lang="en-US" sz="2100" dirty="0" smtClean="0"/>
              <a:t>RCTs, </a:t>
            </a:r>
            <a:r>
              <a:rPr lang="el-GR" sz="2100" dirty="0" smtClean="0"/>
              <a:t>αλλά συχνά αποσιωπάται (πιο αποτελεσματική μια θεραπεία από την άλλη, αλλά μπορεί να έχουν περισσότερο </a:t>
            </a:r>
            <a:r>
              <a:rPr lang="en-US" sz="2100" dirty="0" smtClean="0"/>
              <a:t>attrition)</a:t>
            </a:r>
            <a:endParaRPr lang="el-GR" sz="2100" dirty="0" smtClean="0"/>
          </a:p>
          <a:p>
            <a:pPr algn="just"/>
            <a:r>
              <a:rPr lang="el-GR" sz="2100" dirty="0" smtClean="0"/>
              <a:t>Πως μπορεί να ελαχιστοποιηθεί?</a:t>
            </a:r>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err="1" smtClean="0">
                <a:solidFill>
                  <a:srgbClr val="990033"/>
                </a:solidFill>
                <a:latin typeface="Arial Black" pitchFamily="34" charset="0"/>
              </a:rPr>
              <a:t>Συγχυτικές</a:t>
            </a:r>
            <a:r>
              <a:rPr lang="el-GR" sz="3000" dirty="0" smtClean="0">
                <a:solidFill>
                  <a:srgbClr val="990033"/>
                </a:solidFill>
                <a:latin typeface="Arial Black" pitchFamily="34" charset="0"/>
              </a:rPr>
              <a:t> επιδράσεις (</a:t>
            </a:r>
            <a:r>
              <a:rPr lang="en-US" sz="3000" dirty="0" smtClean="0">
                <a:solidFill>
                  <a:srgbClr val="990033"/>
                </a:solidFill>
                <a:latin typeface="Arial Black" pitchFamily="34" charset="0"/>
              </a:rPr>
              <a:t>confounders)</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268760"/>
            <a:ext cx="8964488" cy="5328592"/>
          </a:xfrm>
        </p:spPr>
        <p:txBody>
          <a:bodyPr>
            <a:noAutofit/>
          </a:bodyPr>
          <a:lstStyle/>
          <a:p>
            <a:pPr algn="just"/>
            <a:r>
              <a:rPr lang="el-GR" sz="2200" dirty="0" smtClean="0"/>
              <a:t>Αφορά σε μια κατάσταση, στην οποία η μετρήσιμη επίδραση ενός εκθετικού παράγοντα διαστρεβλώνεται επειδή ο παράγοντας αυτός σχετίζεται με έναν τρίτο παράγοντα, ο οποίος επηρεάζει και εκείνος την έκβαση/νόσο της μελέτης. Ένας </a:t>
            </a:r>
            <a:r>
              <a:rPr lang="el-GR" sz="2200" dirty="0" err="1" smtClean="0"/>
              <a:t>συγχυτικός</a:t>
            </a:r>
            <a:r>
              <a:rPr lang="el-GR" sz="2200" dirty="0" smtClean="0"/>
              <a:t> παράγοντας μπορεί να προκαλέσει ή να προστατεύσει από την έκβαση της μελέτης, δεν είναι μεσολαβητικός και συνδέεται ανεξάρτητα με τον εκθετικό παράγοντα.</a:t>
            </a:r>
          </a:p>
          <a:p>
            <a:pPr algn="just"/>
            <a:r>
              <a:rPr lang="el-GR" sz="2200" dirty="0" smtClean="0"/>
              <a:t>Παρέχει μια εναλλακτική εξήγηση της σχέσης ανάμεσα στον εκθετικό παράγοντα και την έκβαση</a:t>
            </a:r>
          </a:p>
          <a:p>
            <a:pPr algn="just"/>
            <a:r>
              <a:rPr lang="el-GR" sz="2200" dirty="0" smtClean="0"/>
              <a:t>Παράδειγμα: τα γκρι μαλλιά προκαλούν θνησιμότητα</a:t>
            </a:r>
          </a:p>
          <a:p>
            <a:pPr algn="just"/>
            <a:r>
              <a:rPr lang="el-GR" sz="2200" dirty="0" smtClean="0"/>
              <a:t>Ποιος είναι ο </a:t>
            </a:r>
            <a:r>
              <a:rPr lang="el-GR" sz="2200" dirty="0" err="1" smtClean="0"/>
              <a:t>συγχυτικός</a:t>
            </a:r>
            <a:r>
              <a:rPr lang="el-GR" sz="2200" dirty="0" smtClean="0"/>
              <a:t>?</a:t>
            </a:r>
          </a:p>
          <a:p>
            <a:pPr algn="just"/>
            <a:r>
              <a:rPr lang="el-GR" sz="2200" dirty="0" smtClean="0"/>
              <a:t>Παράδειγμα 2: τα άτομα που οδηγούν </a:t>
            </a:r>
            <a:r>
              <a:rPr lang="el-GR" sz="2200" dirty="0" err="1" smtClean="0"/>
              <a:t>πόρσε</a:t>
            </a:r>
            <a:r>
              <a:rPr lang="el-GR" sz="2200" dirty="0" smtClean="0"/>
              <a:t> έχουν λιγότερα ποσοστά θνησιμότητας</a:t>
            </a:r>
          </a:p>
          <a:p>
            <a:pPr algn="just"/>
            <a:r>
              <a:rPr lang="el-GR" sz="2200" dirty="0" smtClean="0"/>
              <a:t>Ποιος είναι ο </a:t>
            </a:r>
            <a:r>
              <a:rPr lang="el-GR" sz="2200" dirty="0" err="1" smtClean="0"/>
              <a:t>συγχυτικός</a:t>
            </a:r>
            <a:r>
              <a:rPr lang="el-GR" sz="2200" dirty="0" smtClean="0"/>
              <a:t>?</a:t>
            </a:r>
          </a:p>
          <a:p>
            <a:pPr algn="just">
              <a:buNone/>
            </a:pPr>
            <a:endParaRPr lang="el-GR" sz="21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Διαχείριση </a:t>
            </a:r>
            <a:r>
              <a:rPr lang="el-GR" sz="3000" dirty="0" err="1" smtClean="0">
                <a:solidFill>
                  <a:srgbClr val="990033"/>
                </a:solidFill>
                <a:latin typeface="Arial Black" pitchFamily="34" charset="0"/>
              </a:rPr>
              <a:t>συγχυτικών</a:t>
            </a:r>
            <a:r>
              <a:rPr lang="el-GR" sz="3000" dirty="0" smtClean="0">
                <a:solidFill>
                  <a:srgbClr val="990033"/>
                </a:solidFill>
                <a:latin typeface="Arial Black" pitchFamily="34" charset="0"/>
              </a:rPr>
              <a:t> επιδράσεων</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268760"/>
            <a:ext cx="8964488" cy="5328592"/>
          </a:xfrm>
        </p:spPr>
        <p:txBody>
          <a:bodyPr>
            <a:noAutofit/>
          </a:bodyPr>
          <a:lstStyle/>
          <a:p>
            <a:pPr algn="just"/>
            <a:r>
              <a:rPr lang="el-GR" sz="2300" dirty="0" smtClean="0"/>
              <a:t>Κατά τον σχεδιασμό ή τη στατιστική επεξεργασία της μελέτης:</a:t>
            </a:r>
          </a:p>
          <a:p>
            <a:pPr algn="just">
              <a:buNone/>
            </a:pPr>
            <a:endParaRPr lang="el-GR" sz="2300" b="1" dirty="0" smtClean="0"/>
          </a:p>
          <a:p>
            <a:pPr algn="just">
              <a:buNone/>
            </a:pPr>
            <a:r>
              <a:rPr lang="en-US" sz="2300" b="1" dirty="0" smtClean="0"/>
              <a:t>	</a:t>
            </a:r>
            <a:r>
              <a:rPr lang="el-GR" sz="2300" b="1" dirty="0" smtClean="0"/>
              <a:t>Κατά τον σχεδιασμό:</a:t>
            </a:r>
          </a:p>
          <a:p>
            <a:pPr algn="just">
              <a:buFont typeface="Wingdings" pitchFamily="2" charset="2"/>
              <a:buChar char="Ø"/>
            </a:pPr>
            <a:r>
              <a:rPr lang="el-GR" sz="2300" dirty="0" smtClean="0"/>
              <a:t>Αποκλεισμός: το δείγμα περιορίζεται σε ένα επίπεδο του </a:t>
            </a:r>
            <a:r>
              <a:rPr lang="el-GR" sz="2300" dirty="0" err="1" smtClean="0"/>
              <a:t>συγχυτικού</a:t>
            </a:r>
            <a:r>
              <a:rPr lang="el-GR" sz="2300" dirty="0" smtClean="0"/>
              <a:t> παράγοντα (π.χ. μόνο άνδρες). Θέματα γενίκευσης. </a:t>
            </a:r>
          </a:p>
          <a:p>
            <a:pPr algn="just">
              <a:buFont typeface="Wingdings" pitchFamily="2" charset="2"/>
              <a:buChar char="Ø"/>
            </a:pPr>
            <a:r>
              <a:rPr lang="el-GR" sz="2300" dirty="0" smtClean="0"/>
              <a:t>Εξομοίωση: η ομάδα ελέγχου επιλέγεται να είναι όσο το δυνατόν πιο όμοια στην ερευνητική ομάδα ως προς τους </a:t>
            </a:r>
            <a:r>
              <a:rPr lang="el-GR" sz="2300" dirty="0" err="1" smtClean="0"/>
              <a:t>συγχυτικούς</a:t>
            </a:r>
            <a:r>
              <a:rPr lang="el-GR" sz="2300" dirty="0" smtClean="0"/>
              <a:t> παράγοντες. Ζητήματα δυσκολίας στρατολόγησης, αλλά και δεν επιλύει το ζήτημα με υπολειπόμενους </a:t>
            </a:r>
            <a:r>
              <a:rPr lang="el-GR" sz="2300" dirty="0" err="1" smtClean="0"/>
              <a:t>συγχυτικούς</a:t>
            </a:r>
            <a:r>
              <a:rPr lang="el-GR" sz="2300" dirty="0" smtClean="0"/>
              <a:t> παράγοντες</a:t>
            </a:r>
          </a:p>
          <a:p>
            <a:pPr algn="just">
              <a:buFont typeface="Wingdings" pitchFamily="2" charset="2"/>
              <a:buChar char="Ø"/>
            </a:pPr>
            <a:r>
              <a:rPr lang="el-GR" sz="2300" dirty="0" err="1" smtClean="0"/>
              <a:t>Τυχαιοποίηση</a:t>
            </a:r>
            <a:r>
              <a:rPr lang="el-GR" sz="2300" dirty="0" smtClean="0"/>
              <a:t>: τέλεια λύση, αλλά ζητήματα καλής </a:t>
            </a:r>
            <a:r>
              <a:rPr lang="el-GR" sz="2300" dirty="0" err="1" smtClean="0"/>
              <a:t>τυχαιοποίησης</a:t>
            </a:r>
            <a:r>
              <a:rPr lang="el-GR" sz="2300" dirty="0" smtClean="0"/>
              <a:t> και δυσκολία στις μελέτες παρατήρησης. </a:t>
            </a:r>
          </a:p>
          <a:p>
            <a:pPr algn="just">
              <a:buNone/>
            </a:pPr>
            <a:endParaRPr lang="el-GR" sz="23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Διαχείριση </a:t>
            </a:r>
            <a:r>
              <a:rPr lang="el-GR" sz="3000" dirty="0" err="1" smtClean="0">
                <a:solidFill>
                  <a:srgbClr val="990033"/>
                </a:solidFill>
                <a:latin typeface="Arial Black" pitchFamily="34" charset="0"/>
              </a:rPr>
              <a:t>συγχυτικών</a:t>
            </a:r>
            <a:r>
              <a:rPr lang="el-GR" sz="3000" dirty="0" smtClean="0">
                <a:solidFill>
                  <a:srgbClr val="990033"/>
                </a:solidFill>
                <a:latin typeface="Arial Black" pitchFamily="34" charset="0"/>
              </a:rPr>
              <a:t> επιδράσεων</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268760"/>
            <a:ext cx="8964488" cy="5328592"/>
          </a:xfrm>
        </p:spPr>
        <p:txBody>
          <a:bodyPr>
            <a:noAutofit/>
          </a:bodyPr>
          <a:lstStyle/>
          <a:p>
            <a:pPr algn="just">
              <a:buNone/>
            </a:pPr>
            <a:r>
              <a:rPr lang="en-US" sz="2200" b="1" dirty="0" smtClean="0"/>
              <a:t>	</a:t>
            </a:r>
            <a:r>
              <a:rPr lang="el-GR" sz="2300" b="1" dirty="0" smtClean="0"/>
              <a:t>Κατά την υλοποίηση:</a:t>
            </a:r>
          </a:p>
          <a:p>
            <a:pPr algn="just">
              <a:buFont typeface="Wingdings" pitchFamily="2" charset="2"/>
              <a:buChar char="Ø"/>
            </a:pPr>
            <a:r>
              <a:rPr lang="el-GR" sz="2300" dirty="0" err="1" smtClean="0"/>
              <a:t>Στρωματοποιημένη</a:t>
            </a:r>
            <a:r>
              <a:rPr lang="el-GR" sz="2300" dirty="0" smtClean="0"/>
              <a:t> ανάλυση (</a:t>
            </a:r>
            <a:r>
              <a:rPr lang="en-US" sz="2300" dirty="0" smtClean="0"/>
              <a:t>stratification)</a:t>
            </a:r>
          </a:p>
          <a:p>
            <a:pPr algn="just">
              <a:buFont typeface="Wingdings" pitchFamily="2" charset="2"/>
              <a:buChar char="Ø"/>
            </a:pPr>
            <a:r>
              <a:rPr lang="el-GR" sz="2300" dirty="0" err="1" smtClean="0"/>
              <a:t>Πολυπαραγοντικά</a:t>
            </a:r>
            <a:r>
              <a:rPr lang="el-GR" sz="2300" dirty="0" smtClean="0"/>
              <a:t> μοντέλα (</a:t>
            </a:r>
            <a:r>
              <a:rPr lang="en-US" sz="2300" dirty="0" smtClean="0"/>
              <a:t>regression models)</a:t>
            </a:r>
          </a:p>
          <a:p>
            <a:pPr algn="just">
              <a:buNone/>
            </a:pPr>
            <a:endParaRPr lang="en-US" sz="2300" dirty="0" smtClean="0"/>
          </a:p>
          <a:p>
            <a:pPr algn="just">
              <a:buNone/>
            </a:pPr>
            <a:r>
              <a:rPr lang="en-US" sz="2300" dirty="0" smtClean="0"/>
              <a:t>	</a:t>
            </a:r>
            <a:r>
              <a:rPr lang="el-GR" sz="2300" dirty="0" smtClean="0"/>
              <a:t>Σε παρόμοια κατηγορία με τους </a:t>
            </a:r>
            <a:r>
              <a:rPr lang="el-GR" sz="2300" dirty="0" err="1" smtClean="0"/>
              <a:t>συγχυτικούς</a:t>
            </a:r>
            <a:r>
              <a:rPr lang="el-GR" sz="2300" dirty="0" smtClean="0"/>
              <a:t> παράγοντες βρίσκονται και οι μεσολαβητικοί παράγοντες (</a:t>
            </a:r>
            <a:r>
              <a:rPr lang="en-US" sz="2300" dirty="0" smtClean="0"/>
              <a:t>mediators) </a:t>
            </a:r>
            <a:r>
              <a:rPr lang="el-GR" sz="2300" dirty="0" smtClean="0"/>
              <a:t>και οι ρυθμιστές της επίδρασης (</a:t>
            </a:r>
            <a:r>
              <a:rPr lang="en-US" sz="2300" dirty="0" smtClean="0"/>
              <a:t>moderators)</a:t>
            </a:r>
            <a:r>
              <a:rPr lang="el-GR" sz="2300" dirty="0" smtClean="0"/>
              <a:t>. Συχνά, η απόφαση για τον χαρακτηρισμό του παράγοντα είναι υποκειμενική και στηρίζεται μόνο βιβλιογραφικά. </a:t>
            </a:r>
          </a:p>
          <a:p>
            <a:pPr algn="just">
              <a:buNone/>
            </a:pPr>
            <a:endParaRPr lang="el-GR" sz="2300" dirty="0" smtClean="0"/>
          </a:p>
          <a:p>
            <a:pPr algn="just">
              <a:buNone/>
            </a:pPr>
            <a:r>
              <a:rPr lang="el-GR" sz="2300" dirty="0" smtClean="0"/>
              <a:t>	Σε επίπεδο ανάλυσης, </a:t>
            </a:r>
            <a:r>
              <a:rPr lang="en-US" sz="2300" dirty="0" smtClean="0"/>
              <a:t>structural equation modeling </a:t>
            </a:r>
            <a:r>
              <a:rPr lang="el-GR" sz="2300" dirty="0" smtClean="0"/>
              <a:t>και </a:t>
            </a:r>
            <a:r>
              <a:rPr lang="en-US" sz="2300" dirty="0" smtClean="0"/>
              <a:t>interaction terms </a:t>
            </a:r>
            <a:r>
              <a:rPr lang="el-GR" sz="2300" dirty="0" smtClean="0"/>
              <a:t>σε μοντέλα παλινδρόμησης είναι οι πιο συνηθισμένοι τρόποι επεξεργασίας των μεσολαβητικών και των ρυθμιστών αντίστοιχα. </a:t>
            </a:r>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899592" y="188640"/>
            <a:ext cx="7200800" cy="63367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patelakis\Desktop\SOS1.png"/>
          <p:cNvPicPr>
            <a:picLocks noChangeAspect="1" noChangeArrowheads="1"/>
          </p:cNvPicPr>
          <p:nvPr/>
        </p:nvPicPr>
        <p:blipFill>
          <a:blip r:embed="rId2" cstate="print"/>
          <a:srcRect/>
          <a:stretch>
            <a:fillRect/>
          </a:stretch>
        </p:blipFill>
        <p:spPr bwMode="auto">
          <a:xfrm>
            <a:off x="1115616" y="476672"/>
            <a:ext cx="6696744" cy="2520280"/>
          </a:xfrm>
          <a:prstGeom prst="rect">
            <a:avLst/>
          </a:prstGeom>
          <a:noFill/>
        </p:spPr>
      </p:pic>
      <p:sp>
        <p:nvSpPr>
          <p:cNvPr id="6" name="5 - Θέση περιεχομένου"/>
          <p:cNvSpPr>
            <a:spLocks noGrp="1"/>
          </p:cNvSpPr>
          <p:nvPr>
            <p:ph idx="1"/>
          </p:nvPr>
        </p:nvSpPr>
        <p:spPr>
          <a:xfrm>
            <a:off x="539552" y="3429000"/>
            <a:ext cx="8229600" cy="2664296"/>
          </a:xfrm>
        </p:spPr>
        <p:txBody>
          <a:bodyPr/>
          <a:lstStyle/>
          <a:p>
            <a:pPr algn="just">
              <a:buNone/>
            </a:pPr>
            <a:r>
              <a:rPr lang="el-GR" dirty="0" smtClean="0"/>
              <a:t>	</a:t>
            </a:r>
            <a:r>
              <a:rPr lang="el-GR" sz="2600" dirty="0" smtClean="0"/>
              <a:t>«η μελέτη της </a:t>
            </a:r>
            <a:r>
              <a:rPr lang="el-GR" sz="2600" b="1" dirty="0" smtClean="0">
                <a:solidFill>
                  <a:srgbClr val="A50021"/>
                </a:solidFill>
              </a:rPr>
              <a:t>κατανομής</a:t>
            </a:r>
            <a:r>
              <a:rPr lang="el-GR" sz="2600" dirty="0" smtClean="0"/>
              <a:t> και των </a:t>
            </a:r>
            <a:r>
              <a:rPr lang="el-GR" sz="2600" b="1" dirty="0" smtClean="0">
                <a:solidFill>
                  <a:srgbClr val="A50021"/>
                </a:solidFill>
              </a:rPr>
              <a:t>καθοριστικών παραγόντων</a:t>
            </a:r>
            <a:r>
              <a:rPr lang="el-GR" sz="2600" dirty="0" smtClean="0"/>
              <a:t> μιας νόσου ή άλλων σχετικών με την υγεία καταστάσεων ή γεγονότων σε προσδιορισμένους πληθυσμούς, και η </a:t>
            </a:r>
            <a:r>
              <a:rPr lang="el-GR" sz="2600" b="1" dirty="0" smtClean="0">
                <a:solidFill>
                  <a:srgbClr val="A50021"/>
                </a:solidFill>
              </a:rPr>
              <a:t>εφαρμογή</a:t>
            </a:r>
            <a:r>
              <a:rPr lang="el-GR" sz="2600" dirty="0" smtClean="0"/>
              <a:t> αυτών των ευρημάτων για τον </a:t>
            </a:r>
            <a:r>
              <a:rPr lang="el-GR" sz="2600" b="1" dirty="0" smtClean="0">
                <a:solidFill>
                  <a:srgbClr val="A50021"/>
                </a:solidFill>
              </a:rPr>
              <a:t>έλεγχό</a:t>
            </a:r>
            <a:r>
              <a:rPr lang="el-GR" sz="2600" dirty="0" smtClean="0"/>
              <a:t> τους»</a:t>
            </a:r>
          </a:p>
          <a:p>
            <a:pPr algn="r">
              <a:buNone/>
            </a:pPr>
            <a:r>
              <a:rPr lang="en-US" sz="2200" i="1" dirty="0" smtClean="0"/>
              <a:t>Last, 1995</a:t>
            </a:r>
            <a:endParaRPr lang="el-GR" sz="22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0" y="1052736"/>
            <a:ext cx="9144000" cy="1512168"/>
          </a:xfrm>
          <a:prstGeom prst="rect">
            <a:avLst/>
          </a:prstGeom>
          <a:noFill/>
          <a:ln w="9525">
            <a:noFill/>
            <a:miter lim="800000"/>
            <a:headEnd/>
            <a:tailEnd/>
          </a:ln>
        </p:spPr>
      </p:pic>
      <p:sp>
        <p:nvSpPr>
          <p:cNvPr id="3" name="2 - Τίτλος"/>
          <p:cNvSpPr>
            <a:spLocks noGrp="1"/>
          </p:cNvSpPr>
          <p:nvPr>
            <p:ph type="title"/>
          </p:nvPr>
        </p:nvSpPr>
        <p:spPr>
          <a:xfrm>
            <a:off x="0" y="0"/>
            <a:ext cx="9144000" cy="620688"/>
          </a:xfrm>
        </p:spPr>
        <p:txBody>
          <a:bodyPr>
            <a:normAutofit/>
          </a:bodyPr>
          <a:lstStyle/>
          <a:p>
            <a:r>
              <a:rPr lang="el-GR" sz="2200" dirty="0" smtClean="0">
                <a:solidFill>
                  <a:srgbClr val="A50021"/>
                </a:solidFill>
                <a:latin typeface="Arial Black" pitchFamily="34" charset="0"/>
              </a:rPr>
              <a:t>Κοινωνικό κεφάλαιο και δείκτες ψυχικής υγείας</a:t>
            </a:r>
            <a:endParaRPr lang="el-GR" sz="2200" dirty="0">
              <a:solidFill>
                <a:srgbClr val="A50021"/>
              </a:solidFill>
              <a:latin typeface="Arial Black" pitchFamily="34" charset="0"/>
            </a:endParaRPr>
          </a:p>
        </p:txBody>
      </p:sp>
      <p:pic>
        <p:nvPicPr>
          <p:cNvPr id="37891" name="Picture 3"/>
          <p:cNvPicPr>
            <a:picLocks noChangeAspect="1" noChangeArrowheads="1"/>
          </p:cNvPicPr>
          <p:nvPr/>
        </p:nvPicPr>
        <p:blipFill>
          <a:blip r:embed="rId3" cstate="print"/>
          <a:srcRect/>
          <a:stretch>
            <a:fillRect/>
          </a:stretch>
        </p:blipFill>
        <p:spPr bwMode="auto">
          <a:xfrm>
            <a:off x="0" y="2924944"/>
            <a:ext cx="9144000" cy="1656184"/>
          </a:xfrm>
          <a:prstGeom prst="rect">
            <a:avLst/>
          </a:prstGeom>
          <a:noFill/>
          <a:ln w="9525">
            <a:noFill/>
            <a:miter lim="800000"/>
            <a:headEnd/>
            <a:tailEnd/>
          </a:ln>
        </p:spPr>
      </p:pic>
      <p:sp>
        <p:nvSpPr>
          <p:cNvPr id="37892" name="Rectangle 4"/>
          <p:cNvSpPr>
            <a:spLocks noChangeArrowheads="1"/>
          </p:cNvSpPr>
          <p:nvPr/>
        </p:nvSpPr>
        <p:spPr bwMode="auto">
          <a:xfrm>
            <a:off x="0" y="680011"/>
            <a:ext cx="140609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Όλο το δείγμα</a:t>
            </a:r>
            <a:endParaRPr kumimoji="0" lang="el-GR"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0" y="2564904"/>
            <a:ext cx="311771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1600" b="1" dirty="0" smtClean="0">
                <a:latin typeface="Calibri" pitchFamily="34" charset="0"/>
                <a:cs typeface="Times New Roman" pitchFamily="18" charset="0"/>
              </a:rPr>
              <a:t>Με χαμηλή οικονομική δυσχέρεια</a:t>
            </a:r>
            <a:endParaRPr kumimoji="0" lang="el-GR"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4581128"/>
            <a:ext cx="305461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1600" b="1" dirty="0" smtClean="0">
                <a:latin typeface="Calibri" pitchFamily="34" charset="0"/>
                <a:cs typeface="Times New Roman" pitchFamily="18" charset="0"/>
              </a:rPr>
              <a:t>Με υψηλή οικονομική δυσχέρεια</a:t>
            </a:r>
            <a:endParaRPr kumimoji="0" lang="el-GR"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7894" name="Picture 6"/>
          <p:cNvPicPr>
            <a:picLocks noChangeAspect="1" noChangeArrowheads="1"/>
          </p:cNvPicPr>
          <p:nvPr/>
        </p:nvPicPr>
        <p:blipFill>
          <a:blip r:embed="rId4" cstate="print"/>
          <a:srcRect/>
          <a:stretch>
            <a:fillRect/>
          </a:stretch>
        </p:blipFill>
        <p:spPr bwMode="auto">
          <a:xfrm>
            <a:off x="0" y="5013176"/>
            <a:ext cx="9144000" cy="172819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Κατεύθυνση της αιτιώδους σχέσης</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268760"/>
            <a:ext cx="8964488" cy="4464496"/>
          </a:xfrm>
        </p:spPr>
        <p:txBody>
          <a:bodyPr>
            <a:noAutofit/>
          </a:bodyPr>
          <a:lstStyle/>
          <a:p>
            <a:pPr algn="just">
              <a:buFont typeface="Wingdings" pitchFamily="2" charset="2"/>
              <a:buChar char="§"/>
            </a:pPr>
            <a:r>
              <a:rPr lang="el-GR" sz="2100" dirty="0" smtClean="0"/>
              <a:t>Είναι σημαντικό να μπορεί να στοιχειοθετηθεί η κατεύθυνση της σχέσης από τον εκθετικό παράγοντα στην έκβαση/νόσο και όχι το αντίστροφο.</a:t>
            </a:r>
          </a:p>
          <a:p>
            <a:pPr algn="just">
              <a:buFont typeface="Wingdings" pitchFamily="2" charset="2"/>
              <a:buChar char="§"/>
            </a:pPr>
            <a:r>
              <a:rPr lang="el-GR" sz="2100" dirty="0" smtClean="0"/>
              <a:t>Παραδείγματος χάρη, μια συγχρονική </a:t>
            </a:r>
            <a:r>
              <a:rPr lang="el-GR" sz="2100" dirty="0" err="1" smtClean="0"/>
              <a:t>διατμηματική</a:t>
            </a:r>
            <a:r>
              <a:rPr lang="el-GR" sz="2100" dirty="0" smtClean="0"/>
              <a:t> μελέτη που διερευνά την σχέση ανάμεσα στην ανεργία και την κατάθλιψη, δεν μπορεί να στοιχειοθετήσει την κατεύθυνση της αιτιώδους σχέσης (</a:t>
            </a:r>
            <a:r>
              <a:rPr lang="en-US" sz="2100" dirty="0" smtClean="0"/>
              <a:t>reverse causality), </a:t>
            </a:r>
            <a:r>
              <a:rPr lang="el-GR" sz="2100" dirty="0" smtClean="0"/>
              <a:t>καθώς δεν μπορεί να τεκμηριώσει αν η ανεργία προκάλεσε την κατάθλιψη ή αν τα άτομα με κατάθλιψη, εξαιτίας της νόσου, είχαν περισσότερες πιθανότητες να μείνουν άνεργα. </a:t>
            </a:r>
          </a:p>
          <a:p>
            <a:pPr algn="just">
              <a:buFont typeface="Wingdings" pitchFamily="2" charset="2"/>
              <a:buChar char="§"/>
            </a:pPr>
            <a:r>
              <a:rPr lang="el-GR" sz="2100" dirty="0" smtClean="0"/>
              <a:t>Μόνο οι μελέτες </a:t>
            </a:r>
            <a:r>
              <a:rPr lang="el-GR" sz="2100" dirty="0" err="1" smtClean="0"/>
              <a:t>κοόρτης</a:t>
            </a:r>
            <a:r>
              <a:rPr lang="el-GR" sz="2100" dirty="0" smtClean="0"/>
              <a:t> μπορούν να τεκμηριώσουν την κατεύθυνση της αιτιώδους σχέσης, καθώς κατά τη στρατολόγηση οι συμμετέχοντες πρέπει να μην παρουσιάζουν συμπτώματα της έκβασης/νόσου (</a:t>
            </a:r>
            <a:r>
              <a:rPr lang="en-US" sz="2100" dirty="0" smtClean="0"/>
              <a:t>free of disease).</a:t>
            </a:r>
          </a:p>
          <a:p>
            <a:pPr algn="just">
              <a:buFont typeface="Wingdings" pitchFamily="2" charset="2"/>
              <a:buChar char="§"/>
            </a:pPr>
            <a:r>
              <a:rPr lang="el-GR" sz="2100" dirty="0" smtClean="0"/>
              <a:t>Τι γίνεται όμως σε σχέση με νοσολογικές οντότητες που έχουν πιο «ύπουλη» έναρξη;;</a:t>
            </a:r>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npatelakis\Desktop\chicken and the egg.png"/>
          <p:cNvPicPr>
            <a:picLocks noChangeAspect="1" noChangeArrowheads="1"/>
          </p:cNvPicPr>
          <p:nvPr/>
        </p:nvPicPr>
        <p:blipFill>
          <a:blip r:embed="rId2" cstate="print"/>
          <a:srcRect/>
          <a:stretch>
            <a:fillRect/>
          </a:stretch>
        </p:blipFill>
        <p:spPr bwMode="auto">
          <a:xfrm>
            <a:off x="5940152" y="5445224"/>
            <a:ext cx="2857500" cy="11955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29600" cy="1143000"/>
          </a:xfrm>
        </p:spPr>
        <p:txBody>
          <a:bodyPr>
            <a:normAutofit/>
          </a:bodyPr>
          <a:lstStyle/>
          <a:p>
            <a:r>
              <a:rPr lang="el-GR" sz="3000" dirty="0" smtClean="0">
                <a:solidFill>
                  <a:srgbClr val="990033"/>
                </a:solidFill>
                <a:latin typeface="Arial Black" pitchFamily="34" charset="0"/>
              </a:rPr>
              <a:t>Επιδημιολογικοί σχεδιασμοί</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179512" y="1268760"/>
            <a:ext cx="8964488" cy="5400600"/>
          </a:xfrm>
        </p:spPr>
        <p:txBody>
          <a:bodyPr>
            <a:normAutofit/>
          </a:bodyPr>
          <a:lstStyle/>
          <a:p>
            <a:r>
              <a:rPr lang="el-GR" sz="2200" dirty="0" smtClean="0"/>
              <a:t>Οι επιδημιολογικές έρευνες μπορούν να ενταχθούν σε δύο κατηγορίες: (</a:t>
            </a:r>
            <a:r>
              <a:rPr lang="en-US" sz="2200" dirty="0" err="1" smtClean="0"/>
              <a:t>i</a:t>
            </a:r>
            <a:r>
              <a:rPr lang="en-US" sz="2200" dirty="0" smtClean="0"/>
              <a:t>) </a:t>
            </a:r>
            <a:r>
              <a:rPr lang="el-GR" sz="2200" dirty="0" smtClean="0"/>
              <a:t>μελέτες παρατήρησης και (</a:t>
            </a:r>
            <a:r>
              <a:rPr lang="en-US" sz="2200" dirty="0" smtClean="0"/>
              <a:t>ii)</a:t>
            </a:r>
            <a:r>
              <a:rPr lang="el-GR" sz="2200" dirty="0" smtClean="0"/>
              <a:t> πειραματικές μελέτες.</a:t>
            </a:r>
          </a:p>
          <a:p>
            <a:r>
              <a:rPr lang="el-GR" sz="2200" dirty="0" smtClean="0"/>
              <a:t>Οι μελέτες παρατήρησης επιτρέπουν τα πράγματα να εξελιχθούν από μόνα τους, ο ερευνητής απλά παρατηρεί, αλλά δεν παρεμβαίνει. Χωρίζονται σε:</a:t>
            </a:r>
          </a:p>
          <a:p>
            <a:pPr>
              <a:buFont typeface="Wingdings" pitchFamily="2" charset="2"/>
              <a:buChar char="Ø"/>
            </a:pPr>
            <a:r>
              <a:rPr lang="el-GR" sz="2200" dirty="0" smtClean="0"/>
              <a:t>Περιγραφικές (περιγράφουν την έκταση του προβλήματος</a:t>
            </a:r>
            <a:r>
              <a:rPr lang="en-US" sz="2200" dirty="0" smtClean="0"/>
              <a:t> </a:t>
            </a:r>
            <a:r>
              <a:rPr lang="el-GR" sz="2200" dirty="0" smtClean="0"/>
              <a:t>και αδρές συσχετίσεις- π.χ. τα χαρακτηριστικά των ατόμων που πάσχουν από μια νόσο)</a:t>
            </a:r>
          </a:p>
          <a:p>
            <a:pPr>
              <a:buFont typeface="Wingdings" pitchFamily="2" charset="2"/>
              <a:buChar char="Ø"/>
            </a:pPr>
            <a:r>
              <a:rPr lang="el-GR" sz="2200" dirty="0" smtClean="0"/>
              <a:t>Αναλυτικές  (διερευνούν  σε βάθος επιμέρους συσχετίσεις ανάμεσα στους παράγοντες και τις εκβάσεις και είναι περισσότερο </a:t>
            </a:r>
            <a:r>
              <a:rPr lang="en-US" sz="2200" dirty="0" smtClean="0"/>
              <a:t>theory-driven</a:t>
            </a:r>
            <a:r>
              <a:rPr lang="el-GR" sz="2200" dirty="0" smtClean="0"/>
              <a:t>)</a:t>
            </a:r>
          </a:p>
          <a:p>
            <a:r>
              <a:rPr lang="el-GR" sz="2200" dirty="0" smtClean="0"/>
              <a:t>Οι πειραματικές μελέτες ή μελέτες παρέμβασης περιλαμβάνουν μια ενεργό προσπάθεια να αλλάξει κανείς έναν καθοριστικό παράγοντα μιας νόσου ή την πορεία μιας ασθένειας μέσω παρέμβασης. Είναι παρόμοιες με εκείνες άλλων επιστημονικών κλάδων. Ωστόσο, επειδή αφορά σε ασθένειες, εγείρονται πολλά ζητήματα ηθικής και δεοντολογίας</a:t>
            </a:r>
          </a:p>
          <a:p>
            <a:pPr>
              <a:buNone/>
            </a:pPr>
            <a:endParaRPr lang="el-GR" sz="2200" dirty="0" smtClean="0"/>
          </a:p>
          <a:p>
            <a:pPr>
              <a:buFont typeface="Wingdings" pitchFamily="2" charset="2"/>
              <a:buChar char="Ø"/>
            </a:pPr>
            <a:endParaRPr lang="el-GR" sz="2200" dirty="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Επιδημιολογικοί σχεδιασμοί</a:t>
            </a:r>
            <a:endParaRPr lang="el-GR" sz="3000" dirty="0">
              <a:solidFill>
                <a:srgbClr val="990033"/>
              </a:solidFill>
              <a:latin typeface="Arial Black" pitchFamily="34" charset="0"/>
            </a:endParaRPr>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print"/>
          <a:srcRect/>
          <a:stretch>
            <a:fillRect/>
          </a:stretch>
        </p:blipFill>
        <p:spPr bwMode="auto">
          <a:xfrm>
            <a:off x="138113" y="1340768"/>
            <a:ext cx="8867775" cy="532859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Οικολογικές Μελέτες</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179512" y="1268760"/>
            <a:ext cx="8964488" cy="5400600"/>
          </a:xfrm>
        </p:spPr>
        <p:txBody>
          <a:bodyPr>
            <a:normAutofit lnSpcReduction="10000"/>
          </a:bodyPr>
          <a:lstStyle/>
          <a:p>
            <a:pPr>
              <a:buFont typeface="Wingdings" pitchFamily="2" charset="2"/>
              <a:buChar char="§"/>
            </a:pPr>
            <a:r>
              <a:rPr lang="el-GR" sz="2200" dirty="0" smtClean="0"/>
              <a:t>Εξετάζουν τη συσχέτιση ανάμεσα σε έναν εκθετικό παράγοντα και μία έκβαση/ νόσο σε διαφορετικούς πληθυσμούς ή στον ίδιο πληθυσμό, αλλά σε διαφορετικές χρονικές στιγμές (</a:t>
            </a:r>
            <a:r>
              <a:rPr lang="en-US" sz="2200" dirty="0" smtClean="0"/>
              <a:t>time-series). </a:t>
            </a:r>
            <a:endParaRPr lang="el-GR" sz="2200" dirty="0" smtClean="0"/>
          </a:p>
          <a:p>
            <a:pPr>
              <a:buFont typeface="Wingdings" pitchFamily="2" charset="2"/>
              <a:buChar char="§"/>
            </a:pPr>
            <a:r>
              <a:rPr lang="el-GR" sz="2200" dirty="0" smtClean="0"/>
              <a:t>Οι δείκτες που αφορούν τόσο τους εκθετικούς παράγοντες όσο και τη νόσο/ έκβαση έχουν συλλεχθεί σε συλλογικό επίπεδο (μονάδα ανάλυσης δεν είναι το άτομο, αλλά η ομάδα)</a:t>
            </a:r>
          </a:p>
          <a:p>
            <a:pPr>
              <a:buFont typeface="Wingdings" pitchFamily="2" charset="2"/>
              <a:buChar char="§"/>
            </a:pPr>
            <a:r>
              <a:rPr lang="el-GR" sz="2200" dirty="0" smtClean="0"/>
              <a:t>Παράδειγμα: συσχέτιση ανάμεσα στο δείκτη ανεργίας και στις αυτοκτονίες</a:t>
            </a:r>
          </a:p>
          <a:p>
            <a:pPr>
              <a:buFont typeface="Wingdings" pitchFamily="2" charset="2"/>
              <a:buChar char="§"/>
            </a:pPr>
            <a:r>
              <a:rPr lang="el-GR" sz="2200" dirty="0" smtClean="0"/>
              <a:t>Είναι εύκολες, γρήγορες, φθηνές και μπορούν να οδηγήσουν στη δημιουργία υποθέσεων που μπορούν να διερευνηθούν σε αναλυτικές επιδημιολογικές έρευνες.</a:t>
            </a:r>
            <a:endParaRPr lang="el-GR" sz="2200" dirty="0"/>
          </a:p>
          <a:p>
            <a:pPr>
              <a:buFont typeface="Wingdings" pitchFamily="2" charset="2"/>
              <a:buChar char="§"/>
            </a:pPr>
            <a:r>
              <a:rPr lang="el-GR" sz="2200" dirty="0" smtClean="0"/>
              <a:t>Επιπλέον μπορείς τους δείκτες να τους αντλήσεις από διαφορετικές πηγές</a:t>
            </a:r>
          </a:p>
          <a:p>
            <a:pPr algn="r">
              <a:buNone/>
            </a:pPr>
            <a:endParaRPr lang="el-GR" sz="2200" dirty="0"/>
          </a:p>
          <a:p>
            <a:pPr algn="r">
              <a:buNone/>
            </a:pPr>
            <a:r>
              <a:rPr lang="el-GR" sz="3000" dirty="0" smtClean="0">
                <a:solidFill>
                  <a:srgbClr val="A50021"/>
                </a:solidFill>
                <a:latin typeface="Arial Black" pitchFamily="34" charset="0"/>
              </a:rPr>
              <a:t>ΌΜΩΣ…</a:t>
            </a:r>
          </a:p>
          <a:p>
            <a:pPr>
              <a:buNone/>
            </a:pPr>
            <a:endParaRPr lang="el-GR" sz="2200" dirty="0" smtClean="0"/>
          </a:p>
          <a:p>
            <a:pPr>
              <a:buFont typeface="Wingdings" pitchFamily="2" charset="2"/>
              <a:buChar char="§"/>
            </a:pPr>
            <a:endParaRPr lang="el-GR" sz="22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Οικολογικές Μελέτες</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179512" y="2060848"/>
            <a:ext cx="8964488" cy="2448272"/>
          </a:xfrm>
        </p:spPr>
        <p:txBody>
          <a:bodyPr>
            <a:normAutofit/>
          </a:bodyPr>
          <a:lstStyle/>
          <a:p>
            <a:pPr>
              <a:buFont typeface="Wingdings" pitchFamily="2" charset="2"/>
              <a:buChar char="§"/>
            </a:pPr>
            <a:r>
              <a:rPr lang="el-GR" sz="2200" dirty="0" smtClean="0">
                <a:latin typeface="Arial Black" pitchFamily="34" charset="0"/>
              </a:rPr>
              <a:t>ΠΡΟΚΛΗΣΗ: </a:t>
            </a:r>
            <a:r>
              <a:rPr lang="el-GR" sz="2200" dirty="0" smtClean="0"/>
              <a:t>Ζητήματα Οικολογικής Πλάνης («</a:t>
            </a:r>
            <a:r>
              <a:rPr lang="en-US" sz="2200" dirty="0" smtClean="0"/>
              <a:t>Ecological fallacy”)</a:t>
            </a:r>
            <a:r>
              <a:rPr lang="el-GR" sz="2200" dirty="0" smtClean="0"/>
              <a:t>- τα αποτελέσματα δεν μπορούν να ερμηνευθούν σε ατομικό επίπεδο</a:t>
            </a:r>
          </a:p>
          <a:p>
            <a:pPr>
              <a:buFont typeface="Wingdings" pitchFamily="2" charset="2"/>
              <a:buChar char="§"/>
            </a:pPr>
            <a:r>
              <a:rPr lang="el-GR" sz="2200" dirty="0" smtClean="0">
                <a:latin typeface="Arial Black" pitchFamily="34" charset="0"/>
              </a:rPr>
              <a:t>ΠΡΟΚΛΗΣΗ: </a:t>
            </a:r>
            <a:r>
              <a:rPr lang="el-GR" sz="2200" dirty="0" smtClean="0"/>
              <a:t>Τα στοιχεία συλλέγονται κατά κύριο λόγο για μη ερευνητικούς σκοπούς, με αποτέλεσμα να μην λαμβάνονται υπόψη </a:t>
            </a:r>
            <a:r>
              <a:rPr lang="el-GR" sz="2200" dirty="0" err="1" smtClean="0"/>
              <a:t>συγχυτικοί</a:t>
            </a:r>
            <a:r>
              <a:rPr lang="el-GR" sz="2200" dirty="0" smtClean="0"/>
              <a:t> παράγοντες.</a:t>
            </a:r>
          </a:p>
          <a:p>
            <a:pPr>
              <a:buFont typeface="Wingdings" pitchFamily="2" charset="2"/>
              <a:buChar char="§"/>
            </a:pPr>
            <a:r>
              <a:rPr lang="el-GR" sz="2200" dirty="0" smtClean="0">
                <a:latin typeface="Arial Black" pitchFamily="34" charset="0"/>
              </a:rPr>
              <a:t>ΠΡΟΚΛΗΣΗ:</a:t>
            </a:r>
            <a:r>
              <a:rPr lang="el-GR" sz="2200" dirty="0" smtClean="0"/>
              <a:t> Δεν τεκμηριώνεται η κατεύθυνση της συσχέτισης</a:t>
            </a:r>
            <a:endParaRPr lang="en-US" sz="2200" dirty="0" smtClean="0"/>
          </a:p>
          <a:p>
            <a:pPr>
              <a:buNone/>
            </a:pPr>
            <a:endParaRPr lang="el-GR" sz="2200" dirty="0" smtClean="0"/>
          </a:p>
          <a:p>
            <a:pPr>
              <a:buNone/>
            </a:pPr>
            <a:endParaRPr lang="el-GR" sz="22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Συγχρονικές –</a:t>
            </a:r>
            <a:r>
              <a:rPr lang="el-GR" sz="3000" dirty="0" err="1" smtClean="0">
                <a:solidFill>
                  <a:srgbClr val="990033"/>
                </a:solidFill>
                <a:latin typeface="Arial Black" pitchFamily="34" charset="0"/>
              </a:rPr>
              <a:t>Διατμηματικές</a:t>
            </a:r>
            <a:r>
              <a:rPr lang="el-GR" sz="3000" dirty="0" smtClean="0">
                <a:solidFill>
                  <a:srgbClr val="990033"/>
                </a:solidFill>
                <a:latin typeface="Arial Black" pitchFamily="34" charset="0"/>
              </a:rPr>
              <a:t> μελέτες</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179512" y="1268760"/>
            <a:ext cx="8964488" cy="5400600"/>
          </a:xfrm>
        </p:spPr>
        <p:txBody>
          <a:bodyPr>
            <a:normAutofit/>
          </a:bodyPr>
          <a:lstStyle/>
          <a:p>
            <a:pPr>
              <a:buFont typeface="Wingdings" pitchFamily="2" charset="2"/>
              <a:buChar char="§"/>
            </a:pPr>
            <a:r>
              <a:rPr lang="el-GR" sz="2200" dirty="0" smtClean="0"/>
              <a:t>Συλλέγουν πληροφορίες από ένα δείγμα ατόμων που έχει αντληθεί </a:t>
            </a:r>
            <a:r>
              <a:rPr lang="el-GR" sz="2200" dirty="0" err="1" smtClean="0"/>
              <a:t>αό</a:t>
            </a:r>
            <a:r>
              <a:rPr lang="el-GR" sz="2200" dirty="0" smtClean="0"/>
              <a:t> έναν πληθυσμό βάση, ο οποίος έχει προσδιοριστεί βάσει περιοχής (π.χ. απομακρυσμένες περιοχές) ή συγκεκριμένα χαρακτηριστικά, προκειμένου να υπολογισθεί ο </a:t>
            </a:r>
            <a:r>
              <a:rPr lang="el-GR" sz="2200" dirty="0" err="1" smtClean="0"/>
              <a:t>επιπολασμός</a:t>
            </a:r>
            <a:r>
              <a:rPr lang="el-GR" sz="2200" dirty="0" smtClean="0"/>
              <a:t> μιας έκβασης και να ανιχνευθούν γενικότεροι παράγοντες επικινδυνότητας. </a:t>
            </a:r>
          </a:p>
          <a:p>
            <a:pPr>
              <a:buFont typeface="Wingdings" pitchFamily="2" charset="2"/>
              <a:buChar char="§"/>
            </a:pPr>
            <a:r>
              <a:rPr lang="el-GR" sz="2200" dirty="0" smtClean="0"/>
              <a:t>Παρέχουν μια φωτογραφία (</a:t>
            </a:r>
            <a:r>
              <a:rPr lang="en-US" sz="2200" dirty="0" smtClean="0"/>
              <a:t>“snapshot”)</a:t>
            </a:r>
            <a:r>
              <a:rPr lang="el-GR" sz="2200" dirty="0" smtClean="0"/>
              <a:t> των συσχετίσεων ανάμεσα στους εκθετικούς παράγοντες και τις εκβάσεις/νόσους</a:t>
            </a:r>
          </a:p>
          <a:p>
            <a:pPr>
              <a:buFont typeface="Wingdings" pitchFamily="2" charset="2"/>
              <a:buChar char="§"/>
            </a:pPr>
            <a:r>
              <a:rPr lang="el-GR" sz="2200" dirty="0" smtClean="0"/>
              <a:t>Είναι φθηνές και γρήγορες</a:t>
            </a:r>
          </a:p>
          <a:p>
            <a:pPr>
              <a:buFont typeface="Wingdings" pitchFamily="2" charset="2"/>
              <a:buChar char="§"/>
            </a:pPr>
            <a:r>
              <a:rPr lang="el-GR" sz="2200" dirty="0" smtClean="0"/>
              <a:t>Χρησιμοποιούνται για εκτίμηση αναγκών, προσδιορισμό προτεραιοτήτων σε πολιτικές υγείας, σχεδιασμό υπηρεσιών υγείας και για να καταδείξουν τάσεις (όταν είναι </a:t>
            </a:r>
            <a:r>
              <a:rPr lang="en-US" sz="2200" dirty="0" smtClean="0"/>
              <a:t>repeated)</a:t>
            </a:r>
            <a:r>
              <a:rPr lang="el-GR" sz="2200" dirty="0" smtClean="0"/>
              <a:t>. </a:t>
            </a:r>
            <a:endParaRPr lang="el-GR" sz="2200" dirty="0"/>
          </a:p>
          <a:p>
            <a:pPr algn="r">
              <a:buNone/>
            </a:pPr>
            <a:r>
              <a:rPr lang="el-GR" sz="3000" dirty="0" smtClean="0">
                <a:solidFill>
                  <a:srgbClr val="A50021"/>
                </a:solidFill>
                <a:latin typeface="Arial Black" pitchFamily="34" charset="0"/>
              </a:rPr>
              <a:t>ΌΜΩΣ…</a:t>
            </a:r>
          </a:p>
          <a:p>
            <a:pPr>
              <a:buNone/>
            </a:pPr>
            <a:endParaRPr lang="el-GR" sz="2200" dirty="0" smtClean="0"/>
          </a:p>
          <a:p>
            <a:pPr>
              <a:buFont typeface="Wingdings" pitchFamily="2" charset="2"/>
              <a:buChar char="§"/>
            </a:pPr>
            <a:endParaRPr lang="el-GR" sz="22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Συγχρονικές/</a:t>
            </a:r>
            <a:r>
              <a:rPr lang="el-GR" sz="3000" dirty="0" err="1" smtClean="0">
                <a:solidFill>
                  <a:srgbClr val="990033"/>
                </a:solidFill>
                <a:latin typeface="Arial Black" pitchFamily="34" charset="0"/>
              </a:rPr>
              <a:t>Διατμηματικές </a:t>
            </a:r>
            <a:r>
              <a:rPr lang="el-GR" sz="3000" dirty="0" smtClean="0">
                <a:solidFill>
                  <a:srgbClr val="990033"/>
                </a:solidFill>
                <a:latin typeface="Arial Black" pitchFamily="34" charset="0"/>
              </a:rPr>
              <a:t>Μελέτες</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0" y="1268760"/>
            <a:ext cx="9144000" cy="5328592"/>
          </a:xfrm>
        </p:spPr>
        <p:txBody>
          <a:bodyPr>
            <a:normAutofit lnSpcReduction="10000"/>
          </a:bodyPr>
          <a:lstStyle/>
          <a:p>
            <a:pPr>
              <a:buFont typeface="Wingdings" pitchFamily="2" charset="2"/>
              <a:buChar char="§"/>
            </a:pPr>
            <a:r>
              <a:rPr lang="el-GR" sz="2200" dirty="0" smtClean="0">
                <a:latin typeface="Arial Black" pitchFamily="34" charset="0"/>
              </a:rPr>
              <a:t>ΠΡΟΚΛΗΣΗ: </a:t>
            </a:r>
            <a:r>
              <a:rPr lang="el-GR" sz="2200" dirty="0" smtClean="0"/>
              <a:t>Δεν μπορούν να τεκμηριώσουν την κατεύθυνση της συσχέτισης</a:t>
            </a:r>
          </a:p>
          <a:p>
            <a:pPr>
              <a:buFont typeface="Wingdings" pitchFamily="2" charset="2"/>
              <a:buChar char="§"/>
            </a:pPr>
            <a:r>
              <a:rPr lang="el-GR" sz="2200" dirty="0" smtClean="0">
                <a:latin typeface="Arial Black" pitchFamily="34" charset="0"/>
              </a:rPr>
              <a:t>ΠΡΟΚΛΗΣΗ: </a:t>
            </a:r>
            <a:r>
              <a:rPr lang="el-GR" sz="2200" dirty="0" smtClean="0"/>
              <a:t>Δυσκολίες με σπανιότερες ασθένειες</a:t>
            </a:r>
          </a:p>
          <a:p>
            <a:pPr>
              <a:buFont typeface="Wingdings" pitchFamily="2" charset="2"/>
              <a:buChar char="§"/>
            </a:pPr>
            <a:r>
              <a:rPr lang="el-GR" sz="2200" dirty="0" smtClean="0">
                <a:latin typeface="Arial Black" pitchFamily="34" charset="0"/>
              </a:rPr>
              <a:t>ΠΡΟΚΛΗΣΗ: </a:t>
            </a:r>
            <a:r>
              <a:rPr lang="el-GR" sz="2200" dirty="0" smtClean="0"/>
              <a:t>Χαμηλά ποσοστά απόκρισης οδηγούν σε περιορισμούς στη </a:t>
            </a:r>
            <a:r>
              <a:rPr lang="el-GR" sz="2200" dirty="0" err="1" smtClean="0"/>
              <a:t>γενικευσιμότητα</a:t>
            </a:r>
            <a:r>
              <a:rPr lang="el-GR" sz="2200" dirty="0" smtClean="0"/>
              <a:t> των αποτελεσμάτων, αλλά και σε κινδύνους μεροληπτικών σφαλμάτων επιλογής.</a:t>
            </a:r>
          </a:p>
          <a:p>
            <a:pPr>
              <a:buFont typeface="Wingdings" pitchFamily="2" charset="2"/>
              <a:buChar char="§"/>
            </a:pPr>
            <a:r>
              <a:rPr lang="el-GR" sz="2200" dirty="0" smtClean="0">
                <a:latin typeface="Arial Black" pitchFamily="34" charset="0"/>
              </a:rPr>
              <a:t>ΠΡΟΚΛΗΣΗ: </a:t>
            </a:r>
            <a:r>
              <a:rPr lang="el-GR" sz="2200" dirty="0" smtClean="0"/>
              <a:t>Χρήση διαγνωστικών εργαλείων – τι ψυχομετρικές ιδιότητες έχουν; Πως και από ποιον χορηγούνται; Ζητήματα στίγματος (χαμηλό κίνητρο συμμετοχής, αλλά και πολύ συχνά ανειλικρινείς απαντήσεις).</a:t>
            </a:r>
          </a:p>
          <a:p>
            <a:pPr>
              <a:buFont typeface="Wingdings" pitchFamily="2" charset="2"/>
              <a:buChar char="§"/>
            </a:pPr>
            <a:r>
              <a:rPr lang="el-GR" sz="2200" dirty="0" smtClean="0">
                <a:latin typeface="Arial Black" pitchFamily="34" charset="0"/>
              </a:rPr>
              <a:t>ΠΡΟΚΛΗΣΗ: </a:t>
            </a:r>
            <a:r>
              <a:rPr lang="el-GR" sz="2200" dirty="0" err="1" smtClean="0"/>
              <a:t>Εγκυροποίηση</a:t>
            </a:r>
            <a:r>
              <a:rPr lang="el-GR" sz="2200" dirty="0" smtClean="0"/>
              <a:t> των εργαλείων- σε ποιον πληθυσμό? γενικό ή κλινικό Οι περισσότερες χώρες έχουν πλέον πολλές </a:t>
            </a:r>
            <a:r>
              <a:rPr lang="el-GR" sz="2200" dirty="0" err="1" smtClean="0"/>
              <a:t>εθνότητες?είναι</a:t>
            </a:r>
            <a:r>
              <a:rPr lang="el-GR" sz="2200" dirty="0" smtClean="0"/>
              <a:t> τα εργαλεία ευαίσθητα σε θέματα κουλτούρας?</a:t>
            </a:r>
          </a:p>
          <a:p>
            <a:pPr>
              <a:buFont typeface="Wingdings" pitchFamily="2" charset="2"/>
              <a:buChar char="§"/>
            </a:pPr>
            <a:r>
              <a:rPr lang="el-GR" sz="2200" dirty="0" smtClean="0">
                <a:latin typeface="Arial Black" pitchFamily="34" charset="0"/>
              </a:rPr>
              <a:t>ΠΡΟΚΛΗΣΗ: </a:t>
            </a:r>
            <a:r>
              <a:rPr lang="el-GR" sz="2200" dirty="0" smtClean="0"/>
              <a:t>στην εννοιολογική κατασκευή των ψυχικών διαταραχών, είναι τελικά συγκρίσιμες οι χώρες ή έχουμε επιβολή ενός δυτικού μοντέλου;</a:t>
            </a:r>
          </a:p>
          <a:p>
            <a:pPr>
              <a:buNone/>
            </a:pPr>
            <a:endParaRPr lang="el-GR" sz="2200" dirty="0" smtClean="0"/>
          </a:p>
          <a:p>
            <a:pPr>
              <a:buNone/>
            </a:pPr>
            <a:endParaRPr lang="el-GR" sz="22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Μελέτες ασθενών-μαρτύρων</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179512" y="1268760"/>
            <a:ext cx="8964488" cy="5400600"/>
          </a:xfrm>
        </p:spPr>
        <p:txBody>
          <a:bodyPr>
            <a:normAutofit/>
          </a:bodyPr>
          <a:lstStyle/>
          <a:p>
            <a:pPr>
              <a:buFont typeface="Wingdings" pitchFamily="2" charset="2"/>
              <a:buChar char="§"/>
            </a:pPr>
            <a:r>
              <a:rPr lang="el-GR" sz="2200" dirty="0" smtClean="0"/>
              <a:t>Είναι κατ’ </a:t>
            </a:r>
            <a:r>
              <a:rPr lang="el-GR" sz="2200" dirty="0" err="1" smtClean="0"/>
              <a:t>ουσίαν</a:t>
            </a:r>
            <a:r>
              <a:rPr lang="el-GR" sz="2200" dirty="0" smtClean="0"/>
              <a:t> αναδρομικοί ερευνητικοί σχεδιασμοί.</a:t>
            </a:r>
          </a:p>
          <a:p>
            <a:pPr>
              <a:buFont typeface="Wingdings" pitchFamily="2" charset="2"/>
              <a:buChar char="§"/>
            </a:pPr>
            <a:r>
              <a:rPr lang="el-GR" sz="2200" dirty="0" smtClean="0"/>
              <a:t>Πιθανότητες της έκθεσης στον παράγοντα κινδύνου ανάμεσα στα μέλη της ομάδας των ασθενών με εκείνες της ομάδας ελέγχου διαμορφώνουν το λόγο των πιθανοτήτων (</a:t>
            </a:r>
            <a:r>
              <a:rPr lang="en-US" sz="2200" dirty="0" smtClean="0"/>
              <a:t>odds ratio). </a:t>
            </a:r>
            <a:endParaRPr lang="el-GR" sz="2200" dirty="0" smtClean="0"/>
          </a:p>
          <a:p>
            <a:pPr>
              <a:buFont typeface="Wingdings" pitchFamily="2" charset="2"/>
              <a:buChar char="§"/>
            </a:pPr>
            <a:r>
              <a:rPr lang="el-GR" sz="2200" dirty="0" smtClean="0"/>
              <a:t>Είναι σχετικά γρήγορες, φθηνές και η πιο κατάλληλη μεθοδολογία για την αρχική διερεύνηση σπάνιων ασθενειών. </a:t>
            </a:r>
          </a:p>
          <a:p>
            <a:pPr>
              <a:buNone/>
            </a:pPr>
            <a:endParaRPr lang="el-GR" sz="2200" dirty="0" smtClean="0">
              <a:solidFill>
                <a:srgbClr val="A50021"/>
              </a:solidFill>
              <a:latin typeface="Arial Black" pitchFamily="34" charset="0"/>
            </a:endParaRPr>
          </a:p>
          <a:p>
            <a:pPr>
              <a:buNone/>
            </a:pPr>
            <a:r>
              <a:rPr lang="el-GR" sz="3000" dirty="0" smtClean="0">
                <a:solidFill>
                  <a:srgbClr val="A50021"/>
                </a:solidFill>
                <a:latin typeface="Arial Black" pitchFamily="34" charset="0"/>
              </a:rPr>
              <a:t>ΌΜΩΣ…</a:t>
            </a:r>
          </a:p>
          <a:p>
            <a:pPr>
              <a:buNone/>
            </a:pPr>
            <a:endParaRPr lang="el-GR" sz="3000" dirty="0" smtClean="0">
              <a:solidFill>
                <a:srgbClr val="A50021"/>
              </a:solidFill>
              <a:latin typeface="Arial Black" pitchFamily="34" charset="0"/>
            </a:endParaRPr>
          </a:p>
          <a:p>
            <a:pPr>
              <a:buFont typeface="Wingdings" pitchFamily="2" charset="2"/>
              <a:buChar char="§"/>
            </a:pPr>
            <a:r>
              <a:rPr lang="el-GR" sz="2200" b="1" dirty="0" smtClean="0"/>
              <a:t>ΠΡΟΚΛΗΣΗ: </a:t>
            </a:r>
            <a:r>
              <a:rPr lang="el-GR" sz="2200" dirty="0" smtClean="0"/>
              <a:t>Είναι πολύ ευάλωτοι σχεδιασμοί σε μεροληπτικά σφάλματα επιλογής και μέτρησης</a:t>
            </a:r>
          </a:p>
          <a:p>
            <a:pPr>
              <a:buFont typeface="Wingdings" pitchFamily="2" charset="2"/>
              <a:buChar char="§"/>
            </a:pPr>
            <a:r>
              <a:rPr lang="el-GR" sz="2200" b="1" dirty="0" smtClean="0"/>
              <a:t>ΠΡΟΚΛΗΣΗ: </a:t>
            </a:r>
            <a:r>
              <a:rPr lang="el-GR" sz="2200" dirty="0" smtClean="0"/>
              <a:t>Δεν μπορεί να προσδιοριστεί η κατεύθυνση της αιτιώδους σχέσης</a:t>
            </a:r>
          </a:p>
          <a:p>
            <a:pPr>
              <a:buFont typeface="Wingdings" pitchFamily="2" charset="2"/>
              <a:buChar char="§"/>
            </a:pPr>
            <a:endParaRPr lang="el-GR" sz="22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Μελέτες </a:t>
            </a:r>
            <a:r>
              <a:rPr lang="el-GR" sz="3000" dirty="0" err="1" smtClean="0">
                <a:solidFill>
                  <a:srgbClr val="990033"/>
                </a:solidFill>
                <a:latin typeface="Arial Black" pitchFamily="34" charset="0"/>
              </a:rPr>
              <a:t>κοόρτης</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179512" y="1268760"/>
            <a:ext cx="8964488" cy="5400600"/>
          </a:xfrm>
        </p:spPr>
        <p:txBody>
          <a:bodyPr>
            <a:normAutofit/>
          </a:bodyPr>
          <a:lstStyle/>
          <a:p>
            <a:pPr>
              <a:buFont typeface="Wingdings" pitchFamily="2" charset="2"/>
              <a:buChar char="§"/>
            </a:pPr>
            <a:r>
              <a:rPr lang="el-GR" sz="2200" dirty="0" smtClean="0"/>
              <a:t>Οι συμμετέχοντες στρατολογούνται βάσει του εκθετικού παράγοντα (παρουσία-</a:t>
            </a:r>
            <a:r>
              <a:rPr lang="el-GR" sz="2200" dirty="0" err="1" smtClean="0"/>
              <a:t>απουσία</a:t>
            </a:r>
            <a:r>
              <a:rPr lang="el-GR" sz="2200" dirty="0" smtClean="0"/>
              <a:t>) και είναι </a:t>
            </a:r>
            <a:r>
              <a:rPr lang="en-US" sz="2200" dirty="0" smtClean="0"/>
              <a:t>free of disease </a:t>
            </a:r>
            <a:r>
              <a:rPr lang="el-GR" sz="2200" dirty="0" smtClean="0"/>
              <a:t>στην αρχή της μελέτης.</a:t>
            </a:r>
          </a:p>
          <a:p>
            <a:pPr>
              <a:buFont typeface="Wingdings" pitchFamily="2" charset="2"/>
              <a:buChar char="§"/>
            </a:pPr>
            <a:r>
              <a:rPr lang="el-GR" sz="2200" dirty="0" smtClean="0"/>
              <a:t>Παρακολουθούνται για κάποιο χρονικό διάστημα και εν συνεχεία προσδιορίζεται ο λόγος πιθανοτήτων.</a:t>
            </a:r>
          </a:p>
          <a:p>
            <a:pPr>
              <a:buFont typeface="Wingdings" pitchFamily="2" charset="2"/>
              <a:buChar char="§"/>
            </a:pPr>
            <a:r>
              <a:rPr lang="el-GR" sz="2200" dirty="0" smtClean="0"/>
              <a:t>Επιτρέπουν να μελετηθούν πολλαπλές εκβάσεις</a:t>
            </a:r>
          </a:p>
          <a:p>
            <a:pPr>
              <a:buFont typeface="Wingdings" pitchFamily="2" charset="2"/>
              <a:buChar char="§"/>
            </a:pPr>
            <a:r>
              <a:rPr lang="el-GR" sz="2200" dirty="0" smtClean="0"/>
              <a:t>Τεκμηριώνουν την κατεύθυνση της αιτιώδους σχέσης</a:t>
            </a:r>
          </a:p>
          <a:p>
            <a:pPr>
              <a:buNone/>
            </a:pPr>
            <a:endParaRPr lang="el-GR" sz="2200" dirty="0" smtClean="0"/>
          </a:p>
          <a:p>
            <a:pPr>
              <a:buNone/>
            </a:pPr>
            <a:r>
              <a:rPr lang="el-GR" sz="3000" dirty="0" smtClean="0">
                <a:solidFill>
                  <a:srgbClr val="A50021"/>
                </a:solidFill>
                <a:latin typeface="Arial Black" pitchFamily="34" charset="0"/>
              </a:rPr>
              <a:t>ΌΜΩΣ…</a:t>
            </a:r>
          </a:p>
          <a:p>
            <a:pPr>
              <a:buNone/>
            </a:pPr>
            <a:endParaRPr lang="el-GR" sz="2200" dirty="0" smtClean="0"/>
          </a:p>
          <a:p>
            <a:pPr>
              <a:buFont typeface="Wingdings" pitchFamily="2" charset="2"/>
              <a:buChar char="§"/>
            </a:pPr>
            <a:r>
              <a:rPr lang="el-GR" sz="2200" b="1" dirty="0" smtClean="0"/>
              <a:t>ΠΡΟΚΛΗΣΗ: </a:t>
            </a:r>
            <a:r>
              <a:rPr lang="el-GR" sz="2200" dirty="0" smtClean="0"/>
              <a:t>Πολυέξοδοι σε χρόνο και χρήμα</a:t>
            </a:r>
          </a:p>
          <a:p>
            <a:pPr>
              <a:buFont typeface="Wingdings" pitchFamily="2" charset="2"/>
              <a:buChar char="§"/>
            </a:pPr>
            <a:r>
              <a:rPr lang="el-GR" sz="2200" b="1" dirty="0" smtClean="0"/>
              <a:t>ΠΡΟΚΛΗΣΗ: </a:t>
            </a:r>
            <a:r>
              <a:rPr lang="el-GR" sz="2200" dirty="0" smtClean="0"/>
              <a:t>Δεν είναι κατάλληλος σχεδιασμός για σπάνιες εκβάσεις</a:t>
            </a:r>
          </a:p>
          <a:p>
            <a:pPr>
              <a:buFont typeface="Wingdings" pitchFamily="2" charset="2"/>
              <a:buChar char="§"/>
            </a:pPr>
            <a:r>
              <a:rPr lang="el-GR" sz="2200" b="1" dirty="0" smtClean="0"/>
              <a:t>ΠΡΟΚΛΗΣΗ</a:t>
            </a:r>
            <a:r>
              <a:rPr lang="el-GR" sz="2200" dirty="0" smtClean="0"/>
              <a:t>: Επιρρεπείς σε μεροληπτικά σφάλματα επιλογής, κυρίως μη παρακολούθησης.</a:t>
            </a:r>
          </a:p>
          <a:p>
            <a:pPr>
              <a:buFont typeface="Wingdings" pitchFamily="2" charset="2"/>
              <a:buChar char="§"/>
            </a:pPr>
            <a:endParaRPr lang="el-GR" sz="2200" dirty="0" smtClean="0"/>
          </a:p>
          <a:p>
            <a:pPr>
              <a:buFont typeface="Wingdings" pitchFamily="2" charset="2"/>
              <a:buChar char="§"/>
            </a:pPr>
            <a:endParaRPr lang="el-GR" sz="22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Ορισμός</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r>
              <a:rPr lang="el-GR" sz="2300" dirty="0" smtClean="0"/>
              <a:t>Οι επιδημιολόγοι </a:t>
            </a:r>
            <a:r>
              <a:rPr lang="el-GR" sz="2300" b="1" dirty="0" smtClean="0"/>
              <a:t>πρώτα περιγράφουν </a:t>
            </a:r>
            <a:r>
              <a:rPr lang="el-GR" sz="2300" dirty="0" smtClean="0"/>
              <a:t>την έκταση και την εικόνα ενός προβλήματος υγείας: ποιος νοσεί, πότε και πού. Στη συνέχεια, προσπαθούν </a:t>
            </a:r>
            <a:r>
              <a:rPr lang="el-GR" sz="2300" b="1" dirty="0" smtClean="0"/>
              <a:t>να εξηγήσουν </a:t>
            </a:r>
            <a:r>
              <a:rPr lang="el-GR" sz="2300" dirty="0" smtClean="0"/>
              <a:t>αυτές τις παρατηρήσεις: γιατί οι άνθρωποι αρρωσταίνουν;</a:t>
            </a:r>
          </a:p>
          <a:p>
            <a:pPr algn="just"/>
            <a:r>
              <a:rPr lang="el-GR" sz="2300" dirty="0" smtClean="0"/>
              <a:t>Η περιγραφή των ασθενειών προσφέρει ενδείξεις για πιθανούς παράγοντες επικινδυνότητας, οδηγώντας στη διαμόρφωση υποθέσεων που μπορούν να εξετασθούν στο πλαίσιο καλά σχεδιασμένων αναλυτικών ερευνών. </a:t>
            </a:r>
          </a:p>
          <a:p>
            <a:pPr algn="just"/>
            <a:r>
              <a:rPr lang="el-GR" sz="2300" dirty="0" smtClean="0"/>
              <a:t>Δοκιμές παρεμβάσεων που στοχεύουν σε συγκεκριμένους παράγοντες επικινδυνότητας μπορούν ενίοτε να παρέχουν πρόσθετη τεκμηρίωση για την παρουσία αιτιολογικών σχέσεων. </a:t>
            </a:r>
          </a:p>
          <a:p>
            <a:pPr algn="just"/>
            <a:r>
              <a:rPr lang="el-GR" sz="2300" dirty="0" smtClean="0"/>
              <a:t>Επομένως, η επιδημιολογία είναι πάνω απ’ όλα ένας πρακτικός επιστημονικός κλάδος και περιλαμβάνει τη συστηματική διερεύνηση της υγείας, της νόσου και της ανθρώπινης συμπεριφοράς στο φυσικό περιβάλλον. </a:t>
            </a:r>
          </a:p>
          <a:p>
            <a:pPr algn="just"/>
            <a:endParaRPr lang="el-GR" sz="25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Τυχαιοποιημένη Ελεγχόμενη Δοκιμή (</a:t>
            </a:r>
            <a:r>
              <a:rPr lang="en-US" sz="3000" dirty="0" smtClean="0">
                <a:solidFill>
                  <a:srgbClr val="990033"/>
                </a:solidFill>
                <a:latin typeface="Arial Black" pitchFamily="34" charset="0"/>
              </a:rPr>
              <a:t>RCTs)</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179512" y="1268760"/>
            <a:ext cx="8964488" cy="5400600"/>
          </a:xfrm>
        </p:spPr>
        <p:txBody>
          <a:bodyPr>
            <a:normAutofit/>
          </a:bodyPr>
          <a:lstStyle/>
          <a:p>
            <a:pPr>
              <a:buFont typeface="Wingdings" pitchFamily="2" charset="2"/>
              <a:buChar char="§"/>
            </a:pPr>
            <a:r>
              <a:rPr lang="el-GR" sz="2200" dirty="0" smtClean="0"/>
              <a:t>Ο ερευνητής κατανέμει την παρέμβαση σε άτομα ή κοινότητες (</a:t>
            </a:r>
            <a:r>
              <a:rPr lang="en-US" sz="2200" dirty="0" smtClean="0"/>
              <a:t>cluster randomized trials </a:t>
            </a:r>
            <a:r>
              <a:rPr lang="el-GR" sz="2200" dirty="0" smtClean="0"/>
              <a:t>ή </a:t>
            </a:r>
            <a:r>
              <a:rPr lang="en-US" sz="2200" dirty="0" smtClean="0"/>
              <a:t>community trials, </a:t>
            </a:r>
            <a:r>
              <a:rPr lang="el-GR" sz="2200" dirty="0" smtClean="0"/>
              <a:t>αν είναι κοινότητες) και συγκρίνει την έκβαση ενδιαφέροντος (συνήθως </a:t>
            </a:r>
            <a:r>
              <a:rPr lang="en-US" sz="2200" dirty="0" smtClean="0"/>
              <a:t>primary </a:t>
            </a:r>
            <a:r>
              <a:rPr lang="el-GR" sz="2200" dirty="0" smtClean="0"/>
              <a:t>και </a:t>
            </a:r>
            <a:r>
              <a:rPr lang="en-US" sz="2200" dirty="0" smtClean="0"/>
              <a:t>secondary outcome)</a:t>
            </a:r>
            <a:r>
              <a:rPr lang="el-GR" sz="2200" dirty="0" smtClean="0"/>
              <a:t> ανάμεσα στις ομάδες.</a:t>
            </a:r>
          </a:p>
          <a:p>
            <a:pPr>
              <a:buFont typeface="Wingdings" pitchFamily="2" charset="2"/>
              <a:buChar char="§"/>
            </a:pPr>
            <a:r>
              <a:rPr lang="el-GR" sz="2200" dirty="0" smtClean="0"/>
              <a:t>Τεκμηριώνεται η κατεύθυνση της αιτιώδους σχέσης</a:t>
            </a:r>
          </a:p>
          <a:p>
            <a:pPr>
              <a:buFont typeface="Wingdings" pitchFamily="2" charset="2"/>
              <a:buChar char="§"/>
            </a:pPr>
            <a:r>
              <a:rPr lang="el-GR" sz="2200" dirty="0" smtClean="0"/>
              <a:t>Υψηλή εσωτερική εγκυρότητα</a:t>
            </a:r>
          </a:p>
          <a:p>
            <a:pPr>
              <a:buFont typeface="Wingdings" pitchFamily="2" charset="2"/>
              <a:buChar char="§"/>
            </a:pPr>
            <a:r>
              <a:rPr lang="el-GR" sz="2200" dirty="0" smtClean="0"/>
              <a:t>Η </a:t>
            </a:r>
            <a:r>
              <a:rPr lang="el-GR" sz="2200" dirty="0" err="1" smtClean="0"/>
              <a:t>τυχαιοποίηση</a:t>
            </a:r>
            <a:r>
              <a:rPr lang="el-GR" sz="2200" dirty="0" smtClean="0"/>
              <a:t> εξασφαλίζει την απουσία </a:t>
            </a:r>
            <a:r>
              <a:rPr lang="el-GR" sz="2200" dirty="0" err="1" smtClean="0"/>
              <a:t>συγχυτικών</a:t>
            </a:r>
            <a:r>
              <a:rPr lang="el-GR" sz="2200" dirty="0" smtClean="0"/>
              <a:t> επιδράσεων</a:t>
            </a:r>
          </a:p>
          <a:p>
            <a:pPr>
              <a:buFont typeface="Wingdings" pitchFamily="2" charset="2"/>
              <a:buChar char="§"/>
            </a:pPr>
            <a:r>
              <a:rPr lang="el-GR" sz="2200" dirty="0" smtClean="0"/>
              <a:t>Είναι (όχι τυχαία) το </a:t>
            </a:r>
            <a:r>
              <a:rPr lang="en-US" sz="2200" dirty="0" smtClean="0"/>
              <a:t>gold standard </a:t>
            </a:r>
            <a:r>
              <a:rPr lang="el-GR" sz="2200" dirty="0" smtClean="0"/>
              <a:t>της πειραματικής επιδημιολογίας.</a:t>
            </a:r>
          </a:p>
          <a:p>
            <a:pPr algn="r">
              <a:buNone/>
            </a:pPr>
            <a:endParaRPr lang="el-GR" sz="2400" dirty="0" smtClean="0">
              <a:solidFill>
                <a:srgbClr val="A50021"/>
              </a:solidFill>
              <a:latin typeface="Arial Black" pitchFamily="34" charset="0"/>
            </a:endParaRPr>
          </a:p>
          <a:p>
            <a:pPr algn="r">
              <a:buNone/>
            </a:pPr>
            <a:r>
              <a:rPr lang="el-GR" sz="2400" dirty="0" smtClean="0">
                <a:solidFill>
                  <a:srgbClr val="A50021"/>
                </a:solidFill>
                <a:latin typeface="Arial Black" pitchFamily="34" charset="0"/>
              </a:rPr>
              <a:t>ΌΜΩΣ…</a:t>
            </a:r>
          </a:p>
          <a:p>
            <a:pPr algn="r">
              <a:buNone/>
            </a:pPr>
            <a:endParaRPr lang="el-GR" sz="22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71400"/>
            <a:ext cx="8229600" cy="1143000"/>
          </a:xfrm>
        </p:spPr>
        <p:txBody>
          <a:bodyPr>
            <a:normAutofit/>
          </a:bodyPr>
          <a:lstStyle/>
          <a:p>
            <a:r>
              <a:rPr lang="el-GR" sz="3000" dirty="0" smtClean="0">
                <a:solidFill>
                  <a:srgbClr val="990033"/>
                </a:solidFill>
                <a:latin typeface="Arial Black" pitchFamily="34" charset="0"/>
              </a:rPr>
              <a:t>Τυχαιοποιημένη Ελεγχόμενη Δοκιμή</a:t>
            </a:r>
            <a:endParaRPr lang="el-GR" sz="3000" dirty="0">
              <a:solidFill>
                <a:srgbClr val="990033"/>
              </a:solidFill>
              <a:latin typeface="Arial Black" pitchFamily="34" charset="0"/>
            </a:endParaRPr>
          </a:p>
        </p:txBody>
      </p:sp>
      <p:sp>
        <p:nvSpPr>
          <p:cNvPr id="6" name="5 - Θέση περιεχομένου"/>
          <p:cNvSpPr>
            <a:spLocks noGrp="1"/>
          </p:cNvSpPr>
          <p:nvPr>
            <p:ph idx="1"/>
          </p:nvPr>
        </p:nvSpPr>
        <p:spPr>
          <a:xfrm>
            <a:off x="0" y="836712"/>
            <a:ext cx="9144000" cy="6021288"/>
          </a:xfrm>
        </p:spPr>
        <p:txBody>
          <a:bodyPr>
            <a:normAutofit lnSpcReduction="10000"/>
          </a:bodyPr>
          <a:lstStyle/>
          <a:p>
            <a:pPr>
              <a:buFont typeface="Wingdings" pitchFamily="2" charset="2"/>
              <a:buChar char="§"/>
            </a:pPr>
            <a:r>
              <a:rPr lang="el-GR" sz="2200" dirty="0" smtClean="0">
                <a:latin typeface="Arial Black" pitchFamily="34" charset="0"/>
              </a:rPr>
              <a:t>ΠΡΟΚΛΗΣΗ: </a:t>
            </a:r>
            <a:r>
              <a:rPr lang="el-GR" sz="2200" dirty="0" smtClean="0"/>
              <a:t>Πρέπει να επιβεβαιωθεί ότι η </a:t>
            </a:r>
            <a:r>
              <a:rPr lang="el-GR" sz="2200" dirty="0" err="1" smtClean="0"/>
              <a:t>τυχαιοποίηση</a:t>
            </a:r>
            <a:r>
              <a:rPr lang="el-GR" sz="2200" dirty="0" smtClean="0"/>
              <a:t> λειτούργησε, ειδικά σε μικρά δείγματα.</a:t>
            </a:r>
          </a:p>
          <a:p>
            <a:pPr>
              <a:buFont typeface="Wingdings" pitchFamily="2" charset="2"/>
              <a:buChar char="§"/>
            </a:pPr>
            <a:r>
              <a:rPr lang="el-GR" sz="2200" dirty="0" smtClean="0">
                <a:latin typeface="Arial Black" pitchFamily="34" charset="0"/>
              </a:rPr>
              <a:t>ΠΡΟΚΛΗΣΗ: </a:t>
            </a:r>
            <a:r>
              <a:rPr lang="el-GR" sz="2200" dirty="0" smtClean="0">
                <a:latin typeface="+mj-lt"/>
              </a:rPr>
              <a:t>Μεροληπτικό σφάλμα ερευνητή μέσω </a:t>
            </a:r>
            <a:r>
              <a:rPr lang="en-US" sz="2200" dirty="0" smtClean="0">
                <a:latin typeface="+mj-lt"/>
              </a:rPr>
              <a:t>blinding. </a:t>
            </a:r>
            <a:r>
              <a:rPr lang="el-GR" sz="2200" dirty="0" smtClean="0">
                <a:latin typeface="+mj-lt"/>
              </a:rPr>
              <a:t>Αρκεί?</a:t>
            </a:r>
            <a:endParaRPr lang="el-GR" sz="2200" dirty="0" smtClean="0"/>
          </a:p>
          <a:p>
            <a:pPr>
              <a:buFont typeface="Wingdings" pitchFamily="2" charset="2"/>
              <a:buChar char="§"/>
            </a:pPr>
            <a:r>
              <a:rPr lang="el-GR" sz="2200" dirty="0" smtClean="0">
                <a:latin typeface="Arial Black" pitchFamily="34" charset="0"/>
              </a:rPr>
              <a:t>ΠΡΟΚΛΗΣΗ: </a:t>
            </a:r>
            <a:r>
              <a:rPr lang="el-GR" sz="2200" dirty="0" smtClean="0"/>
              <a:t>Οι ασθενείς έχουν διαφορετικές προσδοκίες από την θεραπεία τους (</a:t>
            </a:r>
            <a:r>
              <a:rPr lang="en-US" sz="2200" dirty="0" smtClean="0"/>
              <a:t>placebo effect) – blinding?</a:t>
            </a:r>
            <a:endParaRPr lang="el-GR" sz="2200" dirty="0" smtClean="0"/>
          </a:p>
          <a:p>
            <a:pPr>
              <a:buFont typeface="Wingdings" pitchFamily="2" charset="2"/>
              <a:buChar char="§"/>
            </a:pPr>
            <a:r>
              <a:rPr lang="el-GR" sz="2200" dirty="0" smtClean="0">
                <a:latin typeface="Arial Black" pitchFamily="34" charset="0"/>
              </a:rPr>
              <a:t>ΠΡΟΚΛΗΣΗ: </a:t>
            </a:r>
            <a:r>
              <a:rPr lang="el-GR" sz="2200" dirty="0" smtClean="0"/>
              <a:t>Τι </a:t>
            </a:r>
            <a:r>
              <a:rPr lang="en-US" sz="2200" dirty="0" smtClean="0"/>
              <a:t>placebo </a:t>
            </a:r>
            <a:r>
              <a:rPr lang="el-GR" sz="2200" dirty="0" smtClean="0"/>
              <a:t>θα βάλεις στις ψυχοθεραπείες ή στις κοινοτικές παρεμβάσεις?</a:t>
            </a:r>
          </a:p>
          <a:p>
            <a:pPr>
              <a:buFont typeface="Wingdings" pitchFamily="2" charset="2"/>
              <a:buChar char="§"/>
            </a:pPr>
            <a:r>
              <a:rPr lang="el-GR" sz="2200" dirty="0" smtClean="0">
                <a:latin typeface="Arial Black" pitchFamily="34" charset="0"/>
              </a:rPr>
              <a:t>ΠΡΟΚΛΗΣΗ:</a:t>
            </a:r>
            <a:r>
              <a:rPr lang="en-US" sz="2200" dirty="0" smtClean="0">
                <a:latin typeface="Arial Black" pitchFamily="34" charset="0"/>
              </a:rPr>
              <a:t> </a:t>
            </a:r>
            <a:r>
              <a:rPr lang="el-GR" sz="2200" dirty="0" smtClean="0">
                <a:latin typeface="+mj-lt"/>
              </a:rPr>
              <a:t>Μεροληπτικό σφάλμα μη παρακολούθησης – μήπως η θεραπεία δεν είναι αποδεκτή από αυτούς που χάθηκαν?</a:t>
            </a:r>
            <a:endParaRPr lang="el-GR" sz="2200" dirty="0" smtClean="0"/>
          </a:p>
          <a:p>
            <a:pPr>
              <a:buFont typeface="Wingdings" pitchFamily="2" charset="2"/>
              <a:buChar char="§"/>
            </a:pPr>
            <a:r>
              <a:rPr lang="el-GR" sz="2200" dirty="0" smtClean="0">
                <a:latin typeface="Arial Black" pitchFamily="34" charset="0"/>
              </a:rPr>
              <a:t>ΠΡΟΚΛΗΣΗ: </a:t>
            </a:r>
            <a:r>
              <a:rPr lang="el-GR" sz="2200" dirty="0" smtClean="0">
                <a:latin typeface="+mj-lt"/>
              </a:rPr>
              <a:t>Ως προς πόσες εκβάσεις θα μελετήσεις την αποτελεσματικότητα? 1 στις 20 αναλύσεις θα βγει στατιστικά σημαντική μόνο λόγω πιθανοτήτων (</a:t>
            </a:r>
            <a:r>
              <a:rPr lang="en-US" sz="2200" dirty="0" smtClean="0">
                <a:latin typeface="+mj-lt"/>
              </a:rPr>
              <a:t>p = 0,05). </a:t>
            </a:r>
            <a:endParaRPr lang="el-GR" sz="2200" dirty="0" smtClean="0">
              <a:latin typeface="+mj-lt"/>
            </a:endParaRPr>
          </a:p>
          <a:p>
            <a:pPr>
              <a:buFont typeface="Wingdings" pitchFamily="2" charset="2"/>
              <a:buChar char="§"/>
            </a:pPr>
            <a:r>
              <a:rPr lang="el-GR" sz="2200" dirty="0" smtClean="0">
                <a:latin typeface="Arial Black" pitchFamily="34" charset="0"/>
              </a:rPr>
              <a:t>ΠΡΟΚΛΗΣΗ: </a:t>
            </a:r>
            <a:r>
              <a:rPr lang="el-GR" sz="2200" dirty="0" smtClean="0"/>
              <a:t>Θέματα ηθικής και δεοντολογίας στην ομάδα ελέγχου – αν ξέρεις πως κάτι λειτουργεί, πως θα δώσεις παρέμβαση </a:t>
            </a:r>
            <a:r>
              <a:rPr lang="en-US" sz="2200" dirty="0" smtClean="0"/>
              <a:t>placebo?</a:t>
            </a:r>
          </a:p>
          <a:p>
            <a:pPr>
              <a:buFont typeface="Wingdings" pitchFamily="2" charset="2"/>
              <a:buChar char="§"/>
            </a:pPr>
            <a:r>
              <a:rPr lang="el-GR" sz="2200" dirty="0" smtClean="0">
                <a:latin typeface="Arial Black" pitchFamily="34" charset="0"/>
              </a:rPr>
              <a:t>ΠΡΟΚΛΗΣΗ:</a:t>
            </a:r>
            <a:r>
              <a:rPr lang="en-US" sz="2200" dirty="0" smtClean="0">
                <a:latin typeface="Arial Black" pitchFamily="34" charset="0"/>
              </a:rPr>
              <a:t> </a:t>
            </a:r>
            <a:r>
              <a:rPr lang="en-US" sz="2200" dirty="0" smtClean="0">
                <a:latin typeface="+mj-lt"/>
              </a:rPr>
              <a:t>Efficacy vs. effectiveness</a:t>
            </a:r>
          </a:p>
          <a:p>
            <a:pPr>
              <a:buFont typeface="Wingdings" pitchFamily="2" charset="2"/>
              <a:buChar char="§"/>
            </a:pPr>
            <a:r>
              <a:rPr lang="el-GR" sz="2200" dirty="0" smtClean="0">
                <a:latin typeface="Arial Black" pitchFamily="34" charset="0"/>
              </a:rPr>
              <a:t>ΠΡΟΚΛΗΣΗ: </a:t>
            </a:r>
            <a:r>
              <a:rPr lang="en-US" sz="2200" dirty="0" smtClean="0">
                <a:latin typeface="+mj-lt"/>
              </a:rPr>
              <a:t>Conflict of interests, </a:t>
            </a:r>
            <a:r>
              <a:rPr lang="el-GR" sz="2200" dirty="0" smtClean="0">
                <a:latin typeface="+mj-lt"/>
              </a:rPr>
              <a:t>ειδικά σε μια χώρα που οι έρευνες χρηματοδοτούνται κατά κύριο λόγο από φαρμακευτικές</a:t>
            </a:r>
          </a:p>
          <a:p>
            <a:pPr>
              <a:buNone/>
            </a:pPr>
            <a:endParaRPr lang="el-GR" sz="2200" dirty="0" smtClean="0"/>
          </a:p>
          <a:p>
            <a:pPr>
              <a:buNone/>
            </a:pPr>
            <a:endParaRPr lang="el-GR" sz="2200" dirty="0" smtClean="0"/>
          </a:p>
        </p:txBody>
      </p:sp>
      <p:cxnSp>
        <p:nvCxnSpPr>
          <p:cNvPr id="5" name="4 - Ευθεία γραμμή σύνδεσης"/>
          <p:cNvCxnSpPr/>
          <p:nvPr/>
        </p:nvCxnSpPr>
        <p:spPr>
          <a:xfrm>
            <a:off x="0" y="764704"/>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88640"/>
            <a:ext cx="8229600" cy="820688"/>
          </a:xfrm>
        </p:spPr>
        <p:txBody>
          <a:bodyPr>
            <a:normAutofit/>
          </a:bodyPr>
          <a:lstStyle/>
          <a:p>
            <a:pPr algn="ctr">
              <a:buNone/>
            </a:pPr>
            <a:r>
              <a:rPr lang="el-GR" sz="4400" b="1" dirty="0" smtClean="0"/>
              <a:t>Ώρα περισυλλογής</a:t>
            </a:r>
            <a:endParaRPr lang="el-GR" sz="4400" b="1" dirty="0"/>
          </a:p>
        </p:txBody>
      </p:sp>
      <p:pic>
        <p:nvPicPr>
          <p:cNvPr id="4098" name="Picture 2" descr="C:\Users\npatelakis\Desktop\Contemplating-Outsourcing-Your-Call-Center-1.jpg"/>
          <p:cNvPicPr>
            <a:picLocks noChangeAspect="1" noChangeArrowheads="1"/>
          </p:cNvPicPr>
          <p:nvPr/>
        </p:nvPicPr>
        <p:blipFill>
          <a:blip r:embed="rId2" cstate="print"/>
          <a:srcRect/>
          <a:stretch>
            <a:fillRect/>
          </a:stretch>
        </p:blipFill>
        <p:spPr bwMode="auto">
          <a:xfrm>
            <a:off x="2267744" y="1052736"/>
            <a:ext cx="4470400" cy="558924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365104"/>
            <a:ext cx="8915400" cy="2545772"/>
          </a:xfrm>
        </p:spPr>
        <p:txBody>
          <a:bodyPr>
            <a:noAutofit/>
          </a:bodyPr>
          <a:lstStyle/>
          <a:p>
            <a:pPr>
              <a:spcBef>
                <a:spcPts val="3000"/>
              </a:spcBef>
            </a:pPr>
            <a:r>
              <a:rPr kumimoji="1" lang="en-US" sz="2400" b="1" dirty="0" smtClean="0">
                <a:latin typeface="Arial Black" pitchFamily="34" charset="0"/>
              </a:rPr>
              <a:t>EVIDENCE  FROM  EPIDEMIOLOGICAL  GENERAL POPULATION  SURVEYS </a:t>
            </a:r>
            <a:r>
              <a:rPr kumimoji="1" lang="el-GR" sz="2400" b="1" dirty="0" smtClean="0">
                <a:latin typeface="Arial Black" pitchFamily="34" charset="0"/>
              </a:rPr>
              <a:t/>
            </a:r>
            <a:br>
              <a:rPr kumimoji="1" lang="el-GR" sz="2400" b="1" dirty="0" smtClean="0">
                <a:latin typeface="Arial Black" pitchFamily="34" charset="0"/>
              </a:rPr>
            </a:br>
            <a:r>
              <a:rPr kumimoji="1" lang="en-US" sz="800" b="1" dirty="0" smtClean="0">
                <a:latin typeface="Arial Black" pitchFamily="34" charset="0"/>
              </a:rPr>
              <a:t/>
            </a:r>
            <a:br>
              <a:rPr kumimoji="1" lang="en-US" sz="800" b="1" dirty="0" smtClean="0">
                <a:latin typeface="Arial Black" pitchFamily="34" charset="0"/>
              </a:rPr>
            </a:br>
            <a:r>
              <a:rPr kumimoji="1" lang="el-GR" sz="2800" b="1" dirty="0" smtClean="0">
                <a:solidFill>
                  <a:srgbClr val="CC6600"/>
                </a:solidFill>
                <a:latin typeface="Arial Black" pitchFamily="34" charset="0"/>
              </a:rPr>
              <a:t>2008   -   2009   -   2011  -  2013 </a:t>
            </a:r>
            <a:r>
              <a:rPr kumimoji="1" lang="el-GR" sz="2400" b="1" dirty="0" smtClean="0">
                <a:latin typeface="Arial Black" pitchFamily="34" charset="0"/>
              </a:rPr>
              <a:t/>
            </a:r>
            <a:br>
              <a:rPr kumimoji="1" lang="el-GR" sz="2400" b="1" dirty="0" smtClean="0">
                <a:latin typeface="Arial Black" pitchFamily="34" charset="0"/>
              </a:rPr>
            </a:br>
            <a:r>
              <a:rPr kumimoji="1" lang="el-GR" sz="2400" b="1" dirty="0" smtClean="0">
                <a:latin typeface="Arial Black" pitchFamily="34" charset="0"/>
              </a:rPr>
              <a:t>                                     </a:t>
            </a:r>
            <a:br>
              <a:rPr kumimoji="1" lang="el-GR" sz="2400" b="1" dirty="0" smtClean="0">
                <a:latin typeface="Arial Black" pitchFamily="34" charset="0"/>
              </a:rPr>
            </a:br>
            <a:r>
              <a:rPr kumimoji="1" lang="en-US" sz="2000" b="1" dirty="0" smtClean="0">
                <a:solidFill>
                  <a:srgbClr val="CC6600"/>
                </a:solidFill>
                <a:latin typeface="Arial Black" pitchFamily="34" charset="0"/>
              </a:rPr>
              <a:t>U</a:t>
            </a:r>
            <a:r>
              <a:rPr kumimoji="1" lang="en-US" sz="2000" b="1" dirty="0" smtClean="0">
                <a:latin typeface="Arial Black" pitchFamily="34" charset="0"/>
              </a:rPr>
              <a:t>NIVERSITY  </a:t>
            </a:r>
            <a:r>
              <a:rPr kumimoji="1" lang="en-US" sz="2000" b="1" dirty="0" smtClean="0">
                <a:solidFill>
                  <a:srgbClr val="CC6600"/>
                </a:solidFill>
                <a:latin typeface="Arial Black" pitchFamily="34" charset="0"/>
              </a:rPr>
              <a:t>M</a:t>
            </a:r>
            <a:r>
              <a:rPr kumimoji="1" lang="en-US" sz="2000" b="1" dirty="0" smtClean="0">
                <a:latin typeface="Arial Black" pitchFamily="34" charset="0"/>
              </a:rPr>
              <a:t>ENTAL  </a:t>
            </a:r>
            <a:r>
              <a:rPr kumimoji="1" lang="en-US" sz="2000" b="1" dirty="0" smtClean="0">
                <a:solidFill>
                  <a:srgbClr val="CC6600"/>
                </a:solidFill>
                <a:latin typeface="Arial Black" pitchFamily="34" charset="0"/>
              </a:rPr>
              <a:t>H</a:t>
            </a:r>
            <a:r>
              <a:rPr kumimoji="1" lang="en-US" sz="2000" b="1" dirty="0" smtClean="0">
                <a:latin typeface="Arial Black" pitchFamily="34" charset="0"/>
              </a:rPr>
              <a:t>EALTH  </a:t>
            </a:r>
            <a:r>
              <a:rPr kumimoji="1" lang="en-US" sz="2000" b="1" dirty="0" smtClean="0">
                <a:solidFill>
                  <a:srgbClr val="CC6600"/>
                </a:solidFill>
                <a:latin typeface="Arial Black" pitchFamily="34" charset="0"/>
              </a:rPr>
              <a:t>R</a:t>
            </a:r>
            <a:r>
              <a:rPr kumimoji="1" lang="en-US" sz="2000" b="1" dirty="0" smtClean="0">
                <a:latin typeface="Arial Black" pitchFamily="34" charset="0"/>
              </a:rPr>
              <a:t>ESEARCH  </a:t>
            </a:r>
            <a:r>
              <a:rPr kumimoji="1" lang="en-US" sz="2000" b="1" dirty="0" smtClean="0">
                <a:solidFill>
                  <a:srgbClr val="CC6600"/>
                </a:solidFill>
                <a:latin typeface="Arial Black" pitchFamily="34" charset="0"/>
              </a:rPr>
              <a:t>I</a:t>
            </a:r>
            <a:r>
              <a:rPr kumimoji="1" lang="en-US" sz="2000" b="1" dirty="0" smtClean="0">
                <a:latin typeface="Arial Black" pitchFamily="34" charset="0"/>
              </a:rPr>
              <a:t>NSTITUTE</a:t>
            </a:r>
            <a:endParaRPr lang="el-GR" sz="2000" b="1" dirty="0" smtClean="0">
              <a:latin typeface="Arial Black" pitchFamily="34" charset="0"/>
              <a:ea typeface="+mn-ea"/>
              <a:cs typeface="+mn-cs"/>
            </a:endParaRPr>
          </a:p>
        </p:txBody>
      </p:sp>
      <p:pic>
        <p:nvPicPr>
          <p:cNvPr id="34818" name="Picture 2" descr="http://thumb9.shutterstock.com/display_pic_with_logo/442024/442024,1275414373,2/stock-vector-research-word-collage-vector-illustration-54338788.jpg"/>
          <p:cNvPicPr>
            <a:picLocks noChangeAspect="1" noChangeArrowheads="1"/>
          </p:cNvPicPr>
          <p:nvPr/>
        </p:nvPicPr>
        <p:blipFill>
          <a:blip r:embed="rId2" cstate="print"/>
          <a:srcRect/>
          <a:stretch>
            <a:fillRect/>
          </a:stretch>
        </p:blipFill>
        <p:spPr bwMode="auto">
          <a:xfrm>
            <a:off x="2339752" y="332656"/>
            <a:ext cx="3993356" cy="4232123"/>
          </a:xfrm>
          <a:prstGeom prst="rect">
            <a:avLst/>
          </a:prstGeom>
          <a:noFill/>
        </p:spPr>
      </p:pic>
      <p:sp>
        <p:nvSpPr>
          <p:cNvPr id="4" name="3 - Ορθογώνιο"/>
          <p:cNvSpPr/>
          <p:nvPr/>
        </p:nvSpPr>
        <p:spPr>
          <a:xfrm>
            <a:off x="2339752" y="4352925"/>
            <a:ext cx="4000500" cy="266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5 - Ευθεία γραμμή σύνδεσης"/>
          <p:cNvCxnSpPr/>
          <p:nvPr/>
        </p:nvCxnSpPr>
        <p:spPr>
          <a:xfrm>
            <a:off x="0" y="616530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468324" y="260350"/>
            <a:ext cx="8351837" cy="1143000"/>
          </a:xfrm>
          <a:prstGeom prst="rect">
            <a:avLst/>
          </a:prstGeom>
        </p:spPr>
        <p:txBody>
          <a:bodyPr/>
          <a:lstStyle/>
          <a:p>
            <a:pPr algn="just" eaLnBrk="0" hangingPunct="0">
              <a:defRPr/>
            </a:pPr>
            <a:endParaRPr lang="el-GR" sz="1400" b="1" dirty="0">
              <a:solidFill>
                <a:srgbClr val="AC0000"/>
              </a:solidFill>
              <a:latin typeface="Tahoma" pitchFamily="34" charset="0"/>
              <a:cs typeface="Tahoma" pitchFamily="34" charset="0"/>
            </a:endParaRPr>
          </a:p>
        </p:txBody>
      </p:sp>
      <p:pic>
        <p:nvPicPr>
          <p:cNvPr id="34819" name="2 - Εικόνα" descr="fulltext_1-001.jpg"/>
          <p:cNvPicPr>
            <a:picLocks noChangeAspect="1"/>
          </p:cNvPicPr>
          <p:nvPr/>
        </p:nvPicPr>
        <p:blipFill>
          <a:blip r:embed="rId2" cstate="print"/>
          <a:srcRect/>
          <a:stretch>
            <a:fillRect/>
          </a:stretch>
        </p:blipFill>
        <p:spPr bwMode="auto">
          <a:xfrm>
            <a:off x="-468560" y="-171400"/>
            <a:ext cx="10081119" cy="1188132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9615" y="-819472"/>
            <a:ext cx="9543622" cy="966911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520" y="260648"/>
            <a:ext cx="8568952" cy="633670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560" y="116632"/>
            <a:ext cx="8229600" cy="1143000"/>
          </a:xfrm>
        </p:spPr>
        <p:txBody>
          <a:bodyPr>
            <a:normAutofit/>
          </a:bodyPr>
          <a:lstStyle/>
          <a:p>
            <a:r>
              <a:rPr lang="el-GR" sz="3000" dirty="0" smtClean="0">
                <a:solidFill>
                  <a:srgbClr val="990033"/>
                </a:solidFill>
                <a:latin typeface="Arial Black" pitchFamily="34" charset="0"/>
              </a:rPr>
              <a:t>Μεθοδολογία</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457400"/>
            <a:ext cx="8892480" cy="5400600"/>
          </a:xfrm>
        </p:spPr>
        <p:txBody>
          <a:bodyPr>
            <a:normAutofit/>
          </a:bodyPr>
          <a:lstStyle/>
          <a:p>
            <a:pPr algn="just">
              <a:buClr>
                <a:srgbClr val="990033"/>
              </a:buClr>
              <a:buSzPct val="111000"/>
            </a:pPr>
            <a:r>
              <a:rPr lang="el-GR" altLang="el-GR" sz="2200" b="1" dirty="0" smtClean="0"/>
              <a:t>Σειρά επαναλαμβανόμενων επιδημιολογικών μελετών πανελλαδικής εμβέλειας διενεργήθηκαν το 2008, 2009, 2011 και 2013 ακολουθώντας την ίδια ακριβώς μεθοδολογία, αλλά αντλώντας διαφορετικά δείγματα από τον πληθυσμό. </a:t>
            </a:r>
            <a:r>
              <a:rPr lang="el-GR" altLang="el-GR" sz="2200" b="1" dirty="0" smtClean="0">
                <a:solidFill>
                  <a:srgbClr val="A50021"/>
                </a:solidFill>
              </a:rPr>
              <a:t>Τι σχεδιασμός είναι αυτός?</a:t>
            </a:r>
            <a:endParaRPr lang="en-US" altLang="el-GR" sz="2200" b="1" dirty="0">
              <a:solidFill>
                <a:srgbClr val="A50021"/>
              </a:solidFill>
            </a:endParaRPr>
          </a:p>
          <a:p>
            <a:pPr algn="just">
              <a:buClr>
                <a:srgbClr val="990033"/>
              </a:buClr>
              <a:buSzPct val="111000"/>
            </a:pPr>
            <a:r>
              <a:rPr lang="el-GR" altLang="el-GR" sz="2200" b="1" dirty="0" smtClean="0"/>
              <a:t>Το δείγμα ήταν σε όλες τις περιπτώσεις τυχαίο και αντιπροσωπευτικό του γενικού πληθυσμού της χώρας. </a:t>
            </a:r>
            <a:endParaRPr lang="en-US" altLang="el-GR" sz="2200" b="1" dirty="0" smtClean="0"/>
          </a:p>
          <a:p>
            <a:pPr algn="just">
              <a:buClr>
                <a:srgbClr val="990033"/>
              </a:buClr>
              <a:buSzPct val="111000"/>
            </a:pPr>
            <a:r>
              <a:rPr lang="el-GR" altLang="el-GR" sz="2200" b="1" dirty="0" smtClean="0"/>
              <a:t>Το πλαίσιο δειγματοληψίας (</a:t>
            </a:r>
            <a:r>
              <a:rPr lang="en-US" altLang="el-GR" sz="2200" b="1" dirty="0" smtClean="0"/>
              <a:t>sampling frame</a:t>
            </a:r>
            <a:r>
              <a:rPr lang="el-GR" altLang="el-GR" sz="2200" b="1" dirty="0" smtClean="0"/>
              <a:t>) ήταν ο τηλεφωνικός κατάλογος νοικοκυριών (σταθερά τηλέφωνα). Εντός κάθε νοικοκυριού, το άτομο που είχε τα γενέθλια του πιο πρόσφατα επιλέχθηκε για τη συνέντευξη. </a:t>
            </a:r>
            <a:endParaRPr lang="en-US" altLang="el-GR" sz="2200" b="1" dirty="0"/>
          </a:p>
          <a:p>
            <a:pPr algn="just">
              <a:buClr>
                <a:srgbClr val="990033"/>
              </a:buClr>
              <a:buSzPct val="111000"/>
            </a:pPr>
            <a:r>
              <a:rPr lang="el-GR" altLang="el-GR" sz="2200" b="1" dirty="0" smtClean="0"/>
              <a:t>Περίπου 2100 άτομα συμμετείχαν σε κάθε μελέτη (Ποσοστά Απόκρισης: σε όλες τις μελέτες μεγαλύτερο του </a:t>
            </a:r>
            <a:r>
              <a:rPr lang="en-US" altLang="el-GR" sz="2200" b="1" dirty="0" smtClean="0"/>
              <a:t>80%).</a:t>
            </a:r>
            <a:endParaRPr lang="en-US" altLang="el-GR" sz="2200" b="1" dirty="0"/>
          </a:p>
          <a:p>
            <a:pPr algn="just">
              <a:buClr>
                <a:srgbClr val="990033"/>
              </a:buClr>
              <a:buSzPct val="111000"/>
            </a:pPr>
            <a:r>
              <a:rPr lang="el-GR" altLang="el-GR" sz="2200" b="1" dirty="0" smtClean="0"/>
              <a:t>Η μείζονα κατάθλιψη εκτιμήθηκε μέσω του αντίστοιχου πεδίου της Δομημένης Κλινικής Συνέντευξης (</a:t>
            </a:r>
            <a:r>
              <a:rPr lang="en-US" altLang="el-GR" sz="2200" b="1" dirty="0" smtClean="0"/>
              <a:t>Structured </a:t>
            </a:r>
            <a:r>
              <a:rPr lang="en-US" altLang="el-GR" sz="2200" b="1" dirty="0"/>
              <a:t>Clinical </a:t>
            </a:r>
            <a:r>
              <a:rPr lang="en-US" altLang="el-GR" sz="2200" b="1" dirty="0" smtClean="0"/>
              <a:t>Interview</a:t>
            </a:r>
            <a:r>
              <a:rPr lang="el-GR" altLang="el-GR" sz="2200" b="1" dirty="0" smtClean="0"/>
              <a:t>-</a:t>
            </a:r>
            <a:r>
              <a:rPr lang="en-US" altLang="el-GR" sz="2200" b="1" dirty="0" smtClean="0"/>
              <a:t>SCID</a:t>
            </a:r>
            <a:r>
              <a:rPr lang="en-US" altLang="el-GR" sz="2200" b="1" dirty="0"/>
              <a:t>)</a:t>
            </a:r>
          </a:p>
          <a:p>
            <a:endParaRPr lang="el-GR" dirty="0"/>
          </a:p>
        </p:txBody>
      </p:sp>
      <p:pic>
        <p:nvPicPr>
          <p:cNvPr id="5" name="Picture 3" descr="C:\Documents and Settings\lpep\Desktop\telephone-survey-150x150.jpg"/>
          <p:cNvPicPr>
            <a:picLocks noChangeAspect="1" noChangeArrowheads="1"/>
          </p:cNvPicPr>
          <p:nvPr/>
        </p:nvPicPr>
        <p:blipFill>
          <a:blip r:embed="rId2" cstate="print"/>
          <a:srcRect/>
          <a:stretch>
            <a:fillRect/>
          </a:stretch>
        </p:blipFill>
        <p:spPr bwMode="auto">
          <a:xfrm>
            <a:off x="6660232" y="188640"/>
            <a:ext cx="2220838" cy="128473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280007272"/>
              </p:ext>
            </p:extLst>
          </p:nvPr>
        </p:nvGraphicFramePr>
        <p:xfrm>
          <a:off x="258924" y="867173"/>
          <a:ext cx="8742231" cy="5645594"/>
        </p:xfrm>
        <a:graphic>
          <a:graphicData uri="http://schemas.openxmlformats.org/drawingml/2006/chart">
            <c:chart xmlns:c="http://schemas.openxmlformats.org/drawingml/2006/chart" xmlns:r="http://schemas.openxmlformats.org/officeDocument/2006/relationships" r:id="rId2"/>
          </a:graphicData>
        </a:graphic>
      </p:graphicFrame>
      <p:sp>
        <p:nvSpPr>
          <p:cNvPr id="3" name="1 - Τίτλος"/>
          <p:cNvSpPr txBox="1">
            <a:spLocks/>
          </p:cNvSpPr>
          <p:nvPr/>
        </p:nvSpPr>
        <p:spPr>
          <a:xfrm>
            <a:off x="0" y="188640"/>
            <a:ext cx="9144000" cy="9807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990033"/>
                </a:solidFill>
                <a:latin typeface="Arial Black" pitchFamily="34" charset="0"/>
              </a:rPr>
              <a:t>PREVALENCE OF MAJOR DEPRESSION IN THE GENERAL POPULATION</a:t>
            </a:r>
          </a:p>
          <a:p>
            <a:r>
              <a:rPr lang="el-GR" sz="1800" b="1" dirty="0" smtClean="0">
                <a:solidFill>
                  <a:srgbClr val="990033"/>
                </a:solidFill>
                <a:latin typeface="Arial Black" pitchFamily="34" charset="0"/>
              </a:rPr>
              <a:t>2008, 2009, 2011, 2013</a:t>
            </a:r>
            <a:endParaRPr lang="el-GR" sz="1800" b="1" dirty="0">
              <a:solidFill>
                <a:srgbClr val="990033"/>
              </a:solidFill>
              <a:latin typeface="Arial Black" pitchFamily="34" charset="0"/>
            </a:endParaRPr>
          </a:p>
        </p:txBody>
      </p:sp>
      <p:pic>
        <p:nvPicPr>
          <p:cNvPr id="5" name="Picture 4" descr="C:\Users\Nasos\AppData\Local\Microsoft\Windows\Temporary Internet Files\Low\Content.IE5\VL8YOXGL\MC900441312[1].PNG"/>
          <p:cNvPicPr>
            <a:picLocks noChangeAspect="1" noChangeArrowheads="1"/>
          </p:cNvPicPr>
          <p:nvPr/>
        </p:nvPicPr>
        <p:blipFill>
          <a:blip r:embed="rId3" cstate="print">
            <a:grayscl/>
            <a:extLst>
              <a:ext uri="{28A0092B-C50C-407E-A947-70E740481C1C}">
                <a14:useLocalDpi xmlns:a14="http://schemas.microsoft.com/office/drawing/2010/main" xmlns="" val="0"/>
              </a:ext>
            </a:extLst>
          </a:blip>
          <a:stretch>
            <a:fillRect/>
          </a:stretch>
        </p:blipFill>
        <p:spPr bwMode="auto">
          <a:xfrm rot="1235145">
            <a:off x="1553915" y="2959600"/>
            <a:ext cx="1230830" cy="1341956"/>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6" name="3 - TextBox"/>
          <p:cNvSpPr txBox="1"/>
          <p:nvPr/>
        </p:nvSpPr>
        <p:spPr>
          <a:xfrm rot="1260202">
            <a:off x="1883626" y="3450062"/>
            <a:ext cx="562656" cy="25089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C00000"/>
                </a:solidFill>
              </a:rPr>
              <a:t>P&lt;0,001</a:t>
            </a:r>
            <a:endParaRPr lang="el-GR" sz="1500" b="1" dirty="0">
              <a:solidFill>
                <a:srgbClr val="C00000"/>
              </a:solidFill>
            </a:endParaRPr>
          </a:p>
        </p:txBody>
      </p:sp>
      <p:sp>
        <p:nvSpPr>
          <p:cNvPr id="12" name="6 - TextBox"/>
          <p:cNvSpPr txBox="1"/>
          <p:nvPr/>
        </p:nvSpPr>
        <p:spPr>
          <a:xfrm>
            <a:off x="6049281" y="6409321"/>
            <a:ext cx="3024336" cy="369332"/>
          </a:xfrm>
          <a:prstGeom prst="rect">
            <a:avLst/>
          </a:prstGeom>
          <a:noFill/>
        </p:spPr>
        <p:txBody>
          <a:bodyPr wrap="square" rtlCol="0">
            <a:spAutoFit/>
          </a:bodyPr>
          <a:lstStyle/>
          <a:p>
            <a:pPr algn="r"/>
            <a:r>
              <a:rPr lang="en-US" i="1" dirty="0">
                <a:solidFill>
                  <a:prstClr val="black"/>
                </a:solidFill>
              </a:rPr>
              <a:t>(</a:t>
            </a:r>
            <a:r>
              <a:rPr lang="en-US" i="1" dirty="0" err="1">
                <a:solidFill>
                  <a:prstClr val="black"/>
                </a:solidFill>
              </a:rPr>
              <a:t>Economou</a:t>
            </a:r>
            <a:r>
              <a:rPr lang="en-US" i="1" dirty="0">
                <a:solidFill>
                  <a:prstClr val="black"/>
                </a:solidFill>
              </a:rPr>
              <a:t> et al, 2012, 2013)   </a:t>
            </a:r>
            <a:endParaRPr lang="el-GR" i="1" dirty="0">
              <a:solidFill>
                <a:prstClr val="black"/>
              </a:solidFill>
            </a:endParaRPr>
          </a:p>
        </p:txBody>
      </p:sp>
      <p:sp>
        <p:nvSpPr>
          <p:cNvPr id="13" name="TextBox 12"/>
          <p:cNvSpPr txBox="1"/>
          <p:nvPr/>
        </p:nvSpPr>
        <p:spPr>
          <a:xfrm>
            <a:off x="8072462" y="5857892"/>
            <a:ext cx="867747" cy="523220"/>
          </a:xfrm>
          <a:prstGeom prst="rect">
            <a:avLst/>
          </a:prstGeom>
          <a:solidFill>
            <a:sysClr val="window" lastClr="FFFFFF">
              <a:lumMod val="50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smtClean="0"/>
              <a:t>Chi-Square </a:t>
            </a:r>
            <a:endParaRPr lang="el-GR" sz="1400" dirty="0"/>
          </a:p>
        </p:txBody>
      </p:sp>
      <p:sp>
        <p:nvSpPr>
          <p:cNvPr id="15361" name="Rectangle 1"/>
          <p:cNvSpPr>
            <a:spLocks noChangeArrowheads="1"/>
          </p:cNvSpPr>
          <p:nvPr/>
        </p:nvSpPr>
        <p:spPr bwMode="auto">
          <a:xfrm>
            <a:off x="1259632" y="908720"/>
            <a:ext cx="7884368" cy="70788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Since 2008</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we can observe a steady increase in the prevalence of major depression, reaching roughly </a:t>
            </a:r>
            <a:r>
              <a:rPr kumimoji="0" lang="en-US" sz="2000" b="1" i="0" u="none" strike="noStrike" cap="none" normalizeH="0" baseline="0" dirty="0" smtClean="0">
                <a:ln>
                  <a:noFill/>
                </a:ln>
                <a:effectLst/>
                <a:latin typeface="Arial Black" pitchFamily="34" charset="0"/>
                <a:ea typeface="Calibri" pitchFamily="34" charset="0"/>
                <a:cs typeface="Times New Roman" pitchFamily="18" charset="0"/>
              </a:rPr>
              <a:t>12%</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year </a:t>
            </a:r>
            <a:r>
              <a:rPr kumimoji="0" lang="en-US" sz="20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2013</a:t>
            </a:r>
            <a:endParaRPr kumimoji="0" lang="en-US" sz="2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9" name="8 - Δεξιό βέλος"/>
          <p:cNvSpPr/>
          <p:nvPr/>
        </p:nvSpPr>
        <p:spPr>
          <a:xfrm rot="20046941">
            <a:off x="281578" y="1237435"/>
            <a:ext cx="926754" cy="35068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253106001"/>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3528" y="764704"/>
            <a:ext cx="8496944" cy="5832648"/>
          </a:xfrm>
          <a:prstGeom prst="rect">
            <a:avLst/>
          </a:prstGeom>
          <a:noFill/>
          <a:ln w="9525">
            <a:noFill/>
            <a:miter lim="800000"/>
            <a:headEnd/>
            <a:tailEnd/>
          </a:ln>
        </p:spPr>
      </p:pic>
      <p:sp>
        <p:nvSpPr>
          <p:cNvPr id="3" name="2 - Τίτλος"/>
          <p:cNvSpPr>
            <a:spLocks noGrp="1"/>
          </p:cNvSpPr>
          <p:nvPr>
            <p:ph type="title"/>
          </p:nvPr>
        </p:nvSpPr>
        <p:spPr>
          <a:xfrm>
            <a:off x="251520" y="0"/>
            <a:ext cx="8229600" cy="908720"/>
          </a:xfrm>
        </p:spPr>
        <p:txBody>
          <a:bodyPr>
            <a:normAutofit/>
          </a:bodyPr>
          <a:lstStyle/>
          <a:p>
            <a:r>
              <a:rPr lang="en-US" sz="2800" dirty="0" smtClean="0">
                <a:solidFill>
                  <a:srgbClr val="990033"/>
                </a:solidFill>
                <a:latin typeface="Arial Black" pitchFamily="34" charset="0"/>
              </a:rPr>
              <a:t>Risk factors for major depression in 2013</a:t>
            </a:r>
            <a:endParaRPr lang="el-GR" sz="2800" dirty="0">
              <a:solidFill>
                <a:srgbClr val="990033"/>
              </a:solidFill>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000" dirty="0" smtClean="0">
                <a:solidFill>
                  <a:srgbClr val="990033"/>
                </a:solidFill>
                <a:latin typeface="Arial Black" pitchFamily="34" charset="0"/>
              </a:rPr>
              <a:t>Ιστορικό πλαίσιο επιδημιολογίας</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r>
              <a:rPr lang="el-GR" sz="2500" dirty="0" smtClean="0"/>
              <a:t>Προέλευση ανιχνεύεται στην εργασία του Ιπποκράτη (5</a:t>
            </a:r>
            <a:r>
              <a:rPr lang="el-GR" sz="2500" baseline="30000" dirty="0" smtClean="0"/>
              <a:t>ος</a:t>
            </a:r>
            <a:r>
              <a:rPr lang="el-GR" sz="2500" dirty="0" smtClean="0"/>
              <a:t> αι. </a:t>
            </a:r>
            <a:r>
              <a:rPr lang="el-GR" sz="2500" dirty="0" err="1" smtClean="0"/>
              <a:t>π.Χ</a:t>
            </a:r>
            <a:r>
              <a:rPr lang="el-GR" sz="2500" dirty="0" smtClean="0"/>
              <a:t>) και ειδικότερα στις παρατηρήσεις του σε σχέση με την επίδραση του περιβάλλοντος στην εμφάνιση μιας νόσου. </a:t>
            </a:r>
          </a:p>
          <a:p>
            <a:pPr algn="just"/>
            <a:r>
              <a:rPr lang="en-US" sz="2500" dirty="0" smtClean="0"/>
              <a:t>John Snow (</a:t>
            </a:r>
            <a:r>
              <a:rPr lang="el-GR" sz="2500" dirty="0" smtClean="0"/>
              <a:t>πατέρας της σύγχρονης επιδημιολογίας)-στοιχειοθέτησε τη συσχέτιση ανάμεσα στην επιδημία χολέρας στο Λονδίνο το 1854 και την παροχή νερού από τη </a:t>
            </a:r>
            <a:r>
              <a:rPr lang="en-US" sz="2500" dirty="0" err="1" smtClean="0"/>
              <a:t>Southark</a:t>
            </a:r>
            <a:r>
              <a:rPr lang="en-US" sz="2500" dirty="0" smtClean="0"/>
              <a:t> </a:t>
            </a:r>
            <a:r>
              <a:rPr lang="el-GR" sz="2500" dirty="0" smtClean="0"/>
              <a:t>και </a:t>
            </a:r>
            <a:r>
              <a:rPr lang="en-US" sz="2500" dirty="0" smtClean="0"/>
              <a:t>Vauxhall Waterworks Company.</a:t>
            </a:r>
            <a:r>
              <a:rPr lang="el-GR" sz="2500" dirty="0" smtClean="0"/>
              <a:t> Τεκμηρίωσε την υπόθεση ότι η χολέρα μεταδίδεται μέσω του μολυσματικού νερού, αρκετές δεκαετίες πριν την ανακάλυψη του βακτηρίου που την προκαλεί.</a:t>
            </a:r>
          </a:p>
          <a:p>
            <a:pPr algn="just"/>
            <a:r>
              <a:rPr lang="el-GR" sz="2500" dirty="0" smtClean="0"/>
              <a:t> Το κλείσιμο της αντλίας στο πηγάδι της </a:t>
            </a:r>
            <a:r>
              <a:rPr lang="en-US" sz="2500" dirty="0" smtClean="0"/>
              <a:t>Broad St </a:t>
            </a:r>
            <a:r>
              <a:rPr lang="el-GR" sz="2500" dirty="0" smtClean="0"/>
              <a:t>αποτελεί την πρώτη αποτελεσματική παρέμβαση δημόσιας υγείας</a:t>
            </a:r>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npatelakis\Desktop\John_Snow.jpg"/>
          <p:cNvPicPr>
            <a:picLocks noChangeAspect="1" noChangeArrowheads="1"/>
          </p:cNvPicPr>
          <p:nvPr/>
        </p:nvPicPr>
        <p:blipFill>
          <a:blip r:embed="rId2" cstate="print"/>
          <a:srcRect/>
          <a:stretch>
            <a:fillRect/>
          </a:stretch>
        </p:blipFill>
        <p:spPr bwMode="auto">
          <a:xfrm>
            <a:off x="7452320" y="5157192"/>
            <a:ext cx="1534656" cy="151216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855" y="365126"/>
            <a:ext cx="9070145" cy="746223"/>
          </a:xfrm>
        </p:spPr>
        <p:txBody>
          <a:bodyPr>
            <a:noAutofit/>
          </a:bodyPr>
          <a:lstStyle/>
          <a:p>
            <a:pPr algn="ctr"/>
            <a:r>
              <a:rPr lang="en-US" sz="1800" b="1" dirty="0">
                <a:solidFill>
                  <a:srgbClr val="990033"/>
                </a:solidFill>
                <a:latin typeface="Arial Black" pitchFamily="34" charset="0"/>
              </a:rPr>
              <a:t>PREVALENCE OF SUICIDAL IDEATION IN THE GENERAL POPULATION </a:t>
            </a:r>
            <a:r>
              <a:rPr lang="el-GR" sz="1800" b="1" dirty="0">
                <a:solidFill>
                  <a:srgbClr val="990033"/>
                </a:solidFill>
                <a:latin typeface="Arial Black" pitchFamily="34" charset="0"/>
              </a:rPr>
              <a:t/>
            </a:r>
            <a:br>
              <a:rPr lang="el-GR" sz="1800" b="1" dirty="0">
                <a:solidFill>
                  <a:srgbClr val="990033"/>
                </a:solidFill>
                <a:latin typeface="Arial Black" pitchFamily="34" charset="0"/>
              </a:rPr>
            </a:br>
            <a:r>
              <a:rPr lang="en-US" sz="1800" b="1" dirty="0">
                <a:solidFill>
                  <a:srgbClr val="990033"/>
                </a:solidFill>
                <a:latin typeface="Arial Black" pitchFamily="34" charset="0"/>
              </a:rPr>
              <a:t>2008,2009,2011,2013</a:t>
            </a:r>
            <a:endParaRPr lang="el-GR" sz="1800" b="1" dirty="0">
              <a:solidFill>
                <a:srgbClr val="990033"/>
              </a:solidFill>
              <a:latin typeface="Arial Black" pitchFamily="34"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1939446440"/>
              </p:ext>
            </p:extLst>
          </p:nvPr>
        </p:nvGraphicFramePr>
        <p:xfrm>
          <a:off x="251521" y="1340768"/>
          <a:ext cx="8892480" cy="5355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94213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5200" y="238515"/>
            <a:ext cx="8787911" cy="1083847"/>
          </a:xfrm>
        </p:spPr>
        <p:txBody>
          <a:bodyPr>
            <a:normAutofit/>
          </a:bodyPr>
          <a:lstStyle/>
          <a:p>
            <a:pPr algn="ctr"/>
            <a:r>
              <a:rPr lang="en-US" sz="1800" b="1" dirty="0">
                <a:solidFill>
                  <a:srgbClr val="990033"/>
                </a:solidFill>
                <a:latin typeface="Arial Black" pitchFamily="34" charset="0"/>
              </a:rPr>
              <a:t>PREVALENCE OF SUICIDE ATTEMPT IN THE GENERAL POPULATION 2008,2009,2011,2013</a:t>
            </a:r>
            <a:endParaRPr lang="el-GR" sz="1800" b="1" dirty="0">
              <a:solidFill>
                <a:srgbClr val="990033"/>
              </a:solidFill>
              <a:latin typeface="Arial Black" pitchFamily="34"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1978358235"/>
              </p:ext>
            </p:extLst>
          </p:nvPr>
        </p:nvGraphicFramePr>
        <p:xfrm>
          <a:off x="395536" y="1322362"/>
          <a:ext cx="8496944" cy="5130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31984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xmlns="" val="3311000284"/>
              </p:ext>
            </p:extLst>
          </p:nvPr>
        </p:nvGraphicFramePr>
        <p:xfrm>
          <a:off x="107506" y="81546"/>
          <a:ext cx="8640960" cy="6659822"/>
        </p:xfrm>
        <a:graphic>
          <a:graphicData uri="http://schemas.openxmlformats.org/drawingml/2006/table">
            <a:tbl>
              <a:tblPr firstRow="1" bandRow="1">
                <a:tableStyleId>{8EC20E35-A176-4012-BC5E-935CFFF8708E}</a:tableStyleId>
              </a:tblPr>
              <a:tblGrid>
                <a:gridCol w="1359755"/>
                <a:gridCol w="1456241"/>
                <a:gridCol w="1456241"/>
                <a:gridCol w="1456241"/>
                <a:gridCol w="1456241"/>
                <a:gridCol w="1456241"/>
              </a:tblGrid>
              <a:tr h="321958">
                <a:tc>
                  <a:txBody>
                    <a:bodyPr/>
                    <a:lstStyle/>
                    <a:p>
                      <a:pPr algn="ctr">
                        <a:spcAft>
                          <a:spcPts val="0"/>
                        </a:spcAft>
                      </a:pPr>
                      <a:r>
                        <a:rPr lang="en-US" sz="1000" dirty="0">
                          <a:effectLst/>
                        </a:rPr>
                        <a:t> </a:t>
                      </a:r>
                      <a:endParaRPr lang="el-GR" sz="1000" dirty="0">
                        <a:effectLst/>
                      </a:endParaRPr>
                    </a:p>
                    <a:p>
                      <a:pPr algn="ctr">
                        <a:spcAft>
                          <a:spcPts val="0"/>
                        </a:spcAft>
                      </a:pPr>
                      <a:r>
                        <a:rPr lang="en-US" sz="1000" dirty="0">
                          <a:effectLst/>
                        </a:rPr>
                        <a:t> </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suicidality</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Unadjusted OR (95% CI)</a:t>
                      </a:r>
                      <a:r>
                        <a:rPr lang="en-US" sz="1000" baseline="30000">
                          <a:effectLst/>
                        </a:rPr>
                        <a:t>a</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P</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Adjusted OR (95 % CI)</a:t>
                      </a:r>
                      <a:r>
                        <a:rPr lang="en-US" sz="1000" baseline="30000">
                          <a:effectLst/>
                        </a:rPr>
                        <a:t>a</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dirty="0">
                          <a:effectLst/>
                        </a:rPr>
                        <a:t>P</a:t>
                      </a:r>
                      <a:endParaRPr lang="el-GR" sz="1000" dirty="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dirty="0">
                          <a:effectLst/>
                        </a:rPr>
                        <a:t>Sex</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dirty="0">
                          <a:effectLst/>
                        </a:rPr>
                        <a:t>Males</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dirty="0">
                          <a:effectLst/>
                        </a:rPr>
                        <a:t>2.2</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Females</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3.3</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1.53 (0.91-2.57)</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0.111</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1.2 (0.65-2.22)</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0.561</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Age</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dirty="0">
                          <a:effectLst/>
                        </a:rPr>
                        <a:t>18-34</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1.7</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dirty="0">
                          <a:effectLst/>
                        </a:rPr>
                        <a:t>1.00</a:t>
                      </a:r>
                      <a:r>
                        <a:rPr lang="en-US" sz="1000" baseline="30000" dirty="0">
                          <a:effectLst/>
                        </a:rPr>
                        <a:t>b</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35-54</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4.1</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b="1" dirty="0">
                          <a:solidFill>
                            <a:srgbClr val="FF0000"/>
                          </a:solidFill>
                          <a:effectLst/>
                        </a:rPr>
                        <a:t>2.56 (1.31-5.01)</a:t>
                      </a:r>
                      <a:endParaRPr lang="el-GR" sz="10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b="1" dirty="0">
                          <a:solidFill>
                            <a:srgbClr val="FF0000"/>
                          </a:solidFill>
                          <a:effectLst/>
                        </a:rPr>
                        <a:t>0.006</a:t>
                      </a:r>
                      <a:endParaRPr lang="el-GR" sz="10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b="1" dirty="0">
                          <a:solidFill>
                            <a:srgbClr val="FF0000"/>
                          </a:solidFill>
                          <a:effectLst/>
                        </a:rPr>
                        <a:t>2.53 (1.01-5.49)</a:t>
                      </a:r>
                      <a:endParaRPr lang="el-GR" sz="10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b="1" dirty="0">
                          <a:solidFill>
                            <a:srgbClr val="FF0000"/>
                          </a:solidFill>
                          <a:effectLst/>
                        </a:rPr>
                        <a:t>0.048</a:t>
                      </a:r>
                      <a:endParaRPr lang="el-GR" sz="10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55-80</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2.5</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1.51 (0.71-3.18)</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0.281</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1.50 (0.51-4.46)</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0.463</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Place of residence</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dirty="0">
                          <a:effectLst/>
                        </a:rPr>
                        <a:t> </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Urban</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2.9</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Rural</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dirty="0">
                          <a:effectLst/>
                        </a:rPr>
                        <a:t>2.6</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0.91 (0.5-1.63)</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0.741</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0.70(0.36-1.35)</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0.288</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marL="316230" algn="ctr">
                        <a:spcBef>
                          <a:spcPts val="215"/>
                        </a:spcBef>
                        <a:spcAft>
                          <a:spcPts val="0"/>
                        </a:spcAft>
                      </a:pPr>
                      <a:r>
                        <a:rPr lang="en-US" sz="850">
                          <a:effectLst/>
                        </a:rPr>
                        <a:t>Family status</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marL="316230" algn="ctr">
                        <a:spcBef>
                          <a:spcPts val="215"/>
                        </a:spcBef>
                        <a:spcAft>
                          <a:spcPts val="0"/>
                        </a:spcAft>
                      </a:pPr>
                      <a:r>
                        <a:rPr lang="en-US" sz="850" dirty="0">
                          <a:effectLst/>
                        </a:rPr>
                        <a:t> </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16230" algn="ctr">
                        <a:spcBef>
                          <a:spcPts val="215"/>
                        </a:spcBef>
                        <a:spcAft>
                          <a:spcPts val="0"/>
                        </a:spcAft>
                      </a:pPr>
                      <a:r>
                        <a:rPr lang="en-US" sz="85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marL="316230" algn="ctr">
                        <a:spcBef>
                          <a:spcPts val="215"/>
                        </a:spcBef>
                        <a:spcAft>
                          <a:spcPts val="0"/>
                        </a:spcAft>
                      </a:pPr>
                      <a:r>
                        <a:rPr lang="en-US" sz="85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marL="316230" algn="ctr">
                        <a:spcBef>
                          <a:spcPts val="215"/>
                        </a:spcBef>
                        <a:spcAft>
                          <a:spcPts val="0"/>
                        </a:spcAft>
                      </a:pPr>
                      <a:r>
                        <a:rPr lang="en-US" sz="85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marL="316230" algn="ctr">
                        <a:spcBef>
                          <a:spcPts val="215"/>
                        </a:spcBef>
                        <a:spcAft>
                          <a:spcPts val="0"/>
                        </a:spcAft>
                      </a:pPr>
                      <a:r>
                        <a:rPr lang="en-US" sz="85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dirty="0">
                          <a:effectLst/>
                        </a:rPr>
                        <a:t>Single</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2.1</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Married</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2.8</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1.36 (0.73–2.54)</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0.328</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0.59 (0.25–1.35)</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0.209</a:t>
                      </a:r>
                      <a:endParaRPr lang="el-GR" sz="1000">
                        <a:effectLst/>
                        <a:latin typeface="Times New Roman" panose="02020603050405020304" pitchFamily="18" charset="0"/>
                        <a:ea typeface="Times New Roman" panose="02020603050405020304" pitchFamily="18" charset="0"/>
                      </a:endParaRPr>
                    </a:p>
                  </a:txBody>
                  <a:tcPr marL="0" marR="0" marT="0" marB="0"/>
                </a:tc>
              </a:tr>
              <a:tr h="321958">
                <a:tc>
                  <a:txBody>
                    <a:bodyPr/>
                    <a:lstStyle/>
                    <a:p>
                      <a:pPr algn="ctr">
                        <a:spcAft>
                          <a:spcPts val="0"/>
                        </a:spcAft>
                      </a:pPr>
                      <a:r>
                        <a:rPr lang="en-US" sz="1000" dirty="0">
                          <a:effectLst/>
                        </a:rPr>
                        <a:t>Divorced/widow/widower</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4.9</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2.41 (1.05–5.51)</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0.037</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1.23 (0.41–3.67)</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dirty="0">
                          <a:effectLst/>
                        </a:rPr>
                        <a:t>0.712</a:t>
                      </a:r>
                      <a:endParaRPr lang="el-GR" sz="1000" dirty="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Years of education</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 9</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5.9</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10–12</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2.9</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0.48 (0.26–0.88)</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0.018</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0.58 (0.28–1.18)</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0.132</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≥12</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1.5</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0.24 (0.13–0.46)</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&lt;0.001</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0.35 (0.16–0.76)</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0.008</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Employment status</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Unemployed</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321958">
                <a:tc>
                  <a:txBody>
                    <a:bodyPr/>
                    <a:lstStyle/>
                    <a:p>
                      <a:pPr algn="ctr">
                        <a:spcAft>
                          <a:spcPts val="0"/>
                        </a:spcAft>
                      </a:pPr>
                      <a:r>
                        <a:rPr lang="en-US" sz="1000">
                          <a:effectLst/>
                        </a:rPr>
                        <a:t>Economically active population</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7.2</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0.26 (0.14–0.49)</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&lt;0.001</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0.40 (0.19–0.83)</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0.013</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r>
              <a:tr h="319615">
                <a:tc>
                  <a:txBody>
                    <a:bodyPr/>
                    <a:lstStyle/>
                    <a:p>
                      <a:pPr algn="ctr">
                        <a:spcAft>
                          <a:spcPts val="0"/>
                        </a:spcAft>
                      </a:pPr>
                      <a:r>
                        <a:rPr lang="en-US" sz="1000" dirty="0">
                          <a:effectLst/>
                        </a:rPr>
                        <a:t>Economically inactive population</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2.3</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0.30 (0.16–0.56)</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&lt;0.001</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0.33 (0.14–0.77)</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0.010</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IPED score</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2.2</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1.16 (1.09–1.22)</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&lt;0.001</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1.14 (1.08–1.22)</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&lt;0.001</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MDE</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dirty="0">
                          <a:effectLst/>
                        </a:rPr>
                        <a:t> </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3591">
                <a:tc>
                  <a:txBody>
                    <a:bodyPr/>
                    <a:lstStyle/>
                    <a:p>
                      <a:pPr algn="ctr">
                        <a:spcAft>
                          <a:spcPts val="0"/>
                        </a:spcAft>
                      </a:pPr>
                      <a:r>
                        <a:rPr lang="en-US" sz="1000">
                          <a:effectLst/>
                        </a:rPr>
                        <a:t>No</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1.00</a:t>
                      </a:r>
                      <a:r>
                        <a:rPr lang="en-US" sz="1000" baseline="30000">
                          <a:effectLst/>
                        </a:rPr>
                        <a:t>b</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 </a:t>
                      </a:r>
                      <a:endParaRPr lang="el-GR" sz="1000">
                        <a:effectLst/>
                        <a:latin typeface="Times New Roman" panose="02020603050405020304" pitchFamily="18" charset="0"/>
                        <a:ea typeface="Times New Roman" panose="02020603050405020304" pitchFamily="18" charset="0"/>
                      </a:endParaRPr>
                    </a:p>
                  </a:txBody>
                  <a:tcPr marL="0" marR="0" marT="0" marB="0"/>
                </a:tc>
              </a:tr>
              <a:tr h="235331">
                <a:tc>
                  <a:txBody>
                    <a:bodyPr/>
                    <a:lstStyle/>
                    <a:p>
                      <a:pPr algn="ctr">
                        <a:spcAft>
                          <a:spcPts val="0"/>
                        </a:spcAft>
                      </a:pPr>
                      <a:r>
                        <a:rPr lang="en-US" sz="1000" dirty="0">
                          <a:effectLst/>
                        </a:rPr>
                        <a:t>Yes</a:t>
                      </a:r>
                      <a:endParaRPr lang="el-GR"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000">
                          <a:effectLst/>
                        </a:rPr>
                        <a:t>15.6</a:t>
                      </a:r>
                      <a:endParaRPr lang="el-GR" sz="10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18.4 (10.52-32.18)</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&lt;0.001</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11.81 (6.36-21.94)</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en-US" sz="1100" b="1" dirty="0">
                          <a:solidFill>
                            <a:srgbClr val="FF0000"/>
                          </a:solidFill>
                          <a:effectLst/>
                        </a:rPr>
                        <a:t>&lt;0.001</a:t>
                      </a:r>
                      <a:endParaRPr lang="el-GR" sz="1100" b="1" dirty="0">
                        <a:solidFill>
                          <a:srgbClr val="FF0000"/>
                        </a:solidFill>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xmlns="" val="3416923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404664"/>
            <a:ext cx="8435280" cy="6264696"/>
          </a:xfrm>
        </p:spPr>
        <p:txBody>
          <a:bodyPr>
            <a:normAutofit/>
          </a:bodyPr>
          <a:lstStyle/>
          <a:p>
            <a:pPr algn="just">
              <a:buNone/>
            </a:pPr>
            <a:r>
              <a:rPr lang="el-GR" sz="2600" b="1" dirty="0" smtClean="0">
                <a:solidFill>
                  <a:srgbClr val="A50021"/>
                </a:solidFill>
              </a:rPr>
              <a:t>Τι συμπεράσματα μπορώ να εξάγω για τον πληθυσμό???</a:t>
            </a:r>
          </a:p>
          <a:p>
            <a:pPr algn="just">
              <a:buNone/>
            </a:pPr>
            <a:endParaRPr lang="el-GR" sz="2600" b="1" dirty="0" smtClean="0"/>
          </a:p>
          <a:p>
            <a:pPr algn="just">
              <a:buFont typeface="Wingdings" pitchFamily="2" charset="2"/>
              <a:buChar char="Ø"/>
            </a:pPr>
            <a:r>
              <a:rPr lang="el-GR" sz="2600" b="1" dirty="0" smtClean="0"/>
              <a:t>Ποιος είναι ο πληθυσμός?</a:t>
            </a:r>
          </a:p>
          <a:p>
            <a:pPr algn="just">
              <a:buFont typeface="Wingdings" pitchFamily="2" charset="2"/>
              <a:buChar char="Ø"/>
            </a:pPr>
            <a:r>
              <a:rPr lang="el-GR" sz="2600" b="1" dirty="0" smtClean="0"/>
              <a:t>Ποιος είναι ο ρόλος της τύχης?</a:t>
            </a:r>
          </a:p>
          <a:p>
            <a:pPr algn="just">
              <a:buFont typeface="Wingdings" pitchFamily="2" charset="2"/>
              <a:buChar char="Ø"/>
            </a:pPr>
            <a:r>
              <a:rPr lang="el-GR" sz="2600" b="1" dirty="0" smtClean="0"/>
              <a:t>Τι μεροληπτικά σφάλματα αναδύθηκαν? Τι μπορούσα να έχω κάνει για να αποτραπούν?</a:t>
            </a:r>
          </a:p>
          <a:p>
            <a:pPr algn="just">
              <a:buFont typeface="Wingdings" pitchFamily="2" charset="2"/>
              <a:buChar char="Ø"/>
            </a:pPr>
            <a:r>
              <a:rPr lang="el-GR" sz="2600" b="1" dirty="0" smtClean="0"/>
              <a:t>Ποιοι ήταν οι </a:t>
            </a:r>
            <a:r>
              <a:rPr lang="el-GR" sz="2600" b="1" dirty="0" err="1" smtClean="0"/>
              <a:t>συγχυτικοί</a:t>
            </a:r>
            <a:r>
              <a:rPr lang="el-GR" sz="2600" b="1" dirty="0" smtClean="0"/>
              <a:t> που δεν έλαβα υπόψη?</a:t>
            </a:r>
          </a:p>
          <a:p>
            <a:pPr algn="just">
              <a:buFont typeface="Wingdings" pitchFamily="2" charset="2"/>
              <a:buChar char="Ø"/>
            </a:pPr>
            <a:r>
              <a:rPr lang="el-GR" sz="2600" b="1" dirty="0" smtClean="0"/>
              <a:t>Έλαβα υπόψη μου μεσολαβητικούς παράγοντες ή ρυθμιστές της επίδρασης???</a:t>
            </a:r>
          </a:p>
          <a:p>
            <a:pPr algn="just">
              <a:buFont typeface="Wingdings" pitchFamily="2" charset="2"/>
              <a:buChar char="Ø"/>
            </a:pPr>
            <a:r>
              <a:rPr lang="el-GR" sz="2600" b="1" dirty="0" smtClean="0"/>
              <a:t>Τι μπορώ να πω για την κατεύθυνση της αιτιώδους </a:t>
            </a:r>
            <a:r>
              <a:rPr lang="el-GR" sz="2600" b="1" smtClean="0"/>
              <a:t>σχέσης???</a:t>
            </a:r>
            <a:endParaRPr lang="el-GR" sz="2600" b="1"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786446" y="5643578"/>
            <a:ext cx="2846568" cy="461665"/>
          </a:xfrm>
          <a:prstGeom prst="rect">
            <a:avLst/>
          </a:prstGeom>
        </p:spPr>
        <p:txBody>
          <a:bodyPr wrap="square">
            <a:spAutoFit/>
          </a:bodyPr>
          <a:lstStyle/>
          <a:p>
            <a:r>
              <a:rPr lang="el-GR" sz="2400" dirty="0" smtClean="0">
                <a:latin typeface="Arial Black" pitchFamily="34" charset="0"/>
              </a:rPr>
              <a:t>Ευχαριστώ</a:t>
            </a:r>
            <a:endParaRPr lang="el-GR" sz="2400" dirty="0">
              <a:latin typeface="Arial Black" pitchFamily="34" charset="0"/>
            </a:endParaRPr>
          </a:p>
        </p:txBody>
      </p:sp>
      <p:pic>
        <p:nvPicPr>
          <p:cNvPr id="5" name="4 - Εικόνα" descr="214.jpg"/>
          <p:cNvPicPr>
            <a:picLocks noChangeAspect="1"/>
          </p:cNvPicPr>
          <p:nvPr/>
        </p:nvPicPr>
        <p:blipFill>
          <a:blip r:embed="rId2" cstate="print"/>
          <a:stretch>
            <a:fillRect/>
          </a:stretch>
        </p:blipFill>
        <p:spPr>
          <a:xfrm>
            <a:off x="714348" y="857232"/>
            <a:ext cx="4286280" cy="5214974"/>
          </a:xfrm>
          <a:prstGeom prst="rect">
            <a:avLst/>
          </a:prstGeom>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Ιστορικό πλαίσιο ψυχιατρικής επιδημιολογίας</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r>
              <a:rPr lang="el-GR" sz="2500" dirty="0" smtClean="0"/>
              <a:t>Πρώτες εργασίες εμφανίζονται το 19</a:t>
            </a:r>
            <a:r>
              <a:rPr lang="el-GR" sz="2500" baseline="30000" dirty="0" smtClean="0"/>
              <a:t>ο</a:t>
            </a:r>
            <a:r>
              <a:rPr lang="el-GR" sz="2500" dirty="0" smtClean="0"/>
              <a:t> αιώνα, κυρίως αναφορικά με τα ψυχιατρικά άσυλα (μελέτες </a:t>
            </a:r>
            <a:r>
              <a:rPr lang="en-US" sz="2500" dirty="0" smtClean="0"/>
              <a:t>Daniel Hack </a:t>
            </a:r>
            <a:r>
              <a:rPr lang="en-US" sz="2500" dirty="0" err="1" smtClean="0"/>
              <a:t>Tuke</a:t>
            </a:r>
            <a:r>
              <a:rPr lang="en-US" sz="2500" dirty="0" smtClean="0"/>
              <a:t>)</a:t>
            </a:r>
          </a:p>
          <a:p>
            <a:pPr algn="just"/>
            <a:r>
              <a:rPr lang="el-GR" sz="2500" dirty="0" smtClean="0"/>
              <a:t>Πιο γνωστή ψυχιατρική επιδημιολογική έρευνα: </a:t>
            </a:r>
            <a:r>
              <a:rPr lang="en-US" sz="2500" dirty="0" smtClean="0"/>
              <a:t>“Suicide”, Durkheim (1897)- </a:t>
            </a:r>
            <a:r>
              <a:rPr lang="el-GR" sz="2500" dirty="0" smtClean="0"/>
              <a:t>μελέτησε τις τοπικές, εθνικές και χρονικές μεταβολές των ποσοστών αυτοκτονίας στην Ευρώπη.</a:t>
            </a:r>
          </a:p>
          <a:p>
            <a:pPr algn="just"/>
            <a:r>
              <a:rPr lang="el-GR" sz="2500" dirty="0" smtClean="0"/>
              <a:t>Προσπάθεια σύνθεσης μιας ποσοτικής ανάλυσης οικολογικής διακύμανσης με μια θεωρητική τοποθέτηση κοινωνικής ανθρωπολογίας</a:t>
            </a:r>
          </a:p>
          <a:p>
            <a:pPr algn="just"/>
            <a:r>
              <a:rPr lang="el-GR" sz="2500" dirty="0" smtClean="0"/>
              <a:t>Για τον </a:t>
            </a:r>
            <a:r>
              <a:rPr lang="en-US" sz="2500" dirty="0" smtClean="0"/>
              <a:t>Durkheim, </a:t>
            </a:r>
            <a:r>
              <a:rPr lang="el-GR" sz="2500" dirty="0" smtClean="0"/>
              <a:t>η αυτοκτονία δεν μπορεί να γίνει αντιληπτή ως μια ατομική ενέργεια, αλλά ως κοινωνικό φαινόμενο, μια ιδιότητα των πληθυσμών και ειδικότερα σε σχέση με την ανομία (σχετική απουσία ηθικών σκοπών, κοινωνικής συνοχής και κοινωνικής συνεκτικότητας)</a:t>
            </a:r>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Εξαγωγή συμπερασμάτων (</a:t>
            </a:r>
            <a:r>
              <a:rPr lang="en-US" sz="3000" dirty="0" smtClean="0">
                <a:solidFill>
                  <a:srgbClr val="990033"/>
                </a:solidFill>
                <a:latin typeface="Arial Black" pitchFamily="34" charset="0"/>
              </a:rPr>
              <a:t>inferences)</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r>
              <a:rPr lang="el-GR" sz="2500" dirty="0" smtClean="0"/>
              <a:t>Διαδικασία γενίκευσης από ερευνητικές παρατηρήσεις στον πληθυσμό ενδιαφέροντος. </a:t>
            </a:r>
          </a:p>
          <a:p>
            <a:pPr algn="just"/>
            <a:r>
              <a:rPr lang="el-GR" sz="2500" dirty="0" smtClean="0"/>
              <a:t>Κατά τη διαδικασία αυτή και για να τεκμηριωθεί σε πρώτο επίπεδο η παρουσία αιτιώδους σχέσης ανάμεσα σε έναν εκθετικό παράγοντα και μια νόσο/έκβαση στον πληθυσμό, πρέπει να ληφθούν τα εξής υπόψη:</a:t>
            </a:r>
          </a:p>
          <a:p>
            <a:pPr lvl="1" algn="just">
              <a:buFont typeface="Wingdings" pitchFamily="2" charset="2"/>
              <a:buChar char="Ø"/>
            </a:pPr>
            <a:r>
              <a:rPr lang="el-GR" sz="2100" dirty="0" smtClean="0"/>
              <a:t>ο ρόλος της τύχης</a:t>
            </a:r>
          </a:p>
          <a:p>
            <a:pPr lvl="1" algn="just">
              <a:buFont typeface="Wingdings" pitchFamily="2" charset="2"/>
              <a:buChar char="Ø"/>
            </a:pPr>
            <a:r>
              <a:rPr lang="el-GR" sz="2100" dirty="0" smtClean="0"/>
              <a:t>η παρουσία μεροληπτικού σφάλματος</a:t>
            </a:r>
          </a:p>
          <a:p>
            <a:pPr lvl="1" algn="just">
              <a:buFont typeface="Wingdings" pitchFamily="2" charset="2"/>
              <a:buChar char="Ø"/>
            </a:pPr>
            <a:r>
              <a:rPr lang="el-GR" sz="2100" dirty="0" smtClean="0"/>
              <a:t>η </a:t>
            </a:r>
            <a:r>
              <a:rPr lang="el-GR" sz="2100" dirty="0" err="1" smtClean="0"/>
              <a:t>συγχυτική</a:t>
            </a:r>
            <a:r>
              <a:rPr lang="el-GR" sz="2100" dirty="0" smtClean="0"/>
              <a:t> επίδραση άλλων παραγόντων</a:t>
            </a:r>
          </a:p>
          <a:p>
            <a:pPr lvl="1" algn="just">
              <a:buFont typeface="Wingdings" pitchFamily="2" charset="2"/>
              <a:buChar char="Ø"/>
            </a:pPr>
            <a:r>
              <a:rPr lang="el-GR" sz="2100" dirty="0" smtClean="0"/>
              <a:t>η κατεύθυνση της αιτιώδους σχέσης</a:t>
            </a:r>
            <a:endParaRPr lang="el-GR" sz="2500" dirty="0" smtClean="0"/>
          </a:p>
          <a:p>
            <a:pPr algn="just"/>
            <a:r>
              <a:rPr lang="el-GR" sz="2500" dirty="0" smtClean="0"/>
              <a:t>Σε δεύτερο στάδιο πρέπει να λάβει κανείς υπόψη του τα κριτήρια αιτιότητας του </a:t>
            </a:r>
            <a:r>
              <a:rPr lang="en-US" sz="2500" dirty="0" smtClean="0"/>
              <a:t>Hill (1965)</a:t>
            </a:r>
            <a:r>
              <a:rPr lang="el-GR" sz="2500" dirty="0" smtClean="0"/>
              <a:t>.</a:t>
            </a:r>
            <a:r>
              <a:rPr lang="en-US" sz="2500" dirty="0" smtClean="0"/>
              <a:t> </a:t>
            </a:r>
            <a:endParaRPr lang="el-GR" sz="2500" dirty="0" smtClean="0"/>
          </a:p>
          <a:p>
            <a:pPr lvl="1" algn="just">
              <a:buFont typeface="Wingdings" pitchFamily="2" charset="2"/>
              <a:buChar char="Ø"/>
            </a:pPr>
            <a:endParaRPr lang="el-GR" sz="2100" dirty="0" smtClean="0"/>
          </a:p>
        </p:txBody>
      </p:sp>
      <p:cxnSp>
        <p:nvCxnSpPr>
          <p:cNvPr id="5" name="4 - Ευθεία γραμμή σύνδεσης"/>
          <p:cNvCxnSpPr/>
          <p:nvPr/>
        </p:nvCxnSpPr>
        <p:spPr>
          <a:xfrm>
            <a:off x="0" y="1052736"/>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Ο ρόλος της τύχης</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r>
              <a:rPr lang="el-GR" sz="2500" dirty="0" smtClean="0"/>
              <a:t>Ο ρόλος της τύχης στο να εξηγήσει την </a:t>
            </a:r>
            <a:r>
              <a:rPr lang="el-GR" sz="2500" dirty="0" err="1" smtClean="0"/>
              <a:t>παρατηρηθείσα</a:t>
            </a:r>
            <a:r>
              <a:rPr lang="el-GR" sz="2500" dirty="0" smtClean="0"/>
              <a:t> συσχέτιση ανάμεσα σε έναν εκθετικό παράγοντα και τη νόσο/ έκβαση εκτιμάται κατά τη στατιστική επεξεργασία και ανάλυση των αποτελεσμάτων.</a:t>
            </a:r>
          </a:p>
          <a:p>
            <a:pPr algn="just"/>
            <a:r>
              <a:rPr lang="el-GR" sz="2500" dirty="0" smtClean="0"/>
              <a:t>Η τιμή του </a:t>
            </a:r>
            <a:r>
              <a:rPr lang="en-US" sz="2500" dirty="0" smtClean="0"/>
              <a:t>p </a:t>
            </a:r>
            <a:r>
              <a:rPr lang="el-GR" sz="2500" dirty="0" smtClean="0"/>
              <a:t>και το διάστημα εμπιστοσύνης χρησιμοποιούνται για αυτό το σκοπό.</a:t>
            </a:r>
          </a:p>
          <a:p>
            <a:pPr algn="just"/>
            <a:r>
              <a:rPr lang="el-GR" sz="2500" dirty="0" smtClean="0"/>
              <a:t>Η τιμή του </a:t>
            </a:r>
            <a:r>
              <a:rPr lang="en-US" sz="2500" dirty="0" smtClean="0"/>
              <a:t>p </a:t>
            </a:r>
            <a:r>
              <a:rPr lang="el-GR" sz="2500" dirty="0" smtClean="0"/>
              <a:t>αφορά στην πιθανότητα σύμφωνα με την οποία μια </a:t>
            </a:r>
            <a:r>
              <a:rPr lang="el-GR" sz="2500" dirty="0" err="1" smtClean="0"/>
              <a:t>παρατηρηθείσα</a:t>
            </a:r>
            <a:r>
              <a:rPr lang="el-GR" sz="2500" dirty="0" smtClean="0"/>
              <a:t> συσχέτιση έχει προκύψει από την τύχη, ενώ στον πληθυσμό η μηδενική υπόθεση είναι αληθής (δηλαδή δεν υπάρχει συσχέτιση). Το αποδεκτό όριο είναι η πιθανότητα αυτή να είναι 0,05. (5%). </a:t>
            </a:r>
          </a:p>
          <a:p>
            <a:pPr algn="just"/>
            <a:r>
              <a:rPr lang="el-GR" sz="2500" dirty="0" smtClean="0"/>
              <a:t>Επομένως, τα αποτελέσματα της έρευνας γενικεύονται στον πληθυσμό (είναι στατιστικά σημαντικά), όταν η πιθανότητα να έχουν προκύψει από τύχη είναι μικρότερη του 5%.</a:t>
            </a:r>
            <a:endParaRPr lang="el-GR" sz="2100" dirty="0" smtClean="0"/>
          </a:p>
        </p:txBody>
      </p:sp>
      <p:cxnSp>
        <p:nvCxnSpPr>
          <p:cNvPr id="5" name="4 - Ευθεία γραμμή σύνδεσης"/>
          <p:cNvCxnSpPr/>
          <p:nvPr/>
        </p:nvCxnSpPr>
        <p:spPr>
          <a:xfrm>
            <a:off x="0" y="9087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Ο ρόλος της τύχης</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r>
              <a:rPr lang="el-GR" sz="2100" dirty="0" smtClean="0"/>
              <a:t>Αντίθετα, το διάστημα εμπιστοσύνης 95% υποδηλώνει το εύρος των τιμών στο οποίο βρίσκεται η πραγματική τιμή τις 95 από τις 100 φορές που υποθετικά θα διενεργούσε κανείς την ίδια μελέτη αντλώντας τυχαία και διαφορετικά δείγματα από τον πληθυσμό ενδιαφέροντος. </a:t>
            </a:r>
          </a:p>
          <a:p>
            <a:pPr algn="just"/>
            <a:r>
              <a:rPr lang="el-GR" sz="2100" dirty="0" smtClean="0"/>
              <a:t>Π.χ. ο ετήσιος </a:t>
            </a:r>
            <a:r>
              <a:rPr lang="el-GR" sz="2100" dirty="0" err="1" smtClean="0"/>
              <a:t>επιπολασμός</a:t>
            </a:r>
            <a:r>
              <a:rPr lang="el-GR" sz="2100" dirty="0" smtClean="0"/>
              <a:t> της κατάθλιψης στην Ευρώπη το 2005 βρέθηκε να είναι 6.9% με 95% διάστημα εμπιστοσύνης 4.8%-8% (</a:t>
            </a:r>
            <a:r>
              <a:rPr lang="en-US" sz="2100" dirty="0" err="1" smtClean="0"/>
              <a:t>wittchen</a:t>
            </a:r>
            <a:r>
              <a:rPr lang="en-US" sz="2100" dirty="0" smtClean="0"/>
              <a:t> &amp; Jacobi, 2005).</a:t>
            </a:r>
          </a:p>
          <a:p>
            <a:pPr algn="just"/>
            <a:r>
              <a:rPr lang="el-GR" sz="2100" dirty="0" smtClean="0"/>
              <a:t>Το πρόβλημα με την χρήση της τιμής του </a:t>
            </a:r>
            <a:r>
              <a:rPr lang="en-US" sz="2100" dirty="0" smtClean="0"/>
              <a:t>p </a:t>
            </a:r>
            <a:r>
              <a:rPr lang="el-GR" sz="2100" dirty="0" smtClean="0"/>
              <a:t>είναι ότι απλά αποτυπώνει μια πιθανότητα (δεν υποδηλώνει τίποτα αναφορικά με το μέγεθος μιας συσχέτισης). Αντίθετα, το διάστημα εμπιστοσύνης δίνει το πιθανό μέγεθος της συσχέτισης, το αν είναι στατιστικά σημαντικό ή όχι το αποτέλεσμα και την ακρίβεια της μέτρησης. </a:t>
            </a:r>
          </a:p>
          <a:p>
            <a:pPr algn="just"/>
            <a:r>
              <a:rPr lang="el-GR" sz="2100" dirty="0" smtClean="0"/>
              <a:t>Ολοένα και περισσότερες έρευνες πλέον εγκαταλείπουν τη χρήση του </a:t>
            </a:r>
            <a:r>
              <a:rPr lang="en-US" sz="2100" dirty="0" smtClean="0"/>
              <a:t>p, </a:t>
            </a:r>
            <a:r>
              <a:rPr lang="el-GR" sz="2100" dirty="0" smtClean="0"/>
              <a:t>και προτιμούν το διάστημα εμπιστοσύνης (</a:t>
            </a:r>
            <a:r>
              <a:rPr lang="en-US" sz="2100" dirty="0" smtClean="0"/>
              <a:t>ANOVA vs. Regression models)</a:t>
            </a:r>
            <a:endParaRPr lang="el-GR" sz="2100" dirty="0" smtClean="0"/>
          </a:p>
        </p:txBody>
      </p:sp>
      <p:cxnSp>
        <p:nvCxnSpPr>
          <p:cNvPr id="5" name="4 - Ευθεία γραμμή σύνδεσης"/>
          <p:cNvCxnSpPr/>
          <p:nvPr/>
        </p:nvCxnSpPr>
        <p:spPr>
          <a:xfrm>
            <a:off x="0" y="9087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1143000"/>
          </a:xfrm>
        </p:spPr>
        <p:txBody>
          <a:bodyPr>
            <a:normAutofit/>
          </a:bodyPr>
          <a:lstStyle/>
          <a:p>
            <a:r>
              <a:rPr lang="el-GR" sz="3000" dirty="0" smtClean="0">
                <a:solidFill>
                  <a:srgbClr val="990033"/>
                </a:solidFill>
                <a:latin typeface="Arial Black" pitchFamily="34" charset="0"/>
              </a:rPr>
              <a:t>Τυχαίο σφάλμα</a:t>
            </a:r>
            <a:endParaRPr lang="el-GR" sz="3000" dirty="0">
              <a:solidFill>
                <a:srgbClr val="990033"/>
              </a:solidFill>
              <a:latin typeface="Arial Black" pitchFamily="34" charset="0"/>
            </a:endParaRPr>
          </a:p>
        </p:txBody>
      </p:sp>
      <p:sp>
        <p:nvSpPr>
          <p:cNvPr id="3" name="2 - Θέση περιεχομένου"/>
          <p:cNvSpPr>
            <a:spLocks noGrp="1"/>
          </p:cNvSpPr>
          <p:nvPr>
            <p:ph idx="1"/>
          </p:nvPr>
        </p:nvSpPr>
        <p:spPr>
          <a:xfrm>
            <a:off x="0" y="1052736"/>
            <a:ext cx="8964488" cy="5472608"/>
          </a:xfrm>
        </p:spPr>
        <p:txBody>
          <a:bodyPr>
            <a:noAutofit/>
          </a:bodyPr>
          <a:lstStyle/>
          <a:p>
            <a:pPr algn="just"/>
            <a:r>
              <a:rPr lang="el-GR" sz="2300" dirty="0" smtClean="0"/>
              <a:t>Εμφανίζεται όταν η τιμή της μέτρησης για το δείγμα αποκλίνει – καθαρά λόγω τύχης- από την πραγματική τιμή του πληθυσμού. </a:t>
            </a:r>
          </a:p>
          <a:p>
            <a:pPr algn="just"/>
            <a:r>
              <a:rPr lang="el-GR" sz="2300" dirty="0" smtClean="0"/>
              <a:t>Το τυχαίο σφάλμα μειώνει την ακρίβεια μιας μελέτης.</a:t>
            </a:r>
          </a:p>
          <a:p>
            <a:pPr algn="just"/>
            <a:r>
              <a:rPr lang="el-GR" sz="2300" dirty="0" smtClean="0"/>
              <a:t>Οι πηγές τυχαίου σφάλματος είναι:</a:t>
            </a:r>
          </a:p>
          <a:p>
            <a:pPr algn="just">
              <a:buFont typeface="Wingdings" pitchFamily="2" charset="2"/>
              <a:buChar char="Ø"/>
            </a:pPr>
            <a:r>
              <a:rPr lang="el-GR" sz="2300" dirty="0" smtClean="0"/>
              <a:t>ατομική βιολογική διακύμανση (</a:t>
            </a:r>
            <a:r>
              <a:rPr lang="en-US" sz="2300" dirty="0" smtClean="0"/>
              <a:t>individual biological variation)</a:t>
            </a:r>
            <a:r>
              <a:rPr lang="el-GR" sz="2300" dirty="0" smtClean="0"/>
              <a:t> </a:t>
            </a:r>
          </a:p>
          <a:p>
            <a:pPr algn="just">
              <a:buFont typeface="Wingdings" pitchFamily="2" charset="2"/>
              <a:buChar char="Ø"/>
            </a:pPr>
            <a:r>
              <a:rPr lang="el-GR" sz="2300" dirty="0" smtClean="0"/>
              <a:t>τυχαίο σφάλμα στρατολόγησης (καθώς δεν μπορείς να στρατολογήσεις όλο τον πληθυσμό)</a:t>
            </a:r>
          </a:p>
          <a:p>
            <a:pPr algn="just">
              <a:buFont typeface="Wingdings" pitchFamily="2" charset="2"/>
              <a:buChar char="Ø"/>
            </a:pPr>
            <a:r>
              <a:rPr lang="el-GR" sz="2300" dirty="0" smtClean="0"/>
              <a:t>τυχαίο σφάλμα κατά την μέτρηση</a:t>
            </a:r>
          </a:p>
        </p:txBody>
      </p:sp>
      <p:cxnSp>
        <p:nvCxnSpPr>
          <p:cNvPr id="5" name="4 - Ευθεία γραμμή σύνδεσης"/>
          <p:cNvCxnSpPr/>
          <p:nvPr/>
        </p:nvCxnSpPr>
        <p:spPr>
          <a:xfrm>
            <a:off x="0" y="9087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4677</TotalTime>
  <Words>2968</Words>
  <Application>Microsoft Office PowerPoint</Application>
  <PresentationFormat>Προβολή στην οθόνη (4:3)</PresentationFormat>
  <Paragraphs>376</Paragraphs>
  <Slides>44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Ψυχιατρική Επιδημιολογία</vt:lpstr>
      <vt:lpstr>Διαφάνεια 2</vt:lpstr>
      <vt:lpstr>Ορισμός</vt:lpstr>
      <vt:lpstr>Ιστορικό πλαίσιο επιδημιολογίας</vt:lpstr>
      <vt:lpstr>Ιστορικό πλαίσιο ψυχιατρικής επιδημιολογίας</vt:lpstr>
      <vt:lpstr>Εξαγωγή συμπερασμάτων (inferences)</vt:lpstr>
      <vt:lpstr>Ο ρόλος της τύχης</vt:lpstr>
      <vt:lpstr>Ο ρόλος της τύχης</vt:lpstr>
      <vt:lpstr>Τυχαίο σφάλμα</vt:lpstr>
      <vt:lpstr>Μεροληπτικά Σφάλματα</vt:lpstr>
      <vt:lpstr>Σφάλματα πληροφόρησης  (information bias)</vt:lpstr>
      <vt:lpstr>Σφάλματα πληροφόρησης  (information bias)</vt:lpstr>
      <vt:lpstr>Σφάλματα επιλογής (selection bias)</vt:lpstr>
      <vt:lpstr>Σφάλματα επιλογής (selection bias)</vt:lpstr>
      <vt:lpstr>Σφάλματα επιλογής (selection bias)</vt:lpstr>
      <vt:lpstr>Συγχυτικές επιδράσεις (confounders)</vt:lpstr>
      <vt:lpstr>Διαχείριση συγχυτικών επιδράσεων</vt:lpstr>
      <vt:lpstr>Διαχείριση συγχυτικών επιδράσεων</vt:lpstr>
      <vt:lpstr>Διαφάνεια 19</vt:lpstr>
      <vt:lpstr>Κοινωνικό κεφάλαιο και δείκτες ψυχικής υγείας</vt:lpstr>
      <vt:lpstr>Κατεύθυνση της αιτιώδους σχέσης</vt:lpstr>
      <vt:lpstr>Επιδημιολογικοί σχεδιασμοί</vt:lpstr>
      <vt:lpstr>Επιδημιολογικοί σχεδιασμοί</vt:lpstr>
      <vt:lpstr>Οικολογικές Μελέτες</vt:lpstr>
      <vt:lpstr>Οικολογικές Μελέτες</vt:lpstr>
      <vt:lpstr>Συγχρονικές –Διατμηματικές μελέτες</vt:lpstr>
      <vt:lpstr>Συγχρονικές/Διατμηματικές Μελέτες</vt:lpstr>
      <vt:lpstr>Μελέτες ασθενών-μαρτύρων</vt:lpstr>
      <vt:lpstr>Μελέτες κοόρτης</vt:lpstr>
      <vt:lpstr>Τυχαιοποιημένη Ελεγχόμενη Δοκιμή (RCTs)</vt:lpstr>
      <vt:lpstr>Τυχαιοποιημένη Ελεγχόμενη Δοκιμή</vt:lpstr>
      <vt:lpstr>Διαφάνεια 32</vt:lpstr>
      <vt:lpstr>EVIDENCE  FROM  EPIDEMIOLOGICAL  GENERAL POPULATION  SURVEYS   2008   -   2009   -   2011  -  2013                                        UNIVERSITY  MENTAL  HEALTH  RESEARCH  INSTITUTE</vt:lpstr>
      <vt:lpstr>Διαφάνεια 34</vt:lpstr>
      <vt:lpstr>Διαφάνεια 35</vt:lpstr>
      <vt:lpstr>Διαφάνεια 36</vt:lpstr>
      <vt:lpstr>Μεθοδολογία</vt:lpstr>
      <vt:lpstr>Διαφάνεια 38</vt:lpstr>
      <vt:lpstr>Risk factors for major depression in 2013</vt:lpstr>
      <vt:lpstr>PREVALENCE OF SUICIDAL IDEATION IN THE GENERAL POPULATION  2008,2009,2011,2013</vt:lpstr>
      <vt:lpstr>PREVALENCE OF SUICIDE ATTEMPT IN THE GENERAL POPULATION 2008,2009,2011,2013</vt:lpstr>
      <vt:lpstr>Διαφάνεια 42</vt:lpstr>
      <vt:lpstr>Διαφάνεια 43</vt:lpstr>
      <vt:lpstr>Διαφάνεια 44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Βασικές Αρχές Ψυχιατρικής Επιδημιολογίας και Εφαρμογές στην Ψυχιατρική Έρευνα</dc:title>
  <dc:creator>npatelakis</dc:creator>
  <cp:lastModifiedBy>npatelakis</cp:lastModifiedBy>
  <cp:revision>111</cp:revision>
  <dcterms:created xsi:type="dcterms:W3CDTF">2018-01-07T14:49:00Z</dcterms:created>
  <dcterms:modified xsi:type="dcterms:W3CDTF">2018-11-21T20:07:12Z</dcterms:modified>
</cp:coreProperties>
</file>